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  <p:sldId id="257" r:id="rId3"/>
    <p:sldId id="258" r:id="rId4"/>
    <p:sldId id="279" r:id="rId5"/>
    <p:sldId id="259" r:id="rId6"/>
    <p:sldId id="280" r:id="rId7"/>
    <p:sldId id="281" r:id="rId8"/>
    <p:sldId id="268" r:id="rId9"/>
    <p:sldId id="264" r:id="rId10"/>
    <p:sldId id="277" r:id="rId11"/>
    <p:sldId id="310" r:id="rId12"/>
    <p:sldId id="265" r:id="rId13"/>
    <p:sldId id="266" r:id="rId14"/>
    <p:sldId id="278" r:id="rId15"/>
    <p:sldId id="311" r:id="rId16"/>
    <p:sldId id="267" r:id="rId17"/>
    <p:sldId id="276" r:id="rId18"/>
    <p:sldId id="269" r:id="rId19"/>
    <p:sldId id="316" r:id="rId20"/>
    <p:sldId id="270" r:id="rId21"/>
    <p:sldId id="283" r:id="rId22"/>
    <p:sldId id="271" r:id="rId23"/>
    <p:sldId id="315" r:id="rId24"/>
    <p:sldId id="272" r:id="rId25"/>
    <p:sldId id="312" r:id="rId26"/>
    <p:sldId id="273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8" r:id="rId39"/>
    <p:sldId id="299" r:id="rId40"/>
    <p:sldId id="300" r:id="rId41"/>
    <p:sldId id="313" r:id="rId42"/>
    <p:sldId id="301" r:id="rId43"/>
    <p:sldId id="305" r:id="rId44"/>
    <p:sldId id="306" r:id="rId45"/>
    <p:sldId id="307" r:id="rId46"/>
    <p:sldId id="308" r:id="rId47"/>
    <p:sldId id="309" r:id="rId48"/>
    <p:sldId id="302" r:id="rId49"/>
    <p:sldId id="314" r:id="rId50"/>
    <p:sldId id="303" r:id="rId51"/>
    <p:sldId id="304" r:id="rId52"/>
    <p:sldId id="317" r:id="rId53"/>
    <p:sldId id="318" r:id="rId54"/>
    <p:sldId id="319" r:id="rId55"/>
    <p:sldId id="322" r:id="rId5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C297"/>
    <a:srgbClr val="7DBBF3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4" autoAdjust="0"/>
    <p:restoredTop sz="94682" autoAdjust="0"/>
  </p:normalViewPr>
  <p:slideViewPr>
    <p:cSldViewPr>
      <p:cViewPr>
        <p:scale>
          <a:sx n="100" d="100"/>
          <a:sy n="100" d="100"/>
        </p:scale>
        <p:origin x="-78" y="20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1000" y="990600"/>
            <a:ext cx="76200" cy="5105400"/>
          </a:xfrm>
          <a:prstGeom prst="rect">
            <a:avLst/>
          </a:prstGeom>
          <a:solidFill>
            <a:schemeClr val="bg2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381000" y="304800"/>
            <a:ext cx="8391525" cy="5791200"/>
            <a:chOff x="240" y="192"/>
            <a:chExt cx="5286" cy="3648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 flipV="1">
              <a:off x="5236" y="192"/>
              <a:ext cx="288" cy="288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 flipV="1">
              <a:off x="240" y="192"/>
              <a:ext cx="5004" cy="288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 flipV="1">
              <a:off x="240" y="480"/>
              <a:ext cx="5004" cy="14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 flipV="1">
              <a:off x="5242" y="480"/>
              <a:ext cx="282" cy="1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10" name="Line 13"/>
            <p:cNvSpPr>
              <a:spLocks noChangeShapeType="1"/>
            </p:cNvSpPr>
            <p:nvPr/>
          </p:nvSpPr>
          <p:spPr bwMode="auto">
            <a:xfrm flipH="1">
              <a:off x="480" y="2256"/>
              <a:ext cx="48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240" y="192"/>
              <a:ext cx="5286" cy="364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</p:grpSp>
      <p:sp>
        <p:nvSpPr>
          <p:cNvPr id="40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2000" y="1371600"/>
            <a:ext cx="7696200" cy="2057400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62000" y="3765550"/>
            <a:ext cx="7696200" cy="2057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>
                <a:latin typeface="Arial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b="1"/>
            </a:lvl1pPr>
          </a:lstStyle>
          <a:p>
            <a:pPr>
              <a:defRPr/>
            </a:pPr>
            <a:fld id="{FAAAD821-A1BF-4C91-995C-C7D079055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0AD31-82D6-4636-8401-141F507BC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7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7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3601F-40BD-490B-B244-2EF8E3869D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E5FB3-3FCC-49AD-972C-8F0767986C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4038600" cy="20748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4056063"/>
            <a:ext cx="4038600" cy="20748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B1F45-D3FB-41E1-B893-A4F1B6FE4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4038600" cy="20748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828800"/>
            <a:ext cx="4038600" cy="20748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56063"/>
            <a:ext cx="4038600" cy="20748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56063"/>
            <a:ext cx="4038600" cy="20748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0F33C3-E13F-483E-BC97-511AB64A1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828800"/>
            <a:ext cx="4038600" cy="20748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56063"/>
            <a:ext cx="4038600" cy="20748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E036D-4B8D-449F-A00B-7AB8407F3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C588E-D8AA-4933-8BAE-A0261DBC65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D5A84-6931-4ABB-83B3-810D4CC8B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391EF-0948-44AE-99AB-17C2B3B72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49CBE6-513F-41BC-AABC-919EF7A5F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B65F9-78D1-42A6-B9D0-BE3A6113D6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4101F-67BD-4C76-BFD2-0DB17D171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6C6D5-F987-4E00-A463-B7E23B7964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9B1DA-3315-4B06-B064-05D7ED40A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7547D50C-0E18-49E6-8FC2-9B01BEE74B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79400" y="152400"/>
            <a:ext cx="8686800" cy="1600200"/>
            <a:chOff x="176" y="96"/>
            <a:chExt cx="5472" cy="1008"/>
          </a:xfrm>
        </p:grpSpPr>
        <p:sp>
          <p:nvSpPr>
            <p:cNvPr id="39944" name="Line 8"/>
            <p:cNvSpPr>
              <a:spLocks noChangeShapeType="1"/>
            </p:cNvSpPr>
            <p:nvPr/>
          </p:nvSpPr>
          <p:spPr bwMode="auto">
            <a:xfrm flipH="1">
              <a:off x="288" y="1104"/>
              <a:ext cx="52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945" name="Rectangle 9"/>
            <p:cNvSpPr>
              <a:spLocks noChangeArrowheads="1"/>
            </p:cNvSpPr>
            <p:nvPr/>
          </p:nvSpPr>
          <p:spPr bwMode="auto">
            <a:xfrm>
              <a:off x="5504" y="96"/>
              <a:ext cx="144" cy="14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39946" name="Rectangle 10"/>
            <p:cNvSpPr>
              <a:spLocks noChangeArrowheads="1"/>
            </p:cNvSpPr>
            <p:nvPr/>
          </p:nvSpPr>
          <p:spPr bwMode="auto">
            <a:xfrm>
              <a:off x="176" y="96"/>
              <a:ext cx="5326" cy="1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39947" name="Rectangle 11"/>
            <p:cNvSpPr>
              <a:spLocks noChangeArrowheads="1"/>
            </p:cNvSpPr>
            <p:nvPr/>
          </p:nvSpPr>
          <p:spPr bwMode="auto">
            <a:xfrm>
              <a:off x="176" y="240"/>
              <a:ext cx="5326" cy="88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39948" name="Rectangle 12"/>
            <p:cNvSpPr>
              <a:spLocks noChangeArrowheads="1"/>
            </p:cNvSpPr>
            <p:nvPr/>
          </p:nvSpPr>
          <p:spPr bwMode="auto">
            <a:xfrm>
              <a:off x="5504" y="241"/>
              <a:ext cx="144" cy="8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091" r:id="rId2"/>
    <p:sldLayoutId id="2147484092" r:id="rId3"/>
    <p:sldLayoutId id="2147484093" r:id="rId4"/>
    <p:sldLayoutId id="2147484094" r:id="rId5"/>
    <p:sldLayoutId id="2147484095" r:id="rId6"/>
    <p:sldLayoutId id="2147484096" r:id="rId7"/>
    <p:sldLayoutId id="2147484097" r:id="rId8"/>
    <p:sldLayoutId id="2147484098" r:id="rId9"/>
    <p:sldLayoutId id="2147484099" r:id="rId10"/>
    <p:sldLayoutId id="2147484100" r:id="rId11"/>
    <p:sldLayoutId id="2147484101" r:id="rId12"/>
    <p:sldLayoutId id="2147484102" r:id="rId13"/>
    <p:sldLayoutId id="2147484103" r:id="rId14"/>
    <p:sldLayoutId id="2147484104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o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377950" indent="-468313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o"/>
        <a:defRPr sz="2400">
          <a:solidFill>
            <a:schemeClr val="tx1"/>
          </a:solidFill>
          <a:latin typeface="+mn-lt"/>
        </a:defRPr>
      </a:lvl3pPr>
      <a:lvl4pPr marL="1827213" indent="-4381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297113" indent="-4683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5pPr>
      <a:lvl6pPr marL="27543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6pPr>
      <a:lvl7pPr marL="32115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7pPr>
      <a:lvl8pPr marL="36687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8pPr>
      <a:lvl9pPr marL="41259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3;&#1086;&#1090;&#1072;%20&#1056;&#1077;&#1074;&#1072;&#1079;&#1086;&#1074;&#1086;&#1081;\&#1092;&#1077;&#1089;&#1090;&#1080;&#1074;&#1072;&#1083;&#1100;\2012\&#1084;&#1072;&#1081;\2073\616546\&#1055;&#1088;&#1077;&#1079;&#1077;&#1085;&#1090;&#1072;&#1094;&#1080;&#1103;\002%20Richard%20Clayderman%20-%20Ballade%20For%20Adeline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3" Type="http://schemas.openxmlformats.org/officeDocument/2006/relationships/image" Target="../media/image22.png"/><Relationship Id="rId21" Type="http://schemas.openxmlformats.org/officeDocument/2006/relationships/image" Target="../media/image40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" Type="http://schemas.openxmlformats.org/officeDocument/2006/relationships/image" Target="../media/image21.jpeg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jpeg"/><Relationship Id="rId15" Type="http://schemas.openxmlformats.org/officeDocument/2006/relationships/image" Target="../media/image34.png"/><Relationship Id="rId23" Type="http://schemas.openxmlformats.org/officeDocument/2006/relationships/image" Target="../media/image42.png"/><Relationship Id="rId10" Type="http://schemas.openxmlformats.org/officeDocument/2006/relationships/image" Target="../media/image29.png"/><Relationship Id="rId19" Type="http://schemas.openxmlformats.org/officeDocument/2006/relationships/image" Target="../media/image38.png"/><Relationship Id="rId4" Type="http://schemas.openxmlformats.org/officeDocument/2006/relationships/image" Target="../media/image23.jpeg"/><Relationship Id="rId9" Type="http://schemas.openxmlformats.org/officeDocument/2006/relationships/image" Target="../media/image28.png"/><Relationship Id="rId14" Type="http://schemas.openxmlformats.org/officeDocument/2006/relationships/image" Target="../media/image33.png"/><Relationship Id="rId22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C7C2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текстур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628775"/>
            <a:ext cx="7696200" cy="3238500"/>
          </a:xfrm>
          <a:solidFill>
            <a:srgbClr val="FFCC99">
              <a:alpha val="41960"/>
            </a:srgbClr>
          </a:solidFill>
        </p:spPr>
        <p:txBody>
          <a:bodyPr/>
          <a:lstStyle/>
          <a:p>
            <a:pPr algn="ctr" eaLnBrk="1" hangingPunct="1"/>
            <a:r>
              <a:rPr lang="ru-RU" sz="3200" b="1" dirty="0" smtClean="0">
                <a:latin typeface="Comic Sans MS" pitchFamily="66" charset="0"/>
              </a:rPr>
              <a:t>Интегрированное внеклассное мероприятие естественных, технологических и художественно-эстетических дисциплин: «Народные промыслы Воронежского края»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8880475" y="5072063"/>
            <a:ext cx="263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0" hangingPunct="0"/>
            <a:r>
              <a:rPr lang="ru-RU" sz="1400" b="1">
                <a:solidFill>
                  <a:schemeClr val="tx2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400">
              <a:solidFill>
                <a:schemeClr val="tx2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143375" y="4857750"/>
            <a:ext cx="5000625" cy="857250"/>
          </a:xfrm>
          <a:prstGeom prst="rect">
            <a:avLst/>
          </a:prstGeom>
          <a:solidFill>
            <a:srgbClr val="FFCC99">
              <a:alpha val="41960"/>
            </a:srgbClr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ru-RU" sz="1400" b="1" kern="0" dirty="0">
              <a:solidFill>
                <a:schemeClr val="tx2"/>
              </a:solidFill>
              <a:latin typeface="Comic Sans MS" pitchFamily="66" charset="0"/>
              <a:ea typeface="+mj-ea"/>
              <a:cs typeface="+mj-cs"/>
            </a:endParaRPr>
          </a:p>
          <a:p>
            <a:pPr>
              <a:defRPr/>
            </a:pPr>
            <a:r>
              <a:rPr lang="ru-RU" sz="1400" b="1" kern="0" dirty="0">
                <a:solidFill>
                  <a:schemeClr val="tx2"/>
                </a:solidFill>
                <a:latin typeface="Comic Sans MS" pitchFamily="66" charset="0"/>
                <a:ea typeface="+mj-ea"/>
                <a:cs typeface="+mj-cs"/>
              </a:rPr>
              <a:t>Подготовили: учитель географии Зеленина В.И</a:t>
            </a:r>
            <a:r>
              <a:rPr lang="ru-RU" sz="1400" b="1" kern="0" dirty="0" smtClean="0">
                <a:solidFill>
                  <a:schemeClr val="tx2"/>
                </a:solidFill>
                <a:latin typeface="Comic Sans MS" pitchFamily="66" charset="0"/>
                <a:ea typeface="+mj-ea"/>
                <a:cs typeface="+mj-cs"/>
              </a:rPr>
              <a:t>.</a:t>
            </a:r>
          </a:p>
          <a:p>
            <a:pPr>
              <a:defRPr/>
            </a:pPr>
            <a:r>
              <a:rPr lang="ru-RU" sz="1400" b="1" smtClean="0">
                <a:solidFill>
                  <a:schemeClr val="bg2">
                    <a:lumMod val="50000"/>
                  </a:schemeClr>
                </a:solidFill>
              </a:rPr>
              <a:t>                          </a:t>
            </a:r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( Идентификатор №226 – 367 – 333)</a:t>
            </a:r>
            <a:endParaRPr lang="ru-RU" sz="1400" b="1" kern="0" dirty="0">
              <a:solidFill>
                <a:schemeClr val="bg2">
                  <a:lumMod val="50000"/>
                </a:schemeClr>
              </a:solidFill>
              <a:latin typeface="Comic Sans MS" pitchFamily="66" charset="0"/>
              <a:ea typeface="+mj-ea"/>
              <a:cs typeface="+mj-cs"/>
            </a:endParaRPr>
          </a:p>
          <a:p>
            <a:pPr>
              <a:defRPr/>
            </a:pPr>
            <a:r>
              <a:rPr lang="ru-RU" sz="1400" b="1" kern="0" dirty="0">
                <a:solidFill>
                  <a:schemeClr val="tx2"/>
                </a:solidFill>
                <a:latin typeface="Comic Sans MS" pitchFamily="66" charset="0"/>
                <a:ea typeface="+mj-ea"/>
                <a:cs typeface="+mj-cs"/>
              </a:rPr>
              <a:t>                 учитель технологии Хозяинова Т.И</a:t>
            </a:r>
            <a:endParaRPr lang="ru-RU" sz="1100" b="1" kern="0" dirty="0">
              <a:solidFill>
                <a:schemeClr val="tx2"/>
              </a:solidFill>
              <a:latin typeface="Comic Sans MS" pitchFamily="66" charset="0"/>
              <a:ea typeface="+mj-ea"/>
              <a:cs typeface="+mj-cs"/>
            </a:endParaRPr>
          </a:p>
          <a:p>
            <a:pPr algn="ctr">
              <a:defRPr/>
            </a:pPr>
            <a:r>
              <a:rPr lang="ru-RU" sz="1400" b="1" kern="0" dirty="0">
                <a:solidFill>
                  <a:schemeClr val="tx2"/>
                </a:solidFill>
                <a:latin typeface="Comic Sans MS" pitchFamily="66" charset="0"/>
                <a:ea typeface="+mj-ea"/>
                <a:cs typeface="+mj-cs"/>
              </a:rPr>
              <a:t>            МОУ СОШ №54 г. Воронежа</a:t>
            </a:r>
          </a:p>
        </p:txBody>
      </p:sp>
      <p:pic>
        <p:nvPicPr>
          <p:cNvPr id="8" name="002 Richard Clayderman - Ballade For Adeli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050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E:\география\ке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0" y="-135400"/>
            <a:ext cx="9324528" cy="6993400"/>
          </a:xfrm>
          <a:prstGeom prst="rect">
            <a:avLst/>
          </a:prstGeom>
          <a:noFill/>
        </p:spPr>
      </p:pic>
      <p:pic>
        <p:nvPicPr>
          <p:cNvPr id="16" name="Picture 5" descr="C:\Users\Алина\Desktop\Без-имени-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85750" y="642938"/>
            <a:ext cx="7429500" cy="589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1500" y="5732463"/>
            <a:ext cx="3492500" cy="504825"/>
          </a:xfrm>
        </p:spPr>
        <p:txBody>
          <a:bodyPr/>
          <a:lstStyle/>
          <a:p>
            <a:r>
              <a:rPr lang="ru-RU" sz="2000" b="1" smtClean="0">
                <a:latin typeface="Comic Sans MS" pitchFamily="66" charset="0"/>
              </a:rPr>
              <a:t>Художественная керамика</a:t>
            </a:r>
          </a:p>
        </p:txBody>
      </p:sp>
      <p:pic>
        <p:nvPicPr>
          <p:cNvPr id="55299" name="Picture 3" descr="E:\география\карта\керамик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8332071">
            <a:off x="1042803" y="3360000"/>
            <a:ext cx="373311" cy="367124"/>
          </a:xfrm>
          <a:prstGeom prst="ellipse">
            <a:avLst/>
          </a:prstGeom>
          <a:noFill/>
        </p:spPr>
      </p:pic>
      <p:pic>
        <p:nvPicPr>
          <p:cNvPr id="8" name="Picture 3" descr="E:\география\карта\керамик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85852" y="1428736"/>
            <a:ext cx="373311" cy="367124"/>
          </a:xfrm>
          <a:prstGeom prst="ellipse">
            <a:avLst/>
          </a:prstGeom>
          <a:noFill/>
        </p:spPr>
      </p:pic>
      <p:pic>
        <p:nvPicPr>
          <p:cNvPr id="11" name="Picture 3" descr="E:\география\карта\керамик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728" y="928670"/>
            <a:ext cx="373311" cy="367124"/>
          </a:xfrm>
          <a:prstGeom prst="ellipse">
            <a:avLst/>
          </a:prstGeom>
          <a:noFill/>
        </p:spPr>
      </p:pic>
      <p:pic>
        <p:nvPicPr>
          <p:cNvPr id="12" name="Picture 3" descr="E:\география\карта\керамик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0694" y="2214554"/>
            <a:ext cx="373311" cy="367124"/>
          </a:xfrm>
          <a:prstGeom prst="ellipse">
            <a:avLst/>
          </a:prstGeom>
          <a:noFill/>
        </p:spPr>
      </p:pic>
      <p:pic>
        <p:nvPicPr>
          <p:cNvPr id="17" name="Picture 3" descr="E:\география\карта\керамика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1538" y="1285860"/>
            <a:ext cx="382835" cy="367124"/>
          </a:xfrm>
          <a:prstGeom prst="ellipse">
            <a:avLst/>
          </a:prstGeom>
          <a:noFill/>
        </p:spPr>
      </p:pic>
      <p:pic>
        <p:nvPicPr>
          <p:cNvPr id="13" name="Picture 3" descr="E:\география\карта\керамик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2786058"/>
            <a:ext cx="373311" cy="367124"/>
          </a:xfrm>
          <a:prstGeom prst="ellipse">
            <a:avLst/>
          </a:prstGeom>
          <a:noFill/>
        </p:spPr>
      </p:pic>
      <p:pic>
        <p:nvPicPr>
          <p:cNvPr id="15" name="Picture 3" descr="E:\география\карта\керамика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60032" y="5733256"/>
            <a:ext cx="639576" cy="628976"/>
          </a:xfrm>
          <a:prstGeom prst="ellipse">
            <a:avLst/>
          </a:prstGeom>
          <a:noFill/>
        </p:spPr>
      </p:pic>
      <p:pic>
        <p:nvPicPr>
          <p:cNvPr id="14" name="Picture 3" descr="E:\география\карта\керамик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3357562"/>
            <a:ext cx="373311" cy="367124"/>
          </a:xfrm>
          <a:prstGeom prst="ellipse">
            <a:avLst/>
          </a:prstGeom>
          <a:noFill/>
        </p:spPr>
      </p:pic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428625" y="1143000"/>
            <a:ext cx="14287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defRPr/>
            </a:pPr>
            <a:r>
              <a:rPr lang="ru-RU" sz="900" b="1" kern="0" dirty="0">
                <a:latin typeface="Bookman Old Style" pitchFamily="18" charset="0"/>
                <a:ea typeface="+mj-ea"/>
                <a:cs typeface="+mj-cs"/>
              </a:rPr>
              <a:t>Семилуки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5" descr="cr_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2" descr="F:\география\керамика\Безымянный.JPG"/>
          <p:cNvPicPr>
            <a:picLocks noChangeAspect="1" noChangeArrowheads="1"/>
          </p:cNvPicPr>
          <p:nvPr/>
        </p:nvPicPr>
        <p:blipFill>
          <a:blip r:embed="rId3" cstate="email">
            <a:lum contrast="30000"/>
          </a:blip>
          <a:srcRect/>
          <a:stretch>
            <a:fillRect/>
          </a:stretch>
        </p:blipFill>
        <p:spPr bwMode="auto">
          <a:xfrm>
            <a:off x="571472" y="142852"/>
            <a:ext cx="3500462" cy="6237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388" name="Прямоугольник 8"/>
          <p:cNvSpPr>
            <a:spLocks noChangeArrowheads="1"/>
          </p:cNvSpPr>
          <p:nvPr/>
        </p:nvSpPr>
        <p:spPr bwMode="auto">
          <a:xfrm>
            <a:off x="4357688" y="428625"/>
            <a:ext cx="45720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000">
                <a:latin typeface="Comic Sans MS" pitchFamily="66" charset="0"/>
              </a:rPr>
              <a:t> </a:t>
            </a:r>
            <a:r>
              <a:rPr lang="ru-RU" sz="2000" b="1">
                <a:solidFill>
                  <a:schemeClr val="tx2"/>
                </a:solidFill>
                <a:latin typeface="Comic Sans MS" pitchFamily="66" charset="0"/>
              </a:rPr>
              <a:t>Сменялись поколения мастеров, но живой многовековой опыт передавался, как непрерывная эстафета, как источник дальнейшего творческого развития этого искусства. В 16 веке в Воронеже существовала целая гончарная слобода.</a:t>
            </a:r>
          </a:p>
          <a:p>
            <a:pPr algn="ctr"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  <a:latin typeface="Comic Sans MS" pitchFamily="66" charset="0"/>
              </a:rPr>
              <a:t>Из глины с давних пор делали не только посуду; широкое применение она нашла в строительстве и украшении жилищ, храмов и других зданий.</a:t>
            </a:r>
          </a:p>
          <a:p>
            <a:pPr algn="ctr"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  <a:latin typeface="Comic Sans MS" pitchFamily="66" charset="0"/>
              </a:rPr>
              <a:t>На Руси славился так называемый поливной изразец – керамическая плитка, покрытая «поливой», секрет которой полностью не раскрыт до сих пор.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ке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05400" y="571500"/>
            <a:ext cx="4038600" cy="41783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200" b="1" smtClean="0">
                <a:latin typeface="Comic Sans MS" pitchFamily="66" charset="0"/>
              </a:rPr>
              <a:t>    </a:t>
            </a:r>
            <a:r>
              <a:rPr lang="ru-RU" sz="2000" b="1" smtClean="0">
                <a:solidFill>
                  <a:schemeClr val="tx2"/>
                </a:solidFill>
                <a:latin typeface="Comic Sans MS" pitchFamily="66" charset="0"/>
              </a:rPr>
              <a:t>Чаще всего при археологических раскопках люди  находят керамические изделия, обычно это посуда. Особенности развития этого искусства в Воронежском крае во многом обусловлены историей освоения территории. </a:t>
            </a:r>
          </a:p>
          <a:p>
            <a:pPr>
              <a:buFont typeface="Wingdings" pitchFamily="2" charset="2"/>
              <a:buNone/>
            </a:pPr>
            <a:r>
              <a:rPr lang="ru-RU" sz="2000" b="1" i="1" smtClean="0">
                <a:solidFill>
                  <a:schemeClr val="tx2"/>
                </a:solidFill>
                <a:latin typeface="Comic Sans MS" pitchFamily="66" charset="0"/>
              </a:rPr>
              <a:t>    </a:t>
            </a:r>
            <a:r>
              <a:rPr lang="ru-RU" sz="2000" i="1" smtClean="0">
                <a:solidFill>
                  <a:schemeClr val="tx2"/>
                </a:solidFill>
                <a:latin typeface="Comic Sans MS" pitchFamily="66" charset="0"/>
              </a:rPr>
              <a:t>В Карачуне жил и работал народный мастер Василий Иванович Лямзин (1927-1999). Его работы - незатейливые свистульки в виде собачек, барашков, оленей, коников, кукольной посуды.</a:t>
            </a:r>
          </a:p>
          <a:p>
            <a:pPr>
              <a:buFont typeface="Wingdings" pitchFamily="2" charset="2"/>
              <a:buNone/>
            </a:pPr>
            <a:endParaRPr lang="ru-RU" sz="2200" b="1" smtClean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8" name="Содержимое 7" descr="2kcf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lum contrast="20000"/>
          </a:blip>
          <a:stretch>
            <a:fillRect/>
          </a:stretch>
        </p:blipFill>
        <p:spPr>
          <a:xfrm>
            <a:off x="285720" y="1214422"/>
            <a:ext cx="5757874" cy="3977732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0" descr="аа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0836275" cy="6902450"/>
          </a:xfrm>
          <a:noFill/>
        </p:spPr>
      </p:pic>
      <p:sp>
        <p:nvSpPr>
          <p:cNvPr id="14339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>
                <a:latin typeface="Comic Sans MS" pitchFamily="66" charset="0"/>
              </a:rPr>
              <a:t>Художественная металлообработка</a:t>
            </a:r>
            <a:r>
              <a:rPr lang="ru-RU" sz="4000" b="1" smtClean="0"/>
              <a:t>.</a:t>
            </a:r>
          </a:p>
        </p:txBody>
      </p:sp>
      <p:pic>
        <p:nvPicPr>
          <p:cNvPr id="6" name="Содержимое 5" descr="2kdW.jpg"/>
          <p:cNvPicPr>
            <a:picLocks noGrp="1" noChangeAspect="1"/>
          </p:cNvPicPr>
          <p:nvPr>
            <p:ph sz="quarter" idx="2"/>
          </p:nvPr>
        </p:nvPicPr>
        <p:blipFill>
          <a:blip r:embed="rId3" cstate="email">
            <a:lum contrast="20000"/>
          </a:blip>
          <a:stretch>
            <a:fillRect/>
          </a:stretch>
        </p:blipFill>
        <p:spPr>
          <a:xfrm>
            <a:off x="2339752" y="1406369"/>
            <a:ext cx="5184576" cy="5250481"/>
          </a:xfrm>
          <a:prstGeom prst="roundRect">
            <a:avLst>
              <a:gd name="adj" fmla="val 16667"/>
            </a:avLst>
          </a:prstGeom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E:\география\ке.JP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-4"/>
            <a:ext cx="9286908" cy="7286656"/>
          </a:xfrm>
          <a:prstGeom prst="rect">
            <a:avLst/>
          </a:prstGeom>
          <a:noFill/>
        </p:spPr>
      </p:pic>
      <p:sp>
        <p:nvSpPr>
          <p:cNvPr id="18437" name="Содержимое 4"/>
          <p:cNvSpPr>
            <a:spLocks noGrp="1"/>
          </p:cNvSpPr>
          <p:nvPr>
            <p:ph sz="quarter" idx="3"/>
          </p:nvPr>
        </p:nvSpPr>
        <p:spPr>
          <a:xfrm>
            <a:off x="4929188" y="5429250"/>
            <a:ext cx="4214812" cy="20748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smtClean="0"/>
              <a:t>     </a:t>
            </a:r>
            <a:r>
              <a:rPr lang="ru-RU" sz="2800" smtClean="0">
                <a:solidFill>
                  <a:schemeClr val="tx2"/>
                </a:solidFill>
                <a:latin typeface="Comic Sans MS" pitchFamily="66" charset="0"/>
              </a:rPr>
              <a:t>Художественная металлообработка</a:t>
            </a:r>
          </a:p>
        </p:txBody>
      </p:sp>
      <p:pic>
        <p:nvPicPr>
          <p:cNvPr id="18438" name="Picture 5" descr="C:\Users\Алина\Desktop\Без-имени-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42875" y="785813"/>
            <a:ext cx="6889750" cy="547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11" descr="металлообработка.png"/>
          <p:cNvPicPr>
            <a:picLocks noGrp="1" noChangeAspect="1"/>
          </p:cNvPicPr>
          <p:nvPr>
            <p:ph sz="half" idx="1"/>
          </p:nvPr>
        </p:nvPicPr>
        <p:blipFill>
          <a:blip r:embed="rId4" cstate="email"/>
          <a:stretch>
            <a:fillRect/>
          </a:stretch>
        </p:blipFill>
        <p:spPr>
          <a:xfrm>
            <a:off x="5214942" y="2214554"/>
            <a:ext cx="314857" cy="318455"/>
          </a:xfrm>
          <a:prstGeom prst="ellipse">
            <a:avLst/>
          </a:prstGeom>
        </p:spPr>
      </p:pic>
      <p:pic>
        <p:nvPicPr>
          <p:cNvPr id="8" name="Содержимое 11" descr="металлообработка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4572000" y="2786058"/>
            <a:ext cx="314857" cy="31845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11" descr="металлообработка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643438" y="5643578"/>
            <a:ext cx="644556" cy="65192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11" descr="металлообработка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1357290" y="1500174"/>
            <a:ext cx="314857" cy="31845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F:\география\slide0005_background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501188" cy="712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8" descr="P1050928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lum contrast="20000"/>
          </a:blip>
          <a:stretch>
            <a:fillRect/>
          </a:stretch>
        </p:blipFill>
        <p:spPr>
          <a:xfrm>
            <a:off x="5000628" y="785794"/>
            <a:ext cx="3929090" cy="5893636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Содержимое 7" descr="P1050931.JPG"/>
          <p:cNvPicPr>
            <a:picLocks noGrp="1" noChangeAspect="1"/>
          </p:cNvPicPr>
          <p:nvPr>
            <p:ph sz="quarter" idx="2"/>
          </p:nvPr>
        </p:nvPicPr>
        <p:blipFill>
          <a:blip r:embed="rId4" cstate="email">
            <a:lum bright="-10000" contrast="20000"/>
          </a:blip>
          <a:stretch>
            <a:fillRect/>
          </a:stretch>
        </p:blipFill>
        <p:spPr>
          <a:xfrm>
            <a:off x="357158" y="428604"/>
            <a:ext cx="4214842" cy="2786082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485" name="Содержимое 11"/>
          <p:cNvSpPr>
            <a:spLocks noGrp="1"/>
          </p:cNvSpPr>
          <p:nvPr>
            <p:ph sz="quarter" idx="3"/>
          </p:nvPr>
        </p:nvSpPr>
        <p:spPr>
          <a:xfrm>
            <a:off x="214313" y="3214688"/>
            <a:ext cx="4643437" cy="20748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mtClean="0">
                <a:latin typeface="Comic Sans MS" pitchFamily="66" charset="0"/>
              </a:rPr>
              <a:t>     </a:t>
            </a:r>
            <a:r>
              <a:rPr lang="ru-RU" sz="2400" smtClean="0">
                <a:solidFill>
                  <a:schemeClr val="tx2"/>
                </a:solidFill>
                <a:latin typeface="Comic Sans MS" pitchFamily="66" charset="0"/>
              </a:rPr>
              <a:t>Для Воронежской области своеобразными музеями-заповедниками, сохранившими многие элементы декоративной отделки зданий конца 19 – начала 20 века, являются города Борисоглебск и Новохопёрск.</a:t>
            </a:r>
          </a:p>
          <a:p>
            <a:endParaRPr lang="ru-RU" sz="240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8" descr="E:\география\slide0005_background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28600" y="0"/>
            <a:ext cx="937895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Содержимое 6" descr="46590_or.jpg"/>
          <p:cNvPicPr>
            <a:picLocks noGrp="1" noChangeAspect="1"/>
          </p:cNvPicPr>
          <p:nvPr>
            <p:ph sz="quarter" idx="3"/>
          </p:nvPr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>
          <a:xfrm>
            <a:off x="4211960" y="692696"/>
            <a:ext cx="4392612" cy="5197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20484" name="Rectangle 7"/>
          <p:cNvSpPr>
            <a:spLocks noGrp="1" noChangeArrowheads="1"/>
          </p:cNvSpPr>
          <p:nvPr>
            <p:ph sz="half" idx="1"/>
          </p:nvPr>
        </p:nvSpPr>
        <p:spPr>
          <a:xfrm>
            <a:off x="611188" y="692150"/>
            <a:ext cx="3240087" cy="5632450"/>
          </a:xfrm>
        </p:spPr>
        <p:txBody>
          <a:bodyPr anchor="ctr">
            <a:spAutoFit/>
          </a:bodyPr>
          <a:lstStyle/>
          <a:p>
            <a:pPr marL="0" indent="450850">
              <a:spcBef>
                <a:spcPct val="0"/>
              </a:spcBef>
              <a:buClrTx/>
              <a:buSzTx/>
              <a:buFontTx/>
              <a:buNone/>
            </a:pPr>
            <a:r>
              <a:rPr lang="ru-RU" sz="2000" b="1" smtClean="0">
                <a:solidFill>
                  <a:schemeClr val="tx2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Кузнечное дело получило широкое распространение на Руси в 17-18 веках. Издавна оно было окружено различными поверьями. Считалось, что кузнецы находились под покровительством бога  Сварога и могли врачевать болезни, ворожить и отгонять нечистую силу. Профессия кузнеца казалась таинственной, связанной с магией огня.</a:t>
            </a:r>
            <a:endParaRPr lang="ru-RU" b="1" smtClean="0">
              <a:solidFill>
                <a:schemeClr val="tx2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E:\география\texture2x (1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zvonnica6.jp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 rot="21058911">
            <a:off x="503250" y="780266"/>
            <a:ext cx="4735319" cy="3148987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22532" name="Прямоугольник 4"/>
          <p:cNvSpPr>
            <a:spLocks noChangeArrowheads="1"/>
          </p:cNvSpPr>
          <p:nvPr/>
        </p:nvSpPr>
        <p:spPr bwMode="auto">
          <a:xfrm>
            <a:off x="142875" y="4214813"/>
            <a:ext cx="9358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357188" y="4783138"/>
            <a:ext cx="8786812" cy="20748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smtClean="0"/>
              <a:t>     </a:t>
            </a:r>
            <a:r>
              <a:rPr lang="ru-RU" sz="1900" b="1" smtClean="0">
                <a:solidFill>
                  <a:schemeClr val="tx2"/>
                </a:solidFill>
                <a:latin typeface="Comic Sans MS" pitchFamily="66" charset="0"/>
              </a:rPr>
              <a:t>Большой вклад в развитие кузнечного дела внесли мастера производственного обучения Иван Фёдорович Кузовлев и Иван Михайлович Саликов. Умелые руки мастеров способны отлить колокол весом от 7 кг до 32 тонн, с надписями, тонкой художественной отделкой и гарантией – на сто лет.</a:t>
            </a:r>
          </a:p>
        </p:txBody>
      </p:sp>
      <p:sp>
        <p:nvSpPr>
          <p:cNvPr id="7" name="Содержимое 3"/>
          <p:cNvSpPr>
            <a:spLocks noGrp="1"/>
          </p:cNvSpPr>
          <p:nvPr>
            <p:ph sz="quarter" idx="2"/>
          </p:nvPr>
        </p:nvSpPr>
        <p:spPr>
          <a:xfrm>
            <a:off x="5072063" y="500063"/>
            <a:ext cx="4214812" cy="6858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900" b="1" smtClean="0">
                <a:latin typeface="Comic Sans MS" pitchFamily="66" charset="0"/>
              </a:rPr>
              <a:t>     </a:t>
            </a:r>
            <a:r>
              <a:rPr lang="ru-RU" sz="1900" b="1" smtClean="0">
                <a:solidFill>
                  <a:schemeClr val="tx2"/>
                </a:solidFill>
                <a:latin typeface="Comic Sans MS" pitchFamily="66" charset="0"/>
              </a:rPr>
              <a:t>Были свои мастера и по литью колоколов. В конце 19 века в Воронеже колокола отливались на местных литейных заводах. Основал литейное производство молодой воронежский инженер Валерий Анисимов, потомственный хопёрский казак.. За первые 2 года работы завода 200 храмов епархии обрели воронежские колокола</a:t>
            </a:r>
          </a:p>
          <a:p>
            <a:endParaRPr lang="ru-RU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география\уаук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Заголовок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latin typeface="Comic Sans MS" pitchFamily="66" charset="0"/>
              </a:rPr>
              <a:t>Художественные изделия из камня</a:t>
            </a:r>
          </a:p>
        </p:txBody>
      </p:sp>
      <p:pic>
        <p:nvPicPr>
          <p:cNvPr id="16401" name="Picture 17" descr="F:\география\изделия из камня\2keC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1043608" y="1412776"/>
            <a:ext cx="6792792" cy="48580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5" descr="cr_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Users\Алина\Desktop\Без-имени-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42938"/>
            <a:ext cx="6889750" cy="547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изделия из камня.bmp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2714612" y="4071942"/>
            <a:ext cx="304800" cy="304800"/>
          </a:xfrm>
          <a:prstGeom prst="ellipse">
            <a:avLst/>
          </a:prstGeom>
        </p:spPr>
      </p:pic>
      <p:pic>
        <p:nvPicPr>
          <p:cNvPr id="9" name="Содержимое 7" descr="изделия из камня.bmp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5357818" y="2071678"/>
            <a:ext cx="304800" cy="304800"/>
          </a:xfrm>
          <a:prstGeom prst="ellipse">
            <a:avLst/>
          </a:prstGeom>
        </p:spPr>
      </p:pic>
      <p:pic>
        <p:nvPicPr>
          <p:cNvPr id="14" name="Содержимое 13" descr="изделия из камня.bmp"/>
          <p:cNvPicPr>
            <a:picLocks noGrp="1" noChangeAspect="1"/>
          </p:cNvPicPr>
          <p:nvPr>
            <p:ph sz="quarter" idx="3"/>
          </p:nvPr>
        </p:nvPicPr>
        <p:blipFill>
          <a:blip r:embed="rId5" cstate="email"/>
          <a:stretch>
            <a:fillRect/>
          </a:stretch>
        </p:blipFill>
        <p:spPr>
          <a:xfrm>
            <a:off x="4714876" y="5357826"/>
            <a:ext cx="642942" cy="642942"/>
          </a:xfrm>
          <a:prstGeom prst="ellipse">
            <a:avLst/>
          </a:prstGeom>
        </p:spPr>
      </p:pic>
      <p:sp>
        <p:nvSpPr>
          <p:cNvPr id="16" name="Содержимое 4"/>
          <p:cNvSpPr>
            <a:spLocks noGrp="1"/>
          </p:cNvSpPr>
          <p:nvPr>
            <p:ph sz="quarter" idx="3"/>
          </p:nvPr>
        </p:nvSpPr>
        <p:spPr>
          <a:xfrm>
            <a:off x="4929188" y="5214938"/>
            <a:ext cx="4214812" cy="20748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smtClean="0"/>
              <a:t>     </a:t>
            </a:r>
            <a:r>
              <a:rPr lang="ru-RU" sz="2800" smtClean="0">
                <a:solidFill>
                  <a:schemeClr val="tx2"/>
                </a:solidFill>
                <a:latin typeface="Comic Sans MS" pitchFamily="66" charset="0"/>
              </a:rPr>
              <a:t>Художественные изделия из камня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1265747065_texture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8446" name="Rectangle 14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mtClean="0">
                <a:latin typeface="Comic Sans MS" pitchFamily="66" charset="0"/>
              </a:rPr>
              <a:t>Воронежская область</a:t>
            </a:r>
          </a:p>
        </p:txBody>
      </p:sp>
      <p:sp>
        <p:nvSpPr>
          <p:cNvPr id="18447" name="Rectangle 1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357313"/>
            <a:ext cx="4327525" cy="46593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Comic Sans MS" pitchFamily="66" charset="0"/>
              </a:rPr>
              <a:t>       </a:t>
            </a:r>
            <a:r>
              <a:rPr lang="ru-RU" sz="2000" dirty="0" smtClean="0">
                <a:solidFill>
                  <a:schemeClr val="tx2"/>
                </a:solidFill>
                <a:latin typeface="Comic Sans MS" pitchFamily="66" charset="0"/>
              </a:rPr>
              <a:t>Воронежская область находится в центральной части Восточно-Европейской равнины, в бассейне среднего течения реки Дон. Территория ее занимает 52,4 тыс. кВ. км, население – 2500000 человек, в том числе и городское 1400800 и сельское 1080000 человек. Преобладает русское население 93,5%, а в юго-западной части живут украинцы.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dirty="0" smtClean="0"/>
          </a:p>
        </p:txBody>
      </p:sp>
      <p:pic>
        <p:nvPicPr>
          <p:cNvPr id="4101" name="Picture 10" descr="Karta_Voronejskaya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14282" y="1285860"/>
            <a:ext cx="4464050" cy="4451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6" grpId="0"/>
      <p:bldP spid="1844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:\география\1265747065_texture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9" descr="7bc4ad4c90c40c2f384d6726e04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lum contrast="20000"/>
          </a:blip>
          <a:stretch>
            <a:fillRect/>
          </a:stretch>
        </p:blipFill>
        <p:spPr>
          <a:xfrm>
            <a:off x="214282" y="1214422"/>
            <a:ext cx="5755998" cy="4242750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5643563" y="928688"/>
            <a:ext cx="328612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/>
            <a:r>
              <a:rPr lang="ru-RU" sz="2000">
                <a:solidFill>
                  <a:schemeClr val="tx2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Камень широко применялся в Киевской и Владимиро-Суздальской Руси 10-12 веков для возведения и украшения архитектурных сооружений. Резьбой по камню украшены многие старинные архитектурные памятники 17 века в Москве, например, Грановитая палата и Теремной дворец в Кремле</a:t>
            </a:r>
            <a:r>
              <a:rPr lang="ru-RU">
                <a:solidFill>
                  <a:schemeClr val="tx2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1100">
              <a:solidFill>
                <a:schemeClr val="tx2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география\1265747065_texture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2kes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lum contrast="20000"/>
          </a:blip>
          <a:stretch>
            <a:fillRect/>
          </a:stretch>
        </p:blipFill>
        <p:spPr>
          <a:xfrm>
            <a:off x="714348" y="642918"/>
            <a:ext cx="3786214" cy="5341717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14938" y="0"/>
            <a:ext cx="3467100" cy="5357813"/>
          </a:xfrm>
        </p:spPr>
        <p:txBody>
          <a:bodyPr/>
          <a:lstStyle/>
          <a:p>
            <a:pPr marL="0" indent="450850"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Для художественной обработки применяется камень различных пород: гранит, диорит, туф, песчаник, известняк, алебастр, ангидрит и мрамор.</a:t>
            </a:r>
          </a:p>
          <a:p>
            <a:pPr marL="0" indent="450850"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 территории России расположены многочисленные месторождения различных видов камнесамоцветного сырья.</a:t>
            </a:r>
            <a:endParaRPr lang="ru-RU" sz="1100" smtClean="0">
              <a:solidFill>
                <a:schemeClr val="tx2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indent="450850"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Далеко разнеслась слава о знаменитом Павловском розовом граните, перешагнула она границы Воронежской области и даже страны.</a:t>
            </a:r>
            <a:endParaRPr lang="ru-RU" sz="1100" smtClean="0">
              <a:solidFill>
                <a:schemeClr val="tx2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indent="450850"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Мастерами, прославившими гранитное дело, являются Тарачков (город Павловск), Фомичев (город Борисоглебск).</a:t>
            </a:r>
            <a:endParaRPr lang="ru-RU" sz="2800" smtClean="0">
              <a:solidFill>
                <a:schemeClr val="tx2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indent="450850"/>
            <a:endParaRPr lang="ru-RU" sz="2400" smtClean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 descr="F:\география\уеу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lum bright="31000" contrast="-57000"/>
          </a:blip>
          <a:srcRect/>
          <a:stretch>
            <a:fillRect/>
          </a:stretch>
        </p:blipFill>
        <p:spPr bwMode="auto">
          <a:xfrm>
            <a:off x="0" y="0"/>
            <a:ext cx="9131300" cy="6858000"/>
          </a:xfrm>
          <a:prstGeom prst="rect">
            <a:avLst/>
          </a:prstGeom>
          <a:noFill/>
        </p:spPr>
      </p:pic>
      <p:sp>
        <p:nvSpPr>
          <p:cNvPr id="1843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smtClean="0">
                <a:latin typeface="Comic Sans MS" pitchFamily="66" charset="0"/>
              </a:rPr>
              <a:t>Художественная обработка дерева</a:t>
            </a:r>
          </a:p>
        </p:txBody>
      </p:sp>
      <p:pic>
        <p:nvPicPr>
          <p:cNvPr id="18437" name="Picture 4" descr="F:\география\обработка дерева\imgB.jpg"/>
          <p:cNvPicPr>
            <a:picLocks noChangeAspect="1" noChangeArrowheads="1"/>
          </p:cNvPicPr>
          <p:nvPr/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 bwMode="auto">
          <a:xfrm>
            <a:off x="2627784" y="1772816"/>
            <a:ext cx="3384376" cy="4496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8" descr="E:\география\slide0005_background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28600" y="0"/>
            <a:ext cx="937895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Users\Алина\Desktop\Без-имени-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-357188" y="357188"/>
            <a:ext cx="7429501" cy="5897562"/>
          </a:xfrm>
          <a:noFill/>
        </p:spPr>
      </p:pic>
      <p:pic>
        <p:nvPicPr>
          <p:cNvPr id="8" name="Содержимое 7" descr="таловая.png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1214414" y="1142984"/>
            <a:ext cx="357190" cy="347212"/>
          </a:xfrm>
          <a:prstGeom prst="ellipse">
            <a:avLst/>
          </a:prstGeom>
        </p:spPr>
      </p:pic>
      <p:pic>
        <p:nvPicPr>
          <p:cNvPr id="9" name="Содержимое 7" descr="таловая.png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5429256" y="1928802"/>
            <a:ext cx="357190" cy="347212"/>
          </a:xfrm>
          <a:prstGeom prst="ellipse">
            <a:avLst/>
          </a:prstGeom>
        </p:spPr>
      </p:pic>
      <p:pic>
        <p:nvPicPr>
          <p:cNvPr id="10" name="Содержимое 7" descr="таловая.png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3214678" y="3143248"/>
            <a:ext cx="357190" cy="347212"/>
          </a:xfrm>
          <a:prstGeom prst="ellipse">
            <a:avLst/>
          </a:prstGeom>
        </p:spPr>
      </p:pic>
      <p:pic>
        <p:nvPicPr>
          <p:cNvPr id="11" name="Содержимое 7" descr="таловая.png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2500298" y="4000504"/>
            <a:ext cx="357190" cy="347212"/>
          </a:xfrm>
          <a:prstGeom prst="ellipse">
            <a:avLst/>
          </a:prstGeom>
        </p:spPr>
      </p:pic>
      <p:pic>
        <p:nvPicPr>
          <p:cNvPr id="12" name="Содержимое 7" descr="таловая.png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4714876" y="2500306"/>
            <a:ext cx="357190" cy="347212"/>
          </a:xfrm>
          <a:prstGeom prst="ellipse">
            <a:avLst/>
          </a:prstGeom>
        </p:spPr>
      </p:pic>
      <p:pic>
        <p:nvPicPr>
          <p:cNvPr id="13" name="Содержимое 7" descr="таловая.png"/>
          <p:cNvPicPr>
            <a:picLocks noGrp="1" noChangeAspect="1"/>
          </p:cNvPicPr>
          <p:nvPr>
            <p:ph sz="quarter" idx="3"/>
          </p:nvPr>
        </p:nvPicPr>
        <p:blipFill>
          <a:blip r:embed="rId5" cstate="email"/>
          <a:stretch>
            <a:fillRect/>
          </a:stretch>
        </p:blipFill>
        <p:spPr>
          <a:xfrm>
            <a:off x="4786314" y="5427268"/>
            <a:ext cx="785818" cy="763867"/>
          </a:xfrm>
          <a:prstGeom prst="ellipse">
            <a:avLst/>
          </a:prstGeom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15000" y="5357813"/>
            <a:ext cx="30718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tx2"/>
                </a:solidFill>
                <a:latin typeface="Comic Sans MS" pitchFamily="66" charset="0"/>
              </a:rPr>
              <a:t>Художественная обработка дерева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:\география\1265747065_texture2.jp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C7C297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4629" cy="6858000"/>
          </a:xfrm>
          <a:prstGeom prst="rect">
            <a:avLst/>
          </a:prstGeom>
          <a:noFill/>
        </p:spPr>
      </p:pic>
      <p:pic>
        <p:nvPicPr>
          <p:cNvPr id="10" name="Содержимое 9" descr="P1050978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lum contrast="10000"/>
          </a:blip>
          <a:stretch>
            <a:fillRect/>
          </a:stretch>
        </p:blipFill>
        <p:spPr>
          <a:xfrm rot="20945614">
            <a:off x="594090" y="817000"/>
            <a:ext cx="4384599" cy="292306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429250" y="0"/>
            <a:ext cx="3500438" cy="53086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tx2"/>
                </a:solidFill>
                <a:latin typeface="Comic Sans MS" pitchFamily="66" charset="0"/>
              </a:rPr>
              <a:t>Художественная обработка дерева – наиболее древний вид декоративного искусства. Отечественные археологи обнаружили на Алтае деревянные скульптуры, изображения зверей и птиц, относящихся к 5 веку.</a:t>
            </a:r>
          </a:p>
          <a:p>
            <a:pPr>
              <a:defRPr/>
            </a:pPr>
            <a:r>
              <a:rPr lang="ru-RU" sz="2000" dirty="0">
                <a:solidFill>
                  <a:schemeClr val="tx2"/>
                </a:solidFill>
                <a:latin typeface="Comic Sans MS" pitchFamily="66" charset="0"/>
              </a:rPr>
              <a:t>Деревянные птицы стали главным делом жизни Людмилы Пащенко – художника-декоратора, живущего и работающего в Воронеже.</a:t>
            </a:r>
          </a:p>
          <a:p>
            <a:pPr indent="450850" eaLnBrk="0" hangingPunct="0">
              <a:defRPr/>
            </a:pPr>
            <a:endParaRPr lang="ru-RU" sz="1900" dirty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50" y="4965700"/>
            <a:ext cx="885825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850" eaLnBrk="0" hangingPunct="0">
              <a:defRPr/>
            </a:pPr>
            <a:r>
              <a:rPr lang="ru-RU" sz="2000" dirty="0" smtClean="0">
                <a:solidFill>
                  <a:schemeClr val="tx2"/>
                </a:solidFill>
                <a:latin typeface="Comic Sans MS" pitchFamily="66" charset="0"/>
              </a:rPr>
              <a:t>И в наше время резьба по дереву находит своих талантливых последователей: </a:t>
            </a:r>
            <a:r>
              <a:rPr lang="ru-RU" sz="2000" dirty="0" err="1" smtClean="0">
                <a:solidFill>
                  <a:schemeClr val="tx2"/>
                </a:solidFill>
                <a:latin typeface="Comic Sans MS" pitchFamily="66" charset="0"/>
              </a:rPr>
              <a:t>Пасенко</a:t>
            </a:r>
            <a:r>
              <a:rPr lang="ru-RU" sz="2000" dirty="0" smtClean="0">
                <a:solidFill>
                  <a:schemeClr val="tx2"/>
                </a:solidFill>
                <a:latin typeface="Comic Sans MS" pitchFamily="66" charset="0"/>
              </a:rPr>
              <a:t> В.В. из города Анны, В.В. </a:t>
            </a:r>
            <a:r>
              <a:rPr lang="ru-RU" sz="2000" dirty="0" err="1" smtClean="0">
                <a:solidFill>
                  <a:schemeClr val="tx2"/>
                </a:solidFill>
                <a:latin typeface="Comic Sans MS" pitchFamily="66" charset="0"/>
              </a:rPr>
              <a:t>Коротунов</a:t>
            </a:r>
            <a:r>
              <a:rPr lang="ru-RU" sz="2000" dirty="0" smtClean="0">
                <a:solidFill>
                  <a:schemeClr val="tx2"/>
                </a:solidFill>
                <a:latin typeface="Comic Sans MS" pitchFamily="66" charset="0"/>
              </a:rPr>
              <a:t> из села Нижний Карачан Грибановского района, С.А. </a:t>
            </a:r>
            <a:r>
              <a:rPr lang="ru-RU" sz="2000" dirty="0" err="1" smtClean="0">
                <a:solidFill>
                  <a:schemeClr val="tx2"/>
                </a:solidFill>
                <a:latin typeface="Comic Sans MS" pitchFamily="66" charset="0"/>
              </a:rPr>
              <a:t>Новосёлков</a:t>
            </a:r>
            <a:r>
              <a:rPr lang="ru-RU" sz="2000" dirty="0" smtClean="0">
                <a:solidFill>
                  <a:schemeClr val="tx2"/>
                </a:solidFill>
                <a:latin typeface="Comic Sans MS" pitchFamily="66" charset="0"/>
              </a:rPr>
              <a:t>, братья </a:t>
            </a:r>
            <a:r>
              <a:rPr lang="ru-RU" sz="2000" dirty="0" err="1" smtClean="0">
                <a:solidFill>
                  <a:schemeClr val="tx2"/>
                </a:solidFill>
                <a:latin typeface="Comic Sans MS" pitchFamily="66" charset="0"/>
              </a:rPr>
              <a:t>Долгиревы</a:t>
            </a:r>
            <a:r>
              <a:rPr lang="ru-RU" sz="2000" dirty="0" smtClean="0">
                <a:solidFill>
                  <a:schemeClr val="tx2"/>
                </a:solidFill>
                <a:latin typeface="Comic Sans MS" pitchFamily="66" charset="0"/>
              </a:rPr>
              <a:t>, Павел Репин, Павел Шляпкин, В.Н. Мамонов из Борисоглебска.</a:t>
            </a:r>
            <a:endParaRPr lang="ru-RU" sz="1950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:\география\cr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Содержимое 3"/>
          <p:cNvSpPr>
            <a:spLocks noGrp="1"/>
          </p:cNvSpPr>
          <p:nvPr>
            <p:ph sz="quarter" idx="2"/>
          </p:nvPr>
        </p:nvSpPr>
        <p:spPr>
          <a:xfrm>
            <a:off x="4643438" y="500063"/>
            <a:ext cx="4038600" cy="6858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</a:rPr>
              <a:t>       Плотники-древоделы из толстых бревен, иногда достигавших диаметра 50 сантиметров, возводили храмы, терема, строили дома и другие хозяйственные помещения.</a:t>
            </a:r>
          </a:p>
          <a:p>
            <a:pPr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</a:rPr>
              <a:t>       Дворцы, терема и храмы щедро украшали объемной, рельефной и ажурной  резьбой. За красоту и богатство резного убора дворец в Коломенском современники называли одним из чудес света. До наших дней сохранилась деревянная церковь Николая Чудотворца, построенная в 1859 году в селе Тюковка Борисоглебского района.</a:t>
            </a:r>
          </a:p>
        </p:txBody>
      </p:sp>
      <p:pic>
        <p:nvPicPr>
          <p:cNvPr id="31749" name="Picture 5" descr="C:\Documents and Settings\ROOT\Рабочий стол\P10509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28596" y="357166"/>
            <a:ext cx="3929063" cy="58935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:\география\texture2x (1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1008063"/>
          </a:xfrm>
        </p:spPr>
        <p:txBody>
          <a:bodyPr/>
          <a:lstStyle/>
          <a:p>
            <a:r>
              <a:rPr lang="ru-RU" smtClean="0">
                <a:latin typeface="Comic Sans MS" pitchFamily="66" charset="0"/>
              </a:rPr>
              <a:t>Воронежские шали и платки</a:t>
            </a:r>
          </a:p>
        </p:txBody>
      </p:sp>
      <p:pic>
        <p:nvPicPr>
          <p:cNvPr id="35843" name="Picture 3" descr="F:\география\шали и платки\2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2627784" y="1988840"/>
            <a:ext cx="3456384" cy="42754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F:\география\ке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Заголовок 1"/>
          <p:cNvSpPr>
            <a:spLocks noGrp="1"/>
          </p:cNvSpPr>
          <p:nvPr>
            <p:ph type="title"/>
          </p:nvPr>
        </p:nvSpPr>
        <p:spPr>
          <a:xfrm>
            <a:off x="5500688" y="5000625"/>
            <a:ext cx="3286125" cy="1181100"/>
          </a:xfrm>
        </p:spPr>
        <p:txBody>
          <a:bodyPr/>
          <a:lstStyle/>
          <a:p>
            <a:pPr algn="ctr"/>
            <a:r>
              <a:rPr lang="ru-RU" sz="2800" smtClean="0">
                <a:latin typeface="Comic Sans MS" pitchFamily="66" charset="0"/>
              </a:rPr>
              <a:t>Воронежские шали и платки</a:t>
            </a:r>
          </a:p>
        </p:txBody>
      </p:sp>
      <p:pic>
        <p:nvPicPr>
          <p:cNvPr id="7" name="Picture 5" descr="C:\Users\Алина\Desktop\Без-имени-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00063"/>
            <a:ext cx="7213600" cy="572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терновка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57488" y="3929066"/>
            <a:ext cx="329801" cy="324179"/>
          </a:xfrm>
          <a:prstGeom prst="ellipse">
            <a:avLst/>
          </a:prstGeom>
        </p:spPr>
      </p:pic>
      <p:pic>
        <p:nvPicPr>
          <p:cNvPr id="9" name="Рисунок 8" descr="терновка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57290" y="3143248"/>
            <a:ext cx="329801" cy="324179"/>
          </a:xfrm>
          <a:prstGeom prst="ellipse">
            <a:avLst/>
          </a:prstGeom>
        </p:spPr>
      </p:pic>
      <p:pic>
        <p:nvPicPr>
          <p:cNvPr id="10" name="Рисунок 9" descr="терновка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29190" y="2643182"/>
            <a:ext cx="329801" cy="324179"/>
          </a:xfrm>
          <a:prstGeom prst="ellipse">
            <a:avLst/>
          </a:prstGeom>
        </p:spPr>
      </p:pic>
      <p:pic>
        <p:nvPicPr>
          <p:cNvPr id="11" name="Рисунок 10" descr="терновка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57884" y="2357430"/>
            <a:ext cx="329801" cy="324179"/>
          </a:xfrm>
          <a:prstGeom prst="ellipse">
            <a:avLst/>
          </a:prstGeom>
        </p:spPr>
      </p:pic>
      <p:pic>
        <p:nvPicPr>
          <p:cNvPr id="12" name="Рисунок 11" descr="терновка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29190" y="1285860"/>
            <a:ext cx="329801" cy="324179"/>
          </a:xfrm>
          <a:prstGeom prst="ellipse">
            <a:avLst/>
          </a:prstGeom>
        </p:spPr>
      </p:pic>
      <p:pic>
        <p:nvPicPr>
          <p:cNvPr id="13" name="Рисунок 12" descr="терновка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929190" y="5357826"/>
            <a:ext cx="642942" cy="631982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4819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4820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4821" name="Содержимое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22" name="Picture 2" descr="F:\география\ке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429750" cy="701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F:\география\1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714356"/>
            <a:ext cx="4463355" cy="34824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1752" name="Rectangle 9"/>
          <p:cNvSpPr>
            <a:spLocks noChangeArrowheads="1"/>
          </p:cNvSpPr>
          <p:nvPr/>
        </p:nvSpPr>
        <p:spPr bwMode="auto">
          <a:xfrm>
            <a:off x="1000125" y="4786313"/>
            <a:ext cx="73580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just" eaLnBrk="0" hangingPunct="0">
              <a:defRPr/>
            </a:pPr>
            <a:r>
              <a:rPr lang="ru-RU" sz="1600" dirty="0">
                <a:solidFill>
                  <a:schemeClr val="tx2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 Воронежской земле платок появился примерно в 16-17 веках.</a:t>
            </a:r>
            <a:endParaRPr lang="ru-RU" sz="1050" dirty="0">
              <a:solidFill>
                <a:schemeClr val="tx2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indent="450850" algn="just" eaLnBrk="0" hangingPunct="0">
              <a:defRPr/>
            </a:pPr>
            <a:r>
              <a:rPr lang="ru-RU" sz="1600" dirty="0">
                <a:solidFill>
                  <a:schemeClr val="tx2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Около полутора веков назад шали крепостных ткачих воронежской помещицы Веры Андреевны Елисеевой своими художественными и техническими качествами подняли на высшую ступень авторитет русского народного искусства и в самой России, и за рубежом.</a:t>
            </a:r>
            <a:endParaRPr lang="ru-RU" sz="1050" dirty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31753" name="Picture 9" descr="F:\география\шали и платки\2kfn.jpg"/>
          <p:cNvPicPr>
            <a:picLocks noChangeAspect="1" noChangeArrowheads="1"/>
          </p:cNvPicPr>
          <p:nvPr/>
        </p:nvPicPr>
        <p:blipFill>
          <a:blip r:embed="rId4" cstate="email">
            <a:lum contrast="20000"/>
          </a:blip>
          <a:srcRect/>
          <a:stretch>
            <a:fillRect/>
          </a:stretch>
        </p:blipFill>
        <p:spPr bwMode="auto">
          <a:xfrm rot="17464208">
            <a:off x="5003498" y="1051869"/>
            <a:ext cx="3600985" cy="26309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F:\география\slide0005_background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00063" y="3429000"/>
            <a:ext cx="4000500" cy="3071813"/>
          </a:xfrm>
        </p:spPr>
        <p:txBody>
          <a:bodyPr/>
          <a:lstStyle/>
          <a:p>
            <a:pPr indent="450850">
              <a:lnSpc>
                <a:spcPct val="90000"/>
              </a:lnSpc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  <a:cs typeface="Calibri" pitchFamily="34" charset="0"/>
              </a:rPr>
              <a:t>В 40-е годы получило        развитие совершенно уникальное рунное узорное вязание пуховых платков. В Воронежской области в основном вязанием пуховых платков занимаются женщины Новохопёрского, Поворинского, Борисоглебского, Терновского районов.</a:t>
            </a:r>
            <a:endParaRPr lang="ru-RU" sz="2800" smtClean="0">
              <a:solidFill>
                <a:schemeClr val="tx2"/>
              </a:solidFill>
              <a:latin typeface="Comic Sans MS" pitchFamily="66" charset="0"/>
            </a:endParaRPr>
          </a:p>
          <a:p>
            <a:pPr indent="450850">
              <a:lnSpc>
                <a:spcPct val="90000"/>
              </a:lnSpc>
            </a:pPr>
            <a:endParaRPr lang="ru-RU" smtClean="0">
              <a:solidFill>
                <a:schemeClr val="tx2"/>
              </a:solidFill>
            </a:endParaRPr>
          </a:p>
        </p:txBody>
      </p:sp>
      <p:pic>
        <p:nvPicPr>
          <p:cNvPr id="48131" name="Picture 3" descr="F:\география\шали и платки\2kf6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4786314" y="3214686"/>
            <a:ext cx="3483549" cy="32861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2kfh.jpg"/>
          <p:cNvPicPr>
            <a:picLocks noChangeAspect="1"/>
          </p:cNvPicPr>
          <p:nvPr/>
        </p:nvPicPr>
        <p:blipFill>
          <a:blip r:embed="rId4" cstate="email">
            <a:lum contrast="20000"/>
          </a:blip>
          <a:stretch>
            <a:fillRect/>
          </a:stretch>
        </p:blipFill>
        <p:spPr>
          <a:xfrm>
            <a:off x="285720" y="357166"/>
            <a:ext cx="3429024" cy="27117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6870" name="Прямоугольник 8"/>
          <p:cNvSpPr>
            <a:spLocks noChangeArrowheads="1"/>
          </p:cNvSpPr>
          <p:nvPr/>
        </p:nvSpPr>
        <p:spPr bwMode="auto">
          <a:xfrm>
            <a:off x="4071938" y="571500"/>
            <a:ext cx="428625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0850"/>
            <a:r>
              <a:rPr lang="ru-RU">
                <a:solidFill>
                  <a:schemeClr val="tx2"/>
                </a:solidFill>
                <a:latin typeface="Comic Sans MS" pitchFamily="66" charset="0"/>
                <a:cs typeface="Calibri" pitchFamily="34" charset="0"/>
              </a:rPr>
              <a:t>В Павловском, Острогожском,         Новохопёрском и других уездах Воронежской губернии также ткали полотно и делали набивные платки, подшальники.</a:t>
            </a:r>
            <a:endParaRPr lang="ru-RU" sz="110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68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master231_backgroun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9525"/>
            <a:ext cx="9144000" cy="6848475"/>
          </a:xfrm>
          <a:noFill/>
        </p:spPr>
      </p:pic>
      <p:sp>
        <p:nvSpPr>
          <p:cNvPr id="5123" name="Rectangle 6"/>
          <p:cNvSpPr>
            <a:spLocks noGrp="1" noChangeArrowheads="1"/>
          </p:cNvSpPr>
          <p:nvPr>
            <p:ph type="title"/>
          </p:nvPr>
        </p:nvSpPr>
        <p:spPr>
          <a:xfrm>
            <a:off x="468313" y="-100013"/>
            <a:ext cx="8229600" cy="1143001"/>
          </a:xfrm>
        </p:spPr>
        <p:txBody>
          <a:bodyPr/>
          <a:lstStyle/>
          <a:p>
            <a:pPr algn="ctr" eaLnBrk="1" hangingPunct="1"/>
            <a:r>
              <a:rPr lang="ru-RU" smtClean="0">
                <a:latin typeface="Comic Sans MS" pitchFamily="66" charset="0"/>
              </a:rPr>
              <a:t>Крупные</a:t>
            </a:r>
            <a:r>
              <a:rPr lang="ru-RU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mtClean="0">
                <a:latin typeface="Comic Sans MS" pitchFamily="66" charset="0"/>
              </a:rPr>
              <a:t>лесные массивы</a:t>
            </a:r>
          </a:p>
        </p:txBody>
      </p:sp>
      <p:sp>
        <p:nvSpPr>
          <p:cNvPr id="5124" name="Rectangle 9"/>
          <p:cNvSpPr>
            <a:spLocks noGrp="1" noChangeArrowheads="1"/>
          </p:cNvSpPr>
          <p:nvPr>
            <p:ph type="body" sz="half" idx="3"/>
          </p:nvPr>
        </p:nvSpPr>
        <p:spPr>
          <a:xfrm>
            <a:off x="4357688" y="1214438"/>
            <a:ext cx="4572000" cy="23574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smtClean="0">
                <a:solidFill>
                  <a:schemeClr val="bg2"/>
                </a:solidFill>
              </a:rPr>
              <a:t>       </a:t>
            </a:r>
            <a:r>
              <a:rPr lang="ru-RU" sz="2400" smtClean="0">
                <a:solidFill>
                  <a:schemeClr val="tx2"/>
                </a:solidFill>
                <a:latin typeface="Comic Sans MS" pitchFamily="66" charset="0"/>
              </a:rPr>
              <a:t>Наша область расположена в лесостепной и степной зонах. Около 10% площади покрывают леса. </a:t>
            </a:r>
          </a:p>
          <a:p>
            <a:pPr eaLnBrk="1" hangingPunct="1"/>
            <a:endParaRPr lang="ru-RU" sz="2800" smtClean="0"/>
          </a:p>
        </p:txBody>
      </p:sp>
      <p:pic>
        <p:nvPicPr>
          <p:cNvPr id="5125" name="Picture 13" descr="1461_515ff1c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09848" y="1196752"/>
            <a:ext cx="4082734" cy="30609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126" name="Rectangle 14"/>
          <p:cNvSpPr>
            <a:spLocks noChangeArrowheads="1"/>
          </p:cNvSpPr>
          <p:nvPr/>
        </p:nvSpPr>
        <p:spPr bwMode="auto">
          <a:xfrm>
            <a:off x="-142875" y="4357688"/>
            <a:ext cx="4608513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chemeClr val="tx2"/>
              </a:buClr>
            </a:pPr>
            <a:r>
              <a:rPr lang="ru-RU" sz="2000">
                <a:latin typeface="Comic Sans MS" pitchFamily="66" charset="0"/>
              </a:rPr>
              <a:t>     </a:t>
            </a:r>
            <a:r>
              <a:rPr lang="ru-RU" sz="2000">
                <a:solidFill>
                  <a:schemeClr val="tx2"/>
                </a:solidFill>
                <a:latin typeface="Comic Sans MS" pitchFamily="66" charset="0"/>
              </a:rPr>
              <a:t>Крупные массивы – Шипов лес по реке Осередь, Теллермановский лес по реке Ворона, Усманский бор по реке Усмань, Хреновской бор по реке Битюг и другие –объявлены заповедными. </a:t>
            </a:r>
          </a:p>
        </p:txBody>
      </p:sp>
      <p:pic>
        <p:nvPicPr>
          <p:cNvPr id="5127" name="Picture 15" descr="shipov_b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1" y="3789040"/>
            <a:ext cx="4320480" cy="28327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:\география\texture2x (1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latin typeface="Comic Sans MS" pitchFamily="66" charset="0"/>
              </a:rPr>
              <a:t>Узорное ткачество. Ковроделие.</a:t>
            </a:r>
          </a:p>
        </p:txBody>
      </p:sp>
      <p:pic>
        <p:nvPicPr>
          <p:cNvPr id="7" name="Содержимое 6" descr="2kfz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lum contrast="30000"/>
          </a:blip>
          <a:stretch>
            <a:fillRect/>
          </a:stretch>
        </p:blipFill>
        <p:spPr>
          <a:xfrm rot="16200000">
            <a:off x="2414480" y="1800306"/>
            <a:ext cx="3386348" cy="5214976"/>
          </a:xfrm>
          <a:prstGeom prst="roundRect">
            <a:avLst>
              <a:gd name="adj" fmla="val 16667"/>
            </a:avLst>
          </a:prstGeom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F:\география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Users\Алина\Desktop\Без-имени-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42875" y="428625"/>
            <a:ext cx="7213600" cy="572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узорное ткачество и ковроделие.png"/>
          <p:cNvPicPr>
            <a:picLocks noGrp="1" noChangeAspect="1"/>
          </p:cNvPicPr>
          <p:nvPr>
            <p:ph sz="half" idx="1"/>
          </p:nvPr>
        </p:nvPicPr>
        <p:blipFill>
          <a:blip r:embed="rId4" cstate="email"/>
          <a:stretch>
            <a:fillRect/>
          </a:stretch>
        </p:blipFill>
        <p:spPr>
          <a:xfrm>
            <a:off x="2643174" y="3929066"/>
            <a:ext cx="376809" cy="374643"/>
          </a:xfrm>
          <a:prstGeom prst="ellipse">
            <a:avLst/>
          </a:prstGeom>
        </p:spPr>
      </p:pic>
      <p:pic>
        <p:nvPicPr>
          <p:cNvPr id="12" name="Содержимое 7" descr="узорное ткачество и ковроделие.png"/>
          <p:cNvPicPr>
            <a:picLocks noGrp="1" noChangeAspect="1"/>
          </p:cNvPicPr>
          <p:nvPr>
            <p:ph sz="half" idx="1"/>
          </p:nvPr>
        </p:nvPicPr>
        <p:blipFill>
          <a:blip r:embed="rId4" cstate="email"/>
          <a:stretch>
            <a:fillRect/>
          </a:stretch>
        </p:blipFill>
        <p:spPr>
          <a:xfrm>
            <a:off x="4500562" y="2285992"/>
            <a:ext cx="376809" cy="374643"/>
          </a:xfrm>
          <a:prstGeom prst="ellipse">
            <a:avLst/>
          </a:prstGeom>
        </p:spPr>
      </p:pic>
      <p:pic>
        <p:nvPicPr>
          <p:cNvPr id="9" name="Содержимое 7" descr="узорное ткачество и ковроделие.png"/>
          <p:cNvPicPr>
            <a:picLocks noGrp="1" noChangeAspect="1"/>
          </p:cNvPicPr>
          <p:nvPr>
            <p:ph sz="half" idx="1"/>
          </p:nvPr>
        </p:nvPicPr>
        <p:blipFill>
          <a:blip r:embed="rId4" cstate="email"/>
          <a:stretch>
            <a:fillRect/>
          </a:stretch>
        </p:blipFill>
        <p:spPr>
          <a:xfrm>
            <a:off x="4714876" y="2500306"/>
            <a:ext cx="376809" cy="374643"/>
          </a:xfrm>
          <a:prstGeom prst="ellipse">
            <a:avLst/>
          </a:prstGeom>
        </p:spPr>
      </p:pic>
      <p:pic>
        <p:nvPicPr>
          <p:cNvPr id="10" name="Содержимое 7" descr="узорное ткачество и ковроделие.png"/>
          <p:cNvPicPr>
            <a:picLocks noGrp="1" noChangeAspect="1"/>
          </p:cNvPicPr>
          <p:nvPr>
            <p:ph sz="half" idx="1"/>
          </p:nvPr>
        </p:nvPicPr>
        <p:blipFill>
          <a:blip r:embed="rId4" cstate="email"/>
          <a:stretch>
            <a:fillRect/>
          </a:stretch>
        </p:blipFill>
        <p:spPr>
          <a:xfrm>
            <a:off x="3214678" y="5143512"/>
            <a:ext cx="376809" cy="374643"/>
          </a:xfrm>
          <a:prstGeom prst="ellipse">
            <a:avLst/>
          </a:prstGeom>
        </p:spPr>
      </p:pic>
      <p:pic>
        <p:nvPicPr>
          <p:cNvPr id="11" name="Содержимое 7" descr="узорное ткачество и ковроделие.png"/>
          <p:cNvPicPr>
            <a:picLocks noGrp="1" noChangeAspect="1"/>
          </p:cNvPicPr>
          <p:nvPr>
            <p:ph sz="half" idx="1"/>
          </p:nvPr>
        </p:nvPicPr>
        <p:blipFill>
          <a:blip r:embed="rId4" cstate="email"/>
          <a:stretch>
            <a:fillRect/>
          </a:stretch>
        </p:blipFill>
        <p:spPr>
          <a:xfrm>
            <a:off x="785786" y="1428736"/>
            <a:ext cx="376809" cy="374643"/>
          </a:xfrm>
          <a:prstGeom prst="ellipse">
            <a:avLst/>
          </a:prstGeom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786313" y="2357438"/>
            <a:ext cx="2328862" cy="176212"/>
          </a:xfrm>
        </p:spPr>
        <p:txBody>
          <a:bodyPr/>
          <a:lstStyle/>
          <a:p>
            <a:r>
              <a:rPr lang="ru-RU" sz="700" b="1" smtClean="0">
                <a:latin typeface="Arial Black" pitchFamily="34" charset="0"/>
                <a:cs typeface="Arial" charset="0"/>
              </a:rPr>
              <a:t>Елань-Коленово</a:t>
            </a:r>
          </a:p>
        </p:txBody>
      </p:sp>
      <p:pic>
        <p:nvPicPr>
          <p:cNvPr id="14" name="Содержимое 7" descr="узорное ткачество и ковроделие.png"/>
          <p:cNvPicPr>
            <a:picLocks noGrp="1" noChangeAspect="1"/>
          </p:cNvPicPr>
          <p:nvPr>
            <p:ph sz="half" idx="1"/>
          </p:nvPr>
        </p:nvPicPr>
        <p:blipFill>
          <a:blip r:embed="rId5" cstate="email"/>
          <a:stretch>
            <a:fillRect/>
          </a:stretch>
        </p:blipFill>
        <p:spPr>
          <a:xfrm>
            <a:off x="4714876" y="5286388"/>
            <a:ext cx="714380" cy="710274"/>
          </a:xfrm>
          <a:prstGeom prst="ellipse">
            <a:avLst/>
          </a:prstGeom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072063" y="5357813"/>
            <a:ext cx="3286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/>
            <a:r>
              <a:rPr lang="ru-RU" sz="2000">
                <a:solidFill>
                  <a:schemeClr val="tx2"/>
                </a:solidFill>
                <a:latin typeface="Comic Sans MS" pitchFamily="66" charset="0"/>
              </a:rPr>
              <a:t>Узорное ткачество.</a:t>
            </a:r>
          </a:p>
          <a:p>
            <a:pPr indent="450850" algn="ctr" eaLnBrk="0" hangingPunct="0"/>
            <a:r>
              <a:rPr lang="ru-RU" sz="2000">
                <a:solidFill>
                  <a:schemeClr val="tx2"/>
                </a:solidFill>
                <a:latin typeface="Comic Sans MS" pitchFamily="66" charset="0"/>
              </a:rPr>
              <a:t>Ковроделие.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F:\география\ке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Содержимое 4"/>
          <p:cNvSpPr>
            <a:spLocks noGrp="1"/>
          </p:cNvSpPr>
          <p:nvPr>
            <p:ph sz="quarter" idx="3"/>
          </p:nvPr>
        </p:nvSpPr>
        <p:spPr>
          <a:xfrm>
            <a:off x="4429125" y="500063"/>
            <a:ext cx="4038600" cy="20748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mtClean="0">
                <a:solidFill>
                  <a:schemeClr val="tx2"/>
                </a:solidFill>
              </a:rPr>
              <a:t>    </a:t>
            </a:r>
            <a:r>
              <a:rPr lang="ru-RU" sz="2400" smtClean="0">
                <a:solidFill>
                  <a:schemeClr val="tx2"/>
                </a:solidFill>
                <a:latin typeface="Comic Sans MS" pitchFamily="66" charset="0"/>
              </a:rPr>
              <a:t>Изделия узорного ткачества мастеров Павловского, Коротоякского, Новохопёрского, Богучарского уездов завоевали в Воронежской губернии большое признание в конце 19-го века. Оригинальное явление современного узорного ткачества представлено Елань-Коленовской ковровой фабрикой.</a:t>
            </a:r>
            <a:endParaRPr lang="ru-RU" sz="2800" smtClean="0">
              <a:solidFill>
                <a:schemeClr val="tx2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None/>
            </a:pPr>
            <a:endParaRPr lang="ru-RU" sz="2800" smtClean="0">
              <a:solidFill>
                <a:schemeClr val="tx2"/>
              </a:solidFill>
              <a:latin typeface="Comic Sans MS" pitchFamily="66" charset="0"/>
            </a:endParaRPr>
          </a:p>
          <a:p>
            <a:endParaRPr lang="ru-RU" smtClean="0"/>
          </a:p>
        </p:txBody>
      </p:sp>
      <p:pic>
        <p:nvPicPr>
          <p:cNvPr id="12" name="Содержимое 11" descr="2kft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lum contrast="20000"/>
          </a:blip>
          <a:stretch>
            <a:fillRect/>
          </a:stretch>
        </p:blipFill>
        <p:spPr>
          <a:xfrm>
            <a:off x="0" y="928670"/>
            <a:ext cx="3512481" cy="4000528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3" name="Содержимое 12" descr="P1050935.JPG"/>
          <p:cNvPicPr>
            <a:picLocks noGrp="1" noChangeAspect="1"/>
          </p:cNvPicPr>
          <p:nvPr>
            <p:ph sz="quarter" idx="2"/>
          </p:nvPr>
        </p:nvPicPr>
        <p:blipFill>
          <a:blip r:embed="rId4" cstate="email"/>
          <a:stretch>
            <a:fillRect/>
          </a:stretch>
        </p:blipFill>
        <p:spPr>
          <a:xfrm>
            <a:off x="1928794" y="2643182"/>
            <a:ext cx="2571768" cy="3795764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 descr="F:\география\slide0005_background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Содержимое 2"/>
          <p:cNvSpPr>
            <a:spLocks noGrp="1"/>
          </p:cNvSpPr>
          <p:nvPr>
            <p:ph sz="half" idx="1"/>
          </p:nvPr>
        </p:nvSpPr>
        <p:spPr>
          <a:xfrm>
            <a:off x="285750" y="1000125"/>
            <a:ext cx="4143375" cy="43735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smtClean="0">
                <a:latin typeface="Comic Sans MS" pitchFamily="66" charset="0"/>
              </a:rPr>
              <a:t>     </a:t>
            </a:r>
            <a:r>
              <a:rPr lang="ru-RU" sz="2400" smtClean="0">
                <a:solidFill>
                  <a:schemeClr val="tx2"/>
                </a:solidFill>
                <a:latin typeface="Comic Sans MS" pitchFamily="66" charset="0"/>
              </a:rPr>
              <a:t>Для хохольских ковров характерны цветочные композиции – букеты, гирлянды, венки.</a:t>
            </a:r>
          </a:p>
          <a:p>
            <a:pPr>
              <a:buFont typeface="Wingdings" pitchFamily="2" charset="2"/>
              <a:buNone/>
            </a:pPr>
            <a:r>
              <a:rPr lang="ru-RU" sz="2400" smtClean="0">
                <a:solidFill>
                  <a:schemeClr val="tx2"/>
                </a:solidFill>
                <a:latin typeface="Comic Sans MS" pitchFamily="66" charset="0"/>
              </a:rPr>
              <a:t>     Декоративные предметы современного воронежского ткачества широко бытуют и сегодня, особенно в селах.</a:t>
            </a:r>
          </a:p>
          <a:p>
            <a:endParaRPr lang="ru-RU" smtClean="0"/>
          </a:p>
        </p:txBody>
      </p:sp>
      <p:pic>
        <p:nvPicPr>
          <p:cNvPr id="7" name="Содержимое 6" descr="P1050936.JPG"/>
          <p:cNvPicPr>
            <a:picLocks noGrp="1" noChangeAspect="1"/>
          </p:cNvPicPr>
          <p:nvPr>
            <p:ph sz="quarter" idx="2"/>
          </p:nvPr>
        </p:nvPicPr>
        <p:blipFill>
          <a:blip r:embed="rId3" cstate="email">
            <a:lum bright="-10000" contrast="30000"/>
          </a:blip>
          <a:stretch>
            <a:fillRect/>
          </a:stretch>
        </p:blipFill>
        <p:spPr>
          <a:xfrm>
            <a:off x="4714875" y="571480"/>
            <a:ext cx="3905277" cy="58579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:\география\1265747065_texture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Заголовок 1"/>
          <p:cNvSpPr>
            <a:spLocks noGrp="1"/>
          </p:cNvSpPr>
          <p:nvPr>
            <p:ph type="title"/>
          </p:nvPr>
        </p:nvSpPr>
        <p:spPr>
          <a:xfrm>
            <a:off x="142875" y="357188"/>
            <a:ext cx="8543925" cy="1143000"/>
          </a:xfrm>
        </p:spPr>
        <p:txBody>
          <a:bodyPr/>
          <a:lstStyle/>
          <a:p>
            <a:pPr algn="ctr"/>
            <a:r>
              <a:rPr lang="ru-RU" sz="3600" smtClean="0">
                <a:latin typeface="Comic Sans MS" pitchFamily="66" charset="0"/>
              </a:rPr>
              <a:t>Вышивка и кружево. Роспись ткани.</a:t>
            </a:r>
          </a:p>
        </p:txBody>
      </p:sp>
      <p:pic>
        <p:nvPicPr>
          <p:cNvPr id="7" name="Содержимое 6" descr="2kfS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lum contrast="30000"/>
          </a:blip>
          <a:stretch>
            <a:fillRect/>
          </a:stretch>
        </p:blipFill>
        <p:spPr>
          <a:xfrm>
            <a:off x="1500166" y="1857364"/>
            <a:ext cx="5572164" cy="4197697"/>
          </a:xfrm>
          <a:prstGeom prst="roundRect">
            <a:avLst>
              <a:gd name="adj" fmla="val 16667"/>
            </a:avLst>
          </a:prstGeom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F:\география\ке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Users\Алина\Desktop\Без-имени-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-142875" y="500063"/>
            <a:ext cx="7215188" cy="5726112"/>
          </a:xfrm>
          <a:noFill/>
        </p:spPr>
      </p:pic>
      <p:pic>
        <p:nvPicPr>
          <p:cNvPr id="8" name="Содержимое 7" descr="кружево и вышивка.png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1142976" y="3143248"/>
            <a:ext cx="368217" cy="361941"/>
          </a:xfrm>
          <a:prstGeom prst="ellipse">
            <a:avLst/>
          </a:prstGeom>
        </p:spPr>
      </p:pic>
      <p:pic>
        <p:nvPicPr>
          <p:cNvPr id="9" name="Содержимое 7" descr="кружево и вышивка.png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4643438" y="2428868"/>
            <a:ext cx="368217" cy="361941"/>
          </a:xfrm>
          <a:prstGeom prst="ellipse">
            <a:avLst/>
          </a:prstGeom>
        </p:spPr>
      </p:pic>
      <p:pic>
        <p:nvPicPr>
          <p:cNvPr id="10" name="Содержимое 7" descr="кружево и вышивка.png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5214942" y="1857364"/>
            <a:ext cx="368217" cy="361941"/>
          </a:xfrm>
          <a:prstGeom prst="ellipse">
            <a:avLst/>
          </a:prstGeom>
        </p:spPr>
      </p:pic>
      <p:pic>
        <p:nvPicPr>
          <p:cNvPr id="11" name="Содержимое 7" descr="кружево и вышивка.png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5429256" y="2000240"/>
            <a:ext cx="368217" cy="361941"/>
          </a:xfrm>
          <a:prstGeom prst="ellipse">
            <a:avLst/>
          </a:prstGeom>
        </p:spPr>
      </p:pic>
      <p:pic>
        <p:nvPicPr>
          <p:cNvPr id="12" name="Содержимое 7" descr="кружево и вышивка.png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785786" y="1428736"/>
            <a:ext cx="368217" cy="361941"/>
          </a:xfrm>
          <a:prstGeom prst="ellipse">
            <a:avLst/>
          </a:prstGeom>
        </p:spPr>
      </p:pic>
      <p:sp>
        <p:nvSpPr>
          <p:cNvPr id="39945" name="Заголовок 1"/>
          <p:cNvSpPr>
            <a:spLocks noGrp="1"/>
          </p:cNvSpPr>
          <p:nvPr>
            <p:ph type="title"/>
          </p:nvPr>
        </p:nvSpPr>
        <p:spPr>
          <a:xfrm>
            <a:off x="4929188" y="2500313"/>
            <a:ext cx="2328862" cy="176212"/>
          </a:xfrm>
        </p:spPr>
        <p:txBody>
          <a:bodyPr/>
          <a:lstStyle/>
          <a:p>
            <a:r>
              <a:rPr lang="ru-RU" sz="800" b="1" smtClean="0">
                <a:latin typeface="Arial Black" pitchFamily="34" charset="0"/>
                <a:cs typeface="Arial" charset="0"/>
              </a:rPr>
              <a:t>Елань-Коленово</a:t>
            </a:r>
          </a:p>
        </p:txBody>
      </p:sp>
      <p:pic>
        <p:nvPicPr>
          <p:cNvPr id="14" name="Содержимое 7" descr="кружево и вышивка.png"/>
          <p:cNvPicPr>
            <a:picLocks noGrp="1" noChangeAspect="1"/>
          </p:cNvPicPr>
          <p:nvPr>
            <p:ph sz="quarter" idx="3"/>
          </p:nvPr>
        </p:nvPicPr>
        <p:blipFill>
          <a:blip r:embed="rId5" cstate="email"/>
          <a:stretch>
            <a:fillRect/>
          </a:stretch>
        </p:blipFill>
        <p:spPr>
          <a:xfrm>
            <a:off x="4929190" y="5357826"/>
            <a:ext cx="714380" cy="702204"/>
          </a:xfrm>
          <a:prstGeom prst="ellipse">
            <a:avLst/>
          </a:prstGeom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214938" y="5357813"/>
            <a:ext cx="3286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sz="2000">
                <a:solidFill>
                  <a:schemeClr val="tx2"/>
                </a:solidFill>
                <a:latin typeface="Comic Sans MS" pitchFamily="66" charset="0"/>
              </a:rPr>
              <a:t>Вышивка и кружево. Роспись ткани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5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1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2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3" name="Содержимое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3014" name="Picture 2" descr="F:\география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 descr="F:\география\вышивка и кружево\2kgm.jpg"/>
          <p:cNvPicPr>
            <a:picLocks noChangeAspect="1" noChangeArrowheads="1"/>
          </p:cNvPicPr>
          <p:nvPr/>
        </p:nvPicPr>
        <p:blipFill>
          <a:blip r:embed="rId3" cstate="email">
            <a:lum bright="10000" contrast="40000"/>
          </a:blip>
          <a:srcRect/>
          <a:stretch>
            <a:fillRect/>
          </a:stretch>
        </p:blipFill>
        <p:spPr bwMode="auto">
          <a:xfrm rot="16200000">
            <a:off x="4187496" y="-758528"/>
            <a:ext cx="3697966" cy="550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5302" name="Picture 6" descr="F:\география\вышивка и кружево\2kg7.jpg"/>
          <p:cNvPicPr>
            <a:picLocks noChangeAspect="1" noChangeArrowheads="1"/>
          </p:cNvPicPr>
          <p:nvPr/>
        </p:nvPicPr>
        <p:blipFill>
          <a:blip r:embed="rId4" cstate="email">
            <a:lum bright="10000" contrast="40000"/>
          </a:blip>
          <a:srcRect/>
          <a:stretch>
            <a:fillRect/>
          </a:stretch>
        </p:blipFill>
        <p:spPr bwMode="auto">
          <a:xfrm>
            <a:off x="214282" y="1357298"/>
            <a:ext cx="2754325" cy="43896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4041" name="Rectangle 7"/>
          <p:cNvSpPr>
            <a:spLocks noChangeArrowheads="1"/>
          </p:cNvSpPr>
          <p:nvPr/>
        </p:nvSpPr>
        <p:spPr bwMode="auto">
          <a:xfrm>
            <a:off x="3714750" y="4071938"/>
            <a:ext cx="5072063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just" eaLnBrk="0" hangingPunct="0"/>
            <a:r>
              <a:rPr lang="ru-RU">
                <a:solidFill>
                  <a:schemeClr val="tx2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Возникновение вышивки восходит к древним временам и связано с появлением стежка на одеждах из шкур животных. Позднее каменное и костяное шила сменились на бронзовые и стальные иглы. Также развивались технологии прядения, ткачества и красильного дела.</a:t>
            </a:r>
            <a:endParaRPr lang="ru-RU" sz="2800">
              <a:solidFill>
                <a:schemeClr val="tx2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3" descr="F:\география\ке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Содержимое 2"/>
          <p:cNvSpPr>
            <a:spLocks noGrp="1"/>
          </p:cNvSpPr>
          <p:nvPr>
            <p:ph sz="half" idx="1"/>
          </p:nvPr>
        </p:nvSpPr>
        <p:spPr>
          <a:xfrm>
            <a:off x="4929188" y="1285875"/>
            <a:ext cx="4038600" cy="43021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smtClean="0">
                <a:solidFill>
                  <a:schemeClr val="tx2"/>
                </a:solidFill>
              </a:rPr>
              <a:t>     </a:t>
            </a:r>
            <a:r>
              <a:rPr lang="ru-RU" sz="2400" smtClean="0">
                <a:solidFill>
                  <a:schemeClr val="tx2"/>
                </a:solidFill>
                <a:latin typeface="Comic Sans MS" pitchFamily="66" charset="0"/>
              </a:rPr>
              <a:t>Русские кружева пользовались успехом не только в России, но и в других странах. В советское время кружевной промысел получил развитие в 4 основных центрах: Вологда, Вятка, Елец, Михайлов.</a:t>
            </a:r>
            <a:endParaRPr lang="ru-RU" sz="2800" smtClean="0">
              <a:solidFill>
                <a:schemeClr val="tx2"/>
              </a:solidFill>
              <a:latin typeface="Comic Sans MS" pitchFamily="66" charset="0"/>
            </a:endParaRPr>
          </a:p>
          <a:p>
            <a:endParaRPr lang="ru-RU" smtClean="0"/>
          </a:p>
        </p:txBody>
      </p:sp>
      <p:pic>
        <p:nvPicPr>
          <p:cNvPr id="74756" name="Picture 4" descr="F:\география\вышивка и кружево\2kgc.jpg"/>
          <p:cNvPicPr>
            <a:picLocks noChangeAspect="1" noChangeArrowheads="1"/>
          </p:cNvPicPr>
          <p:nvPr/>
        </p:nvPicPr>
        <p:blipFill>
          <a:blip r:embed="rId3" cstate="email">
            <a:lum bright="10000" contrast="30000"/>
          </a:blip>
          <a:srcRect/>
          <a:stretch>
            <a:fillRect/>
          </a:stretch>
        </p:blipFill>
        <p:spPr bwMode="auto">
          <a:xfrm>
            <a:off x="428596" y="857232"/>
            <a:ext cx="4566330" cy="535782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F:\география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1143000"/>
          </a:xfrm>
        </p:spPr>
        <p:txBody>
          <a:bodyPr/>
          <a:lstStyle/>
          <a:p>
            <a:pPr algn="ctr"/>
            <a:r>
              <a:rPr lang="ru-RU" smtClean="0">
                <a:latin typeface="Comic Sans MS" pitchFamily="66" charset="0"/>
              </a:rPr>
              <a:t>Народный костюм</a:t>
            </a:r>
          </a:p>
        </p:txBody>
      </p:sp>
      <p:pic>
        <p:nvPicPr>
          <p:cNvPr id="7" name="Содержимое 6" descr="костюм стилизованный.jpg"/>
          <p:cNvPicPr>
            <a:picLocks noGrp="1" noChangeAspect="1"/>
          </p:cNvPicPr>
          <p:nvPr>
            <p:ph sz="quarter" idx="2"/>
          </p:nvPr>
        </p:nvPicPr>
        <p:blipFill>
          <a:blip r:embed="rId3" cstate="email">
            <a:lum contrast="20000"/>
          </a:blip>
          <a:stretch>
            <a:fillRect/>
          </a:stretch>
        </p:blipFill>
        <p:spPr>
          <a:xfrm>
            <a:off x="2643174" y="1643050"/>
            <a:ext cx="3714776" cy="4744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F:\география\1265747065_texture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Содержимое 4"/>
          <p:cNvSpPr>
            <a:spLocks noGrp="1"/>
          </p:cNvSpPr>
          <p:nvPr>
            <p:ph sz="quarter" idx="3"/>
          </p:nvPr>
        </p:nvSpPr>
        <p:spPr>
          <a:xfrm>
            <a:off x="5643563" y="5500688"/>
            <a:ext cx="3500437" cy="11461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smtClean="0">
                <a:solidFill>
                  <a:schemeClr val="tx2"/>
                </a:solidFill>
                <a:latin typeface="Comic Sans MS" pitchFamily="66" charset="0"/>
              </a:rPr>
              <a:t>Народный костюм</a:t>
            </a:r>
          </a:p>
        </p:txBody>
      </p:sp>
      <p:pic>
        <p:nvPicPr>
          <p:cNvPr id="7" name="Picture 5" descr="C:\Users\Алина\Desktop\Без-имени-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428625"/>
            <a:ext cx="7358063" cy="5840413"/>
          </a:xfrm>
          <a:noFill/>
        </p:spPr>
      </p:pic>
      <p:pic>
        <p:nvPicPr>
          <p:cNvPr id="88067" name="Picture 3" descr="F:\география\карта\нижнедевицк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1428736"/>
            <a:ext cx="353868" cy="338140"/>
          </a:xfrm>
          <a:prstGeom prst="ellipse">
            <a:avLst/>
          </a:prstGeom>
          <a:noFill/>
        </p:spPr>
      </p:pic>
      <p:pic>
        <p:nvPicPr>
          <p:cNvPr id="9" name="Picture 3" descr="F:\география\карта\нижнедевицк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86" y="2500306"/>
            <a:ext cx="353868" cy="338140"/>
          </a:xfrm>
          <a:prstGeom prst="ellipse">
            <a:avLst/>
          </a:prstGeom>
          <a:noFill/>
        </p:spPr>
      </p:pic>
      <p:pic>
        <p:nvPicPr>
          <p:cNvPr id="11" name="Picture 3" descr="F:\география\карта\нижнедевицк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00166" y="1214422"/>
            <a:ext cx="353868" cy="338140"/>
          </a:xfrm>
          <a:prstGeom prst="ellipse">
            <a:avLst/>
          </a:prstGeom>
          <a:noFill/>
        </p:spPr>
      </p:pic>
      <p:pic>
        <p:nvPicPr>
          <p:cNvPr id="12" name="Picture 3" descr="F:\география\карта\нижнедевицк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8" y="1928802"/>
            <a:ext cx="353868" cy="338140"/>
          </a:xfrm>
          <a:prstGeom prst="ellipse">
            <a:avLst/>
          </a:prstGeom>
          <a:noFill/>
        </p:spPr>
      </p:pic>
      <p:pic>
        <p:nvPicPr>
          <p:cNvPr id="13" name="Picture 3" descr="F:\география\карта\нижнедевицк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3108" y="1857364"/>
            <a:ext cx="353868" cy="338140"/>
          </a:xfrm>
          <a:prstGeom prst="ellipse">
            <a:avLst/>
          </a:prstGeom>
          <a:noFill/>
        </p:spPr>
      </p:pic>
      <p:pic>
        <p:nvPicPr>
          <p:cNvPr id="14" name="Picture 3" descr="F:\география\карта\нижнедевицк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22" y="2357430"/>
            <a:ext cx="353868" cy="338140"/>
          </a:xfrm>
          <a:prstGeom prst="ellipse">
            <a:avLst/>
          </a:prstGeom>
          <a:noFill/>
        </p:spPr>
      </p:pic>
      <p:pic>
        <p:nvPicPr>
          <p:cNvPr id="15" name="Picture 3" descr="F:\география\карта\нижнедевицк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57752" y="5429264"/>
            <a:ext cx="714380" cy="682629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география\1265747065_texture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Текст 4"/>
          <p:cNvSpPr>
            <a:spLocks noGrp="1"/>
          </p:cNvSpPr>
          <p:nvPr>
            <p:ph type="body" sz="half" idx="3"/>
          </p:nvPr>
        </p:nvSpPr>
        <p:spPr>
          <a:xfrm>
            <a:off x="428625" y="4114800"/>
            <a:ext cx="8358188" cy="2743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smtClean="0"/>
              <a:t>     </a:t>
            </a:r>
            <a:r>
              <a:rPr lang="ru-RU" sz="2800" smtClean="0">
                <a:solidFill>
                  <a:schemeClr val="tx2"/>
                </a:solidFill>
                <a:latin typeface="Comic Sans MS" pitchFamily="66" charset="0"/>
              </a:rPr>
              <a:t>По территории области протекает знаменитая река Дон, которая упоминается в летописях. Охраняются также нераспаханные участки степей: Богучарская степь, Каменная степь.</a:t>
            </a:r>
          </a:p>
          <a:p>
            <a:endParaRPr lang="ru-RU" smtClean="0"/>
          </a:p>
        </p:txBody>
      </p:sp>
      <p:pic>
        <p:nvPicPr>
          <p:cNvPr id="41987" name="Picture 3" descr="F:\география\1550263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785786" y="214290"/>
            <a:ext cx="7214405" cy="3718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F:\география\ке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Содержимое 2"/>
          <p:cNvSpPr>
            <a:spLocks noGrp="1"/>
          </p:cNvSpPr>
          <p:nvPr>
            <p:ph sz="half" idx="1"/>
          </p:nvPr>
        </p:nvSpPr>
        <p:spPr>
          <a:xfrm>
            <a:off x="4000500" y="142875"/>
            <a:ext cx="4286250" cy="64293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" smtClean="0">
                <a:solidFill>
                  <a:schemeClr val="tx2"/>
                </a:solidFill>
                <a:latin typeface="Comic Sans MS" pitchFamily="66" charset="0"/>
              </a:rPr>
              <a:t>                                                 </a:t>
            </a:r>
            <a:r>
              <a:rPr lang="ru-RU" sz="1800" smtClean="0">
                <a:solidFill>
                  <a:schemeClr val="tx2"/>
                </a:solidFill>
                <a:latin typeface="Comic Sans MS" pitchFamily="66" charset="0"/>
              </a:rPr>
              <a:t>Традиционный русский костюм, особенно женский костюм на территории России был достаточно разнообразен. Выделяют 4 комплекса одежды: </a:t>
            </a:r>
          </a:p>
          <a:p>
            <a:pPr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</a:rPr>
              <a:t>        - с паневой;</a:t>
            </a:r>
          </a:p>
          <a:p>
            <a:pPr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</a:rPr>
              <a:t>        -с сарафаном;</a:t>
            </a:r>
          </a:p>
          <a:p>
            <a:pPr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</a:rPr>
              <a:t>        - с юбкой – андараком ( андарак – женская поясная одежда типа юбки шился из пяти – семи полотнищ синего, красного, зеленого, полосатого сукна домашнего изготовления. Такие юбки встречались в Архангельской, Вологодской и Смоленской губерниях );</a:t>
            </a:r>
          </a:p>
          <a:p>
            <a:pPr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</a:rPr>
              <a:t>        - юбкой – кубельком ( кубелек – женская горничная одежда типа, тафты. Кубелек являлся женской одеждой казачек Нижнего и Среднего Дона до середины 19 века ).</a:t>
            </a:r>
          </a:p>
          <a:p>
            <a:endParaRPr lang="ru-RU" sz="2800" smtClean="0"/>
          </a:p>
        </p:txBody>
      </p:sp>
      <p:pic>
        <p:nvPicPr>
          <p:cNvPr id="77828" name="Picture 4" descr="F:\география\Новая папка\костюм 2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285720" y="214290"/>
            <a:ext cx="1500187" cy="31638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7111" name="Picture 7" descr="F:\география\Новая папка\костюм 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1538" y="1643050"/>
            <a:ext cx="1909751" cy="3168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7830" name="Picture 6" descr="F:\география\Новая папка\костюм 3.jpg"/>
          <p:cNvPicPr>
            <a:picLocks noChangeAspect="1" noChangeArrowheads="1"/>
          </p:cNvPicPr>
          <p:nvPr/>
        </p:nvPicPr>
        <p:blipFill>
          <a:blip r:embed="rId5" cstate="email">
            <a:lum contrast="20000"/>
          </a:blip>
          <a:srcRect/>
          <a:stretch>
            <a:fillRect/>
          </a:stretch>
        </p:blipFill>
        <p:spPr bwMode="auto">
          <a:xfrm>
            <a:off x="2357422" y="3286124"/>
            <a:ext cx="1682750" cy="3163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F:\география\cr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28625" y="4056063"/>
            <a:ext cx="8258175" cy="2587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800" smtClean="0"/>
              <a:t>        </a:t>
            </a:r>
            <a:r>
              <a:rPr lang="ru-RU" sz="1800" smtClean="0">
                <a:solidFill>
                  <a:schemeClr val="tx2"/>
                </a:solidFill>
                <a:latin typeface="Comic Sans MS" pitchFamily="66" charset="0"/>
              </a:rPr>
              <a:t>Мужской костюм.</a:t>
            </a:r>
          </a:p>
          <a:p>
            <a:pPr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</a:rPr>
              <a:t>Мужской костюм, общеславянский в своей основе, был более или менее единообразен на всем пространстве, заселенном русским народом. </a:t>
            </a:r>
          </a:p>
          <a:p>
            <a:pPr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</a:rPr>
              <a:t>Его составляла туникообразная рубаха с косым разрезом ворота, неширокие штаны, кожаная или плетеная из лыка обувь, шапка с полями или без полей.</a:t>
            </a:r>
          </a:p>
          <a:p>
            <a:pPr>
              <a:buFont typeface="Wingdings" pitchFamily="2" charset="2"/>
              <a:buNone/>
            </a:pPr>
            <a:r>
              <a:rPr lang="ru-RU" sz="1800" smtClean="0">
                <a:solidFill>
                  <a:schemeClr val="tx2"/>
                </a:solidFill>
                <a:latin typeface="Comic Sans MS" pitchFamily="66" charset="0"/>
              </a:rPr>
              <a:t>     Рубаха, как правило, выпускалась поверх штанов и подпоясывалась.</a:t>
            </a:r>
          </a:p>
        </p:txBody>
      </p:sp>
      <p:pic>
        <p:nvPicPr>
          <p:cNvPr id="72707" name="Picture 3" descr="F:\география\Новая папка\костюм 4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3143240" y="357166"/>
            <a:ext cx="2071702" cy="3424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708" name="Picture 4" descr="F:\география\Новая папка\33.jpg"/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214282" y="214290"/>
            <a:ext cx="2357454" cy="3633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709" name="Picture 5" descr="F:\география\Новая папка\180.jpg"/>
          <p:cNvPicPr>
            <a:picLocks noChangeAspect="1" noChangeArrowheads="1"/>
          </p:cNvPicPr>
          <p:nvPr/>
        </p:nvPicPr>
        <p:blipFill>
          <a:blip r:embed="rId5" cstate="email">
            <a:lum contrast="20000"/>
          </a:blip>
          <a:srcRect/>
          <a:stretch>
            <a:fillRect/>
          </a:stretch>
        </p:blipFill>
        <p:spPr bwMode="auto">
          <a:xfrm>
            <a:off x="5798692" y="320271"/>
            <a:ext cx="2657127" cy="3394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F:\география\1265747065_texture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Содержимое 2"/>
          <p:cNvSpPr>
            <a:spLocks noGrp="1"/>
          </p:cNvSpPr>
          <p:nvPr>
            <p:ph sz="half" idx="1"/>
          </p:nvPr>
        </p:nvSpPr>
        <p:spPr>
          <a:xfrm>
            <a:off x="142875" y="3357563"/>
            <a:ext cx="5543550" cy="24161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smtClean="0"/>
              <a:t>     </a:t>
            </a:r>
            <a:r>
              <a:rPr lang="ru-RU" sz="1800" smtClean="0">
                <a:solidFill>
                  <a:schemeClr val="tx2"/>
                </a:solidFill>
                <a:latin typeface="Comic Sans MS" pitchFamily="66" charset="0"/>
              </a:rPr>
              <a:t>Основной тип женского головного убора состоял из кички, или «сороки», кокошника и богатого набора платков, шалей и подшальников. Кичкообразные головные убора представляли собой сборный комплекс. Нижняя часть являлась твердой, прочной основой, которая придавала всему головному убору устойчивую и удобно сидящую на голове форму. Верхняя часть была сделана из красочных обряженных тканей различной формы.</a:t>
            </a:r>
          </a:p>
        </p:txBody>
      </p:sp>
      <p:pic>
        <p:nvPicPr>
          <p:cNvPr id="78852" name="Picture 4" descr="F:\география\бусы 2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1142976" y="214290"/>
            <a:ext cx="3786214" cy="29262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8853" name="Picture 5" descr="F:\география\бусы.jpg"/>
          <p:cNvPicPr>
            <a:picLocks noChangeAspect="1" noChangeArrowheads="1"/>
          </p:cNvPicPr>
          <p:nvPr/>
        </p:nvPicPr>
        <p:blipFill>
          <a:blip r:embed="rId4" cstate="email">
            <a:lum contrast="20000"/>
          </a:blip>
          <a:srcRect/>
          <a:stretch>
            <a:fillRect/>
          </a:stretch>
        </p:blipFill>
        <p:spPr bwMode="auto">
          <a:xfrm>
            <a:off x="6215074" y="3357562"/>
            <a:ext cx="2643174" cy="328666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8851" name="Picture 3" descr="F:\география\Новая папка\головной убор.jpg"/>
          <p:cNvPicPr>
            <a:picLocks noChangeAspect="1" noChangeArrowheads="1"/>
          </p:cNvPicPr>
          <p:nvPr/>
        </p:nvPicPr>
        <p:blipFill>
          <a:blip r:embed="rId5" cstate="email">
            <a:lum contrast="20000"/>
          </a:blip>
          <a:srcRect/>
          <a:stretch>
            <a:fillRect/>
          </a:stretch>
        </p:blipFill>
        <p:spPr bwMode="auto">
          <a:xfrm>
            <a:off x="5857884" y="142852"/>
            <a:ext cx="2357454" cy="29134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F:\география\texture2x (1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latin typeface="Comic Sans MS" pitchFamily="66" charset="0"/>
              </a:rPr>
              <a:t>Народные игрушки</a:t>
            </a:r>
          </a:p>
        </p:txBody>
      </p:sp>
      <p:pic>
        <p:nvPicPr>
          <p:cNvPr id="6" name="Рисунок 5" descr="P1050945.JPG"/>
          <p:cNvPicPr>
            <a:picLocks noChangeAspect="1"/>
          </p:cNvPicPr>
          <p:nvPr/>
        </p:nvPicPr>
        <p:blipFill>
          <a:blip r:embed="rId3" cstate="email">
            <a:lum bright="-20000" contrast="30000"/>
          </a:blip>
          <a:stretch>
            <a:fillRect/>
          </a:stretch>
        </p:blipFill>
        <p:spPr>
          <a:xfrm>
            <a:off x="1428728" y="2071678"/>
            <a:ext cx="6286512" cy="419100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F:\география\ке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Содержимое 4"/>
          <p:cNvSpPr>
            <a:spLocks noGrp="1"/>
          </p:cNvSpPr>
          <p:nvPr>
            <p:ph sz="quarter" idx="3"/>
          </p:nvPr>
        </p:nvSpPr>
        <p:spPr>
          <a:xfrm>
            <a:off x="5357813" y="5143500"/>
            <a:ext cx="3643312" cy="121443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smtClean="0">
                <a:solidFill>
                  <a:schemeClr val="tx2"/>
                </a:solidFill>
                <a:latin typeface="Comic Sans MS" pitchFamily="66" charset="0"/>
              </a:rPr>
              <a:t>Народные игрушки</a:t>
            </a:r>
          </a:p>
        </p:txBody>
      </p:sp>
      <p:pic>
        <p:nvPicPr>
          <p:cNvPr id="7" name="Picture 5" descr="C:\Users\Алина\Desktop\Без-имени-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642938"/>
            <a:ext cx="6858000" cy="5443537"/>
          </a:xfrm>
          <a:noFill/>
        </p:spPr>
      </p:pic>
      <p:pic>
        <p:nvPicPr>
          <p:cNvPr id="89091" name="Picture 3" descr="F:\география\карта\игрушки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2643182"/>
            <a:ext cx="357190" cy="359243"/>
          </a:xfrm>
          <a:prstGeom prst="ellipse">
            <a:avLst/>
          </a:prstGeom>
          <a:noFill/>
        </p:spPr>
      </p:pic>
      <p:pic>
        <p:nvPicPr>
          <p:cNvPr id="9" name="Picture 3" descr="F:\география\карта\игрушки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86380" y="2071678"/>
            <a:ext cx="357190" cy="359243"/>
          </a:xfrm>
          <a:prstGeom prst="ellipse">
            <a:avLst/>
          </a:prstGeom>
          <a:noFill/>
        </p:spPr>
      </p:pic>
      <p:pic>
        <p:nvPicPr>
          <p:cNvPr id="10" name="Picture 3" descr="F:\география\карта\игрушки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3214686"/>
            <a:ext cx="357190" cy="359243"/>
          </a:xfrm>
          <a:prstGeom prst="ellipse">
            <a:avLst/>
          </a:prstGeom>
          <a:noFill/>
        </p:spPr>
      </p:pic>
      <p:pic>
        <p:nvPicPr>
          <p:cNvPr id="11" name="Picture 3" descr="F:\география\карта\игрушки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14414" y="3143248"/>
            <a:ext cx="357190" cy="359243"/>
          </a:xfrm>
          <a:prstGeom prst="ellipse">
            <a:avLst/>
          </a:prstGeom>
          <a:noFill/>
        </p:spPr>
      </p:pic>
      <p:pic>
        <p:nvPicPr>
          <p:cNvPr id="12" name="Picture 3" descr="F:\география\карта\игрушки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14678" y="5143512"/>
            <a:ext cx="357190" cy="359243"/>
          </a:xfrm>
          <a:prstGeom prst="ellipse">
            <a:avLst/>
          </a:prstGeom>
          <a:noFill/>
        </p:spPr>
      </p:pic>
      <p:pic>
        <p:nvPicPr>
          <p:cNvPr id="13" name="Picture 3" descr="F:\география\карта\игрушки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68" y="1000108"/>
            <a:ext cx="357190" cy="359243"/>
          </a:xfrm>
          <a:prstGeom prst="ellipse">
            <a:avLst/>
          </a:prstGeom>
          <a:noFill/>
        </p:spPr>
      </p:pic>
      <p:pic>
        <p:nvPicPr>
          <p:cNvPr id="14" name="Picture 3" descr="F:\география\карта\игрушки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5072074"/>
            <a:ext cx="643759" cy="647459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1" name="Picture 3" descr="F:\география\master03_background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lum bright="30000" contrast="-20000"/>
          </a:blip>
          <a:srcRect/>
          <a:stretch>
            <a:fillRect/>
          </a:stretch>
        </p:blipFill>
        <p:spPr bwMode="auto">
          <a:xfrm>
            <a:off x="0" y="4"/>
            <a:ext cx="9144000" cy="6857996"/>
          </a:xfrm>
          <a:prstGeom prst="rect">
            <a:avLst/>
          </a:prstGeom>
          <a:noFill/>
        </p:spPr>
      </p:pic>
      <p:sp>
        <p:nvSpPr>
          <p:cNvPr id="54275" name="Содержимое 4"/>
          <p:cNvSpPr>
            <a:spLocks noGrp="1"/>
          </p:cNvSpPr>
          <p:nvPr>
            <p:ph sz="quarter" idx="3"/>
          </p:nvPr>
        </p:nvSpPr>
        <p:spPr>
          <a:xfrm>
            <a:off x="214313" y="4214813"/>
            <a:ext cx="8929687" cy="24288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smtClean="0">
                <a:solidFill>
                  <a:schemeClr val="tx2"/>
                </a:solidFill>
                <a:latin typeface="Comic Sans MS" pitchFamily="66" charset="0"/>
              </a:rPr>
              <a:t>     В городе Борисоглебске делает игрушки художница Анна Курышникова. Они изготавливаются из дерева, а затем расписываются по сырой заготовке специальными красками, лакируются масляными лаками ярославского производства и сушатся.</a:t>
            </a:r>
          </a:p>
          <a:p>
            <a:pPr>
              <a:buFont typeface="Wingdings" pitchFamily="2" charset="2"/>
              <a:buNone/>
            </a:pPr>
            <a:endParaRPr lang="ru-RU" sz="2400" smtClean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83972" name="Picture 4" descr="F:\география\игрушки\2khJ.jpg"/>
          <p:cNvPicPr>
            <a:picLocks noChangeAspect="1" noChangeArrowheads="1"/>
          </p:cNvPicPr>
          <p:nvPr/>
        </p:nvPicPr>
        <p:blipFill>
          <a:blip r:embed="rId3" cstate="email">
            <a:lum contrast="30000"/>
          </a:blip>
          <a:srcRect/>
          <a:stretch>
            <a:fillRect/>
          </a:stretch>
        </p:blipFill>
        <p:spPr bwMode="auto">
          <a:xfrm>
            <a:off x="642910" y="357166"/>
            <a:ext cx="7298646" cy="35337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F:\география\1265747065_texture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8" descr="P1050943.JPG"/>
          <p:cNvPicPr>
            <a:picLocks noGrp="1" noChangeAspect="1"/>
          </p:cNvPicPr>
          <p:nvPr>
            <p:ph sz="quarter" idx="2"/>
          </p:nvPr>
        </p:nvPicPr>
        <p:blipFill>
          <a:blip r:embed="rId3" cstate="email">
            <a:lum contrast="20000"/>
          </a:blip>
          <a:stretch>
            <a:fillRect/>
          </a:stretch>
        </p:blipFill>
        <p:spPr>
          <a:xfrm>
            <a:off x="285720" y="857232"/>
            <a:ext cx="3571900" cy="5357850"/>
          </a:xfrm>
          <a:prstGeom prst="round2DiagRect">
            <a:avLst>
              <a:gd name="adj1" fmla="val 16667"/>
              <a:gd name="adj2" fmla="val 3352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5300" name="Содержимое 4"/>
          <p:cNvSpPr>
            <a:spLocks noGrp="1"/>
          </p:cNvSpPr>
          <p:nvPr>
            <p:ph sz="quarter" idx="3"/>
          </p:nvPr>
        </p:nvSpPr>
        <p:spPr>
          <a:xfrm>
            <a:off x="4000500" y="3857625"/>
            <a:ext cx="4929188" cy="2714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smtClean="0">
                <a:latin typeface="Comic Sans MS" pitchFamily="66" charset="0"/>
              </a:rPr>
              <a:t>        </a:t>
            </a:r>
            <a:r>
              <a:rPr lang="ru-RU" sz="2000" smtClean="0">
                <a:solidFill>
                  <a:schemeClr val="tx2"/>
                </a:solidFill>
                <a:latin typeface="Comic Sans MS" pitchFamily="66" charset="0"/>
              </a:rPr>
              <a:t>Игрушка переводится, как « вещь для забавы, игры, потехи». Но народная игрушка – это не только предмет детской забавы, но и подлинного искусства. Мастера – игрушечники при создании образа народной игрушки особое значение предавали форме, цвету, орнаменту украшения.</a:t>
            </a:r>
          </a:p>
          <a:p>
            <a:endParaRPr lang="ru-RU" smtClean="0"/>
          </a:p>
        </p:txBody>
      </p:sp>
      <p:pic>
        <p:nvPicPr>
          <p:cNvPr id="7" name="Picture 2" descr="D:\народные промыслы\P10509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lum contrast="20000"/>
          </a:blip>
          <a:srcRect/>
          <a:stretch>
            <a:fillRect/>
          </a:stretch>
        </p:blipFill>
        <p:spPr>
          <a:xfrm>
            <a:off x="4143372" y="428604"/>
            <a:ext cx="4786314" cy="31908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F:\география\slide0005_background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Содержимое 3"/>
          <p:cNvSpPr>
            <a:spLocks noGrp="1"/>
          </p:cNvSpPr>
          <p:nvPr>
            <p:ph sz="quarter" idx="2"/>
          </p:nvPr>
        </p:nvSpPr>
        <p:spPr>
          <a:xfrm>
            <a:off x="3786182" y="214313"/>
            <a:ext cx="5143500" cy="66436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dirty="0" smtClean="0">
                <a:solidFill>
                  <a:schemeClr val="tx2"/>
                </a:solidFill>
              </a:rPr>
              <a:t>          </a:t>
            </a:r>
            <a:r>
              <a:rPr lang="ru-RU" sz="2000" dirty="0" smtClean="0">
                <a:solidFill>
                  <a:schemeClr val="tx2"/>
                </a:solidFill>
                <a:latin typeface="Comic Sans MS" pitchFamily="66" charset="0"/>
              </a:rPr>
              <a:t>Характер росписи матрешек самобытен и не повторяет традиционных подходов, сложившихся в известных центрах художественных промыслов. Художница и в этом находит собственное решение. Роспись игрушки она строит на тактичной интерпретации праздничного народного женского костюма. Поэтому на голове матрешки оказывается красный платок с синими цветами, словно излучающий жар. Такие платки производились в прошлом веке на мануфактуре фабриканта Баранова в селе Шубном Острогоржского уезда Воронежской губернии. </a:t>
            </a:r>
          </a:p>
        </p:txBody>
      </p:sp>
      <p:pic>
        <p:nvPicPr>
          <p:cNvPr id="86019" name="Picture 3" descr="F:\география\игрушки\kopiya_200920102008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214282" y="500042"/>
            <a:ext cx="3786214" cy="5392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F:\география\slide0005_background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smtClean="0">
                <a:latin typeface="Comic Sans MS" pitchFamily="66" charset="0"/>
              </a:rPr>
              <a:t>Художественное плетение из лозы и соломки.</a:t>
            </a:r>
          </a:p>
        </p:txBody>
      </p:sp>
      <p:pic>
        <p:nvPicPr>
          <p:cNvPr id="79876" name="Picture 4" descr="F:\география\плетение\loza.jpg"/>
          <p:cNvPicPr>
            <a:picLocks noChangeAspect="1" noChangeArrowheads="1"/>
          </p:cNvPicPr>
          <p:nvPr/>
        </p:nvPicPr>
        <p:blipFill>
          <a:blip r:embed="rId3" cstate="email">
            <a:lum contrast="40000"/>
          </a:blip>
          <a:srcRect/>
          <a:stretch>
            <a:fillRect/>
          </a:stretch>
        </p:blipFill>
        <p:spPr bwMode="auto">
          <a:xfrm>
            <a:off x="1500166" y="2071678"/>
            <a:ext cx="6096000" cy="405765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F:\география\cr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Users\Алина\Desktop\Без-имени-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-214313" y="428625"/>
            <a:ext cx="7289801" cy="5786438"/>
          </a:xfrm>
          <a:noFill/>
        </p:spPr>
      </p:pic>
      <p:pic>
        <p:nvPicPr>
          <p:cNvPr id="9" name="Содержимое 8" descr="плетение из лозы.png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4786314" y="2571744"/>
            <a:ext cx="335689" cy="328016"/>
          </a:xfrm>
          <a:prstGeom prst="ellipse">
            <a:avLst/>
          </a:prstGeom>
        </p:spPr>
      </p:pic>
      <p:pic>
        <p:nvPicPr>
          <p:cNvPr id="10" name="Содержимое 8" descr="плетение из лозы.png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5500694" y="1928802"/>
            <a:ext cx="335689" cy="328016"/>
          </a:xfrm>
          <a:prstGeom prst="ellipse">
            <a:avLst/>
          </a:prstGeom>
        </p:spPr>
      </p:pic>
      <p:pic>
        <p:nvPicPr>
          <p:cNvPr id="11" name="Содержимое 8" descr="плетение из лозы.png"/>
          <p:cNvPicPr>
            <a:picLocks noGrp="1" noChangeAspect="1"/>
          </p:cNvPicPr>
          <p:nvPr>
            <p:ph sz="quarter" idx="3"/>
          </p:nvPr>
        </p:nvPicPr>
        <p:blipFill>
          <a:blip r:embed="rId5" cstate="email"/>
          <a:stretch>
            <a:fillRect/>
          </a:stretch>
        </p:blipFill>
        <p:spPr>
          <a:xfrm>
            <a:off x="4643437" y="5286388"/>
            <a:ext cx="716051" cy="699684"/>
          </a:xfrm>
          <a:prstGeom prst="ellipse">
            <a:avLst/>
          </a:prstGeom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57813" y="5357813"/>
            <a:ext cx="3429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tx2"/>
                </a:solidFill>
                <a:latin typeface="Comic Sans MS" pitchFamily="66" charset="0"/>
              </a:rPr>
              <a:t>Художественное плетение из лозы и соломки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master03_backgroun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53525" cy="6858000"/>
          </a:xfrm>
        </p:spPr>
      </p:pic>
      <p:sp>
        <p:nvSpPr>
          <p:cNvPr id="6147" name="Rectangle 6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549275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latin typeface="Comic Sans MS" pitchFamily="66" charset="0"/>
              </a:rPr>
              <a:t>Традиционные промыслы </a:t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4000" b="1" dirty="0" smtClean="0">
                <a:latin typeface="Comic Sans MS" pitchFamily="66" charset="0"/>
              </a:rPr>
              <a:t>Воронежской области</a:t>
            </a:r>
          </a:p>
        </p:txBody>
      </p:sp>
      <p:pic>
        <p:nvPicPr>
          <p:cNvPr id="6148" name="Picture 11" descr="1210945301_ohotnik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50825" y="1773238"/>
            <a:ext cx="2430463" cy="3241675"/>
          </a:xfrm>
          <a:noFill/>
        </p:spPr>
      </p:pic>
      <p:sp>
        <p:nvSpPr>
          <p:cNvPr id="6150" name="Rectangle 13"/>
          <p:cNvSpPr>
            <a:spLocks noChangeArrowheads="1"/>
          </p:cNvSpPr>
          <p:nvPr/>
        </p:nvSpPr>
        <p:spPr bwMode="auto">
          <a:xfrm>
            <a:off x="5724525" y="1916113"/>
            <a:ext cx="32273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 b="1">
                <a:solidFill>
                  <a:schemeClr val="tx2"/>
                </a:solidFill>
                <a:latin typeface="Comic Sans MS" pitchFamily="66" charset="0"/>
              </a:rPr>
              <a:t>Резьба по дереву</a:t>
            </a:r>
          </a:p>
          <a:p>
            <a:pPr>
              <a:buFontTx/>
              <a:buChar char="•"/>
            </a:pPr>
            <a:endParaRPr lang="ru-RU" sz="2400" b="1">
              <a:solidFill>
                <a:schemeClr val="tx2"/>
              </a:solidFill>
              <a:latin typeface="Comic Sans MS" pitchFamily="66" charset="0"/>
            </a:endParaRPr>
          </a:p>
          <a:p>
            <a:pPr>
              <a:buFontTx/>
              <a:buChar char="•"/>
            </a:pPr>
            <a:endParaRPr lang="ru-RU" sz="2400" b="1">
              <a:solidFill>
                <a:schemeClr val="tx2"/>
              </a:solidFill>
              <a:latin typeface="Comic Sans MS" pitchFamily="66" charset="0"/>
            </a:endParaRPr>
          </a:p>
          <a:p>
            <a:pPr>
              <a:buFontTx/>
              <a:buChar char="•"/>
            </a:pPr>
            <a:r>
              <a:rPr lang="ru-RU" sz="2400" b="1">
                <a:solidFill>
                  <a:schemeClr val="tx2"/>
                </a:solidFill>
                <a:latin typeface="Comic Sans MS" pitchFamily="66" charset="0"/>
              </a:rPr>
              <a:t>Вязание платков</a:t>
            </a:r>
          </a:p>
          <a:p>
            <a:pPr>
              <a:buFontTx/>
              <a:buChar char="•"/>
            </a:pPr>
            <a:endParaRPr lang="ru-RU" sz="2400" b="1">
              <a:solidFill>
                <a:schemeClr val="tx2"/>
              </a:solidFill>
              <a:latin typeface="Comic Sans MS" pitchFamily="66" charset="0"/>
            </a:endParaRPr>
          </a:p>
          <a:p>
            <a:pPr>
              <a:buFontTx/>
              <a:buChar char="•"/>
            </a:pPr>
            <a:endParaRPr lang="ru-RU" sz="2400" b="1">
              <a:solidFill>
                <a:schemeClr val="tx2"/>
              </a:solidFill>
              <a:latin typeface="Comic Sans MS" pitchFamily="66" charset="0"/>
            </a:endParaRPr>
          </a:p>
          <a:p>
            <a:pPr>
              <a:buFontTx/>
              <a:buChar char="•"/>
            </a:pPr>
            <a:r>
              <a:rPr lang="ru-RU" sz="2400" b="1">
                <a:solidFill>
                  <a:schemeClr val="tx2"/>
                </a:solidFill>
                <a:latin typeface="Comic Sans MS" pitchFamily="66" charset="0"/>
              </a:rPr>
              <a:t>Плетение из лозы</a:t>
            </a:r>
          </a:p>
          <a:p>
            <a:pPr>
              <a:buFontTx/>
              <a:buChar char="•"/>
            </a:pPr>
            <a:endParaRPr lang="ru-RU" sz="2400" b="1">
              <a:solidFill>
                <a:schemeClr val="tx2"/>
              </a:solidFill>
              <a:latin typeface="Comic Sans MS" pitchFamily="66" charset="0"/>
            </a:endParaRPr>
          </a:p>
          <a:p>
            <a:pPr>
              <a:buFontTx/>
              <a:buChar char="•"/>
            </a:pPr>
            <a:endParaRPr lang="ru-RU" sz="2400" b="1">
              <a:solidFill>
                <a:schemeClr val="tx2"/>
              </a:solidFill>
              <a:latin typeface="Comic Sans MS" pitchFamily="66" charset="0"/>
            </a:endParaRPr>
          </a:p>
          <a:p>
            <a:pPr>
              <a:buFontTx/>
              <a:buChar char="•"/>
            </a:pPr>
            <a:r>
              <a:rPr lang="ru-RU" sz="2400" b="1">
                <a:solidFill>
                  <a:schemeClr val="tx2"/>
                </a:solidFill>
                <a:latin typeface="Comic Sans MS" pitchFamily="66" charset="0"/>
              </a:rPr>
              <a:t>Художественная керамика</a:t>
            </a:r>
          </a:p>
          <a:p>
            <a:pPr>
              <a:buFontTx/>
              <a:buChar char="•"/>
            </a:pPr>
            <a:endParaRPr lang="ru-RU" sz="2400" b="1"/>
          </a:p>
        </p:txBody>
      </p:sp>
      <p:pic>
        <p:nvPicPr>
          <p:cNvPr id="6151" name="Picture 19" descr="100078343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43213" y="1989138"/>
            <a:ext cx="2663825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21" descr="0964a3110fc835fbb538f67149c9e6cf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2771775" y="4005263"/>
            <a:ext cx="2663825" cy="2439987"/>
          </a:xfrm>
          <a:effectLst>
            <a:softEdge rad="112500"/>
          </a:effectLst>
        </p:spPr>
      </p:pic>
      <p:pic>
        <p:nvPicPr>
          <p:cNvPr id="9" name="Picture 11" descr="1210945301_ohotnik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420" y="1772940"/>
            <a:ext cx="2430463" cy="3241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9" descr="100078343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43808" y="1988840"/>
            <a:ext cx="2663825" cy="1987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14" descr="1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323850" y="4581525"/>
            <a:ext cx="2803525" cy="2074863"/>
          </a:xfrm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5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F:\география\1265747065_texture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Содержимое 2"/>
          <p:cNvSpPr>
            <a:spLocks noGrp="1"/>
          </p:cNvSpPr>
          <p:nvPr>
            <p:ph sz="half" idx="1"/>
          </p:nvPr>
        </p:nvSpPr>
        <p:spPr>
          <a:xfrm>
            <a:off x="-214313" y="4286250"/>
            <a:ext cx="5857876" cy="27860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700" smtClean="0">
                <a:latin typeface="Comic Sans MS" pitchFamily="66" charset="0"/>
              </a:rPr>
              <a:t>        </a:t>
            </a:r>
            <a:r>
              <a:rPr lang="ru-RU" sz="1700" smtClean="0">
                <a:solidFill>
                  <a:schemeClr val="tx2"/>
                </a:solidFill>
                <a:latin typeface="Comic Sans MS" pitchFamily="66" charset="0"/>
              </a:rPr>
              <a:t>Известные мастера лозоплетения живут в Новохоперске, Поворино. Распространенным материалом для плетения считалась наряду с лозой соломка. В музеях сохранились не только соломенные куклы, но и фигурки животных и птиц. В ход идет любая соломка, но в России чаще пользовались стеблями спелой ржи. Плели соломенные шляпы, декоративные корзиночки, делали игрушки.</a:t>
            </a:r>
          </a:p>
        </p:txBody>
      </p:sp>
      <p:sp>
        <p:nvSpPr>
          <p:cNvPr id="50180" name="Содержимое 3"/>
          <p:cNvSpPr>
            <a:spLocks noGrp="1"/>
          </p:cNvSpPr>
          <p:nvPr>
            <p:ph sz="quarter" idx="2"/>
          </p:nvPr>
        </p:nvSpPr>
        <p:spPr>
          <a:xfrm>
            <a:off x="3643313" y="0"/>
            <a:ext cx="5110162" cy="28575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800" smtClean="0">
                <a:latin typeface="Comic Sans MS" pitchFamily="66" charset="0"/>
              </a:rPr>
              <a:t>          </a:t>
            </a:r>
            <a:r>
              <a:rPr lang="ru-RU" sz="1800" smtClean="0">
                <a:solidFill>
                  <a:schemeClr val="tx2"/>
                </a:solidFill>
                <a:latin typeface="Comic Sans MS" pitchFamily="66" charset="0"/>
              </a:rPr>
              <a:t>В эпоху каменного века, не знаю металлического топора, ножа и шил, человек в совершенстве овладел плетением корзин, сосудов. И главную роль здесь сыграла ивовая лоза. Из лозы черемухи делали более крупные и прочные вещи. В русских деревнях чуть ли не любой мальчишка мог играючи сплести лукошко, корзину для сбора грибов и ягод, а о стариках и говорить нечего.</a:t>
            </a:r>
          </a:p>
          <a:p>
            <a:endParaRPr lang="ru-RU" sz="3600" smtClean="0"/>
          </a:p>
        </p:txBody>
      </p:sp>
      <p:pic>
        <p:nvPicPr>
          <p:cNvPr id="80901" name="Picture 5" descr="F:\география\плетение\16913-1u.jpg"/>
          <p:cNvPicPr>
            <a:picLocks noChangeAspect="1" noChangeArrowheads="1"/>
          </p:cNvPicPr>
          <p:nvPr/>
        </p:nvPicPr>
        <p:blipFill>
          <a:blip r:embed="rId3" cstate="email">
            <a:lum contrast="40000"/>
          </a:blip>
          <a:srcRect/>
          <a:stretch>
            <a:fillRect/>
          </a:stretch>
        </p:blipFill>
        <p:spPr bwMode="auto">
          <a:xfrm>
            <a:off x="5072066" y="3286124"/>
            <a:ext cx="3714776" cy="31649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0902" name="Picture 6" descr="F:\география\плетение\игрушки.jpg"/>
          <p:cNvPicPr>
            <a:picLocks noChangeAspect="1" noChangeArrowheads="1"/>
          </p:cNvPicPr>
          <p:nvPr/>
        </p:nvPicPr>
        <p:blipFill>
          <a:blip r:embed="rId4" cstate="email">
            <a:lum contrast="20000"/>
          </a:blip>
          <a:srcRect/>
          <a:stretch>
            <a:fillRect/>
          </a:stretch>
        </p:blipFill>
        <p:spPr bwMode="auto">
          <a:xfrm>
            <a:off x="285720" y="357166"/>
            <a:ext cx="3214710" cy="37822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  <p:bldP spid="50180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F:\география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3" descr="F:\география\all4tv.rusgiG3i.jpg"/>
          <p:cNvPicPr>
            <a:picLocks noChangeAspect="1" noChangeArrowheads="1"/>
          </p:cNvPicPr>
          <p:nvPr/>
        </p:nvPicPr>
        <p:blipFill>
          <a:blip r:embed="rId3" cstate="email">
            <a:lum contrast="30000"/>
          </a:blip>
          <a:srcRect/>
          <a:stretch>
            <a:fillRect/>
          </a:stretch>
        </p:blipFill>
        <p:spPr bwMode="auto">
          <a:xfrm>
            <a:off x="214282" y="3158382"/>
            <a:ext cx="2786082" cy="346166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1924" name="Picture 4" descr="F:\география\из лозы.jpg"/>
          <p:cNvPicPr>
            <a:picLocks noChangeAspect="1" noChangeArrowheads="1"/>
          </p:cNvPicPr>
          <p:nvPr/>
        </p:nvPicPr>
        <p:blipFill>
          <a:blip r:embed="rId4" cstate="email">
            <a:lum contrast="30000"/>
          </a:blip>
          <a:srcRect/>
          <a:stretch>
            <a:fillRect/>
          </a:stretch>
        </p:blipFill>
        <p:spPr bwMode="auto">
          <a:xfrm>
            <a:off x="5143504" y="428604"/>
            <a:ext cx="3214710" cy="322613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" y="142875"/>
            <a:ext cx="4929188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  <a:latin typeface="Comic Sans MS" pitchFamily="66" charset="0"/>
              </a:rPr>
              <a:t>Ивушка зеленая встречала человека при рождении и оставалась спутницей всей его жизни. По всей Руси мастерили корзины и коробы из тальника. Ивовые прутья и лозу черемухи срезали летом, «на соху», обдирали кору, а осенью и зимой прутья проваривали в котлах, вследствие чего лоза становилась податливой, не ломалась в работе, и плели из нее всякую всячину.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86125" y="3857625"/>
            <a:ext cx="54292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  <a:latin typeface="Comic Sans MS" pitchFamily="66" charset="0"/>
              </a:rPr>
              <a:t>Из лозы черемухи делали более крупные и прочные вещи. Черемуха, например, шла на изготовление кузовов для выездных саней и тарантасов. В русских деревнях чуть ли не любой мальчишка мог играючи сплести лукошко, корзину или кошелку для сбора грибов и ягод. </a:t>
            </a:r>
          </a:p>
          <a:p>
            <a:r>
              <a:rPr lang="ru-RU">
                <a:solidFill>
                  <a:schemeClr val="tx2"/>
                </a:solidFill>
                <a:latin typeface="Comic Sans MS" pitchFamily="66" charset="0"/>
              </a:rPr>
              <a:t>Известные мастера лозоплетения живут в Новохоперске – В.В. Давыденко, Станислав Болковой, в Поворино – Иван Бобылев.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Рисунок 5" descr="cr_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smtClean="0">
                <a:latin typeface="Comic Sans MS" pitchFamily="66" charset="0"/>
              </a:rPr>
              <a:t>Выставка работ, выполненных и собранных учениками и учителями МОУ СОШ №54</a:t>
            </a:r>
          </a:p>
        </p:txBody>
      </p:sp>
      <p:sp>
        <p:nvSpPr>
          <p:cNvPr id="60420" name="Содержимое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0423" name="Picture 7" descr="C:\Users\Алина\Desktop\фотки\P1040220.JPG"/>
          <p:cNvPicPr>
            <a:picLocks noChangeAspect="1" noChangeArrowheads="1"/>
          </p:cNvPicPr>
          <p:nvPr/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 bwMode="auto">
          <a:xfrm>
            <a:off x="179512" y="2132856"/>
            <a:ext cx="4284984" cy="32137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0424" name="Picture 8" descr="C:\Users\Алина\Desktop\фотки\P104022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email">
            <a:lum contrast="30000"/>
          </a:blip>
          <a:srcRect/>
          <a:stretch>
            <a:fillRect/>
          </a:stretch>
        </p:blipFill>
        <p:spPr>
          <a:xfrm>
            <a:off x="4620006" y="2132856"/>
            <a:ext cx="4320480" cy="32403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Рисунок 5" descr="cr_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2" name="Picture 2" descr="C:\Users\Алина\Desktop\фотки\P1040225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251520" y="1484784"/>
            <a:ext cx="4800534" cy="3600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6803" name="Picture 3" descr="C:\Users\Алина\Desktop\фотки\P1040237.JPG"/>
          <p:cNvPicPr>
            <a:picLocks noChangeAspect="1" noChangeArrowheads="1"/>
          </p:cNvPicPr>
          <p:nvPr/>
        </p:nvPicPr>
        <p:blipFill>
          <a:blip r:embed="rId4" cstate="email">
            <a:lum contrast="20000"/>
          </a:blip>
          <a:srcRect/>
          <a:stretch>
            <a:fillRect/>
          </a:stretch>
        </p:blipFill>
        <p:spPr bwMode="auto">
          <a:xfrm>
            <a:off x="5184068" y="692696"/>
            <a:ext cx="3780420" cy="5040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Рисунок 5" descr="cr_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6" name="Picture 2" descr="C:\Users\Алина\Desktop\фотки\P1040227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179512" y="188640"/>
            <a:ext cx="4320480" cy="32403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7827" name="Picture 3" descr="C:\Users\Алина\Desktop\фотки\P1040247.JPG"/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4572000" y="3212976"/>
            <a:ext cx="4320479" cy="32403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1445" name="Picture 5" descr="C:\Users\Алина\Desktop\e683324d4df9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2988" y="3933825"/>
            <a:ext cx="2405062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6" descr="C:\Users\Алина\Desktop\e683324d4df9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51500" y="333375"/>
            <a:ext cx="2476500" cy="247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Рисунок 5" descr="cr_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8" name="Picture 2" descr="C:\Users\Алина\География\Фотки\P1040236.JPG"/>
          <p:cNvPicPr>
            <a:picLocks noChangeAspect="1" noChangeArrowheads="1"/>
          </p:cNvPicPr>
          <p:nvPr/>
        </p:nvPicPr>
        <p:blipFill>
          <a:blip r:embed="rId3" cstate="email">
            <a:lum bright="20000" contrast="40000"/>
          </a:blip>
          <a:srcRect/>
          <a:stretch>
            <a:fillRect/>
          </a:stretch>
        </p:blipFill>
        <p:spPr bwMode="auto">
          <a:xfrm>
            <a:off x="323528" y="1556792"/>
            <a:ext cx="4224470" cy="31683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0899" name="Picture 3" descr="C:\Users\Алина\География\Фотки\P1040226.JPG"/>
          <p:cNvPicPr>
            <a:picLocks noChangeAspect="1" noChangeArrowheads="1"/>
          </p:cNvPicPr>
          <p:nvPr/>
        </p:nvPicPr>
        <p:blipFill>
          <a:blip r:embed="rId4" cstate="email">
            <a:lum contrast="20000"/>
          </a:blip>
          <a:srcRect/>
          <a:stretch>
            <a:fillRect/>
          </a:stretch>
        </p:blipFill>
        <p:spPr bwMode="auto">
          <a:xfrm>
            <a:off x="4716016" y="1556792"/>
            <a:ext cx="4224469" cy="31683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F:\география\1265747065_texture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8" name="Picture 10" descr="F:\география\Новая папка\костюм 8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 rot="772145">
            <a:off x="2640187" y="1466006"/>
            <a:ext cx="4527574" cy="3049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2428875" y="4365625"/>
            <a:ext cx="35639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>
                <a:solidFill>
                  <a:schemeClr val="tx2"/>
                </a:solidFill>
                <a:latin typeface="Comic Sans MS" pitchFamily="66" charset="0"/>
              </a:rPr>
              <a:t>Народный костюм</a:t>
            </a:r>
          </a:p>
          <a:p>
            <a:pPr algn="ctr">
              <a:lnSpc>
                <a:spcPct val="150000"/>
              </a:lnSpc>
            </a:pPr>
            <a:r>
              <a:rPr lang="ru-RU" sz="2400" b="1">
                <a:solidFill>
                  <a:schemeClr val="tx2"/>
                </a:solidFill>
                <a:latin typeface="Comic Sans MS" pitchFamily="66" charset="0"/>
              </a:rPr>
              <a:t>Узорное ткачество</a:t>
            </a:r>
          </a:p>
          <a:p>
            <a:pPr algn="ctr">
              <a:lnSpc>
                <a:spcPct val="150000"/>
              </a:lnSpc>
            </a:pPr>
            <a:r>
              <a:rPr lang="ru-RU" sz="2400" b="1">
                <a:solidFill>
                  <a:schemeClr val="tx2"/>
                </a:solidFill>
                <a:latin typeface="Comic Sans MS" pitchFamily="66" charset="0"/>
              </a:rPr>
              <a:t>Кружево</a:t>
            </a:r>
          </a:p>
        </p:txBody>
      </p:sp>
      <p:sp>
        <p:nvSpPr>
          <p:cNvPr id="17" name="Rectangle 6"/>
          <p:cNvSpPr txBox="1">
            <a:spLocks noChangeArrowheads="1"/>
          </p:cNvSpPr>
          <p:nvPr/>
        </p:nvSpPr>
        <p:spPr bwMode="auto">
          <a:xfrm>
            <a:off x="468313" y="260350"/>
            <a:ext cx="82296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4000" b="1" kern="0" dirty="0">
                <a:solidFill>
                  <a:schemeClr val="tx2"/>
                </a:solidFill>
                <a:latin typeface="Comic Sans MS" pitchFamily="66" charset="0"/>
                <a:ea typeface="+mj-ea"/>
                <a:cs typeface="+mj-cs"/>
              </a:rPr>
              <a:t>Традиционные промыслы </a:t>
            </a:r>
            <a:br>
              <a:rPr lang="ru-RU" sz="4000" b="1" kern="0" dirty="0">
                <a:solidFill>
                  <a:schemeClr val="tx2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000" b="1" kern="0" dirty="0">
                <a:solidFill>
                  <a:schemeClr val="tx2"/>
                </a:solidFill>
                <a:latin typeface="Comic Sans MS" pitchFamily="66" charset="0"/>
                <a:ea typeface="+mj-ea"/>
                <a:cs typeface="+mj-cs"/>
              </a:rPr>
              <a:t>Воронежской области</a:t>
            </a:r>
          </a:p>
        </p:txBody>
      </p:sp>
      <p:pic>
        <p:nvPicPr>
          <p:cNvPr id="18" name="Рисунок 17" descr="2kfz.jpg"/>
          <p:cNvPicPr>
            <a:picLocks noChangeAspect="1"/>
          </p:cNvPicPr>
          <p:nvPr/>
        </p:nvPicPr>
        <p:blipFill>
          <a:blip r:embed="rId4" cstate="email">
            <a:lum contrast="20000"/>
          </a:blip>
          <a:stretch>
            <a:fillRect/>
          </a:stretch>
        </p:blipFill>
        <p:spPr>
          <a:xfrm rot="13231397">
            <a:off x="6213871" y="3413446"/>
            <a:ext cx="2292828" cy="3322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2kg7.jp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tretch>
            <a:fillRect/>
          </a:stretch>
        </p:blipFill>
        <p:spPr>
          <a:xfrm rot="21121926">
            <a:off x="43932" y="3363660"/>
            <a:ext cx="2714644" cy="3097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география\texture2x (1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2700" y="0"/>
            <a:ext cx="9156700" cy="723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57188"/>
            <a:ext cx="8229600" cy="1319212"/>
          </a:xfrm>
        </p:spPr>
        <p:txBody>
          <a:bodyPr/>
          <a:lstStyle/>
          <a:p>
            <a:pPr algn="ctr"/>
            <a:r>
              <a:rPr lang="ru-RU" b="1" smtClean="0">
                <a:latin typeface="Comic Sans MS" pitchFamily="66" charset="0"/>
              </a:rPr>
              <a:t>Традиционные промыслы </a:t>
            </a:r>
            <a:br>
              <a:rPr lang="ru-RU" b="1" smtClean="0">
                <a:latin typeface="Comic Sans MS" pitchFamily="66" charset="0"/>
              </a:rPr>
            </a:br>
            <a:r>
              <a:rPr lang="ru-RU" b="1" smtClean="0">
                <a:latin typeface="Comic Sans MS" pitchFamily="66" charset="0"/>
              </a:rPr>
              <a:t>Воронежской области</a:t>
            </a:r>
            <a:endParaRPr lang="ru-RU" smtClean="0"/>
          </a:p>
        </p:txBody>
      </p:sp>
      <p:pic>
        <p:nvPicPr>
          <p:cNvPr id="8" name="Содержимое 7" descr="0_a00c_c06f75cf_XL.jpg"/>
          <p:cNvPicPr>
            <a:picLocks noGrp="1" noChangeAspect="1"/>
          </p:cNvPicPr>
          <p:nvPr>
            <p:ph sz="quarter" idx="1"/>
          </p:nvPr>
        </p:nvPicPr>
        <p:blipFill>
          <a:blip r:embed="rId3" cstate="email">
            <a:lum contrast="20000"/>
          </a:blip>
          <a:stretch>
            <a:fillRect/>
          </a:stretch>
        </p:blipFill>
        <p:spPr>
          <a:xfrm rot="21134641">
            <a:off x="227013" y="3113088"/>
            <a:ext cx="3001962" cy="3559175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Содержимое 9" descr="2ke5.jpg"/>
          <p:cNvPicPr>
            <a:picLocks noGrp="1" noChangeAspect="1"/>
          </p:cNvPicPr>
          <p:nvPr>
            <p:ph sz="quarter" idx="2"/>
          </p:nvPr>
        </p:nvPicPr>
        <p:blipFill>
          <a:blip r:embed="rId4" cstate="email">
            <a:lum contrast="20000"/>
          </a:blip>
          <a:stretch>
            <a:fillRect/>
          </a:stretch>
        </p:blipFill>
        <p:spPr>
          <a:xfrm rot="311784">
            <a:off x="2800350" y="1671638"/>
            <a:ext cx="3884613" cy="2074862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Содержимое 11" descr="2kcD.jpg"/>
          <p:cNvPicPr>
            <a:picLocks noGrp="1" noChangeAspect="1"/>
          </p:cNvPicPr>
          <p:nvPr>
            <p:ph sz="quarter" idx="4"/>
          </p:nvPr>
        </p:nvPicPr>
        <p:blipFill>
          <a:blip r:embed="rId5" cstate="email">
            <a:lum bright="20000" contrast="40000"/>
          </a:blip>
          <a:stretch>
            <a:fillRect/>
          </a:stretch>
        </p:blipFill>
        <p:spPr>
          <a:xfrm rot="399983">
            <a:off x="6169025" y="3679825"/>
            <a:ext cx="2800350" cy="3168650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Содержимое 10"/>
          <p:cNvSpPr>
            <a:spLocks noGrp="1"/>
          </p:cNvSpPr>
          <p:nvPr>
            <p:ph sz="quarter" idx="3"/>
          </p:nvPr>
        </p:nvSpPr>
        <p:spPr>
          <a:xfrm>
            <a:off x="3214688" y="4071938"/>
            <a:ext cx="3571875" cy="2571750"/>
          </a:xfrm>
        </p:spPr>
        <p:txBody>
          <a:bodyPr/>
          <a:lstStyle/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ru-RU" sz="2400" smtClean="0">
                <a:solidFill>
                  <a:schemeClr val="tx2"/>
                </a:solidFill>
                <a:latin typeface="Comic Sans MS" pitchFamily="66" charset="0"/>
              </a:rPr>
              <a:t>Изделия из камня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ru-RU" sz="2400" smtClean="0">
                <a:solidFill>
                  <a:schemeClr val="tx2"/>
                </a:solidFill>
                <a:latin typeface="Comic Sans MS" pitchFamily="66" charset="0"/>
              </a:rPr>
              <a:t>Металлообработка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ru-RU" sz="2400" smtClean="0">
                <a:solidFill>
                  <a:schemeClr val="tx2"/>
                </a:solidFill>
                <a:latin typeface="Comic Sans MS" pitchFamily="66" charset="0"/>
              </a:rPr>
              <a:t>Народные игрушки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география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F:\география\b3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80975" y="0"/>
            <a:ext cx="8137525" cy="660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F:\география\уаук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2338" y="11998325"/>
            <a:ext cx="8535987" cy="1097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F:\география\уаука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0788" y="3198813"/>
            <a:ext cx="2843212" cy="3659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6"/>
          <p:cNvSpPr>
            <a:spLocks noChangeArrowheads="1"/>
          </p:cNvSpPr>
          <p:nvPr/>
        </p:nvSpPr>
        <p:spPr bwMode="auto">
          <a:xfrm>
            <a:off x="6346825" y="2852738"/>
            <a:ext cx="2797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Comic Sans MS" pitchFamily="66" charset="0"/>
              </a:rPr>
              <a:t>Условные обозначения</a:t>
            </a:r>
            <a:endParaRPr lang="ru-RU"/>
          </a:p>
        </p:txBody>
      </p:sp>
      <p:pic>
        <p:nvPicPr>
          <p:cNvPr id="8" name="Рисунок 7" descr="богучар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779912" y="5445224"/>
            <a:ext cx="246247" cy="243417"/>
          </a:xfrm>
          <a:prstGeom prst="ellipse">
            <a:avLst/>
          </a:prstGeom>
        </p:spPr>
      </p:pic>
      <p:pic>
        <p:nvPicPr>
          <p:cNvPr id="9" name="Рисунок 8" descr="борисоглебск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228184" y="1916832"/>
            <a:ext cx="216024" cy="212404"/>
          </a:xfrm>
          <a:prstGeom prst="ellipse">
            <a:avLst/>
          </a:prstGeom>
        </p:spPr>
      </p:pic>
      <p:pic>
        <p:nvPicPr>
          <p:cNvPr id="12" name="Рисунок 11" descr="нижнедевицк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85720" y="1285860"/>
            <a:ext cx="283406" cy="270810"/>
          </a:xfrm>
          <a:prstGeom prst="ellipse">
            <a:avLst/>
          </a:prstGeom>
        </p:spPr>
      </p:pic>
      <p:pic>
        <p:nvPicPr>
          <p:cNvPr id="13" name="Рисунок 12" descr="новохоперск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5436096" y="2564904"/>
            <a:ext cx="257711" cy="254766"/>
          </a:xfrm>
          <a:prstGeom prst="ellipse">
            <a:avLst/>
          </a:prstGeom>
        </p:spPr>
      </p:pic>
      <p:pic>
        <p:nvPicPr>
          <p:cNvPr id="14" name="Рисунок 13" descr="острогожск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403648" y="3140968"/>
            <a:ext cx="262475" cy="260984"/>
          </a:xfrm>
          <a:prstGeom prst="ellipse">
            <a:avLst/>
          </a:prstGeom>
        </p:spPr>
      </p:pic>
      <p:pic>
        <p:nvPicPr>
          <p:cNvPr id="15" name="Рисунок 14" descr="павловск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3059832" y="4149080"/>
            <a:ext cx="303295" cy="298183"/>
          </a:xfrm>
          <a:prstGeom prst="ellipse">
            <a:avLst/>
          </a:prstGeom>
        </p:spPr>
      </p:pic>
      <p:pic>
        <p:nvPicPr>
          <p:cNvPr id="16" name="Рисунок 15" descr="поворино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6516216" y="2348880"/>
            <a:ext cx="216024" cy="211169"/>
          </a:xfrm>
          <a:prstGeom prst="ellipse">
            <a:avLst/>
          </a:prstGeom>
        </p:spPr>
      </p:pic>
      <p:pic>
        <p:nvPicPr>
          <p:cNvPr id="17" name="Рисунок 16" descr="рамонь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1835696" y="476672"/>
            <a:ext cx="257711" cy="253293"/>
          </a:xfrm>
          <a:prstGeom prst="ellipse">
            <a:avLst/>
          </a:prstGeom>
        </p:spPr>
      </p:pic>
      <p:pic>
        <p:nvPicPr>
          <p:cNvPr id="18" name="Рисунок 17" descr="репьевка.pn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755576" y="2636912"/>
            <a:ext cx="251050" cy="248181"/>
          </a:xfrm>
          <a:prstGeom prst="ellipse">
            <a:avLst/>
          </a:prstGeom>
        </p:spPr>
      </p:pic>
      <p:pic>
        <p:nvPicPr>
          <p:cNvPr id="19" name="Рисунок 18" descr="семилуки.pn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1403648" y="980728"/>
            <a:ext cx="257711" cy="256238"/>
          </a:xfrm>
          <a:prstGeom prst="ellipse">
            <a:avLst/>
          </a:prstGeom>
        </p:spPr>
      </p:pic>
      <p:pic>
        <p:nvPicPr>
          <p:cNvPr id="20" name="Рисунок 19" descr="таловая.png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4000496" y="2500306"/>
            <a:ext cx="260215" cy="252946"/>
          </a:xfrm>
          <a:prstGeom prst="ellipse">
            <a:avLst/>
          </a:prstGeom>
        </p:spPr>
      </p:pic>
      <p:pic>
        <p:nvPicPr>
          <p:cNvPr id="21" name="Рисунок 20" descr="терновка.png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5436096" y="1124744"/>
            <a:ext cx="252485" cy="248181"/>
          </a:xfrm>
          <a:prstGeom prst="ellipse">
            <a:avLst/>
          </a:prstGeom>
        </p:spPr>
      </p:pic>
      <p:pic>
        <p:nvPicPr>
          <p:cNvPr id="24" name="Рисунок 23" descr="воронеж.png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1571604" y="1071546"/>
            <a:ext cx="266423" cy="261933"/>
          </a:xfrm>
          <a:prstGeom prst="ellipse">
            <a:avLst/>
          </a:prstGeom>
        </p:spPr>
      </p:pic>
      <p:pic>
        <p:nvPicPr>
          <p:cNvPr id="25" name="Рисунок 24" descr="бутурлиновка.png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3857620" y="3286124"/>
            <a:ext cx="261934" cy="255947"/>
          </a:xfrm>
          <a:prstGeom prst="ellipse">
            <a:avLst/>
          </a:prstGeom>
        </p:spPr>
      </p:pic>
      <p:pic>
        <p:nvPicPr>
          <p:cNvPr id="26" name="Рисунок 25" descr="хохол.png"/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>
            <a:off x="1000100" y="1285860"/>
            <a:ext cx="285752" cy="287395"/>
          </a:xfrm>
          <a:prstGeom prst="ellipse">
            <a:avLst/>
          </a:prstGeom>
        </p:spPr>
      </p:pic>
      <p:pic>
        <p:nvPicPr>
          <p:cNvPr id="27" name="Рисунок 26" descr="кружево и вышивка.png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5929322" y="1643050"/>
            <a:ext cx="285752" cy="280881"/>
          </a:xfrm>
          <a:prstGeom prst="ellipse">
            <a:avLst/>
          </a:prstGeom>
        </p:spPr>
      </p:pic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5429250" y="2428875"/>
            <a:ext cx="2328863" cy="176213"/>
          </a:xfrm>
        </p:spPr>
        <p:txBody>
          <a:bodyPr/>
          <a:lstStyle/>
          <a:p>
            <a:r>
              <a:rPr lang="ru-RU" sz="800" b="1" smtClean="0">
                <a:latin typeface="Arial Black" pitchFamily="34" charset="0"/>
                <a:cs typeface="Arial" charset="0"/>
              </a:rPr>
              <a:t>Елань-Коленово</a:t>
            </a:r>
          </a:p>
        </p:txBody>
      </p:sp>
      <p:pic>
        <p:nvPicPr>
          <p:cNvPr id="29" name="Рисунок 28" descr="елань коленово.PNG"/>
          <p:cNvPicPr>
            <a:picLocks noChangeAspect="1"/>
          </p:cNvPicPr>
          <p:nvPr/>
        </p:nvPicPr>
        <p:blipFill>
          <a:blip r:embed="rId22" cstate="email"/>
          <a:stretch>
            <a:fillRect/>
          </a:stretch>
        </p:blipFill>
        <p:spPr>
          <a:xfrm>
            <a:off x="5214942" y="2357430"/>
            <a:ext cx="257171" cy="258649"/>
          </a:xfrm>
          <a:prstGeom prst="ellipse">
            <a:avLst/>
          </a:prstGeom>
        </p:spPr>
      </p:pic>
      <p:pic>
        <p:nvPicPr>
          <p:cNvPr id="30" name="Рисунок 29" descr="нижнедевицк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214546" y="1714488"/>
            <a:ext cx="283406" cy="270810"/>
          </a:xfrm>
          <a:prstGeom prst="ellipse">
            <a:avLst/>
          </a:prstGeom>
        </p:spPr>
      </p:pic>
      <p:pic>
        <p:nvPicPr>
          <p:cNvPr id="31" name="Рисунок 30" descr="игрушки.png"/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>
            <a:off x="4143372" y="642918"/>
            <a:ext cx="257171" cy="258649"/>
          </a:xfrm>
          <a:prstGeom prst="ellipse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9" descr="фон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2291" name="Rectangle 6"/>
          <p:cNvSpPr>
            <a:spLocks noGrp="1" noChangeArrowheads="1"/>
          </p:cNvSpPr>
          <p:nvPr>
            <p:ph type="title"/>
          </p:nvPr>
        </p:nvSpPr>
        <p:spPr>
          <a:xfrm>
            <a:off x="500063" y="428625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4800" b="1" smtClean="0">
                <a:latin typeface="Comic Sans MS" pitchFamily="66" charset="0"/>
              </a:rPr>
              <a:t>Художественная керамика.</a:t>
            </a:r>
          </a:p>
        </p:txBody>
      </p:sp>
      <p:pic>
        <p:nvPicPr>
          <p:cNvPr id="9" name="Содержимое 8" descr="2kcD.jpg"/>
          <p:cNvPicPr>
            <a:picLocks noGrp="1" noChangeAspect="1"/>
          </p:cNvPicPr>
          <p:nvPr>
            <p:ph sz="quarter" idx="3"/>
          </p:nvPr>
        </p:nvPicPr>
        <p:blipFill>
          <a:blip r:embed="rId3" cstate="email">
            <a:lum contrast="20000"/>
          </a:blip>
          <a:stretch>
            <a:fillRect/>
          </a:stretch>
        </p:blipFill>
        <p:spPr>
          <a:xfrm>
            <a:off x="755650" y="1844675"/>
            <a:ext cx="3240088" cy="366395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Содержимое 7" descr="2kcB.jpg"/>
          <p:cNvPicPr>
            <a:picLocks noGrp="1" noChangeAspect="1"/>
          </p:cNvPicPr>
          <p:nvPr>
            <p:ph sz="quarter" idx="2"/>
          </p:nvPr>
        </p:nvPicPr>
        <p:blipFill>
          <a:blip r:embed="rId4" cstate="email">
            <a:lum contrast="20000"/>
          </a:blip>
          <a:stretch>
            <a:fillRect/>
          </a:stretch>
        </p:blipFill>
        <p:spPr>
          <a:xfrm>
            <a:off x="4356100" y="3141663"/>
            <a:ext cx="4392613" cy="33004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theme/theme1.xml><?xml version="1.0" encoding="utf-8"?>
<a:theme xmlns:a="http://schemas.openxmlformats.org/drawingml/2006/main" name="Квадрант">
  <a:themeElements>
    <a:clrScheme name="Квадрант 2">
      <a:dk1>
        <a:srgbClr val="000000"/>
      </a:dk1>
      <a:lt1>
        <a:srgbClr val="FFFFFF"/>
      </a:lt1>
      <a:dk2>
        <a:srgbClr val="420000"/>
      </a:dk2>
      <a:lt2>
        <a:srgbClr val="660000"/>
      </a:lt2>
      <a:accent1>
        <a:srgbClr val="CCCC00"/>
      </a:accent1>
      <a:accent2>
        <a:srgbClr val="999966"/>
      </a:accent2>
      <a:accent3>
        <a:srgbClr val="FFFFFF"/>
      </a:accent3>
      <a:accent4>
        <a:srgbClr val="000000"/>
      </a:accent4>
      <a:accent5>
        <a:srgbClr val="E2E2AA"/>
      </a:accent5>
      <a:accent6>
        <a:srgbClr val="8A8A5C"/>
      </a:accent6>
      <a:hlink>
        <a:srgbClr val="996633"/>
      </a:hlink>
      <a:folHlink>
        <a:srgbClr val="993300"/>
      </a:folHlink>
    </a:clrScheme>
    <a:fontScheme name="Квадрант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вадрант 1">
        <a:dk1>
          <a:srgbClr val="5C5674"/>
        </a:dk1>
        <a:lt1>
          <a:srgbClr val="FFFFFF"/>
        </a:lt1>
        <a:dk2>
          <a:srgbClr val="85986A"/>
        </a:dk2>
        <a:lt2>
          <a:srgbClr val="FFFFFF"/>
        </a:lt2>
        <a:accent1>
          <a:srgbClr val="666633"/>
        </a:accent1>
        <a:accent2>
          <a:srgbClr val="ADC5B8"/>
        </a:accent2>
        <a:accent3>
          <a:srgbClr val="C2CAB9"/>
        </a:accent3>
        <a:accent4>
          <a:srgbClr val="DADADA"/>
        </a:accent4>
        <a:accent5>
          <a:srgbClr val="B8B8AD"/>
        </a:accent5>
        <a:accent6>
          <a:srgbClr val="9CB2A6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2">
        <a:dk1>
          <a:srgbClr val="000000"/>
        </a:dk1>
        <a:lt1>
          <a:srgbClr val="FFFFFF"/>
        </a:lt1>
        <a:dk2>
          <a:srgbClr val="420000"/>
        </a:dk2>
        <a:lt2>
          <a:srgbClr val="660000"/>
        </a:lt2>
        <a:accent1>
          <a:srgbClr val="CCCC00"/>
        </a:accent1>
        <a:accent2>
          <a:srgbClr val="999966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8A8A5C"/>
        </a:accent6>
        <a:hlink>
          <a:srgbClr val="996633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3">
        <a:dk1>
          <a:srgbClr val="618052"/>
        </a:dk1>
        <a:lt1>
          <a:srgbClr val="FFFFE3"/>
        </a:lt1>
        <a:dk2>
          <a:srgbClr val="162E36"/>
        </a:dk2>
        <a:lt2>
          <a:srgbClr val="FFFFFF"/>
        </a:lt2>
        <a:accent1>
          <a:srgbClr val="336699"/>
        </a:accent1>
        <a:accent2>
          <a:srgbClr val="69888B"/>
        </a:accent2>
        <a:accent3>
          <a:srgbClr val="ABADAE"/>
        </a:accent3>
        <a:accent4>
          <a:srgbClr val="DADAC2"/>
        </a:accent4>
        <a:accent5>
          <a:srgbClr val="ADB8CA"/>
        </a:accent5>
        <a:accent6>
          <a:srgbClr val="5E7B7D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4">
        <a:dk1>
          <a:srgbClr val="000000"/>
        </a:dk1>
        <a:lt1>
          <a:srgbClr val="FFFFFF"/>
        </a:lt1>
        <a:dk2>
          <a:srgbClr val="000000"/>
        </a:dk2>
        <a:lt2>
          <a:srgbClr val="CC0000"/>
        </a:lt2>
        <a:accent1>
          <a:srgbClr val="FFCC00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5CB9"/>
        </a:accent6>
        <a:hlink>
          <a:srgbClr val="666699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5">
        <a:dk1>
          <a:srgbClr val="666699"/>
        </a:dk1>
        <a:lt1>
          <a:srgbClr val="FFFFFF"/>
        </a:lt1>
        <a:dk2>
          <a:srgbClr val="000033"/>
        </a:dk2>
        <a:lt2>
          <a:srgbClr val="FFFFFF"/>
        </a:lt2>
        <a:accent1>
          <a:srgbClr val="9966FF"/>
        </a:accent1>
        <a:accent2>
          <a:srgbClr val="CCCCFF"/>
        </a:accent2>
        <a:accent3>
          <a:srgbClr val="AAAAAD"/>
        </a:accent3>
        <a:accent4>
          <a:srgbClr val="DADADA"/>
        </a:accent4>
        <a:accent5>
          <a:srgbClr val="CAB8FF"/>
        </a:accent5>
        <a:accent6>
          <a:srgbClr val="B9B9E7"/>
        </a:accent6>
        <a:hlink>
          <a:srgbClr val="CC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6">
        <a:dk1>
          <a:srgbClr val="000000"/>
        </a:dk1>
        <a:lt1>
          <a:srgbClr val="FFFFFF"/>
        </a:lt1>
        <a:dk2>
          <a:srgbClr val="000000"/>
        </a:dk2>
        <a:lt2>
          <a:srgbClr val="669966"/>
        </a:lt2>
        <a:accent1>
          <a:srgbClr val="CCCC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8AB9"/>
        </a:accent6>
        <a:hlink>
          <a:srgbClr val="000066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7">
        <a:dk1>
          <a:srgbClr val="0099CC"/>
        </a:dk1>
        <a:lt1>
          <a:srgbClr val="FFFFFF"/>
        </a:lt1>
        <a:dk2>
          <a:srgbClr val="000099"/>
        </a:dk2>
        <a:lt2>
          <a:srgbClr val="FFFFFF"/>
        </a:lt2>
        <a:accent1>
          <a:srgbClr val="0099CC"/>
        </a:accent1>
        <a:accent2>
          <a:srgbClr val="6600FF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5C00E7"/>
        </a:accent6>
        <a:hlink>
          <a:srgbClr val="FFCC00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8">
        <a:dk1>
          <a:srgbClr val="000033"/>
        </a:dk1>
        <a:lt1>
          <a:srgbClr val="FFFFFF"/>
        </a:lt1>
        <a:dk2>
          <a:srgbClr val="003366"/>
        </a:dk2>
        <a:lt2>
          <a:srgbClr val="275C6D"/>
        </a:lt2>
        <a:accent1>
          <a:srgbClr val="A7D2DF"/>
        </a:accent1>
        <a:accent2>
          <a:srgbClr val="108DA6"/>
        </a:accent2>
        <a:accent3>
          <a:srgbClr val="FFFFFF"/>
        </a:accent3>
        <a:accent4>
          <a:srgbClr val="00002A"/>
        </a:accent4>
        <a:accent5>
          <a:srgbClr val="D0E5EC"/>
        </a:accent5>
        <a:accent6>
          <a:srgbClr val="0D7F96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9">
        <a:dk1>
          <a:srgbClr val="CC3300"/>
        </a:dk1>
        <a:lt1>
          <a:srgbClr val="FFFFFF"/>
        </a:lt1>
        <a:dk2>
          <a:srgbClr val="000000"/>
        </a:dk2>
        <a:lt2>
          <a:srgbClr val="FFFFCC"/>
        </a:lt2>
        <a:accent1>
          <a:srgbClr val="FF9900"/>
        </a:accent1>
        <a:accent2>
          <a:srgbClr val="9933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8A2D00"/>
        </a:accent6>
        <a:hlink>
          <a:srgbClr val="CEC5A2"/>
        </a:hlink>
        <a:folHlink>
          <a:srgbClr val="DDDDD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2100</TotalTime>
  <Words>1768</Words>
  <Application>Microsoft Office PowerPoint</Application>
  <PresentationFormat>Экран (4:3)</PresentationFormat>
  <Paragraphs>105</Paragraphs>
  <Slides>55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Квадрант</vt:lpstr>
      <vt:lpstr>Интегрированное внеклассное мероприятие естественных, технологических и художественно-эстетических дисциплин: «Народные промыслы Воронежского края»</vt:lpstr>
      <vt:lpstr>Воронежская область</vt:lpstr>
      <vt:lpstr>Крупные лесные массивы</vt:lpstr>
      <vt:lpstr>Слайд 4</vt:lpstr>
      <vt:lpstr>Традиционные промыслы  Воронежской области</vt:lpstr>
      <vt:lpstr>Слайд 6</vt:lpstr>
      <vt:lpstr>Традиционные промыслы  Воронежской области</vt:lpstr>
      <vt:lpstr>Елань-Коленово</vt:lpstr>
      <vt:lpstr>Художественная керамика.</vt:lpstr>
      <vt:lpstr>Художественная керамика</vt:lpstr>
      <vt:lpstr>Слайд 11</vt:lpstr>
      <vt:lpstr>Слайд 12</vt:lpstr>
      <vt:lpstr>Художественная металлообработка.</vt:lpstr>
      <vt:lpstr>Слайд 14</vt:lpstr>
      <vt:lpstr>Слайд 15</vt:lpstr>
      <vt:lpstr>Слайд 16</vt:lpstr>
      <vt:lpstr>Слайд 17</vt:lpstr>
      <vt:lpstr>Художественные изделия из камня</vt:lpstr>
      <vt:lpstr>Слайд 19</vt:lpstr>
      <vt:lpstr>Слайд 20</vt:lpstr>
      <vt:lpstr>Слайд 21</vt:lpstr>
      <vt:lpstr>Художественная обработка дерева</vt:lpstr>
      <vt:lpstr>Слайд 23</vt:lpstr>
      <vt:lpstr>Слайд 24</vt:lpstr>
      <vt:lpstr>Слайд 25</vt:lpstr>
      <vt:lpstr>Воронежские шали и платки</vt:lpstr>
      <vt:lpstr>Воронежские шали и платки</vt:lpstr>
      <vt:lpstr>Слайд 28</vt:lpstr>
      <vt:lpstr>Слайд 29</vt:lpstr>
      <vt:lpstr>Узорное ткачество. Ковроделие.</vt:lpstr>
      <vt:lpstr>Елань-Коленово</vt:lpstr>
      <vt:lpstr>Слайд 32</vt:lpstr>
      <vt:lpstr>Слайд 33</vt:lpstr>
      <vt:lpstr>Вышивка и кружево. Роспись ткани.</vt:lpstr>
      <vt:lpstr>Елань-Коленово</vt:lpstr>
      <vt:lpstr>Слайд 36</vt:lpstr>
      <vt:lpstr>Слайд 37</vt:lpstr>
      <vt:lpstr>Народный костюм</vt:lpstr>
      <vt:lpstr>Слайд 39</vt:lpstr>
      <vt:lpstr>Слайд 40</vt:lpstr>
      <vt:lpstr>Слайд 41</vt:lpstr>
      <vt:lpstr>Слайд 42</vt:lpstr>
      <vt:lpstr>Народные игрушки</vt:lpstr>
      <vt:lpstr>Слайд 44</vt:lpstr>
      <vt:lpstr>Слайд 45</vt:lpstr>
      <vt:lpstr>Слайд 46</vt:lpstr>
      <vt:lpstr>Слайд 47</vt:lpstr>
      <vt:lpstr>Художественное плетение из лозы и соломки.</vt:lpstr>
      <vt:lpstr>Слайд 49</vt:lpstr>
      <vt:lpstr>Слайд 50</vt:lpstr>
      <vt:lpstr>Слайд 51</vt:lpstr>
      <vt:lpstr>Выставка работ, выполненных и собранных учениками и учителями МОУ СОШ №54</vt:lpstr>
      <vt:lpstr>Слайд 53</vt:lpstr>
      <vt:lpstr>Слайд 54</vt:lpstr>
      <vt:lpstr>Слайд 55</vt:lpstr>
    </vt:vector>
  </TitlesOfParts>
  <Company>rty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Интегрированное внеклассное мероприятие естественных, технологических и художественно-эстетических дисциплин: «Народные промыслы Воронежского края»</dc:title>
  <dc:creator>qwe</dc:creator>
  <cp:lastModifiedBy>revaz</cp:lastModifiedBy>
  <cp:revision>182</cp:revision>
  <dcterms:created xsi:type="dcterms:W3CDTF">2010-11-27T16:54:15Z</dcterms:created>
  <dcterms:modified xsi:type="dcterms:W3CDTF">2012-05-06T15:55:24Z</dcterms:modified>
</cp:coreProperties>
</file>