
<file path=[Content_Types].xml><?xml version="1.0" encoding="utf-8"?>
<Types xmlns="http://schemas.openxmlformats.org/package/2006/content-types">
  <Override PartName="/ppt/slides/slide29.xml" ContentType="application/vnd.openxmlformats-officedocument.presentationml.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29.xml" ContentType="application/vnd.openxmlformats-officedocument.presentationml.tags+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slideLayouts/slideLayout10.xml" ContentType="application/vnd.openxmlformats-officedocument.presentationml.slideLayout+xml"/>
  <Default Extension="gif" ContentType="image/gif"/>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40"/>
  </p:notesMasterIdLst>
  <p:sldIdLst>
    <p:sldId id="257" r:id="rId2"/>
    <p:sldId id="259" r:id="rId3"/>
    <p:sldId id="258" r:id="rId4"/>
    <p:sldId id="314" r:id="rId5"/>
    <p:sldId id="293" r:id="rId6"/>
    <p:sldId id="294" r:id="rId7"/>
    <p:sldId id="295" r:id="rId8"/>
    <p:sldId id="296" r:id="rId9"/>
    <p:sldId id="297" r:id="rId10"/>
    <p:sldId id="315" r:id="rId11"/>
    <p:sldId id="316" r:id="rId12"/>
    <p:sldId id="298" r:id="rId13"/>
    <p:sldId id="299" r:id="rId14"/>
    <p:sldId id="311" r:id="rId15"/>
    <p:sldId id="300" r:id="rId16"/>
    <p:sldId id="301" r:id="rId17"/>
    <p:sldId id="302" r:id="rId18"/>
    <p:sldId id="303" r:id="rId19"/>
    <p:sldId id="313" r:id="rId20"/>
    <p:sldId id="304" r:id="rId21"/>
    <p:sldId id="305" r:id="rId22"/>
    <p:sldId id="306" r:id="rId23"/>
    <p:sldId id="307" r:id="rId24"/>
    <p:sldId id="308" r:id="rId25"/>
    <p:sldId id="309" r:id="rId26"/>
    <p:sldId id="289" r:id="rId27"/>
    <p:sldId id="310" r:id="rId28"/>
    <p:sldId id="312" r:id="rId29"/>
    <p:sldId id="265" r:id="rId30"/>
    <p:sldId id="266" r:id="rId31"/>
    <p:sldId id="287" r:id="rId32"/>
    <p:sldId id="263" r:id="rId33"/>
    <p:sldId id="264" r:id="rId34"/>
    <p:sldId id="256" r:id="rId35"/>
    <p:sldId id="260" r:id="rId36"/>
    <p:sldId id="261" r:id="rId37"/>
    <p:sldId id="262" r:id="rId38"/>
    <p:sldId id="286"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9" autoAdjust="0"/>
    <p:restoredTop sz="93803" autoAdjust="0"/>
  </p:normalViewPr>
  <p:slideViewPr>
    <p:cSldViewPr>
      <p:cViewPr varScale="1">
        <p:scale>
          <a:sx n="52" d="100"/>
          <a:sy n="52" d="100"/>
        </p:scale>
        <p:origin x="-120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9A5415-8D46-4F4F-84A8-F2AE26899EDA}" type="datetimeFigureOut">
              <a:rPr lang="ru-RU" smtClean="0"/>
              <a:pPr/>
              <a:t>06.05.2012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888047-3CC1-47A4-B506-34A2502AEFD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9888047-3CC1-47A4-B506-34A2502AEFD8}" type="slidenum">
              <a:rPr lang="ru-RU" smtClean="0"/>
              <a:pPr/>
              <a:t>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48A683D-FBC8-431D-AAA4-6121A22FD0F0}" type="datetimeFigureOut">
              <a:rPr lang="ru-RU" smtClean="0"/>
              <a:pPr/>
              <a:t>06.05.2012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FB3588-1C09-4D85-B5EA-59D15548F59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48A683D-FBC8-431D-AAA4-6121A22FD0F0}" type="datetimeFigureOut">
              <a:rPr lang="ru-RU" smtClean="0"/>
              <a:pPr/>
              <a:t>06.05.2012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FB3588-1C09-4D85-B5EA-59D15548F59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48A683D-FBC8-431D-AAA4-6121A22FD0F0}" type="datetimeFigureOut">
              <a:rPr lang="ru-RU" smtClean="0"/>
              <a:pPr/>
              <a:t>06.05.2012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FB3588-1C09-4D85-B5EA-59D15548F59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48A683D-FBC8-431D-AAA4-6121A22FD0F0}" type="datetimeFigureOut">
              <a:rPr lang="ru-RU" smtClean="0"/>
              <a:pPr/>
              <a:t>06.05.2012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FB3588-1C09-4D85-B5EA-59D15548F59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48A683D-FBC8-431D-AAA4-6121A22FD0F0}" type="datetimeFigureOut">
              <a:rPr lang="ru-RU" smtClean="0"/>
              <a:pPr/>
              <a:t>06.05.2012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5FB3588-1C09-4D85-B5EA-59D15548F59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48A683D-FBC8-431D-AAA4-6121A22FD0F0}" type="datetimeFigureOut">
              <a:rPr lang="ru-RU" smtClean="0"/>
              <a:pPr/>
              <a:t>06.05.2012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FB3588-1C09-4D85-B5EA-59D15548F59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48A683D-FBC8-431D-AAA4-6121A22FD0F0}" type="datetimeFigureOut">
              <a:rPr lang="ru-RU" smtClean="0"/>
              <a:pPr/>
              <a:t>06.05.2012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5FB3588-1C09-4D85-B5EA-59D15548F59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48A683D-FBC8-431D-AAA4-6121A22FD0F0}" type="datetimeFigureOut">
              <a:rPr lang="ru-RU" smtClean="0"/>
              <a:pPr/>
              <a:t>06.05.2012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5FB3588-1C09-4D85-B5EA-59D15548F59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48A683D-FBC8-431D-AAA4-6121A22FD0F0}" type="datetimeFigureOut">
              <a:rPr lang="ru-RU" smtClean="0"/>
              <a:pPr/>
              <a:t>06.05.2012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5FB3588-1C09-4D85-B5EA-59D15548F59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48A683D-FBC8-431D-AAA4-6121A22FD0F0}" type="datetimeFigureOut">
              <a:rPr lang="ru-RU" smtClean="0"/>
              <a:pPr/>
              <a:t>06.05.2012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FB3588-1C09-4D85-B5EA-59D15548F59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48A683D-FBC8-431D-AAA4-6121A22FD0F0}" type="datetimeFigureOut">
              <a:rPr lang="ru-RU" smtClean="0"/>
              <a:pPr/>
              <a:t>06.05.2012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5FB3588-1C09-4D85-B5EA-59D15548F59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8A683D-FBC8-431D-AAA4-6121A22FD0F0}" type="datetimeFigureOut">
              <a:rPr lang="ru-RU" smtClean="0"/>
              <a:pPr/>
              <a:t>06.05.2012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FB3588-1C09-4D85-B5EA-59D15548F59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file:///D:\&#1056;&#1072;&#1073;&#1086;&#1090;&#1072;%20&#1056;&#1077;&#1074;&#1072;&#1079;&#1086;&#1074;&#1086;&#1081;\&#1092;&#1077;&#1089;&#1090;&#1080;&#1074;&#1072;&#1083;&#1100;\2012\&#1084;&#1072;&#1081;\2073\616547\&#1055;&#1088;&#1077;&#1079;&#1077;&#1085;&#1090;&#1072;&#1094;&#1080;&#1103;\&#1057;&#1074;&#1103;&#1090;&#1072;&#1103;%20&#1056;&#1086;&#1089;&#1089;&#1080;&#1103;%20(-).mp3" TargetMode="External"/><Relationship Id="rId7" Type="http://schemas.openxmlformats.org/officeDocument/2006/relationships/image" Target="../media/image3.png"/><Relationship Id="rId2" Type="http://schemas.openxmlformats.org/officeDocument/2006/relationships/audio" Target="file:///F:\&#1052;&#1091;&#1079;&#1099;&#1082;&#1072;\Enio%20Marikone%20-%20&#1044;&#1091;&#1096;&#1072;.mp3" TargetMode="External"/><Relationship Id="rId1" Type="http://schemas.openxmlformats.org/officeDocument/2006/relationships/audio" Target="file:///E:\&#1048;&#1075;&#1086;&#1088;&#1100;%20&#1050;&#1088;&#1091;&#1090;&#1086;&#1081;%20-%20&#1050;&#1086;&#1075;&#1076;&#1072;%20&#1103;%20&#1079;&#1072;&#1082;&#1088;&#1099;&#1074;&#1072;&#1102;%20&#1075;&#1083;&#1072;&#1079;&#1072;.mp3" TargetMode="Externa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jpeg"/><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2.jpeg"/><Relationship Id="rId7" Type="http://schemas.openxmlformats.org/officeDocument/2006/relationships/image" Target="../media/image34.jpeg"/><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33.jpeg"/><Relationship Id="rId11" Type="http://schemas.openxmlformats.org/officeDocument/2006/relationships/image" Target="../media/image38.jpeg"/><Relationship Id="rId5" Type="http://schemas.openxmlformats.org/officeDocument/2006/relationships/image" Target="../media/image32.jpeg"/><Relationship Id="rId10" Type="http://schemas.openxmlformats.org/officeDocument/2006/relationships/image" Target="../media/image37.jpeg"/><Relationship Id="rId4" Type="http://schemas.openxmlformats.org/officeDocument/2006/relationships/image" Target="../media/image31.png"/><Relationship Id="rId9"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5.xml"/><Relationship Id="rId1" Type="http://schemas.openxmlformats.org/officeDocument/2006/relationships/tags" Target="../tags/tag14.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8.xml"/><Relationship Id="rId1" Type="http://schemas.openxmlformats.org/officeDocument/2006/relationships/tags" Target="../tags/tag15.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48.png"/><Relationship Id="rId5" Type="http://schemas.openxmlformats.org/officeDocument/2006/relationships/image" Target="../media/image47.jpeg"/><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tags" Target="../tags/tag18.xml"/><Relationship Id="rId5" Type="http://schemas.openxmlformats.org/officeDocument/2006/relationships/image" Target="../media/image50.jpeg"/><Relationship Id="rId4" Type="http://schemas.openxmlformats.org/officeDocument/2006/relationships/image" Target="../media/image49.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tags" Target="../tags/tag19.xml"/><Relationship Id="rId5" Type="http://schemas.openxmlformats.org/officeDocument/2006/relationships/image" Target="../media/image52.pn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6.jpeg"/><Relationship Id="rId2" Type="http://schemas.openxmlformats.org/officeDocument/2006/relationships/slideLayout" Target="../slideLayouts/slideLayout5.xml"/><Relationship Id="rId1" Type="http://schemas.openxmlformats.org/officeDocument/2006/relationships/tags" Target="../tags/tag20.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8.xml"/><Relationship Id="rId1" Type="http://schemas.openxmlformats.org/officeDocument/2006/relationships/tags" Target="../tags/tag2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image" Target="../media/image65.png"/><Relationship Id="rId4" Type="http://schemas.openxmlformats.org/officeDocument/2006/relationships/image" Target="../media/image64.jpeg"/></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70.png"/><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69.png"/><Relationship Id="rId5" Type="http://schemas.openxmlformats.org/officeDocument/2006/relationships/image" Target="../media/image68.jpeg"/><Relationship Id="rId4" Type="http://schemas.openxmlformats.org/officeDocument/2006/relationships/image" Target="../media/image67.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3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75.jpeg"/></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tags" Target="../tags/tag30.xml"/><Relationship Id="rId5" Type="http://schemas.openxmlformats.org/officeDocument/2006/relationships/image" Target="../media/image77.jpeg"/><Relationship Id="rId4" Type="http://schemas.openxmlformats.org/officeDocument/2006/relationships/image" Target="../media/image76.jpeg"/></Relationships>
</file>

<file path=ppt/slides/_rels/slide3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8.xml"/><Relationship Id="rId1" Type="http://schemas.openxmlformats.org/officeDocument/2006/relationships/tags" Target="../tags/tag32.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tags" Target="../tags/tag33.xml"/><Relationship Id="rId5" Type="http://schemas.openxmlformats.org/officeDocument/2006/relationships/image" Target="../media/image83.jpeg"/><Relationship Id="rId4" Type="http://schemas.openxmlformats.org/officeDocument/2006/relationships/image" Target="../media/image82.jpeg"/></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9.xml"/><Relationship Id="rId1" Type="http://schemas.openxmlformats.org/officeDocument/2006/relationships/tags" Target="../tags/tag34.xml"/><Relationship Id="rId4" Type="http://schemas.openxmlformats.org/officeDocument/2006/relationships/image" Target="../media/image84.jpeg"/></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85.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Игорь Крутой - Когда я закрываю глаза.mp3">
            <a:hlinkClick r:id="" action="ppaction://media"/>
          </p:cNvPr>
          <p:cNvPicPr>
            <a:picLocks noRot="1" noChangeAspect="1"/>
          </p:cNvPicPr>
          <p:nvPr>
            <a:audioFile r:link="rId1"/>
          </p:nvPr>
        </p:nvPicPr>
        <p:blipFill>
          <a:blip r:embed="rId5" cstate="email"/>
          <a:stretch>
            <a:fillRect/>
          </a:stretch>
        </p:blipFill>
        <p:spPr>
          <a:xfrm>
            <a:off x="4429124" y="3286124"/>
            <a:ext cx="304800" cy="304800"/>
          </a:xfrm>
          <a:prstGeom prst="rect">
            <a:avLst/>
          </a:prstGeom>
        </p:spPr>
      </p:pic>
      <p:pic>
        <p:nvPicPr>
          <p:cNvPr id="8" name="Enio Marikone - Душа.mp3">
            <a:hlinkClick r:id="" action="ppaction://media"/>
          </p:cNvPr>
          <p:cNvPicPr>
            <a:picLocks noRot="1" noChangeAspect="1"/>
          </p:cNvPicPr>
          <p:nvPr>
            <a:audioFile r:link="rId2"/>
          </p:nvPr>
        </p:nvPicPr>
        <p:blipFill>
          <a:blip r:embed="rId5" cstate="email"/>
          <a:stretch>
            <a:fillRect/>
          </a:stretch>
        </p:blipFill>
        <p:spPr>
          <a:xfrm>
            <a:off x="4419600" y="3276600"/>
            <a:ext cx="304800" cy="304800"/>
          </a:xfrm>
          <a:prstGeom prst="rect">
            <a:avLst/>
          </a:prstGeom>
        </p:spPr>
      </p:pic>
      <p:pic>
        <p:nvPicPr>
          <p:cNvPr id="4" name="Picture 2" descr="C:\Users\Алина\Desktop\щ.jpg"/>
          <p:cNvPicPr>
            <a:picLocks noChangeAspect="1" noChangeArrowheads="1"/>
          </p:cNvPicPr>
          <p:nvPr/>
        </p:nvPicPr>
        <p:blipFill>
          <a:blip r:embed="rId6" cstate="email"/>
          <a:srcRect/>
          <a:stretch>
            <a:fillRect/>
          </a:stretch>
        </p:blipFill>
        <p:spPr bwMode="auto">
          <a:xfrm>
            <a:off x="-304800" y="-228600"/>
            <a:ext cx="9753600" cy="7315200"/>
          </a:xfrm>
          <a:prstGeom prst="rect">
            <a:avLst/>
          </a:prstGeom>
          <a:noFill/>
        </p:spPr>
      </p:pic>
      <p:pic>
        <p:nvPicPr>
          <p:cNvPr id="11267" name="Picture 3" descr="C:\Users\Алина\Desktop\9076c6ea9b5d.png"/>
          <p:cNvPicPr>
            <a:picLocks noChangeAspect="1" noChangeArrowheads="1"/>
          </p:cNvPicPr>
          <p:nvPr/>
        </p:nvPicPr>
        <p:blipFill>
          <a:blip r:embed="rId7" cstate="email">
            <a:lum contrast="10000"/>
          </a:blip>
          <a:srcRect/>
          <a:stretch>
            <a:fillRect/>
          </a:stretch>
        </p:blipFill>
        <p:spPr bwMode="auto">
          <a:xfrm>
            <a:off x="-396552" y="260648"/>
            <a:ext cx="10009112" cy="7506834"/>
          </a:xfrm>
          <a:prstGeom prst="rect">
            <a:avLst/>
          </a:prstGeom>
          <a:noFill/>
        </p:spPr>
      </p:pic>
      <p:sp>
        <p:nvSpPr>
          <p:cNvPr id="2" name="Заголовок 1"/>
          <p:cNvSpPr>
            <a:spLocks noGrp="1"/>
          </p:cNvSpPr>
          <p:nvPr>
            <p:ph type="title"/>
          </p:nvPr>
        </p:nvSpPr>
        <p:spPr>
          <a:xfrm>
            <a:off x="1259632" y="1052736"/>
            <a:ext cx="7427168" cy="364902"/>
          </a:xfrm>
        </p:spPr>
        <p:txBody>
          <a:bodyPr>
            <a:normAutofit fontScale="90000"/>
          </a:bodyPr>
          <a:lstStyle/>
          <a:p>
            <a:r>
              <a:rPr lang="ru-RU" b="1" dirty="0" smtClean="0"/>
              <a:t>Проект туристического маршрута:</a:t>
            </a:r>
            <a:endParaRPr lang="ru-RU" b="1" dirty="0"/>
          </a:p>
        </p:txBody>
      </p:sp>
      <p:sp>
        <p:nvSpPr>
          <p:cNvPr id="3" name="Подзаголовок 2"/>
          <p:cNvSpPr>
            <a:spLocks noGrp="1"/>
          </p:cNvSpPr>
          <p:nvPr>
            <p:ph sz="half" idx="1"/>
          </p:nvPr>
        </p:nvSpPr>
        <p:spPr>
          <a:xfrm>
            <a:off x="-396552" y="2276872"/>
            <a:ext cx="10297144" cy="2664296"/>
          </a:xfrm>
        </p:spPr>
        <p:txBody>
          <a:bodyPr>
            <a:normAutofit fontScale="92500" lnSpcReduction="20000"/>
          </a:bodyPr>
          <a:lstStyle/>
          <a:p>
            <a:pPr algn="ctr">
              <a:buNone/>
            </a:pPr>
            <a:r>
              <a:rPr lang="ru-RU" sz="6000" b="1" dirty="0" smtClean="0">
                <a:solidFill>
                  <a:srgbClr val="FF0000"/>
                </a:solidFill>
                <a:effectLst>
                  <a:outerShdw blurRad="50800" dist="38100" dir="5400000" algn="t" rotWithShape="0">
                    <a:prstClr val="black">
                      <a:alpha val="40000"/>
                    </a:prstClr>
                  </a:outerShdw>
                </a:effectLst>
              </a:rPr>
              <a:t>«Золотое кольцо </a:t>
            </a:r>
          </a:p>
          <a:p>
            <a:pPr algn="ctr">
              <a:buNone/>
            </a:pPr>
            <a:r>
              <a:rPr lang="ru-RU" sz="6000" b="1" dirty="0" smtClean="0">
                <a:solidFill>
                  <a:srgbClr val="FF0000"/>
                </a:solidFill>
                <a:effectLst>
                  <a:outerShdw blurRad="50800" dist="38100" dir="5400000" algn="t" rotWithShape="0">
                    <a:prstClr val="black">
                      <a:alpha val="40000"/>
                    </a:prstClr>
                  </a:outerShdw>
                </a:effectLst>
              </a:rPr>
              <a:t>Воронежского края»</a:t>
            </a:r>
          </a:p>
          <a:p>
            <a:endParaRPr lang="ru-RU" sz="1800" b="1" dirty="0">
              <a:solidFill>
                <a:srgbClr val="FF0000"/>
              </a:solidFill>
              <a:effectLst>
                <a:outerShdw blurRad="50800" dist="38100" dir="5400000" algn="t" rotWithShape="0">
                  <a:prstClr val="black">
                    <a:alpha val="40000"/>
                  </a:prstClr>
                </a:outerShdw>
              </a:effectLst>
            </a:endParaRPr>
          </a:p>
        </p:txBody>
      </p:sp>
      <p:sp>
        <p:nvSpPr>
          <p:cNvPr id="14" name="Содержимое 13"/>
          <p:cNvSpPr>
            <a:spLocks noGrp="1"/>
          </p:cNvSpPr>
          <p:nvPr>
            <p:ph sz="half" idx="2"/>
          </p:nvPr>
        </p:nvSpPr>
        <p:spPr>
          <a:xfrm>
            <a:off x="785786" y="4572008"/>
            <a:ext cx="7901014" cy="1500199"/>
          </a:xfrm>
        </p:spPr>
        <p:txBody>
          <a:bodyPr>
            <a:normAutofit fontScale="92500" lnSpcReduction="20000"/>
          </a:bodyPr>
          <a:lstStyle/>
          <a:p>
            <a:pPr>
              <a:buNone/>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p>
          <a:p>
            <a:pPr algn="ctr">
              <a:buNone/>
            </a:pP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1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МОУ СОШ №54 г. Воронежа</a:t>
            </a:r>
          </a:p>
          <a:p>
            <a:pPr algn="ctr">
              <a:buNone/>
            </a:pPr>
            <a:r>
              <a:rPr lang="ru-RU" sz="21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Учитель географии Зеленина В. И. </a:t>
            </a:r>
          </a:p>
          <a:p>
            <a:pPr algn="ctr">
              <a:buNone/>
            </a:pPr>
            <a:r>
              <a:rPr lang="ru-RU" sz="21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(Идентификатор № 226-367-333)</a:t>
            </a:r>
            <a:endPar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9" name="Игорь Крутой - Когда я закрываю глаза.mp3">
            <a:hlinkClick r:id="" action="ppaction://media"/>
          </p:cNvPr>
          <p:cNvPicPr>
            <a:picLocks noRot="1" noChangeAspect="1"/>
          </p:cNvPicPr>
          <p:nvPr>
            <a:audioFile r:link="rId1"/>
          </p:nvPr>
        </p:nvPicPr>
        <p:blipFill>
          <a:blip r:embed="rId5" cstate="email"/>
          <a:stretch>
            <a:fillRect/>
          </a:stretch>
        </p:blipFill>
        <p:spPr>
          <a:xfrm>
            <a:off x="-304800" y="7143776"/>
            <a:ext cx="304800" cy="304800"/>
          </a:xfrm>
          <a:prstGeom prst="rect">
            <a:avLst/>
          </a:prstGeom>
        </p:spPr>
      </p:pic>
      <p:pic>
        <p:nvPicPr>
          <p:cNvPr id="11" name="Святая Россия (-).mp3">
            <a:hlinkClick r:id="" action="ppaction://media"/>
          </p:cNvPr>
          <p:cNvPicPr>
            <a:picLocks noRot="1" noChangeAspect="1"/>
          </p:cNvPicPr>
          <p:nvPr>
            <a:audioFile r:link="rId3"/>
          </p:nvPr>
        </p:nvPicPr>
        <p:blipFill>
          <a:blip r:embed="rId5" cstate="email"/>
          <a:stretch>
            <a:fillRect/>
          </a:stretch>
        </p:blipFill>
        <p:spPr>
          <a:xfrm>
            <a:off x="4419600" y="3276600"/>
            <a:ext cx="304800" cy="304800"/>
          </a:xfrm>
          <a:prstGeom prst="rect">
            <a:avLst/>
          </a:prstGeom>
        </p:spPr>
      </p:pic>
    </p:spTree>
  </p:cSld>
  <p:clrMapOvr>
    <a:masterClrMapping/>
  </p:clrMapOvr>
  <p:transition advTm="396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27" presetClass="emph" presetSubtype="0" fill="hold" grpId="0" nodeType="clickEffect">
                                  <p:stCondLst>
                                    <p:cond delay="0"/>
                                  </p:stCondLst>
                                  <p:childTnLst>
                                    <p:animClr clrSpc="rgb">
                                      <p:cBhvr override="childStyle">
                                        <p:cTn id="10" dur="250" autoRev="1" fill="hold"/>
                                        <p:tgtEl>
                                          <p:spTgt spid="3">
                                            <p:txEl>
                                              <p:pRg st="0" end="0"/>
                                            </p:txEl>
                                          </p:spTgt>
                                        </p:tgtEl>
                                        <p:attrNameLst>
                                          <p:attrName>style.color</p:attrName>
                                        </p:attrNameLst>
                                      </p:cBhvr>
                                      <p:to>
                                        <a:schemeClr val="bg1"/>
                                      </p:to>
                                    </p:animClr>
                                    <p:animClr clrSpc="rgb">
                                      <p:cBhvr>
                                        <p:cTn id="11" dur="250" autoRev="1" fill="hold"/>
                                        <p:tgtEl>
                                          <p:spTgt spid="3">
                                            <p:txEl>
                                              <p:pRg st="0" end="0"/>
                                            </p:txEl>
                                          </p:spTgt>
                                        </p:tgtEl>
                                        <p:attrNameLst>
                                          <p:attrName>fillcolor</p:attrName>
                                        </p:attrNameLst>
                                      </p:cBhvr>
                                      <p:to>
                                        <a:schemeClr val="bg1"/>
                                      </p:to>
                                    </p:animClr>
                                    <p:set>
                                      <p:cBhvr>
                                        <p:cTn id="12" dur="250" autoRev="1" fill="hold"/>
                                        <p:tgtEl>
                                          <p:spTgt spid="3">
                                            <p:txEl>
                                              <p:pRg st="0" end="0"/>
                                            </p:txEl>
                                          </p:spTgt>
                                        </p:tgtEl>
                                        <p:attrNameLst>
                                          <p:attrName>fill.type</p:attrName>
                                        </p:attrNameLst>
                                      </p:cBhvr>
                                      <p:to>
                                        <p:strVal val="solid"/>
                                      </p:to>
                                    </p:set>
                                    <p:set>
                                      <p:cBhvr>
                                        <p:cTn id="13" dur="250" autoRev="1" fill="hold"/>
                                        <p:tgtEl>
                                          <p:spTgt spid="3">
                                            <p:txEl>
                                              <p:pRg st="0" end="0"/>
                                            </p:txEl>
                                          </p:spTgt>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27" presetClass="emph" presetSubtype="0" fill="hold" grpId="0" nodeType="clickEffect">
                                  <p:stCondLst>
                                    <p:cond delay="0"/>
                                  </p:stCondLst>
                                  <p:childTnLst>
                                    <p:animClr clrSpc="rgb">
                                      <p:cBhvr override="childStyle">
                                        <p:cTn id="17" dur="250" autoRev="1" fill="hold"/>
                                        <p:tgtEl>
                                          <p:spTgt spid="3">
                                            <p:txEl>
                                              <p:pRg st="1" end="1"/>
                                            </p:txEl>
                                          </p:spTgt>
                                        </p:tgtEl>
                                        <p:attrNameLst>
                                          <p:attrName>style.color</p:attrName>
                                        </p:attrNameLst>
                                      </p:cBhvr>
                                      <p:to>
                                        <a:schemeClr val="bg1"/>
                                      </p:to>
                                    </p:animClr>
                                    <p:animClr clrSpc="rgb">
                                      <p:cBhvr>
                                        <p:cTn id="18" dur="250" autoRev="1" fill="hold"/>
                                        <p:tgtEl>
                                          <p:spTgt spid="3">
                                            <p:txEl>
                                              <p:pRg st="1" end="1"/>
                                            </p:txEl>
                                          </p:spTgt>
                                        </p:tgtEl>
                                        <p:attrNameLst>
                                          <p:attrName>fillcolor</p:attrName>
                                        </p:attrNameLst>
                                      </p:cBhvr>
                                      <p:to>
                                        <a:schemeClr val="bg1"/>
                                      </p:to>
                                    </p:animClr>
                                    <p:set>
                                      <p:cBhvr>
                                        <p:cTn id="19" dur="250" autoRev="1" fill="hold"/>
                                        <p:tgtEl>
                                          <p:spTgt spid="3">
                                            <p:txEl>
                                              <p:pRg st="1" end="1"/>
                                            </p:txEl>
                                          </p:spTgt>
                                        </p:tgtEl>
                                        <p:attrNameLst>
                                          <p:attrName>fill.type</p:attrName>
                                        </p:attrNameLst>
                                      </p:cBhvr>
                                      <p:to>
                                        <p:strVal val="solid"/>
                                      </p:to>
                                    </p:set>
                                    <p:set>
                                      <p:cBhvr>
                                        <p:cTn id="20" dur="250" autoRev="1" fill="hold"/>
                                        <p:tgtEl>
                                          <p:spTgt spid="3">
                                            <p:txEl>
                                              <p:pRg st="1" end="1"/>
                                            </p:txEl>
                                          </p:spTgt>
                                        </p:tgtEl>
                                        <p:attrNameLst>
                                          <p:attrName>fill.on</p:attrName>
                                        </p:attrNameLst>
                                      </p:cBhvr>
                                      <p:to>
                                        <p:strVal val="true"/>
                                      </p:to>
                                    </p:set>
                                  </p:childTnLst>
                                </p:cTn>
                              </p:par>
                            </p:childTnLst>
                          </p:cTn>
                        </p:par>
                        <p:par>
                          <p:cTn id="21" fill="hold">
                            <p:stCondLst>
                              <p:cond delay="500"/>
                            </p:stCondLst>
                            <p:childTnLst>
                              <p:par>
                                <p:cTn id="22" presetID="1" presetClass="mediacall" presetSubtype="0" fill="hold" nodeType="afterEffect">
                                  <p:stCondLst>
                                    <p:cond delay="0"/>
                                  </p:stCondLst>
                                  <p:childTnLst>
                                    <p:cmd type="call" cmd="playFrom(0.0)">
                                      <p:cBhvr>
                                        <p:cTn id="23" dur="1" fill="hold"/>
                                        <p:tgtEl>
                                          <p:spTgt spid="10"/>
                                        </p:tgtEl>
                                      </p:cBhvr>
                                    </p:cmd>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fade">
                                      <p:cBhvr>
                                        <p:cTn id="28" dur="2000"/>
                                        <p:tgtEl>
                                          <p:spTgt spid="14">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xEl>
                                              <p:pRg st="1" end="1"/>
                                            </p:txEl>
                                          </p:spTgt>
                                        </p:tgtEl>
                                        <p:attrNameLst>
                                          <p:attrName>style.visibility</p:attrName>
                                        </p:attrNameLst>
                                      </p:cBhvr>
                                      <p:to>
                                        <p:strVal val="visible"/>
                                      </p:to>
                                    </p:set>
                                    <p:animEffect transition="in" filter="fade">
                                      <p:cBhvr>
                                        <p:cTn id="33" dur="2000"/>
                                        <p:tgtEl>
                                          <p:spTgt spid="14">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xEl>
                                              <p:pRg st="2" end="2"/>
                                            </p:txEl>
                                          </p:spTgt>
                                        </p:tgtEl>
                                        <p:attrNameLst>
                                          <p:attrName>style.visibility</p:attrName>
                                        </p:attrNameLst>
                                      </p:cBhvr>
                                      <p:to>
                                        <p:strVal val="visible"/>
                                      </p:to>
                                    </p:set>
                                    <p:animEffect transition="in" filter="fade">
                                      <p:cBhvr>
                                        <p:cTn id="38" dur="2000"/>
                                        <p:tgtEl>
                                          <p:spTgt spid="14">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4">
                                            <p:txEl>
                                              <p:pRg st="3" end="3"/>
                                            </p:txEl>
                                          </p:spTgt>
                                        </p:tgtEl>
                                        <p:attrNameLst>
                                          <p:attrName>style.visibility</p:attrName>
                                        </p:attrNameLst>
                                      </p:cBhvr>
                                      <p:to>
                                        <p:strVal val="visible"/>
                                      </p:to>
                                    </p:set>
                                    <p:animEffect transition="in" filter="fade">
                                      <p:cBhvr>
                                        <p:cTn id="43" dur="2000"/>
                                        <p:tgtEl>
                                          <p:spTgt spid="14">
                                            <p:txEl>
                                              <p:pRg st="3" end="3"/>
                                            </p:txEl>
                                          </p:spTgt>
                                        </p:tgtEl>
                                      </p:cBhvr>
                                    </p:animEffect>
                                  </p:childTnLst>
                                </p:cTn>
                              </p:par>
                            </p:childTnLst>
                          </p:cTn>
                        </p:par>
                        <p:par>
                          <p:cTn id="44" fill="hold">
                            <p:stCondLst>
                              <p:cond delay="2000"/>
                            </p:stCondLst>
                            <p:childTnLst>
                              <p:par>
                                <p:cTn id="45" presetID="1" presetClass="mediacall" presetSubtype="0" fill="hold" nodeType="afterEffect">
                                  <p:stCondLst>
                                    <p:cond delay="0"/>
                                  </p:stCondLst>
                                  <p:childTnLst>
                                    <p:cmd type="call" cmd="playFrom(0.0)">
                                      <p:cBhvr>
                                        <p:cTn id="4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47" repeatCount="indefinite"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audio>
              <p:cMediaNode numSld="999" showWhenStopped="0">
                <p:cTn id="48" repeatCount="indefinite" fill="hold" display="0">
                  <p:stCondLst>
                    <p:cond delay="indefinite"/>
                  </p:stCondLst>
                  <p:endCondLst>
                    <p:cond evt="onPrev" delay="0">
                      <p:tgtEl>
                        <p:sldTgt/>
                      </p:tgtEl>
                    </p:cond>
                    <p:cond evt="onStopAudio" delay="0">
                      <p:tgtEl>
                        <p:sldTgt/>
                      </p:tgtEl>
                    </p:cond>
                  </p:endCondLst>
                </p:cTn>
                <p:tgtEl>
                  <p:spTgt spid="9"/>
                </p:tgtEl>
              </p:cMediaNode>
            </p:audio>
            <p:audio>
              <p:cMediaNode numSld="999" showWhenStopped="0">
                <p:cTn id="49" repeatCount="indefinite" fill="hold" display="0">
                  <p:stCondLst>
                    <p:cond delay="indefinite"/>
                  </p:stCondLst>
                  <p:endCondLst>
                    <p:cond evt="onPrev" delay="0">
                      <p:tgtEl>
                        <p:sldTgt/>
                      </p:tgtEl>
                    </p:cond>
                    <p:cond evt="onStopAudio" delay="0">
                      <p:tgtEl>
                        <p:sldTgt/>
                      </p:tgtEl>
                    </p:cond>
                  </p:endCondLst>
                </p:cTn>
                <p:tgtEl>
                  <p:spTgt spid="10"/>
                </p:tgtEl>
              </p:cMediaNode>
            </p:audio>
            <p:audio>
              <p:cMediaNode numSld="999" showWhenStopped="0">
                <p:cTn id="50" repeatCount="indefinite"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2" grpId="0"/>
      <p:bldP spid="3" grpId="0" build="p"/>
      <p:bldP spid="1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Алина\Desktop\щ.jpg"/>
          <p:cNvPicPr>
            <a:picLocks noChangeAspect="1" noChangeArrowheads="1"/>
          </p:cNvPicPr>
          <p:nvPr/>
        </p:nvPicPr>
        <p:blipFill>
          <a:blip r:embed="rId2" cstate="email"/>
          <a:srcRect/>
          <a:stretch>
            <a:fillRect/>
          </a:stretch>
        </p:blipFill>
        <p:spPr bwMode="auto">
          <a:xfrm>
            <a:off x="-214346" y="-142900"/>
            <a:ext cx="9753600" cy="7315200"/>
          </a:xfrm>
          <a:prstGeom prst="rect">
            <a:avLst/>
          </a:prstGeom>
          <a:noFill/>
        </p:spPr>
      </p:pic>
      <p:pic>
        <p:nvPicPr>
          <p:cNvPr id="20484" name="Picture 4" descr="dvr00490"/>
          <p:cNvPicPr>
            <a:picLocks noChangeAspect="1" noChangeArrowheads="1"/>
          </p:cNvPicPr>
          <p:nvPr/>
        </p:nvPicPr>
        <p:blipFill>
          <a:blip r:embed="rId3" cstate="email">
            <a:lum contrast="30000"/>
          </a:blip>
          <a:srcRect/>
          <a:stretch>
            <a:fillRect/>
          </a:stretch>
        </p:blipFill>
        <p:spPr bwMode="auto">
          <a:xfrm>
            <a:off x="5143504" y="928670"/>
            <a:ext cx="3072974" cy="2483454"/>
          </a:xfrm>
          <a:prstGeom prst="rect">
            <a:avLst/>
          </a:prstGeom>
          <a:ln>
            <a:noFill/>
          </a:ln>
          <a:effectLst>
            <a:softEdge rad="112500"/>
          </a:effectLst>
        </p:spPr>
      </p:pic>
      <p:sp>
        <p:nvSpPr>
          <p:cNvPr id="20485" name="Text Box 5"/>
          <p:cNvSpPr txBox="1">
            <a:spLocks noChangeArrowheads="1"/>
          </p:cNvSpPr>
          <p:nvPr/>
        </p:nvSpPr>
        <p:spPr bwMode="auto">
          <a:xfrm>
            <a:off x="357158" y="928670"/>
            <a:ext cx="3962876" cy="5632311"/>
          </a:xfrm>
          <a:prstGeom prst="rect">
            <a:avLst/>
          </a:prstGeom>
          <a:noFill/>
          <a:ln w="9525">
            <a:noFill/>
            <a:miter lim="800000"/>
            <a:headEnd/>
            <a:tailEnd/>
          </a:ln>
          <a:effectLst/>
        </p:spPr>
        <p:txBody>
          <a:bodyPr wrap="square">
            <a:spAutoFit/>
          </a:bodyPr>
          <a:lstStyle/>
          <a:p>
            <a:pPr>
              <a:spcBef>
                <a:spcPct val="50000"/>
              </a:spcBef>
            </a:pPr>
            <a:r>
              <a:rPr lang="ru-RU" sz="1600" dirty="0"/>
              <a:t>В 50-60-е годы </a:t>
            </a:r>
            <a:r>
              <a:rPr lang="en-US" sz="1600" dirty="0"/>
              <a:t>XVIII</a:t>
            </a:r>
            <a:r>
              <a:rPr lang="ru-RU" sz="1600" dirty="0"/>
              <a:t> века имение в с. </a:t>
            </a:r>
            <a:r>
              <a:rPr lang="ru-RU" sz="1600" dirty="0" err="1"/>
              <a:t>Четровицы</a:t>
            </a:r>
            <a:r>
              <a:rPr lang="ru-RU" sz="1600" dirty="0"/>
              <a:t> под Воронежем было приобретено Василием Максимовичем Тулиновым (1708 – после 1763гг.). В 1813 году, после смерти Василия Васильевича Тулинова, имение перешло в совместное владение братьев Якова и Василия Тулиновых. При Тулиновых, в конце </a:t>
            </a:r>
            <a:r>
              <a:rPr lang="en-US" sz="1600" dirty="0"/>
              <a:t>XVIII –</a:t>
            </a:r>
            <a:r>
              <a:rPr lang="ru-RU" sz="1600" dirty="0"/>
              <a:t> начале </a:t>
            </a:r>
            <a:r>
              <a:rPr lang="en-US" sz="1600" dirty="0"/>
              <a:t>XIX</a:t>
            </a:r>
            <a:r>
              <a:rPr lang="ru-RU" sz="1600" dirty="0"/>
              <a:t> веков, сложилась композиционная основа усадьбы, позволяющая отнести ее к ярчайшему образцу русской провинциальной усадьбы периода классицизма.</a:t>
            </a:r>
          </a:p>
          <a:p>
            <a:pPr>
              <a:spcBef>
                <a:spcPct val="50000"/>
              </a:spcBef>
            </a:pPr>
            <a:r>
              <a:rPr lang="ru-RU" sz="1600" dirty="0" smtClean="0"/>
              <a:t>В </a:t>
            </a:r>
            <a:r>
              <a:rPr lang="ru-RU" sz="1600" dirty="0"/>
              <a:t>1920-е годы на базе усадьбы открылся санаторий имени </a:t>
            </a:r>
            <a:r>
              <a:rPr lang="ru-RU" sz="1600" dirty="0" smtClean="0"/>
              <a:t>Дзержинского</a:t>
            </a:r>
            <a:r>
              <a:rPr lang="ru-RU" sz="1600" dirty="0"/>
              <a:t>. Капитальная реконструкция и застройка территории санатория началась в 1950-1960-е гг., когда были выстроены </a:t>
            </a:r>
            <a:r>
              <a:rPr lang="ru-RU" sz="1600" dirty="0" smtClean="0"/>
              <a:t>летние </a:t>
            </a:r>
            <a:r>
              <a:rPr lang="ru-RU" sz="1600" dirty="0"/>
              <a:t>домики, несколько жилых корпусов, клуб. За последние десятилетия здесь построены новые корпуса, бассейн, произведено благоустройство территории.</a:t>
            </a:r>
          </a:p>
        </p:txBody>
      </p:sp>
      <p:pic>
        <p:nvPicPr>
          <p:cNvPr id="1026" name="Picture 2" descr="C:\Users\Алина\Золотое кольцо\1274526596_29387_b.jpg"/>
          <p:cNvPicPr>
            <a:picLocks noChangeAspect="1" noChangeArrowheads="1"/>
          </p:cNvPicPr>
          <p:nvPr/>
        </p:nvPicPr>
        <p:blipFill>
          <a:blip r:embed="rId4" cstate="email">
            <a:lum contrast="30000"/>
          </a:blip>
          <a:srcRect/>
          <a:stretch>
            <a:fillRect/>
          </a:stretch>
        </p:blipFill>
        <p:spPr bwMode="auto">
          <a:xfrm>
            <a:off x="4714876" y="3500438"/>
            <a:ext cx="4032448" cy="3024336"/>
          </a:xfrm>
          <a:prstGeom prst="rect">
            <a:avLst/>
          </a:prstGeom>
          <a:ln>
            <a:noFill/>
          </a:ln>
          <a:effectLst>
            <a:softEdge rad="112500"/>
          </a:effectLst>
        </p:spPr>
      </p:pic>
      <p:sp>
        <p:nvSpPr>
          <p:cNvPr id="6" name="TextBox 5"/>
          <p:cNvSpPr txBox="1"/>
          <p:nvPr/>
        </p:nvSpPr>
        <p:spPr>
          <a:xfrm>
            <a:off x="1928794" y="214290"/>
            <a:ext cx="5072098" cy="707886"/>
          </a:xfrm>
          <a:prstGeom prst="rect">
            <a:avLst/>
          </a:prstGeom>
          <a:noFill/>
        </p:spPr>
        <p:txBody>
          <a:bodyPr wrap="square" rtlCol="0">
            <a:spAutoFit/>
          </a:bodyPr>
          <a:lstStyle/>
          <a:p>
            <a:r>
              <a:rPr lang="ru-RU" sz="4000" b="1" dirty="0" err="1" smtClean="0">
                <a:effectLst>
                  <a:outerShdw blurRad="38100" dist="38100" dir="2700000" algn="tl">
                    <a:srgbClr val="000000">
                      <a:alpha val="43137"/>
                    </a:srgbClr>
                  </a:outerShdw>
                </a:effectLst>
              </a:rPr>
              <a:t>Тулиновская</a:t>
            </a:r>
            <a:r>
              <a:rPr lang="ru-RU" sz="4000" b="1" dirty="0" smtClean="0">
                <a:effectLst>
                  <a:outerShdw blurRad="38100" dist="38100" dir="2700000" algn="tl">
                    <a:srgbClr val="000000">
                      <a:alpha val="43137"/>
                    </a:srgbClr>
                  </a:outerShdw>
                </a:effectLst>
              </a:rPr>
              <a:t> усадьба</a:t>
            </a:r>
            <a:endParaRPr lang="ru-RU" sz="4000" b="1" dirty="0">
              <a:effectLst>
                <a:outerShdw blurRad="38100" dist="38100" dir="2700000" algn="tl">
                  <a:srgbClr val="000000">
                    <a:alpha val="43137"/>
                  </a:srgbClr>
                </a:outerShdw>
              </a:effectLst>
            </a:endParaRP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Алина\Desktop\щ.jpg"/>
          <p:cNvPicPr>
            <a:picLocks noChangeAspect="1" noChangeArrowheads="1"/>
          </p:cNvPicPr>
          <p:nvPr/>
        </p:nvPicPr>
        <p:blipFill>
          <a:blip r:embed="rId2" cstate="email"/>
          <a:srcRect/>
          <a:stretch>
            <a:fillRect/>
          </a:stretch>
        </p:blipFill>
        <p:spPr bwMode="auto">
          <a:xfrm>
            <a:off x="-252536" y="-171400"/>
            <a:ext cx="9753600" cy="7315200"/>
          </a:xfrm>
          <a:prstGeom prst="rect">
            <a:avLst/>
          </a:prstGeom>
          <a:noFill/>
        </p:spPr>
      </p:pic>
      <p:sp>
        <p:nvSpPr>
          <p:cNvPr id="22533" name="Text Box 5"/>
          <p:cNvSpPr txBox="1">
            <a:spLocks noChangeArrowheads="1"/>
          </p:cNvSpPr>
          <p:nvPr/>
        </p:nvSpPr>
        <p:spPr bwMode="auto">
          <a:xfrm>
            <a:off x="1187624" y="5373216"/>
            <a:ext cx="3455988" cy="366713"/>
          </a:xfrm>
          <a:prstGeom prst="rect">
            <a:avLst/>
          </a:prstGeom>
          <a:noFill/>
          <a:ln w="9525">
            <a:noFill/>
            <a:miter lim="800000"/>
            <a:headEnd/>
            <a:tailEnd/>
          </a:ln>
          <a:effectLst/>
        </p:spPr>
        <p:txBody>
          <a:bodyPr>
            <a:spAutoFit/>
          </a:bodyPr>
          <a:lstStyle/>
          <a:p>
            <a:pPr>
              <a:spcBef>
                <a:spcPct val="50000"/>
              </a:spcBef>
            </a:pPr>
            <a:r>
              <a:rPr lang="ru-RU" i="1" dirty="0"/>
              <a:t>Беседка в парке усадьбы</a:t>
            </a:r>
          </a:p>
        </p:txBody>
      </p:sp>
      <p:pic>
        <p:nvPicPr>
          <p:cNvPr id="22535" name="Picture 7"/>
          <p:cNvPicPr>
            <a:picLocks noChangeAspect="1" noChangeArrowheads="1"/>
          </p:cNvPicPr>
          <p:nvPr/>
        </p:nvPicPr>
        <p:blipFill>
          <a:blip r:embed="rId3" cstate="email">
            <a:lum contrast="30000"/>
          </a:blip>
          <a:srcRect/>
          <a:stretch>
            <a:fillRect/>
          </a:stretch>
        </p:blipFill>
        <p:spPr bwMode="auto">
          <a:xfrm>
            <a:off x="4932040" y="980728"/>
            <a:ext cx="3789915" cy="3816077"/>
          </a:xfrm>
          <a:prstGeom prst="rect">
            <a:avLst/>
          </a:prstGeom>
          <a:ln>
            <a:noFill/>
          </a:ln>
          <a:effectLst>
            <a:softEdge rad="112500"/>
          </a:effectLst>
        </p:spPr>
      </p:pic>
      <p:sp>
        <p:nvSpPr>
          <p:cNvPr id="22536" name="Text Box 8"/>
          <p:cNvSpPr txBox="1">
            <a:spLocks noChangeArrowheads="1"/>
          </p:cNvSpPr>
          <p:nvPr/>
        </p:nvSpPr>
        <p:spPr bwMode="auto">
          <a:xfrm>
            <a:off x="5364088" y="5301208"/>
            <a:ext cx="3168328" cy="369332"/>
          </a:xfrm>
          <a:prstGeom prst="rect">
            <a:avLst/>
          </a:prstGeom>
          <a:noFill/>
          <a:ln w="9525">
            <a:noFill/>
            <a:miter lim="800000"/>
            <a:headEnd/>
            <a:tailEnd/>
          </a:ln>
          <a:effectLst/>
        </p:spPr>
        <p:txBody>
          <a:bodyPr wrap="square">
            <a:spAutoFit/>
          </a:bodyPr>
          <a:lstStyle/>
          <a:p>
            <a:pPr>
              <a:spcBef>
                <a:spcPct val="50000"/>
              </a:spcBef>
            </a:pPr>
            <a:r>
              <a:rPr lang="ru-RU" i="1" dirty="0"/>
              <a:t>Река Дон в </a:t>
            </a:r>
            <a:r>
              <a:rPr lang="ru-RU" i="1" dirty="0" err="1"/>
              <a:t>Рамонском</a:t>
            </a:r>
            <a:r>
              <a:rPr lang="ru-RU" i="1" dirty="0"/>
              <a:t> районе</a:t>
            </a:r>
          </a:p>
        </p:txBody>
      </p:sp>
      <p:pic>
        <p:nvPicPr>
          <p:cNvPr id="15362" name="Picture 2" descr="C:\Users\Алина\Desktop\5.jpg"/>
          <p:cNvPicPr>
            <a:picLocks noChangeAspect="1" noChangeArrowheads="1"/>
          </p:cNvPicPr>
          <p:nvPr/>
        </p:nvPicPr>
        <p:blipFill>
          <a:blip r:embed="rId4" cstate="email">
            <a:lum bright="10000" contrast="20000"/>
          </a:blip>
          <a:srcRect/>
          <a:stretch>
            <a:fillRect/>
          </a:stretch>
        </p:blipFill>
        <p:spPr bwMode="auto">
          <a:xfrm>
            <a:off x="827584" y="836712"/>
            <a:ext cx="3461048" cy="4608512"/>
          </a:xfrm>
          <a:prstGeom prst="rect">
            <a:avLst/>
          </a:prstGeom>
          <a:ln>
            <a:noFill/>
          </a:ln>
          <a:effectLst>
            <a:softEdge rad="112500"/>
          </a:effectLst>
        </p:spPr>
      </p:pic>
    </p:spTree>
  </p:cSld>
  <p:clrMapOvr>
    <a:masterClrMapping/>
  </p:clrMapOvr>
  <p:transition>
    <p:wipe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sp>
        <p:nvSpPr>
          <p:cNvPr id="2" name="Заголовок 1"/>
          <p:cNvSpPr>
            <a:spLocks noGrp="1"/>
          </p:cNvSpPr>
          <p:nvPr>
            <p:ph type="title"/>
          </p:nvPr>
        </p:nvSpPr>
        <p:spPr>
          <a:xfrm>
            <a:off x="457200" y="0"/>
            <a:ext cx="8229600" cy="1196752"/>
          </a:xfrm>
        </p:spPr>
        <p:txBody>
          <a:bodyPr>
            <a:normAutofit fontScale="90000"/>
          </a:bodyPr>
          <a:lstStyle/>
          <a:p>
            <a:r>
              <a:rPr lang="ru-RU" b="1" dirty="0" smtClean="0">
                <a:effectLst>
                  <a:outerShdw blurRad="38100" dist="38100" dir="2700000" algn="tl">
                    <a:srgbClr val="000000">
                      <a:alpha val="43137"/>
                    </a:srgbClr>
                  </a:outerShdw>
                </a:effectLst>
              </a:rPr>
              <a:t>Воронежский государственный биосферный заповедник</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268760"/>
            <a:ext cx="8229600" cy="4857403"/>
          </a:xfrm>
        </p:spPr>
        <p:txBody>
          <a:bodyPr/>
          <a:lstStyle/>
          <a:p>
            <a:r>
              <a:rPr lang="ru-RU" sz="2000" dirty="0" smtClean="0"/>
              <a:t>Официальной датой его создания следует считать 23 мая 1923 года.</a:t>
            </a:r>
          </a:p>
          <a:p>
            <a:r>
              <a:rPr lang="ru-RU" sz="2000" dirty="0" smtClean="0"/>
              <a:t> Площадь: 31 053 га (в т. ч. 29 132 га лесов, 508 га лугов, 124 га воды, 665 га болот)</a:t>
            </a:r>
          </a:p>
          <a:p>
            <a:r>
              <a:rPr lang="ru-RU" sz="2000" dirty="0" smtClean="0"/>
              <a:t>15 февраля 1985 г. Воронежскому заповеднику присвоен статус биосферного.</a:t>
            </a:r>
          </a:p>
          <a:p>
            <a:endParaRPr lang="ru-RU" dirty="0" smtClean="0"/>
          </a:p>
          <a:p>
            <a:endParaRPr lang="ru-RU" dirty="0" smtClean="0"/>
          </a:p>
          <a:p>
            <a:endParaRPr lang="ru-RU" dirty="0"/>
          </a:p>
        </p:txBody>
      </p:sp>
      <p:pic>
        <p:nvPicPr>
          <p:cNvPr id="29698" name="Picture 2" descr="C:\Users\Алина\Золотое кольцо\Графский заповедник\0_27837_99c3b429_XL.jpg"/>
          <p:cNvPicPr>
            <a:picLocks noChangeAspect="1" noChangeArrowheads="1"/>
          </p:cNvPicPr>
          <p:nvPr/>
        </p:nvPicPr>
        <p:blipFill>
          <a:blip r:embed="rId4" cstate="email">
            <a:lum contrast="10000"/>
          </a:blip>
          <a:srcRect/>
          <a:stretch>
            <a:fillRect/>
          </a:stretch>
        </p:blipFill>
        <p:spPr bwMode="auto">
          <a:xfrm>
            <a:off x="251520" y="3212976"/>
            <a:ext cx="3985945" cy="3024336"/>
          </a:xfrm>
          <a:prstGeom prst="rect">
            <a:avLst/>
          </a:prstGeom>
          <a:ln>
            <a:noFill/>
          </a:ln>
          <a:effectLst>
            <a:softEdge rad="112500"/>
          </a:effectLst>
        </p:spPr>
      </p:pic>
      <p:pic>
        <p:nvPicPr>
          <p:cNvPr id="29700" name="Picture 4" descr="C:\Users\Алина\Золотое кольцо\Графский заповедник\DSC05138.jpg"/>
          <p:cNvPicPr>
            <a:picLocks noChangeAspect="1" noChangeArrowheads="1"/>
          </p:cNvPicPr>
          <p:nvPr/>
        </p:nvPicPr>
        <p:blipFill>
          <a:blip r:embed="rId5" cstate="email">
            <a:lum contrast="10000"/>
          </a:blip>
          <a:srcRect/>
          <a:stretch>
            <a:fillRect/>
          </a:stretch>
        </p:blipFill>
        <p:spPr bwMode="auto">
          <a:xfrm>
            <a:off x="4283968" y="3212976"/>
            <a:ext cx="4643979" cy="3111466"/>
          </a:xfrm>
          <a:prstGeom prst="rect">
            <a:avLst/>
          </a:prstGeom>
          <a:ln>
            <a:noFill/>
          </a:ln>
          <a:effectLst>
            <a:softEdge rad="112500"/>
          </a:effectLst>
        </p:spPr>
      </p:pic>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29698"/>
                                        </p:tgtEl>
                                        <p:attrNameLst>
                                          <p:attrName>style.visibility</p:attrName>
                                        </p:attrNameLst>
                                      </p:cBhvr>
                                      <p:to>
                                        <p:strVal val="visible"/>
                                      </p:to>
                                    </p:set>
                                    <p:anim calcmode="lin" valueType="num">
                                      <p:cBhvr>
                                        <p:cTn id="35" dur="500" fill="hold"/>
                                        <p:tgtEl>
                                          <p:spTgt spid="29698"/>
                                        </p:tgtEl>
                                        <p:attrNameLst>
                                          <p:attrName>ppt_w</p:attrName>
                                        </p:attrNameLst>
                                      </p:cBhvr>
                                      <p:tavLst>
                                        <p:tav tm="0">
                                          <p:val>
                                            <p:fltVal val="0"/>
                                          </p:val>
                                        </p:tav>
                                        <p:tav tm="100000">
                                          <p:val>
                                            <p:strVal val="#ppt_w"/>
                                          </p:val>
                                        </p:tav>
                                      </p:tavLst>
                                    </p:anim>
                                    <p:anim calcmode="lin" valueType="num">
                                      <p:cBhvr>
                                        <p:cTn id="36" dur="500" fill="hold"/>
                                        <p:tgtEl>
                                          <p:spTgt spid="29698"/>
                                        </p:tgtEl>
                                        <p:attrNameLst>
                                          <p:attrName>ppt_h</p:attrName>
                                        </p:attrNameLst>
                                      </p:cBhvr>
                                      <p:tavLst>
                                        <p:tav tm="0">
                                          <p:val>
                                            <p:fltVal val="0"/>
                                          </p:val>
                                        </p:tav>
                                        <p:tav tm="100000">
                                          <p:val>
                                            <p:strVal val="#ppt_h"/>
                                          </p:val>
                                        </p:tav>
                                      </p:tavLst>
                                    </p:anim>
                                    <p:animEffect transition="in" filter="fade">
                                      <p:cBhvr>
                                        <p:cTn id="37" dur="500"/>
                                        <p:tgtEl>
                                          <p:spTgt spid="29698"/>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nodeType="clickEffect">
                                  <p:stCondLst>
                                    <p:cond delay="0"/>
                                  </p:stCondLst>
                                  <p:childTnLst>
                                    <p:set>
                                      <p:cBhvr>
                                        <p:cTn id="41" dur="1" fill="hold">
                                          <p:stCondLst>
                                            <p:cond delay="0"/>
                                          </p:stCondLst>
                                        </p:cTn>
                                        <p:tgtEl>
                                          <p:spTgt spid="29700"/>
                                        </p:tgtEl>
                                        <p:attrNameLst>
                                          <p:attrName>style.visibility</p:attrName>
                                        </p:attrNameLst>
                                      </p:cBhvr>
                                      <p:to>
                                        <p:strVal val="visible"/>
                                      </p:to>
                                    </p:set>
                                    <p:anim calcmode="lin" valueType="num">
                                      <p:cBhvr>
                                        <p:cTn id="42" dur="500" fill="hold"/>
                                        <p:tgtEl>
                                          <p:spTgt spid="29700"/>
                                        </p:tgtEl>
                                        <p:attrNameLst>
                                          <p:attrName>ppt_w</p:attrName>
                                        </p:attrNameLst>
                                      </p:cBhvr>
                                      <p:tavLst>
                                        <p:tav tm="0">
                                          <p:val>
                                            <p:fltVal val="0"/>
                                          </p:val>
                                        </p:tav>
                                        <p:tav tm="100000">
                                          <p:val>
                                            <p:strVal val="#ppt_w"/>
                                          </p:val>
                                        </p:tav>
                                      </p:tavLst>
                                    </p:anim>
                                    <p:anim calcmode="lin" valueType="num">
                                      <p:cBhvr>
                                        <p:cTn id="43" dur="500" fill="hold"/>
                                        <p:tgtEl>
                                          <p:spTgt spid="29700"/>
                                        </p:tgtEl>
                                        <p:attrNameLst>
                                          <p:attrName>ppt_h</p:attrName>
                                        </p:attrNameLst>
                                      </p:cBhvr>
                                      <p:tavLst>
                                        <p:tav tm="0">
                                          <p:val>
                                            <p:fltVal val="0"/>
                                          </p:val>
                                        </p:tav>
                                        <p:tav tm="100000">
                                          <p:val>
                                            <p:strVal val="#ppt_h"/>
                                          </p:val>
                                        </p:tav>
                                      </p:tavLst>
                                    </p:anim>
                                    <p:animEffect transition="in" filter="fade">
                                      <p:cBhvr>
                                        <p:cTn id="44"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sp>
        <p:nvSpPr>
          <p:cNvPr id="2" name="Заголовок 1"/>
          <p:cNvSpPr>
            <a:spLocks noGrp="1"/>
          </p:cNvSpPr>
          <p:nvPr>
            <p:ph type="title"/>
          </p:nvPr>
        </p:nvSpPr>
        <p:spPr>
          <a:xfrm>
            <a:off x="457200" y="-459432"/>
            <a:ext cx="7283152" cy="72008"/>
          </a:xfrm>
        </p:spPr>
        <p:txBody>
          <a:bodyPr>
            <a:normAutofit fontScale="90000"/>
          </a:bodyPr>
          <a:lstStyle/>
          <a:p>
            <a:endParaRPr lang="ru-RU" dirty="0"/>
          </a:p>
        </p:txBody>
      </p:sp>
      <p:sp>
        <p:nvSpPr>
          <p:cNvPr id="3" name="Содержимое 2"/>
          <p:cNvSpPr>
            <a:spLocks noGrp="1"/>
          </p:cNvSpPr>
          <p:nvPr>
            <p:ph idx="1"/>
          </p:nvPr>
        </p:nvSpPr>
        <p:spPr>
          <a:xfrm>
            <a:off x="4499992" y="476672"/>
            <a:ext cx="4464496" cy="3816424"/>
          </a:xfrm>
        </p:spPr>
        <p:txBody>
          <a:bodyPr>
            <a:normAutofit fontScale="55000" lnSpcReduction="20000"/>
          </a:bodyPr>
          <a:lstStyle/>
          <a:p>
            <a:pPr>
              <a:buNone/>
            </a:pPr>
            <a:r>
              <a:rPr lang="ru-RU" dirty="0" smtClean="0"/>
              <a:t>        Заповедник находится в лесостепной зоне. Лес преимущественно сосновый с примесью дуба и дубравы. В поймах рек Усмани и </a:t>
            </a:r>
            <a:r>
              <a:rPr lang="ru-RU" dirty="0" err="1" smtClean="0"/>
              <a:t>Ивницы</a:t>
            </a:r>
            <a:r>
              <a:rPr lang="ru-RU" dirty="0" smtClean="0"/>
              <a:t> обычны ольшаники. Произрастает более 1000 видов растений. Обитают 58 видов млекопитающих (в том числе восстанавливается популяция речных бобров), 194 — птиц, 5 — рептилий, 7 — амфибий. В Красную книгу России, из обитающих в заповеднике, занесены выхухоль, змееяд, орёл-могильник, беркут, </a:t>
            </a:r>
            <a:r>
              <a:rPr lang="ru-RU" dirty="0" err="1" smtClean="0"/>
              <a:t>орлан-белохвост</a:t>
            </a:r>
            <a:r>
              <a:rPr lang="ru-RU" dirty="0" smtClean="0"/>
              <a:t> и др. В заповеднике работают музей и гостиница, его ежегодно посещают десятки тысяч туристов.</a:t>
            </a:r>
            <a:endParaRPr lang="ru-RU" dirty="0"/>
          </a:p>
        </p:txBody>
      </p:sp>
      <p:pic>
        <p:nvPicPr>
          <p:cNvPr id="30722" name="Picture 2"/>
          <p:cNvPicPr>
            <a:picLocks noChangeAspect="1" noChangeArrowheads="1"/>
          </p:cNvPicPr>
          <p:nvPr/>
        </p:nvPicPr>
        <p:blipFill>
          <a:blip r:embed="rId4" cstate="email">
            <a:lum contrast="10000"/>
          </a:blip>
          <a:srcRect/>
          <a:stretch>
            <a:fillRect/>
          </a:stretch>
        </p:blipFill>
        <p:spPr bwMode="auto">
          <a:xfrm>
            <a:off x="4788024" y="4221088"/>
            <a:ext cx="3819890" cy="2232248"/>
          </a:xfrm>
          <a:prstGeom prst="rect">
            <a:avLst/>
          </a:prstGeom>
          <a:ln>
            <a:noFill/>
          </a:ln>
          <a:effectLst>
            <a:softEdge rad="112500"/>
          </a:effectLst>
        </p:spPr>
      </p:pic>
      <p:pic>
        <p:nvPicPr>
          <p:cNvPr id="30724" name="Picture 4"/>
          <p:cNvPicPr>
            <a:picLocks noChangeAspect="1" noChangeArrowheads="1"/>
          </p:cNvPicPr>
          <p:nvPr/>
        </p:nvPicPr>
        <p:blipFill>
          <a:blip r:embed="rId5" cstate="email">
            <a:lum contrast="10000"/>
          </a:blip>
          <a:srcRect/>
          <a:stretch>
            <a:fillRect/>
          </a:stretch>
        </p:blipFill>
        <p:spPr bwMode="auto">
          <a:xfrm>
            <a:off x="611560" y="620688"/>
            <a:ext cx="3816424" cy="2579902"/>
          </a:xfrm>
          <a:prstGeom prst="rect">
            <a:avLst/>
          </a:prstGeom>
          <a:ln>
            <a:noFill/>
          </a:ln>
          <a:effectLst>
            <a:softEdge rad="112500"/>
          </a:effectLst>
        </p:spPr>
      </p:pic>
      <p:pic>
        <p:nvPicPr>
          <p:cNvPr id="3074" name="Picture 2" descr="C:\Users\Алина\Desktop\imgB.asp.jpg"/>
          <p:cNvPicPr>
            <a:picLocks noChangeAspect="1" noChangeArrowheads="1"/>
          </p:cNvPicPr>
          <p:nvPr/>
        </p:nvPicPr>
        <p:blipFill>
          <a:blip r:embed="rId6" cstate="email"/>
          <a:srcRect/>
          <a:stretch>
            <a:fillRect/>
          </a:stretch>
        </p:blipFill>
        <p:spPr bwMode="auto">
          <a:xfrm>
            <a:off x="611560" y="3501008"/>
            <a:ext cx="3816424" cy="3175264"/>
          </a:xfrm>
          <a:prstGeom prst="rect">
            <a:avLst/>
          </a:prstGeom>
          <a:ln>
            <a:noFill/>
          </a:ln>
          <a:effectLst>
            <a:softEdge rad="112500"/>
          </a:effectLst>
        </p:spPr>
      </p:pic>
      <p:pic>
        <p:nvPicPr>
          <p:cNvPr id="3075" name="Picture 3" descr="C:\Users\Алина\Desktop\н.png"/>
          <p:cNvPicPr>
            <a:picLocks noChangeAspect="1" noChangeArrowheads="1"/>
          </p:cNvPicPr>
          <p:nvPr/>
        </p:nvPicPr>
        <p:blipFill>
          <a:blip r:embed="rId7" cstate="email"/>
          <a:srcRect/>
          <a:stretch>
            <a:fillRect/>
          </a:stretch>
        </p:blipFill>
        <p:spPr bwMode="auto">
          <a:xfrm>
            <a:off x="755576" y="332656"/>
            <a:ext cx="1000125" cy="219075"/>
          </a:xfrm>
          <a:prstGeom prst="rect">
            <a:avLst/>
          </a:prstGeom>
          <a:noFill/>
        </p:spPr>
      </p:pic>
      <p:pic>
        <p:nvPicPr>
          <p:cNvPr id="3076" name="Picture 4" descr="C:\Users\Алина\Desktop\е.png"/>
          <p:cNvPicPr>
            <a:picLocks noChangeAspect="1" noChangeArrowheads="1"/>
          </p:cNvPicPr>
          <p:nvPr/>
        </p:nvPicPr>
        <p:blipFill>
          <a:blip r:embed="rId8" cstate="email"/>
          <a:srcRect/>
          <a:stretch>
            <a:fillRect/>
          </a:stretch>
        </p:blipFill>
        <p:spPr bwMode="auto">
          <a:xfrm>
            <a:off x="827585" y="3284984"/>
            <a:ext cx="2088232" cy="202384"/>
          </a:xfrm>
          <a:prstGeom prst="rect">
            <a:avLst/>
          </a:prstGeom>
          <a:noFill/>
        </p:spPr>
      </p:pic>
      <p:pic>
        <p:nvPicPr>
          <p:cNvPr id="3077" name="Picture 5" descr="C:\Users\Алина\Desktop\а.png"/>
          <p:cNvPicPr>
            <a:picLocks noChangeAspect="1" noChangeArrowheads="1"/>
          </p:cNvPicPr>
          <p:nvPr/>
        </p:nvPicPr>
        <p:blipFill>
          <a:blip r:embed="rId9" cstate="email"/>
          <a:srcRect/>
          <a:stretch>
            <a:fillRect/>
          </a:stretch>
        </p:blipFill>
        <p:spPr bwMode="auto">
          <a:xfrm>
            <a:off x="7668344" y="4005064"/>
            <a:ext cx="657225" cy="257175"/>
          </a:xfrm>
          <a:prstGeom prst="rect">
            <a:avLst/>
          </a:prstGeom>
          <a:noFill/>
        </p:spPr>
      </p:pic>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nodeType="clickEffect">
                                  <p:stCondLst>
                                    <p:cond delay="0"/>
                                  </p:stCondLst>
                                  <p:childTnLst>
                                    <p:set>
                                      <p:cBhvr>
                                        <p:cTn id="13" dur="1" fill="hold">
                                          <p:stCondLst>
                                            <p:cond delay="0"/>
                                          </p:stCondLst>
                                        </p:cTn>
                                        <p:tgtEl>
                                          <p:spTgt spid="30724"/>
                                        </p:tgtEl>
                                        <p:attrNameLst>
                                          <p:attrName>style.visibility</p:attrName>
                                        </p:attrNameLst>
                                      </p:cBhvr>
                                      <p:to>
                                        <p:strVal val="visible"/>
                                      </p:to>
                                    </p:set>
                                    <p:anim calcmode="lin" valueType="num">
                                      <p:cBhvr>
                                        <p:cTn id="14" dur="500" decel="50000" fill="hold">
                                          <p:stCondLst>
                                            <p:cond delay="0"/>
                                          </p:stCondLst>
                                        </p:cTn>
                                        <p:tgtEl>
                                          <p:spTgt spid="3072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3072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30724"/>
                                        </p:tgtEl>
                                        <p:attrNameLst>
                                          <p:attrName>ppt_w</p:attrName>
                                        </p:attrNameLst>
                                      </p:cBhvr>
                                      <p:tavLst>
                                        <p:tav tm="0">
                                          <p:val>
                                            <p:strVal val="#ppt_w*.05"/>
                                          </p:val>
                                        </p:tav>
                                        <p:tav tm="100000">
                                          <p:val>
                                            <p:strVal val="#ppt_w"/>
                                          </p:val>
                                        </p:tav>
                                      </p:tavLst>
                                    </p:anim>
                                    <p:anim calcmode="lin" valueType="num">
                                      <p:cBhvr>
                                        <p:cTn id="17" dur="1000" fill="hold"/>
                                        <p:tgtEl>
                                          <p:spTgt spid="3072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3072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3072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3072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30724"/>
                                        </p:tgtEl>
                                      </p:cBhvr>
                                    </p:animEffect>
                                  </p:childTnLst>
                                </p:cTn>
                              </p:par>
                              <p:par>
                                <p:cTn id="22" presetID="10" presetClass="entr" presetSubtype="0" fill="hold" nodeType="withEffect">
                                  <p:stCondLst>
                                    <p:cond delay="0"/>
                                  </p:stCondLst>
                                  <p:childTnLst>
                                    <p:set>
                                      <p:cBhvr>
                                        <p:cTn id="23" dur="1" fill="hold">
                                          <p:stCondLst>
                                            <p:cond delay="0"/>
                                          </p:stCondLst>
                                        </p:cTn>
                                        <p:tgtEl>
                                          <p:spTgt spid="3075"/>
                                        </p:tgtEl>
                                        <p:attrNameLst>
                                          <p:attrName>style.visibility</p:attrName>
                                        </p:attrNameLst>
                                      </p:cBhvr>
                                      <p:to>
                                        <p:strVal val="visible"/>
                                      </p:to>
                                    </p:set>
                                    <p:animEffect transition="in" filter="fade">
                                      <p:cBhvr>
                                        <p:cTn id="24" dur="2000"/>
                                        <p:tgtEl>
                                          <p:spTgt spid="3075"/>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3074"/>
                                        </p:tgtEl>
                                        <p:attrNameLst>
                                          <p:attrName>style.visibility</p:attrName>
                                        </p:attrNameLst>
                                      </p:cBhvr>
                                      <p:to>
                                        <p:strVal val="visible"/>
                                      </p:to>
                                    </p:set>
                                    <p:animEffect transition="in" filter="fade">
                                      <p:cBhvr>
                                        <p:cTn id="29" dur="1000"/>
                                        <p:tgtEl>
                                          <p:spTgt spid="3074"/>
                                        </p:tgtEl>
                                      </p:cBhvr>
                                    </p:animEffect>
                                    <p:anim calcmode="lin" valueType="num">
                                      <p:cBhvr>
                                        <p:cTn id="30" dur="1000" fill="hold"/>
                                        <p:tgtEl>
                                          <p:spTgt spid="3074"/>
                                        </p:tgtEl>
                                        <p:attrNameLst>
                                          <p:attrName>ppt_x</p:attrName>
                                        </p:attrNameLst>
                                      </p:cBhvr>
                                      <p:tavLst>
                                        <p:tav tm="0">
                                          <p:val>
                                            <p:strVal val="#ppt_x"/>
                                          </p:val>
                                        </p:tav>
                                        <p:tav tm="100000">
                                          <p:val>
                                            <p:strVal val="#ppt_x"/>
                                          </p:val>
                                        </p:tav>
                                      </p:tavLst>
                                    </p:anim>
                                    <p:anim calcmode="lin" valueType="num">
                                      <p:cBhvr>
                                        <p:cTn id="31" dur="1000" fill="hold"/>
                                        <p:tgtEl>
                                          <p:spTgt spid="3074"/>
                                        </p:tgtEl>
                                        <p:attrNameLst>
                                          <p:attrName>ppt_y</p:attrName>
                                        </p:attrNameLst>
                                      </p:cBhvr>
                                      <p:tavLst>
                                        <p:tav tm="0">
                                          <p:val>
                                            <p:strVal val="#ppt_y-.1"/>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3076"/>
                                        </p:tgtEl>
                                        <p:attrNameLst>
                                          <p:attrName>style.visibility</p:attrName>
                                        </p:attrNameLst>
                                      </p:cBhvr>
                                      <p:to>
                                        <p:strVal val="visible"/>
                                      </p:to>
                                    </p:set>
                                    <p:animEffect transition="in" filter="fade">
                                      <p:cBhvr>
                                        <p:cTn id="34" dur="2000"/>
                                        <p:tgtEl>
                                          <p:spTgt spid="307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0722"/>
                                        </p:tgtEl>
                                        <p:attrNameLst>
                                          <p:attrName>style.visibility</p:attrName>
                                        </p:attrNameLst>
                                      </p:cBhvr>
                                      <p:to>
                                        <p:strVal val="visible"/>
                                      </p:to>
                                    </p:set>
                                    <p:animEffect transition="in" filter="fade">
                                      <p:cBhvr>
                                        <p:cTn id="39" dur="2000"/>
                                        <p:tgtEl>
                                          <p:spTgt spid="30722"/>
                                        </p:tgtEl>
                                      </p:cBhvr>
                                    </p:animEffect>
                                  </p:childTnLst>
                                </p:cTn>
                              </p:par>
                              <p:par>
                                <p:cTn id="40" presetID="10" presetClass="entr" presetSubtype="0" fill="hold" nodeType="withEffect">
                                  <p:stCondLst>
                                    <p:cond delay="0"/>
                                  </p:stCondLst>
                                  <p:childTnLst>
                                    <p:set>
                                      <p:cBhvr>
                                        <p:cTn id="41" dur="1" fill="hold">
                                          <p:stCondLst>
                                            <p:cond delay="0"/>
                                          </p:stCondLst>
                                        </p:cTn>
                                        <p:tgtEl>
                                          <p:spTgt spid="3077"/>
                                        </p:tgtEl>
                                        <p:attrNameLst>
                                          <p:attrName>style.visibility</p:attrName>
                                        </p:attrNameLst>
                                      </p:cBhvr>
                                      <p:to>
                                        <p:strVal val="visible"/>
                                      </p:to>
                                    </p:set>
                                    <p:animEffect transition="in" filter="fade">
                                      <p:cBhvr>
                                        <p:cTn id="42" dur="20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C:\Users\Алина\Desktop\Без имени-6.jpg"/>
          <p:cNvPicPr>
            <a:picLocks noChangeAspect="1" noChangeArrowheads="1"/>
          </p:cNvPicPr>
          <p:nvPr/>
        </p:nvPicPr>
        <p:blipFill>
          <a:blip r:embed="rId3" cstate="email">
            <a:lum bright="-10000"/>
          </a:blip>
          <a:srcRect/>
          <a:stretch>
            <a:fillRect/>
          </a:stretch>
        </p:blipFill>
        <p:spPr bwMode="auto">
          <a:xfrm>
            <a:off x="395536" y="476672"/>
            <a:ext cx="8471530" cy="6120680"/>
          </a:xfrm>
          <a:prstGeom prst="rect">
            <a:avLst/>
          </a:prstGeom>
          <a:ln>
            <a:noFill/>
          </a:ln>
          <a:effectLst>
            <a:softEdge rad="112500"/>
          </a:effectLst>
        </p:spPr>
      </p:pic>
      <p:sp>
        <p:nvSpPr>
          <p:cNvPr id="2" name="Заголовок 1"/>
          <p:cNvSpPr>
            <a:spLocks noGrp="1"/>
          </p:cNvSpPr>
          <p:nvPr>
            <p:ph type="ctrTitle"/>
          </p:nvPr>
        </p:nvSpPr>
        <p:spPr>
          <a:xfrm>
            <a:off x="5220072" y="2636912"/>
            <a:ext cx="2160240" cy="360039"/>
          </a:xfrm>
        </p:spPr>
        <p:style>
          <a:lnRef idx="2">
            <a:schemeClr val="dk1"/>
          </a:lnRef>
          <a:fillRef idx="1">
            <a:schemeClr val="lt1"/>
          </a:fillRef>
          <a:effectRef idx="0">
            <a:schemeClr val="dk1"/>
          </a:effectRef>
          <a:fontRef idx="minor">
            <a:schemeClr val="dk1"/>
          </a:fontRef>
        </p:style>
        <p:txBody>
          <a:bodyPr>
            <a:normAutofit fontScale="90000"/>
          </a:bodyPr>
          <a:lstStyle/>
          <a:p>
            <a:r>
              <a:rPr lang="ru-RU" sz="2400" b="1" dirty="0" smtClean="0">
                <a:latin typeface="Century Gothic" pitchFamily="34" charset="0"/>
              </a:rPr>
              <a:t>Новохопёрск</a:t>
            </a:r>
            <a:endParaRPr lang="ru-RU" sz="2400" b="1" dirty="0">
              <a:latin typeface="Century Gothic" pitchFamily="34" charset="0"/>
            </a:endParaRPr>
          </a:p>
        </p:txBody>
      </p:sp>
      <p:sp>
        <p:nvSpPr>
          <p:cNvPr id="3" name="Подзаголовок 2"/>
          <p:cNvSpPr>
            <a:spLocks noGrp="1"/>
          </p:cNvSpPr>
          <p:nvPr>
            <p:ph type="subTitle" idx="1"/>
          </p:nvPr>
        </p:nvSpPr>
        <p:spPr>
          <a:xfrm>
            <a:off x="5436096" y="2996952"/>
            <a:ext cx="2304256" cy="288032"/>
          </a:xfrm>
        </p:spPr>
        <p:style>
          <a:lnRef idx="2">
            <a:schemeClr val="dk1"/>
          </a:lnRef>
          <a:fillRef idx="1">
            <a:schemeClr val="lt1"/>
          </a:fillRef>
          <a:effectRef idx="0">
            <a:schemeClr val="dk1"/>
          </a:effectRef>
          <a:fontRef idx="minor">
            <a:schemeClr val="dk1"/>
          </a:fontRef>
        </p:style>
        <p:txBody>
          <a:bodyPr>
            <a:normAutofit fontScale="85000" lnSpcReduction="10000"/>
          </a:bodyPr>
          <a:lstStyle/>
          <a:p>
            <a:r>
              <a:rPr lang="ru-RU" sz="1600" dirty="0" err="1" smtClean="0">
                <a:solidFill>
                  <a:schemeClr val="tx1"/>
                </a:solidFill>
                <a:latin typeface="Century Gothic" pitchFamily="34" charset="0"/>
              </a:rPr>
              <a:t>Хопёрский</a:t>
            </a:r>
            <a:r>
              <a:rPr lang="ru-RU" sz="1600" dirty="0" smtClean="0">
                <a:solidFill>
                  <a:schemeClr val="tx1"/>
                </a:solidFill>
                <a:latin typeface="Century Gothic" pitchFamily="34" charset="0"/>
              </a:rPr>
              <a:t> заповедник</a:t>
            </a:r>
            <a:endParaRPr lang="ru-RU" sz="1600" dirty="0">
              <a:solidFill>
                <a:schemeClr val="tx1"/>
              </a:solidFill>
              <a:latin typeface="Century Gothic" pitchFamily="34" charset="0"/>
            </a:endParaRPr>
          </a:p>
        </p:txBody>
      </p:sp>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p:cBhvr override="childStyle">
                                        <p:cTn id="6" dur="250" autoRev="1" fill="hold"/>
                                        <p:tgtEl>
                                          <p:spTgt spid="2"/>
                                        </p:tgtEl>
                                        <p:attrNameLst>
                                          <p:attrName>style.color</p:attrName>
                                        </p:attrNameLst>
                                      </p:cBhvr>
                                      <p:to>
                                        <a:schemeClr val="bg1"/>
                                      </p:to>
                                    </p:animClr>
                                    <p:animClr clrSpc="rgb">
                                      <p:cBhvr>
                                        <p:cTn id="7" dur="250" autoRev="1" fill="hold"/>
                                        <p:tgtEl>
                                          <p:spTgt spid="2"/>
                                        </p:tgtEl>
                                        <p:attrNameLst>
                                          <p:attrName>fillcolor</p:attrName>
                                        </p:attrNameLst>
                                      </p:cBhvr>
                                      <p:to>
                                        <a:schemeClr val="bg1"/>
                                      </p:to>
                                    </p:animClr>
                                    <p:set>
                                      <p:cBhvr>
                                        <p:cTn id="8" dur="250" autoRev="1" fill="hold"/>
                                        <p:tgtEl>
                                          <p:spTgt spid="2"/>
                                        </p:tgtEl>
                                        <p:attrNameLst>
                                          <p:attrName>fill.type</p:attrName>
                                        </p:attrNameLst>
                                      </p:cBhvr>
                                      <p:to>
                                        <p:strVal val="solid"/>
                                      </p:to>
                                    </p:set>
                                    <p:set>
                                      <p:cBhvr>
                                        <p:cTn id="9" dur="250" autoRev="1" fill="hold"/>
                                        <p:tgtEl>
                                          <p:spTgt spid="2"/>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7" presetClass="emph" presetSubtype="0" fill="hold" grpId="0" nodeType="clickEffect">
                                  <p:stCondLst>
                                    <p:cond delay="0"/>
                                  </p:stCondLst>
                                  <p:childTnLst>
                                    <p:animClr clrSpc="rgb">
                                      <p:cBhvr override="childStyle">
                                        <p:cTn id="13" dur="250" autoRev="1" fill="hold"/>
                                        <p:tgtEl>
                                          <p:spTgt spid="3">
                                            <p:bg/>
                                          </p:spTgt>
                                        </p:tgtEl>
                                        <p:attrNameLst>
                                          <p:attrName>style.color</p:attrName>
                                        </p:attrNameLst>
                                      </p:cBhvr>
                                      <p:to>
                                        <a:schemeClr val="bg1"/>
                                      </p:to>
                                    </p:animClr>
                                    <p:animClr clrSpc="rgb">
                                      <p:cBhvr>
                                        <p:cTn id="14" dur="250" autoRev="1" fill="hold"/>
                                        <p:tgtEl>
                                          <p:spTgt spid="3">
                                            <p:bg/>
                                          </p:spTgt>
                                        </p:tgtEl>
                                        <p:attrNameLst>
                                          <p:attrName>fillcolor</p:attrName>
                                        </p:attrNameLst>
                                      </p:cBhvr>
                                      <p:to>
                                        <a:schemeClr val="bg1"/>
                                      </p:to>
                                    </p:animClr>
                                    <p:set>
                                      <p:cBhvr>
                                        <p:cTn id="15" dur="250" autoRev="1" fill="hold"/>
                                        <p:tgtEl>
                                          <p:spTgt spid="3">
                                            <p:bg/>
                                          </p:spTgt>
                                        </p:tgtEl>
                                        <p:attrNameLst>
                                          <p:attrName>fill.type</p:attrName>
                                        </p:attrNameLst>
                                      </p:cBhvr>
                                      <p:to>
                                        <p:strVal val="solid"/>
                                      </p:to>
                                    </p:set>
                                    <p:set>
                                      <p:cBhvr>
                                        <p:cTn id="16" dur="250" autoRev="1" fill="hold"/>
                                        <p:tgtEl>
                                          <p:spTgt spid="3">
                                            <p:bg/>
                                          </p:spTgt>
                                        </p:tgtEl>
                                        <p:attrNameLst>
                                          <p:attrName>fill.on</p:attrName>
                                        </p:attrNameLst>
                                      </p:cBhvr>
                                      <p:to>
                                        <p:strVal val="true"/>
                                      </p:to>
                                    </p:set>
                                  </p:childTnLst>
                                </p:cTn>
                              </p:par>
                            </p:childTnLst>
                          </p:cTn>
                        </p:par>
                      </p:childTnLst>
                    </p:cTn>
                  </p:par>
                  <p:par>
                    <p:cTn id="17" fill="hold">
                      <p:stCondLst>
                        <p:cond delay="indefinite"/>
                      </p:stCondLst>
                      <p:childTnLst>
                        <p:par>
                          <p:cTn id="18" fill="hold">
                            <p:stCondLst>
                              <p:cond delay="0"/>
                            </p:stCondLst>
                            <p:childTnLst>
                              <p:par>
                                <p:cTn id="19" presetID="27" presetClass="emph" presetSubtype="0" fill="hold" grpId="0" nodeType="clickEffect">
                                  <p:stCondLst>
                                    <p:cond delay="0"/>
                                  </p:stCondLst>
                                  <p:childTnLst>
                                    <p:animClr clrSpc="rgb">
                                      <p:cBhvr override="childStyle">
                                        <p:cTn id="20" dur="250" autoRev="1" fill="hold"/>
                                        <p:tgtEl>
                                          <p:spTgt spid="3">
                                            <p:txEl>
                                              <p:pRg st="0" end="0"/>
                                            </p:txEl>
                                          </p:spTgt>
                                        </p:tgtEl>
                                        <p:attrNameLst>
                                          <p:attrName>style.color</p:attrName>
                                        </p:attrNameLst>
                                      </p:cBhvr>
                                      <p:to>
                                        <a:schemeClr val="bg1"/>
                                      </p:to>
                                    </p:animClr>
                                    <p:animClr clrSpc="rgb">
                                      <p:cBhvr>
                                        <p:cTn id="21" dur="250" autoRev="1" fill="hold"/>
                                        <p:tgtEl>
                                          <p:spTgt spid="3">
                                            <p:txEl>
                                              <p:pRg st="0" end="0"/>
                                            </p:txEl>
                                          </p:spTgt>
                                        </p:tgtEl>
                                        <p:attrNameLst>
                                          <p:attrName>fillcolor</p:attrName>
                                        </p:attrNameLst>
                                      </p:cBhvr>
                                      <p:to>
                                        <a:schemeClr val="bg1"/>
                                      </p:to>
                                    </p:animClr>
                                    <p:set>
                                      <p:cBhvr>
                                        <p:cTn id="22" dur="250" autoRev="1" fill="hold"/>
                                        <p:tgtEl>
                                          <p:spTgt spid="3">
                                            <p:txEl>
                                              <p:pRg st="0" end="0"/>
                                            </p:txEl>
                                          </p:spTgt>
                                        </p:tgtEl>
                                        <p:attrNameLst>
                                          <p:attrName>fill.type</p:attrName>
                                        </p:attrNameLst>
                                      </p:cBhvr>
                                      <p:to>
                                        <p:strVal val="solid"/>
                                      </p:to>
                                    </p:set>
                                    <p:set>
                                      <p:cBhvr>
                                        <p:cTn id="23" dur="250" autoRev="1" fill="hold"/>
                                        <p:tgtEl>
                                          <p:spTgt spid="3">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sp>
        <p:nvSpPr>
          <p:cNvPr id="5" name="Заголовок 4"/>
          <p:cNvSpPr>
            <a:spLocks noGrp="1"/>
          </p:cNvSpPr>
          <p:nvPr>
            <p:ph type="title"/>
          </p:nvPr>
        </p:nvSpPr>
        <p:spPr>
          <a:xfrm>
            <a:off x="-428660" y="404664"/>
            <a:ext cx="10429948" cy="864096"/>
          </a:xfrm>
        </p:spPr>
        <p:txBody>
          <a:bodyPr>
            <a:normAutofit fontScale="90000"/>
          </a:bodyPr>
          <a:lstStyle/>
          <a:p>
            <a:r>
              <a:rPr lang="ru-RU" b="1" dirty="0" smtClean="0">
                <a:solidFill>
                  <a:srgbClr val="FF0000"/>
                </a:solidFill>
                <a:effectLst>
                  <a:outerShdw blurRad="38100" dist="38100" dir="2700000" algn="tl">
                    <a:srgbClr val="000000">
                      <a:alpha val="43137"/>
                    </a:srgbClr>
                  </a:outerShdw>
                </a:effectLst>
              </a:rPr>
              <a:t>Новохопёрск</a:t>
            </a:r>
            <a:r>
              <a:rPr lang="ru-RU" b="1" dirty="0" smtClean="0">
                <a:effectLst>
                  <a:outerShdw blurRad="38100" dist="38100" dir="2700000" algn="tl">
                    <a:srgbClr val="000000">
                      <a:alpha val="43137"/>
                    </a:srgbClr>
                  </a:outerShdw>
                </a:effectLst>
              </a:rPr>
              <a:t> </a:t>
            </a:r>
            <a:br>
              <a:rPr lang="ru-RU" b="1" dirty="0" smtClean="0">
                <a:effectLst>
                  <a:outerShdw blurRad="38100" dist="38100" dir="2700000" algn="tl">
                    <a:srgbClr val="000000">
                      <a:alpha val="43137"/>
                    </a:srgbClr>
                  </a:outerShdw>
                </a:effectLst>
              </a:rPr>
            </a:br>
            <a:r>
              <a:rPr lang="ru-RU" b="1" dirty="0" err="1" smtClean="0">
                <a:effectLst>
                  <a:outerShdw blurRad="38100" dist="38100" dir="2700000" algn="tl">
                    <a:srgbClr val="000000">
                      <a:alpha val="43137"/>
                    </a:srgbClr>
                  </a:outerShdw>
                </a:effectLst>
              </a:rPr>
              <a:t>Хопёрский</a:t>
            </a:r>
            <a:r>
              <a:rPr lang="ru-RU" b="1" dirty="0" smtClean="0">
                <a:effectLst>
                  <a:outerShdw blurRad="38100" dist="38100" dir="2700000" algn="tl">
                    <a:srgbClr val="000000">
                      <a:alpha val="43137"/>
                    </a:srgbClr>
                  </a:outerShdw>
                </a:effectLst>
              </a:rPr>
              <a:t> </a:t>
            </a:r>
            <a:br>
              <a:rPr lang="ru-RU" b="1" dirty="0" smtClean="0">
                <a:effectLst>
                  <a:outerShdw blurRad="38100" dist="38100" dir="2700000" algn="tl">
                    <a:srgbClr val="000000">
                      <a:alpha val="43137"/>
                    </a:srgbClr>
                  </a:outerShdw>
                </a:effectLst>
              </a:rPr>
            </a:br>
            <a:r>
              <a:rPr lang="ru-RU" b="1" dirty="0" smtClean="0">
                <a:effectLst>
                  <a:outerShdw blurRad="38100" dist="38100" dir="2700000" algn="tl">
                    <a:srgbClr val="000000">
                      <a:alpha val="43137"/>
                    </a:srgbClr>
                  </a:outerShdw>
                </a:effectLst>
              </a:rPr>
              <a:t>государственный заповедник</a:t>
            </a:r>
            <a:endParaRPr lang="ru-RU" b="1" dirty="0">
              <a:effectLst>
                <a:outerShdw blurRad="38100" dist="38100" dir="2700000" algn="tl">
                  <a:srgbClr val="000000">
                    <a:alpha val="43137"/>
                  </a:srgbClr>
                </a:outerShdw>
              </a:effectLst>
            </a:endParaRPr>
          </a:p>
        </p:txBody>
      </p:sp>
      <p:sp>
        <p:nvSpPr>
          <p:cNvPr id="6" name="Содержимое 5"/>
          <p:cNvSpPr>
            <a:spLocks noGrp="1"/>
          </p:cNvSpPr>
          <p:nvPr>
            <p:ph idx="1"/>
          </p:nvPr>
        </p:nvSpPr>
        <p:spPr>
          <a:xfrm>
            <a:off x="251520" y="4714884"/>
            <a:ext cx="8435280" cy="2143116"/>
          </a:xfrm>
        </p:spPr>
        <p:txBody>
          <a:bodyPr>
            <a:normAutofit fontScale="62500" lnSpcReduction="20000"/>
          </a:bodyPr>
          <a:lstStyle/>
          <a:p>
            <a:pPr>
              <a:buNone/>
            </a:pPr>
            <a:r>
              <a:rPr lang="ru-RU" dirty="0" smtClean="0"/>
              <a:t>        </a:t>
            </a:r>
            <a:r>
              <a:rPr lang="ru-RU" dirty="0" err="1" smtClean="0"/>
              <a:t>Хоперский</a:t>
            </a:r>
            <a:r>
              <a:rPr lang="ru-RU" dirty="0" smtClean="0"/>
              <a:t> заповедник был основан в 1935 году.</a:t>
            </a:r>
            <a:br>
              <a:rPr lang="ru-RU" dirty="0" smtClean="0"/>
            </a:br>
            <a:r>
              <a:rPr lang="ru-RU" dirty="0" smtClean="0"/>
              <a:t>Его угодья занимают площадь 16 178 га.</a:t>
            </a:r>
            <a:br>
              <a:rPr lang="ru-RU" dirty="0" smtClean="0"/>
            </a:br>
            <a:r>
              <a:rPr lang="ru-RU" dirty="0" smtClean="0"/>
              <a:t>Расположен он в пойме реки Хопер.</a:t>
            </a:r>
            <a:br>
              <a:rPr lang="ru-RU" dirty="0" smtClean="0"/>
            </a:br>
            <a:r>
              <a:rPr lang="ru-RU" dirty="0" smtClean="0"/>
              <a:t>Основными зональными типами растительного покрова заповедника являются широколиственные леса, представленные дубовыми лесами с примесью других широколиственных пород, ольха, тополь, вяз гладкий и сосновые леса.</a:t>
            </a:r>
            <a:br>
              <a:rPr lang="ru-RU" dirty="0" smtClean="0"/>
            </a:br>
            <a:endParaRPr lang="ru-RU" dirty="0"/>
          </a:p>
        </p:txBody>
      </p:sp>
      <p:pic>
        <p:nvPicPr>
          <p:cNvPr id="20483" name="Picture 3" descr="C:\Users\Алина\Золотое кольцо\Хопёрский заповедник\Растительность\p6709432.jpg"/>
          <p:cNvPicPr>
            <a:picLocks noChangeAspect="1" noChangeArrowheads="1"/>
          </p:cNvPicPr>
          <p:nvPr/>
        </p:nvPicPr>
        <p:blipFill>
          <a:blip r:embed="rId4" cstate="email">
            <a:lum contrast="10000"/>
          </a:blip>
          <a:srcRect/>
          <a:stretch>
            <a:fillRect/>
          </a:stretch>
        </p:blipFill>
        <p:spPr bwMode="auto">
          <a:xfrm>
            <a:off x="428596" y="1857364"/>
            <a:ext cx="8352928" cy="2681187"/>
          </a:xfrm>
          <a:prstGeom prst="rect">
            <a:avLst/>
          </a:prstGeom>
          <a:ln>
            <a:noFill/>
          </a:ln>
          <a:effectLst>
            <a:softEdge rad="112500"/>
          </a:effectLst>
        </p:spPr>
      </p:pic>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483"/>
                                        </p:tgtEl>
                                        <p:attrNameLst>
                                          <p:attrName>style.visibility</p:attrName>
                                        </p:attrNameLst>
                                      </p:cBhvr>
                                      <p:to>
                                        <p:strVal val="visible"/>
                                      </p:to>
                                    </p:set>
                                    <p:animEffect transition="in" filter="fade">
                                      <p:cBhvr>
                                        <p:cTn id="14" dur="2000"/>
                                        <p:tgtEl>
                                          <p:spTgt spid="2048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Алина\Desktop\щ.jpg"/>
          <p:cNvPicPr>
            <a:picLocks noChangeAspect="1" noChangeArrowheads="1"/>
          </p:cNvPicPr>
          <p:nvPr/>
        </p:nvPicPr>
        <p:blipFill>
          <a:blip r:embed="rId3" cstate="email"/>
          <a:srcRect/>
          <a:stretch>
            <a:fillRect/>
          </a:stretch>
        </p:blipFill>
        <p:spPr bwMode="auto">
          <a:xfrm>
            <a:off x="-180528" y="-171400"/>
            <a:ext cx="9753600" cy="7315200"/>
          </a:xfrm>
          <a:prstGeom prst="rect">
            <a:avLst/>
          </a:prstGeom>
          <a:noFill/>
        </p:spPr>
      </p:pic>
      <p:pic>
        <p:nvPicPr>
          <p:cNvPr id="1026" name="Picture 2" descr="C:\Users\Алина\Desktop\fd68f5883a14.png"/>
          <p:cNvPicPr>
            <a:picLocks noChangeAspect="1" noChangeArrowheads="1"/>
          </p:cNvPicPr>
          <p:nvPr/>
        </p:nvPicPr>
        <p:blipFill>
          <a:blip r:embed="rId4" cstate="email"/>
          <a:srcRect/>
          <a:stretch>
            <a:fillRect/>
          </a:stretch>
        </p:blipFill>
        <p:spPr bwMode="auto">
          <a:xfrm>
            <a:off x="4139952" y="3501008"/>
            <a:ext cx="4840833" cy="3049466"/>
          </a:xfrm>
          <a:prstGeom prst="rect">
            <a:avLst/>
          </a:prstGeom>
          <a:noFill/>
        </p:spPr>
      </p:pic>
      <p:sp>
        <p:nvSpPr>
          <p:cNvPr id="2" name="Заголовок 1"/>
          <p:cNvSpPr>
            <a:spLocks noGrp="1"/>
          </p:cNvSpPr>
          <p:nvPr>
            <p:ph type="title"/>
          </p:nvPr>
        </p:nvSpPr>
        <p:spPr>
          <a:xfrm>
            <a:off x="-1116632" y="-99392"/>
            <a:ext cx="5616624" cy="1517030"/>
          </a:xfrm>
        </p:spPr>
        <p:txBody>
          <a:bodyPr/>
          <a:lstStyle/>
          <a:p>
            <a:r>
              <a:rPr lang="ru-RU" b="1" dirty="0" smtClean="0">
                <a:effectLst>
                  <a:outerShdw blurRad="38100" dist="38100" dir="2700000" algn="tl">
                    <a:srgbClr val="000000">
                      <a:alpha val="43137"/>
                    </a:srgbClr>
                  </a:outerShdw>
                </a:effectLst>
              </a:rPr>
              <a:t>Флора</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a:xfrm>
            <a:off x="323528" y="1196752"/>
            <a:ext cx="3600400" cy="5544616"/>
          </a:xfrm>
        </p:spPr>
        <p:txBody>
          <a:bodyPr>
            <a:normAutofit fontScale="70000" lnSpcReduction="20000"/>
          </a:bodyPr>
          <a:lstStyle/>
          <a:p>
            <a:pPr>
              <a:buNone/>
            </a:pPr>
            <a:r>
              <a:rPr lang="ru-RU" dirty="0" smtClean="0"/>
              <a:t>        Другой тип зональной растительности представлен в заповеднике лугами и луговыми степями. В заповеднике луга встречаются на плато и относятся к суходольным злаково-разнотравным и разнотравно-злаковым лугам с земляникой, лабазником, кострецом, типчаком Из них наиболее своеобразны </a:t>
            </a:r>
            <a:r>
              <a:rPr lang="ru-RU" dirty="0" err="1" smtClean="0"/>
              <a:t>крупнотравные</a:t>
            </a:r>
            <a:r>
              <a:rPr lang="ru-RU" dirty="0" smtClean="0"/>
              <a:t> луга. Своеобразный тип растительности представляют степные злаки, василек , бурачок, ковыль , овсец , терновник , вишня.</a:t>
            </a:r>
            <a:br>
              <a:rPr lang="ru-RU" dirty="0" smtClean="0"/>
            </a:br>
            <a:endParaRPr lang="ru-RU" dirty="0"/>
          </a:p>
        </p:txBody>
      </p:sp>
      <p:pic>
        <p:nvPicPr>
          <p:cNvPr id="21506" name="Picture 2" descr="C:\Users\Алина\Золотое кольцо\Хопёрский заповедник\Растительность\заросли страусника.jpg"/>
          <p:cNvPicPr>
            <a:picLocks noChangeAspect="1" noChangeArrowheads="1"/>
          </p:cNvPicPr>
          <p:nvPr/>
        </p:nvPicPr>
        <p:blipFill>
          <a:blip r:embed="rId5" cstate="email">
            <a:lum contrast="20000"/>
          </a:blip>
          <a:srcRect/>
          <a:stretch>
            <a:fillRect/>
          </a:stretch>
        </p:blipFill>
        <p:spPr bwMode="auto">
          <a:xfrm>
            <a:off x="4499992" y="476672"/>
            <a:ext cx="3960440" cy="2972659"/>
          </a:xfrm>
          <a:prstGeom prst="rect">
            <a:avLst/>
          </a:prstGeom>
          <a:ln>
            <a:noFill/>
          </a:ln>
          <a:effectLst>
            <a:softEdge rad="112500"/>
          </a:effectLst>
        </p:spPr>
      </p:pic>
      <p:pic>
        <p:nvPicPr>
          <p:cNvPr id="21508" name="Picture 4" descr="C:\Users\Алина\Золотое кольцо\Хопёрский заповедник\Растительность\p6270149.jpg"/>
          <p:cNvPicPr>
            <a:picLocks noChangeAspect="1" noChangeArrowheads="1"/>
          </p:cNvPicPr>
          <p:nvPr/>
        </p:nvPicPr>
        <p:blipFill>
          <a:blip r:embed="rId6" cstate="email"/>
          <a:srcRect/>
          <a:stretch>
            <a:fillRect/>
          </a:stretch>
        </p:blipFill>
        <p:spPr bwMode="auto">
          <a:xfrm>
            <a:off x="6588224" y="3717032"/>
            <a:ext cx="2051021" cy="2736304"/>
          </a:xfrm>
          <a:prstGeom prst="rect">
            <a:avLst/>
          </a:prstGeom>
          <a:ln>
            <a:noFill/>
          </a:ln>
          <a:effectLst>
            <a:softEdge rad="112500"/>
          </a:effectLst>
        </p:spPr>
      </p:pic>
      <p:pic>
        <p:nvPicPr>
          <p:cNvPr id="1029" name="Picture 5" descr="E:\Золотое кольцо\Хопёрский заповедник\Растительность\p5270004.jpg"/>
          <p:cNvPicPr>
            <a:picLocks noChangeAspect="1" noChangeArrowheads="1"/>
          </p:cNvPicPr>
          <p:nvPr/>
        </p:nvPicPr>
        <p:blipFill>
          <a:blip r:embed="rId7" cstate="email"/>
          <a:srcRect/>
          <a:stretch>
            <a:fillRect/>
          </a:stretch>
        </p:blipFill>
        <p:spPr bwMode="auto">
          <a:xfrm>
            <a:off x="6732240" y="3645024"/>
            <a:ext cx="1872818" cy="2880320"/>
          </a:xfrm>
          <a:prstGeom prst="rect">
            <a:avLst/>
          </a:prstGeom>
          <a:ln>
            <a:noFill/>
          </a:ln>
          <a:effectLst>
            <a:softEdge rad="112500"/>
          </a:effectLst>
        </p:spPr>
      </p:pic>
      <p:pic>
        <p:nvPicPr>
          <p:cNvPr id="1030" name="Picture 6" descr="E:\Золотое кольцо\Хопёрский заповедник\Растительность\p7010045.jpg"/>
          <p:cNvPicPr>
            <a:picLocks noChangeAspect="1" noChangeArrowheads="1"/>
          </p:cNvPicPr>
          <p:nvPr/>
        </p:nvPicPr>
        <p:blipFill>
          <a:blip r:embed="rId8" cstate="email"/>
          <a:srcRect/>
          <a:stretch>
            <a:fillRect/>
          </a:stretch>
        </p:blipFill>
        <p:spPr bwMode="auto">
          <a:xfrm>
            <a:off x="6660232" y="3645024"/>
            <a:ext cx="2088232" cy="2832370"/>
          </a:xfrm>
          <a:prstGeom prst="rect">
            <a:avLst/>
          </a:prstGeom>
          <a:ln>
            <a:noFill/>
          </a:ln>
          <a:effectLst>
            <a:softEdge rad="112500"/>
          </a:effectLst>
        </p:spPr>
      </p:pic>
      <p:pic>
        <p:nvPicPr>
          <p:cNvPr id="1031" name="Picture 7" descr="E:\Золотое кольцо\Хопёрский заповедник\Растительность\p6230034.jpg"/>
          <p:cNvPicPr>
            <a:picLocks noChangeAspect="1" noChangeArrowheads="1"/>
          </p:cNvPicPr>
          <p:nvPr/>
        </p:nvPicPr>
        <p:blipFill>
          <a:blip r:embed="rId9" cstate="email">
            <a:lum contrast="10000"/>
          </a:blip>
          <a:srcRect/>
          <a:stretch>
            <a:fillRect/>
          </a:stretch>
        </p:blipFill>
        <p:spPr bwMode="auto">
          <a:xfrm>
            <a:off x="6660231" y="3717032"/>
            <a:ext cx="2118803" cy="2736304"/>
          </a:xfrm>
          <a:prstGeom prst="rect">
            <a:avLst/>
          </a:prstGeom>
          <a:ln>
            <a:noFill/>
          </a:ln>
          <a:effectLst>
            <a:softEdge rad="112500"/>
          </a:effectLst>
        </p:spPr>
      </p:pic>
      <p:pic>
        <p:nvPicPr>
          <p:cNvPr id="2050" name="Picture 2" descr="E:\Золотое кольцо\Хопёрский заповедник\Растительность\245392.jpg"/>
          <p:cNvPicPr>
            <a:picLocks noChangeAspect="1" noChangeArrowheads="1"/>
          </p:cNvPicPr>
          <p:nvPr/>
        </p:nvPicPr>
        <p:blipFill>
          <a:blip r:embed="rId10" cstate="email">
            <a:lum contrast="20000"/>
          </a:blip>
          <a:srcRect/>
          <a:stretch>
            <a:fillRect/>
          </a:stretch>
        </p:blipFill>
        <p:spPr bwMode="auto">
          <a:xfrm>
            <a:off x="4644008" y="3717032"/>
            <a:ext cx="1795621" cy="2664296"/>
          </a:xfrm>
          <a:prstGeom prst="rect">
            <a:avLst/>
          </a:prstGeom>
          <a:ln>
            <a:noFill/>
          </a:ln>
          <a:effectLst>
            <a:softEdge rad="112500"/>
          </a:effectLst>
        </p:spPr>
      </p:pic>
      <p:pic>
        <p:nvPicPr>
          <p:cNvPr id="2051" name="Picture 3" descr="E:\Золотое кольцо\Хопёрский заповедник\Растительность\тюльпан-шренка-Карпов-НА.jpg"/>
          <p:cNvPicPr>
            <a:picLocks noChangeAspect="1" noChangeArrowheads="1"/>
          </p:cNvPicPr>
          <p:nvPr/>
        </p:nvPicPr>
        <p:blipFill>
          <a:blip r:embed="rId11" cstate="email">
            <a:lum contrast="20000"/>
          </a:blip>
          <a:srcRect/>
          <a:stretch>
            <a:fillRect/>
          </a:stretch>
        </p:blipFill>
        <p:spPr bwMode="auto">
          <a:xfrm>
            <a:off x="6660232" y="3645024"/>
            <a:ext cx="2106235" cy="2808312"/>
          </a:xfrm>
          <a:prstGeom prst="rect">
            <a:avLst/>
          </a:prstGeom>
          <a:ln>
            <a:noFill/>
          </a:ln>
          <a:effectLst>
            <a:softEdge rad="112500"/>
          </a:effectLst>
        </p:spPr>
      </p:pic>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21506"/>
                                        </p:tgtEl>
                                        <p:attrNameLst>
                                          <p:attrName>style.visibility</p:attrName>
                                        </p:attrNameLst>
                                      </p:cBhvr>
                                      <p:to>
                                        <p:strVal val="visible"/>
                                      </p:to>
                                    </p:set>
                                    <p:anim calcmode="lin" valueType="num">
                                      <p:cBhvr>
                                        <p:cTn id="19" dur="500" decel="50000" fill="hold">
                                          <p:stCondLst>
                                            <p:cond delay="0"/>
                                          </p:stCondLst>
                                        </p:cTn>
                                        <p:tgtEl>
                                          <p:spTgt spid="2150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2150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21506"/>
                                        </p:tgtEl>
                                        <p:attrNameLst>
                                          <p:attrName>ppt_w</p:attrName>
                                        </p:attrNameLst>
                                      </p:cBhvr>
                                      <p:tavLst>
                                        <p:tav tm="0">
                                          <p:val>
                                            <p:strVal val="#ppt_w*.05"/>
                                          </p:val>
                                        </p:tav>
                                        <p:tav tm="100000">
                                          <p:val>
                                            <p:strVal val="#ppt_w"/>
                                          </p:val>
                                        </p:tav>
                                      </p:tavLst>
                                    </p:anim>
                                    <p:anim calcmode="lin" valueType="num">
                                      <p:cBhvr>
                                        <p:cTn id="22" dur="1000" fill="hold"/>
                                        <p:tgtEl>
                                          <p:spTgt spid="2150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2150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2150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2150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2150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Effect transition="in" filter="fade">
                                      <p:cBhvr>
                                        <p:cTn id="31" dur="2000"/>
                                        <p:tgtEl>
                                          <p:spTgt spid="102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050"/>
                                        </p:tgtEl>
                                        <p:attrNameLst>
                                          <p:attrName>style.visibility</p:attrName>
                                        </p:attrNameLst>
                                      </p:cBhvr>
                                      <p:to>
                                        <p:strVal val="visible"/>
                                      </p:to>
                                    </p:set>
                                    <p:animEffect transition="in" filter="fade">
                                      <p:cBhvr>
                                        <p:cTn id="36" dur="2000"/>
                                        <p:tgtEl>
                                          <p:spTgt spid="2050"/>
                                        </p:tgtEl>
                                      </p:cBhvr>
                                    </p:animEffect>
                                  </p:childTnLst>
                                </p:cTn>
                              </p:par>
                            </p:childTnLst>
                          </p:cTn>
                        </p:par>
                      </p:childTnLst>
                    </p:cTn>
                  </p:par>
                  <p:par>
                    <p:cTn id="37" fill="hold">
                      <p:stCondLst>
                        <p:cond delay="indefinite"/>
                      </p:stCondLst>
                      <p:childTnLst>
                        <p:par>
                          <p:cTn id="38" fill="hold">
                            <p:stCondLst>
                              <p:cond delay="0"/>
                            </p:stCondLst>
                            <p:childTnLst>
                              <p:par>
                                <p:cTn id="39" presetID="54" presetClass="entr" presetSubtype="0" accel="100000" fill="hold" nodeType="clickEffect">
                                  <p:stCondLst>
                                    <p:cond delay="0"/>
                                  </p:stCondLst>
                                  <p:childTnLst>
                                    <p:set>
                                      <p:cBhvr>
                                        <p:cTn id="40" dur="1" fill="hold">
                                          <p:stCondLst>
                                            <p:cond delay="0"/>
                                          </p:stCondLst>
                                        </p:cTn>
                                        <p:tgtEl>
                                          <p:spTgt spid="21508"/>
                                        </p:tgtEl>
                                        <p:attrNameLst>
                                          <p:attrName>style.visibility</p:attrName>
                                        </p:attrNameLst>
                                      </p:cBhvr>
                                      <p:to>
                                        <p:strVal val="visible"/>
                                      </p:to>
                                    </p:set>
                                    <p:anim calcmode="lin" valueType="num">
                                      <p:cBhvr>
                                        <p:cTn id="41" dur="500" fill="hold"/>
                                        <p:tgtEl>
                                          <p:spTgt spid="21508"/>
                                        </p:tgtEl>
                                        <p:attrNameLst>
                                          <p:attrName>ppt_w</p:attrName>
                                        </p:attrNameLst>
                                      </p:cBhvr>
                                      <p:tavLst>
                                        <p:tav tm="0">
                                          <p:val>
                                            <p:strVal val="#ppt_w*0.05"/>
                                          </p:val>
                                        </p:tav>
                                        <p:tav tm="100000">
                                          <p:val>
                                            <p:strVal val="#ppt_w"/>
                                          </p:val>
                                        </p:tav>
                                      </p:tavLst>
                                    </p:anim>
                                    <p:anim calcmode="lin" valueType="num">
                                      <p:cBhvr>
                                        <p:cTn id="42" dur="500" fill="hold"/>
                                        <p:tgtEl>
                                          <p:spTgt spid="21508"/>
                                        </p:tgtEl>
                                        <p:attrNameLst>
                                          <p:attrName>ppt_h</p:attrName>
                                        </p:attrNameLst>
                                      </p:cBhvr>
                                      <p:tavLst>
                                        <p:tav tm="0">
                                          <p:val>
                                            <p:strVal val="#ppt_h"/>
                                          </p:val>
                                        </p:tav>
                                        <p:tav tm="100000">
                                          <p:val>
                                            <p:strVal val="#ppt_h"/>
                                          </p:val>
                                        </p:tav>
                                      </p:tavLst>
                                    </p:anim>
                                    <p:anim calcmode="lin" valueType="num">
                                      <p:cBhvr>
                                        <p:cTn id="43" dur="500" fill="hold"/>
                                        <p:tgtEl>
                                          <p:spTgt spid="21508"/>
                                        </p:tgtEl>
                                        <p:attrNameLst>
                                          <p:attrName>ppt_x</p:attrName>
                                        </p:attrNameLst>
                                      </p:cBhvr>
                                      <p:tavLst>
                                        <p:tav tm="0">
                                          <p:val>
                                            <p:strVal val="#ppt_x-.2"/>
                                          </p:val>
                                        </p:tav>
                                        <p:tav tm="100000">
                                          <p:val>
                                            <p:strVal val="#ppt_x"/>
                                          </p:val>
                                        </p:tav>
                                      </p:tavLst>
                                    </p:anim>
                                    <p:anim calcmode="lin" valueType="num">
                                      <p:cBhvr>
                                        <p:cTn id="44" dur="500" fill="hold"/>
                                        <p:tgtEl>
                                          <p:spTgt spid="21508"/>
                                        </p:tgtEl>
                                        <p:attrNameLst>
                                          <p:attrName>ppt_y</p:attrName>
                                        </p:attrNameLst>
                                      </p:cBhvr>
                                      <p:tavLst>
                                        <p:tav tm="0">
                                          <p:val>
                                            <p:strVal val="#ppt_y"/>
                                          </p:val>
                                        </p:tav>
                                        <p:tav tm="100000">
                                          <p:val>
                                            <p:strVal val="#ppt_y"/>
                                          </p:val>
                                        </p:tav>
                                      </p:tavLst>
                                    </p:anim>
                                    <p:animEffect transition="in" filter="fade">
                                      <p:cBhvr>
                                        <p:cTn id="45" dur="500"/>
                                        <p:tgtEl>
                                          <p:spTgt spid="21508"/>
                                        </p:tgtEl>
                                      </p:cBhvr>
                                    </p:animEffect>
                                  </p:childTnLst>
                                </p:cTn>
                              </p:par>
                            </p:childTnLst>
                          </p:cTn>
                        </p:par>
                      </p:childTnLst>
                    </p:cTn>
                  </p:par>
                  <p:par>
                    <p:cTn id="46" fill="hold">
                      <p:stCondLst>
                        <p:cond delay="indefinite"/>
                      </p:stCondLst>
                      <p:childTnLst>
                        <p:par>
                          <p:cTn id="47" fill="hold">
                            <p:stCondLst>
                              <p:cond delay="0"/>
                            </p:stCondLst>
                            <p:childTnLst>
                              <p:par>
                                <p:cTn id="48" presetID="54" presetClass="entr" presetSubtype="0" accel="100000" fill="hold" nodeType="clickEffect">
                                  <p:stCondLst>
                                    <p:cond delay="0"/>
                                  </p:stCondLst>
                                  <p:childTnLst>
                                    <p:set>
                                      <p:cBhvr>
                                        <p:cTn id="49" dur="1" fill="hold">
                                          <p:stCondLst>
                                            <p:cond delay="0"/>
                                          </p:stCondLst>
                                        </p:cTn>
                                        <p:tgtEl>
                                          <p:spTgt spid="1029"/>
                                        </p:tgtEl>
                                        <p:attrNameLst>
                                          <p:attrName>style.visibility</p:attrName>
                                        </p:attrNameLst>
                                      </p:cBhvr>
                                      <p:to>
                                        <p:strVal val="visible"/>
                                      </p:to>
                                    </p:set>
                                    <p:anim calcmode="lin" valueType="num">
                                      <p:cBhvr>
                                        <p:cTn id="50" dur="500" fill="hold"/>
                                        <p:tgtEl>
                                          <p:spTgt spid="1029"/>
                                        </p:tgtEl>
                                        <p:attrNameLst>
                                          <p:attrName>ppt_w</p:attrName>
                                        </p:attrNameLst>
                                      </p:cBhvr>
                                      <p:tavLst>
                                        <p:tav tm="0">
                                          <p:val>
                                            <p:strVal val="#ppt_w*0.05"/>
                                          </p:val>
                                        </p:tav>
                                        <p:tav tm="100000">
                                          <p:val>
                                            <p:strVal val="#ppt_w"/>
                                          </p:val>
                                        </p:tav>
                                      </p:tavLst>
                                    </p:anim>
                                    <p:anim calcmode="lin" valueType="num">
                                      <p:cBhvr>
                                        <p:cTn id="51" dur="500" fill="hold"/>
                                        <p:tgtEl>
                                          <p:spTgt spid="1029"/>
                                        </p:tgtEl>
                                        <p:attrNameLst>
                                          <p:attrName>ppt_h</p:attrName>
                                        </p:attrNameLst>
                                      </p:cBhvr>
                                      <p:tavLst>
                                        <p:tav tm="0">
                                          <p:val>
                                            <p:strVal val="#ppt_h"/>
                                          </p:val>
                                        </p:tav>
                                        <p:tav tm="100000">
                                          <p:val>
                                            <p:strVal val="#ppt_h"/>
                                          </p:val>
                                        </p:tav>
                                      </p:tavLst>
                                    </p:anim>
                                    <p:anim calcmode="lin" valueType="num">
                                      <p:cBhvr>
                                        <p:cTn id="52" dur="500" fill="hold"/>
                                        <p:tgtEl>
                                          <p:spTgt spid="1029"/>
                                        </p:tgtEl>
                                        <p:attrNameLst>
                                          <p:attrName>ppt_x</p:attrName>
                                        </p:attrNameLst>
                                      </p:cBhvr>
                                      <p:tavLst>
                                        <p:tav tm="0">
                                          <p:val>
                                            <p:strVal val="#ppt_x-.2"/>
                                          </p:val>
                                        </p:tav>
                                        <p:tav tm="100000">
                                          <p:val>
                                            <p:strVal val="#ppt_x"/>
                                          </p:val>
                                        </p:tav>
                                      </p:tavLst>
                                    </p:anim>
                                    <p:anim calcmode="lin" valueType="num">
                                      <p:cBhvr>
                                        <p:cTn id="53" dur="500" fill="hold"/>
                                        <p:tgtEl>
                                          <p:spTgt spid="1029"/>
                                        </p:tgtEl>
                                        <p:attrNameLst>
                                          <p:attrName>ppt_y</p:attrName>
                                        </p:attrNameLst>
                                      </p:cBhvr>
                                      <p:tavLst>
                                        <p:tav tm="0">
                                          <p:val>
                                            <p:strVal val="#ppt_y"/>
                                          </p:val>
                                        </p:tav>
                                        <p:tav tm="100000">
                                          <p:val>
                                            <p:strVal val="#ppt_y"/>
                                          </p:val>
                                        </p:tav>
                                      </p:tavLst>
                                    </p:anim>
                                    <p:animEffect transition="in" filter="fade">
                                      <p:cBhvr>
                                        <p:cTn id="54" dur="500"/>
                                        <p:tgtEl>
                                          <p:spTgt spid="1029"/>
                                        </p:tgtEl>
                                      </p:cBhvr>
                                    </p:animEffect>
                                  </p:childTnLst>
                                </p:cTn>
                              </p:par>
                            </p:childTnLst>
                          </p:cTn>
                        </p:par>
                      </p:childTnLst>
                    </p:cTn>
                  </p:par>
                  <p:par>
                    <p:cTn id="55" fill="hold">
                      <p:stCondLst>
                        <p:cond delay="indefinite"/>
                      </p:stCondLst>
                      <p:childTnLst>
                        <p:par>
                          <p:cTn id="56" fill="hold">
                            <p:stCondLst>
                              <p:cond delay="0"/>
                            </p:stCondLst>
                            <p:childTnLst>
                              <p:par>
                                <p:cTn id="57" presetID="54" presetClass="entr" presetSubtype="0" accel="100000" fill="hold" nodeType="clickEffect">
                                  <p:stCondLst>
                                    <p:cond delay="0"/>
                                  </p:stCondLst>
                                  <p:childTnLst>
                                    <p:set>
                                      <p:cBhvr>
                                        <p:cTn id="58" dur="1" fill="hold">
                                          <p:stCondLst>
                                            <p:cond delay="0"/>
                                          </p:stCondLst>
                                        </p:cTn>
                                        <p:tgtEl>
                                          <p:spTgt spid="1030"/>
                                        </p:tgtEl>
                                        <p:attrNameLst>
                                          <p:attrName>style.visibility</p:attrName>
                                        </p:attrNameLst>
                                      </p:cBhvr>
                                      <p:to>
                                        <p:strVal val="visible"/>
                                      </p:to>
                                    </p:set>
                                    <p:anim calcmode="lin" valueType="num">
                                      <p:cBhvr>
                                        <p:cTn id="59" dur="500" fill="hold"/>
                                        <p:tgtEl>
                                          <p:spTgt spid="1030"/>
                                        </p:tgtEl>
                                        <p:attrNameLst>
                                          <p:attrName>ppt_w</p:attrName>
                                        </p:attrNameLst>
                                      </p:cBhvr>
                                      <p:tavLst>
                                        <p:tav tm="0">
                                          <p:val>
                                            <p:strVal val="#ppt_w*0.05"/>
                                          </p:val>
                                        </p:tav>
                                        <p:tav tm="100000">
                                          <p:val>
                                            <p:strVal val="#ppt_w"/>
                                          </p:val>
                                        </p:tav>
                                      </p:tavLst>
                                    </p:anim>
                                    <p:anim calcmode="lin" valueType="num">
                                      <p:cBhvr>
                                        <p:cTn id="60" dur="500" fill="hold"/>
                                        <p:tgtEl>
                                          <p:spTgt spid="1030"/>
                                        </p:tgtEl>
                                        <p:attrNameLst>
                                          <p:attrName>ppt_h</p:attrName>
                                        </p:attrNameLst>
                                      </p:cBhvr>
                                      <p:tavLst>
                                        <p:tav tm="0">
                                          <p:val>
                                            <p:strVal val="#ppt_h"/>
                                          </p:val>
                                        </p:tav>
                                        <p:tav tm="100000">
                                          <p:val>
                                            <p:strVal val="#ppt_h"/>
                                          </p:val>
                                        </p:tav>
                                      </p:tavLst>
                                    </p:anim>
                                    <p:anim calcmode="lin" valueType="num">
                                      <p:cBhvr>
                                        <p:cTn id="61" dur="500" fill="hold"/>
                                        <p:tgtEl>
                                          <p:spTgt spid="1030"/>
                                        </p:tgtEl>
                                        <p:attrNameLst>
                                          <p:attrName>ppt_x</p:attrName>
                                        </p:attrNameLst>
                                      </p:cBhvr>
                                      <p:tavLst>
                                        <p:tav tm="0">
                                          <p:val>
                                            <p:strVal val="#ppt_x-.2"/>
                                          </p:val>
                                        </p:tav>
                                        <p:tav tm="100000">
                                          <p:val>
                                            <p:strVal val="#ppt_x"/>
                                          </p:val>
                                        </p:tav>
                                      </p:tavLst>
                                    </p:anim>
                                    <p:anim calcmode="lin" valueType="num">
                                      <p:cBhvr>
                                        <p:cTn id="62" dur="500" fill="hold"/>
                                        <p:tgtEl>
                                          <p:spTgt spid="1030"/>
                                        </p:tgtEl>
                                        <p:attrNameLst>
                                          <p:attrName>ppt_y</p:attrName>
                                        </p:attrNameLst>
                                      </p:cBhvr>
                                      <p:tavLst>
                                        <p:tav tm="0">
                                          <p:val>
                                            <p:strVal val="#ppt_y"/>
                                          </p:val>
                                        </p:tav>
                                        <p:tav tm="100000">
                                          <p:val>
                                            <p:strVal val="#ppt_y"/>
                                          </p:val>
                                        </p:tav>
                                      </p:tavLst>
                                    </p:anim>
                                    <p:animEffect transition="in" filter="fade">
                                      <p:cBhvr>
                                        <p:cTn id="63" dur="500"/>
                                        <p:tgtEl>
                                          <p:spTgt spid="1030"/>
                                        </p:tgtEl>
                                      </p:cBhvr>
                                    </p:animEffect>
                                  </p:childTnLst>
                                </p:cTn>
                              </p:par>
                            </p:childTnLst>
                          </p:cTn>
                        </p:par>
                      </p:childTnLst>
                    </p:cTn>
                  </p:par>
                  <p:par>
                    <p:cTn id="64" fill="hold">
                      <p:stCondLst>
                        <p:cond delay="indefinite"/>
                      </p:stCondLst>
                      <p:childTnLst>
                        <p:par>
                          <p:cTn id="65" fill="hold">
                            <p:stCondLst>
                              <p:cond delay="0"/>
                            </p:stCondLst>
                            <p:childTnLst>
                              <p:par>
                                <p:cTn id="66" presetID="54" presetClass="entr" presetSubtype="0" accel="100000" fill="hold" nodeType="clickEffect">
                                  <p:stCondLst>
                                    <p:cond delay="0"/>
                                  </p:stCondLst>
                                  <p:childTnLst>
                                    <p:set>
                                      <p:cBhvr>
                                        <p:cTn id="67" dur="1" fill="hold">
                                          <p:stCondLst>
                                            <p:cond delay="0"/>
                                          </p:stCondLst>
                                        </p:cTn>
                                        <p:tgtEl>
                                          <p:spTgt spid="1031"/>
                                        </p:tgtEl>
                                        <p:attrNameLst>
                                          <p:attrName>style.visibility</p:attrName>
                                        </p:attrNameLst>
                                      </p:cBhvr>
                                      <p:to>
                                        <p:strVal val="visible"/>
                                      </p:to>
                                    </p:set>
                                    <p:anim calcmode="lin" valueType="num">
                                      <p:cBhvr>
                                        <p:cTn id="68" dur="500" fill="hold"/>
                                        <p:tgtEl>
                                          <p:spTgt spid="1031"/>
                                        </p:tgtEl>
                                        <p:attrNameLst>
                                          <p:attrName>ppt_w</p:attrName>
                                        </p:attrNameLst>
                                      </p:cBhvr>
                                      <p:tavLst>
                                        <p:tav tm="0">
                                          <p:val>
                                            <p:strVal val="#ppt_w*0.05"/>
                                          </p:val>
                                        </p:tav>
                                        <p:tav tm="100000">
                                          <p:val>
                                            <p:strVal val="#ppt_w"/>
                                          </p:val>
                                        </p:tav>
                                      </p:tavLst>
                                    </p:anim>
                                    <p:anim calcmode="lin" valueType="num">
                                      <p:cBhvr>
                                        <p:cTn id="69" dur="500" fill="hold"/>
                                        <p:tgtEl>
                                          <p:spTgt spid="1031"/>
                                        </p:tgtEl>
                                        <p:attrNameLst>
                                          <p:attrName>ppt_h</p:attrName>
                                        </p:attrNameLst>
                                      </p:cBhvr>
                                      <p:tavLst>
                                        <p:tav tm="0">
                                          <p:val>
                                            <p:strVal val="#ppt_h"/>
                                          </p:val>
                                        </p:tav>
                                        <p:tav tm="100000">
                                          <p:val>
                                            <p:strVal val="#ppt_h"/>
                                          </p:val>
                                        </p:tav>
                                      </p:tavLst>
                                    </p:anim>
                                    <p:anim calcmode="lin" valueType="num">
                                      <p:cBhvr>
                                        <p:cTn id="70" dur="500" fill="hold"/>
                                        <p:tgtEl>
                                          <p:spTgt spid="1031"/>
                                        </p:tgtEl>
                                        <p:attrNameLst>
                                          <p:attrName>ppt_x</p:attrName>
                                        </p:attrNameLst>
                                      </p:cBhvr>
                                      <p:tavLst>
                                        <p:tav tm="0">
                                          <p:val>
                                            <p:strVal val="#ppt_x-.2"/>
                                          </p:val>
                                        </p:tav>
                                        <p:tav tm="100000">
                                          <p:val>
                                            <p:strVal val="#ppt_x"/>
                                          </p:val>
                                        </p:tav>
                                      </p:tavLst>
                                    </p:anim>
                                    <p:anim calcmode="lin" valueType="num">
                                      <p:cBhvr>
                                        <p:cTn id="71" dur="500" fill="hold"/>
                                        <p:tgtEl>
                                          <p:spTgt spid="1031"/>
                                        </p:tgtEl>
                                        <p:attrNameLst>
                                          <p:attrName>ppt_y</p:attrName>
                                        </p:attrNameLst>
                                      </p:cBhvr>
                                      <p:tavLst>
                                        <p:tav tm="0">
                                          <p:val>
                                            <p:strVal val="#ppt_y"/>
                                          </p:val>
                                        </p:tav>
                                        <p:tav tm="100000">
                                          <p:val>
                                            <p:strVal val="#ppt_y"/>
                                          </p:val>
                                        </p:tav>
                                      </p:tavLst>
                                    </p:anim>
                                    <p:animEffect transition="in" filter="fade">
                                      <p:cBhvr>
                                        <p:cTn id="72" dur="500"/>
                                        <p:tgtEl>
                                          <p:spTgt spid="1031"/>
                                        </p:tgtEl>
                                      </p:cBhvr>
                                    </p:animEffect>
                                  </p:childTnLst>
                                </p:cTn>
                              </p:par>
                            </p:childTnLst>
                          </p:cTn>
                        </p:par>
                      </p:childTnLst>
                    </p:cTn>
                  </p:par>
                  <p:par>
                    <p:cTn id="73" fill="hold">
                      <p:stCondLst>
                        <p:cond delay="indefinite"/>
                      </p:stCondLst>
                      <p:childTnLst>
                        <p:par>
                          <p:cTn id="74" fill="hold">
                            <p:stCondLst>
                              <p:cond delay="0"/>
                            </p:stCondLst>
                            <p:childTnLst>
                              <p:par>
                                <p:cTn id="75" presetID="54" presetClass="entr" presetSubtype="0" accel="100000" fill="hold" nodeType="clickEffect">
                                  <p:stCondLst>
                                    <p:cond delay="0"/>
                                  </p:stCondLst>
                                  <p:childTnLst>
                                    <p:set>
                                      <p:cBhvr>
                                        <p:cTn id="76" dur="1" fill="hold">
                                          <p:stCondLst>
                                            <p:cond delay="0"/>
                                          </p:stCondLst>
                                        </p:cTn>
                                        <p:tgtEl>
                                          <p:spTgt spid="2051"/>
                                        </p:tgtEl>
                                        <p:attrNameLst>
                                          <p:attrName>style.visibility</p:attrName>
                                        </p:attrNameLst>
                                      </p:cBhvr>
                                      <p:to>
                                        <p:strVal val="visible"/>
                                      </p:to>
                                    </p:set>
                                    <p:anim calcmode="lin" valueType="num">
                                      <p:cBhvr>
                                        <p:cTn id="77" dur="500" fill="hold"/>
                                        <p:tgtEl>
                                          <p:spTgt spid="2051"/>
                                        </p:tgtEl>
                                        <p:attrNameLst>
                                          <p:attrName>ppt_w</p:attrName>
                                        </p:attrNameLst>
                                      </p:cBhvr>
                                      <p:tavLst>
                                        <p:tav tm="0">
                                          <p:val>
                                            <p:strVal val="#ppt_w*0.05"/>
                                          </p:val>
                                        </p:tav>
                                        <p:tav tm="100000">
                                          <p:val>
                                            <p:strVal val="#ppt_w"/>
                                          </p:val>
                                        </p:tav>
                                      </p:tavLst>
                                    </p:anim>
                                    <p:anim calcmode="lin" valueType="num">
                                      <p:cBhvr>
                                        <p:cTn id="78" dur="500" fill="hold"/>
                                        <p:tgtEl>
                                          <p:spTgt spid="2051"/>
                                        </p:tgtEl>
                                        <p:attrNameLst>
                                          <p:attrName>ppt_h</p:attrName>
                                        </p:attrNameLst>
                                      </p:cBhvr>
                                      <p:tavLst>
                                        <p:tav tm="0">
                                          <p:val>
                                            <p:strVal val="#ppt_h"/>
                                          </p:val>
                                        </p:tav>
                                        <p:tav tm="100000">
                                          <p:val>
                                            <p:strVal val="#ppt_h"/>
                                          </p:val>
                                        </p:tav>
                                      </p:tavLst>
                                    </p:anim>
                                    <p:anim calcmode="lin" valueType="num">
                                      <p:cBhvr>
                                        <p:cTn id="79" dur="500" fill="hold"/>
                                        <p:tgtEl>
                                          <p:spTgt spid="2051"/>
                                        </p:tgtEl>
                                        <p:attrNameLst>
                                          <p:attrName>ppt_x</p:attrName>
                                        </p:attrNameLst>
                                      </p:cBhvr>
                                      <p:tavLst>
                                        <p:tav tm="0">
                                          <p:val>
                                            <p:strVal val="#ppt_x-.2"/>
                                          </p:val>
                                        </p:tav>
                                        <p:tav tm="100000">
                                          <p:val>
                                            <p:strVal val="#ppt_x"/>
                                          </p:val>
                                        </p:tav>
                                      </p:tavLst>
                                    </p:anim>
                                    <p:anim calcmode="lin" valueType="num">
                                      <p:cBhvr>
                                        <p:cTn id="80" dur="500" fill="hold"/>
                                        <p:tgtEl>
                                          <p:spTgt spid="2051"/>
                                        </p:tgtEl>
                                        <p:attrNameLst>
                                          <p:attrName>ppt_y</p:attrName>
                                        </p:attrNameLst>
                                      </p:cBhvr>
                                      <p:tavLst>
                                        <p:tav tm="0">
                                          <p:val>
                                            <p:strVal val="#ppt_y"/>
                                          </p:val>
                                        </p:tav>
                                        <p:tav tm="100000">
                                          <p:val>
                                            <p:strVal val="#ppt_y"/>
                                          </p:val>
                                        </p:tav>
                                      </p:tavLst>
                                    </p:anim>
                                    <p:animEffect transition="in" filter="fade">
                                      <p:cBhvr>
                                        <p:cTn id="81"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sp>
        <p:nvSpPr>
          <p:cNvPr id="14" name="Заголовок 13"/>
          <p:cNvSpPr>
            <a:spLocks noGrp="1"/>
          </p:cNvSpPr>
          <p:nvPr>
            <p:ph type="title"/>
          </p:nvPr>
        </p:nvSpPr>
        <p:spPr>
          <a:xfrm>
            <a:off x="457200" y="0"/>
            <a:ext cx="8229600" cy="980728"/>
          </a:xfrm>
        </p:spPr>
        <p:txBody>
          <a:bodyPr/>
          <a:lstStyle/>
          <a:p>
            <a:r>
              <a:rPr lang="ru-RU" b="1" dirty="0" smtClean="0">
                <a:effectLst>
                  <a:outerShdw blurRad="38100" dist="38100" dir="2700000" algn="tl">
                    <a:srgbClr val="000000">
                      <a:alpha val="43137"/>
                    </a:srgbClr>
                  </a:outerShdw>
                </a:effectLst>
              </a:rPr>
              <a:t>Фауна</a:t>
            </a:r>
            <a:endParaRPr lang="ru-RU" b="1" dirty="0">
              <a:effectLst>
                <a:outerShdw blurRad="38100" dist="38100" dir="2700000" algn="tl">
                  <a:srgbClr val="000000">
                    <a:alpha val="43137"/>
                  </a:srgbClr>
                </a:outerShdw>
              </a:effectLst>
            </a:endParaRPr>
          </a:p>
        </p:txBody>
      </p:sp>
      <p:sp>
        <p:nvSpPr>
          <p:cNvPr id="15" name="Содержимое 14"/>
          <p:cNvSpPr>
            <a:spLocks noGrp="1"/>
          </p:cNvSpPr>
          <p:nvPr>
            <p:ph sz="half" idx="2"/>
          </p:nvPr>
        </p:nvSpPr>
        <p:spPr>
          <a:xfrm>
            <a:off x="457200" y="692696"/>
            <a:ext cx="4258816" cy="432048"/>
          </a:xfrm>
        </p:spPr>
        <p:txBody>
          <a:bodyPr>
            <a:normAutofit/>
          </a:bodyPr>
          <a:lstStyle/>
          <a:p>
            <a:pPr>
              <a:buNone/>
            </a:pPr>
            <a:r>
              <a:rPr lang="ru-RU" sz="2000" dirty="0" smtClean="0"/>
              <a:t>  </a:t>
            </a:r>
            <a:r>
              <a:rPr lang="ru-RU" sz="2000" i="1" dirty="0" smtClean="0"/>
              <a:t>Желтогорлая мышь</a:t>
            </a:r>
            <a:endParaRPr lang="ru-RU" sz="2000" i="1" dirty="0"/>
          </a:p>
        </p:txBody>
      </p:sp>
      <p:sp>
        <p:nvSpPr>
          <p:cNvPr id="20" name="Текст 19"/>
          <p:cNvSpPr>
            <a:spLocks noGrp="1"/>
          </p:cNvSpPr>
          <p:nvPr>
            <p:ph type="body" sz="quarter" idx="3"/>
          </p:nvPr>
        </p:nvSpPr>
        <p:spPr>
          <a:xfrm>
            <a:off x="611560" y="3501008"/>
            <a:ext cx="2880320" cy="504056"/>
          </a:xfrm>
        </p:spPr>
        <p:txBody>
          <a:bodyPr>
            <a:noAutofit/>
          </a:bodyPr>
          <a:lstStyle/>
          <a:p>
            <a:r>
              <a:rPr lang="ru-RU" sz="2000" b="0" i="1" dirty="0" smtClean="0"/>
              <a:t>Рыжая полёвка</a:t>
            </a:r>
            <a:endParaRPr lang="ru-RU" sz="2000" b="0" i="1" dirty="0"/>
          </a:p>
        </p:txBody>
      </p:sp>
      <p:sp>
        <p:nvSpPr>
          <p:cNvPr id="16" name="Содержимое 15"/>
          <p:cNvSpPr>
            <a:spLocks noGrp="1"/>
          </p:cNvSpPr>
          <p:nvPr>
            <p:ph sz="quarter" idx="4"/>
          </p:nvPr>
        </p:nvSpPr>
        <p:spPr>
          <a:xfrm>
            <a:off x="3779912" y="1052736"/>
            <a:ext cx="5364088" cy="5805264"/>
          </a:xfrm>
        </p:spPr>
        <p:txBody>
          <a:bodyPr>
            <a:noAutofit/>
          </a:bodyPr>
          <a:lstStyle/>
          <a:p>
            <a:pPr>
              <a:buNone/>
            </a:pPr>
            <a:r>
              <a:rPr lang="ru-RU" sz="1400" dirty="0" smtClean="0"/>
              <a:t>        Животный мир заповедника в целом соответствует его расположению в лесостепной зоне и преобладанию покрытой лесом площади.</a:t>
            </a:r>
            <a:br>
              <a:rPr lang="ru-RU" sz="1400" dirty="0" smtClean="0"/>
            </a:br>
            <a:r>
              <a:rPr lang="ru-RU" sz="1400" dirty="0" smtClean="0"/>
              <a:t>Среди млекопитающих высокой численностью и большим разнообразием отличается группа мышевидных, из них фоновыми видами являются рыжая полевка и желтогорлая мышь. Символом заповедника является выхухоль.</a:t>
            </a:r>
            <a:r>
              <a:rPr lang="ru-RU" sz="2000" dirty="0" smtClean="0"/>
              <a:t/>
            </a:r>
            <a:br>
              <a:rPr lang="ru-RU" sz="2000" dirty="0" smtClean="0"/>
            </a:br>
            <a:r>
              <a:rPr lang="ru-RU" sz="1600" dirty="0" smtClean="0"/>
              <a:t/>
            </a:r>
            <a:br>
              <a:rPr lang="ru-RU" sz="1600" dirty="0" smtClean="0"/>
            </a:br>
            <a:endParaRPr lang="ru-RU" sz="1600" dirty="0" smtClean="0"/>
          </a:p>
          <a:p>
            <a:pPr>
              <a:buNone/>
            </a:pPr>
            <a:endParaRPr lang="ru-RU" sz="1600" dirty="0" smtClean="0"/>
          </a:p>
          <a:p>
            <a:pPr>
              <a:buNone/>
            </a:pPr>
            <a:endParaRPr lang="ru-RU" sz="1600" dirty="0" smtClean="0"/>
          </a:p>
          <a:p>
            <a:pPr>
              <a:buNone/>
            </a:pPr>
            <a:endParaRPr lang="ru-RU" sz="1600" dirty="0" smtClean="0"/>
          </a:p>
          <a:p>
            <a:pPr>
              <a:buNone/>
            </a:pPr>
            <a:endParaRPr lang="ru-RU" sz="1600" dirty="0" smtClean="0"/>
          </a:p>
          <a:p>
            <a:pPr>
              <a:buNone/>
            </a:pPr>
            <a:endParaRPr lang="ru-RU" sz="1600" dirty="0" smtClean="0"/>
          </a:p>
          <a:p>
            <a:pPr>
              <a:buNone/>
            </a:pPr>
            <a:endParaRPr lang="ru-RU" sz="1600" dirty="0" smtClean="0"/>
          </a:p>
          <a:p>
            <a:pPr>
              <a:buNone/>
            </a:pPr>
            <a:endParaRPr lang="ru-RU" sz="1600" dirty="0" smtClean="0"/>
          </a:p>
          <a:p>
            <a:pPr>
              <a:buNone/>
            </a:pPr>
            <a:r>
              <a:rPr lang="ru-RU" sz="1200" i="1" dirty="0" smtClean="0"/>
              <a:t>          </a:t>
            </a:r>
            <a:r>
              <a:rPr lang="ru-RU" sz="1200" b="1" i="1" dirty="0" smtClean="0"/>
              <a:t>Выхухоль</a:t>
            </a:r>
            <a:r>
              <a:rPr lang="ru-RU" sz="1200" i="1" dirty="0" smtClean="0"/>
              <a:t> - это одно из самых крупных насекомоядных Северной Евразии: длина тела 18—22 см, хвоста — 17—21 см, масса 380—520 г. Телосложение плотное. Шея снаружи почти незаметна. Голова коническая, с длинным подвижным носом-хоботком. Глаза рудиментарные, размером с булавочную головку, имеют хорошо развитые веки. Наружного уха нет, слуховые отверстия (щели длиной около 1 см) смыкаются при нырянии. Носовые отверстия также замыкаются при помощи особого клапана в носовой полости. </a:t>
            </a:r>
            <a:endParaRPr lang="ru-RU" sz="1200" i="1" dirty="0"/>
          </a:p>
        </p:txBody>
      </p:sp>
      <p:pic>
        <p:nvPicPr>
          <p:cNvPr id="22531" name="Picture 3"/>
          <p:cNvPicPr>
            <a:picLocks noChangeAspect="1" noChangeArrowheads="1"/>
          </p:cNvPicPr>
          <p:nvPr/>
        </p:nvPicPr>
        <p:blipFill>
          <a:blip r:embed="rId4" cstate="email"/>
          <a:srcRect/>
          <a:stretch>
            <a:fillRect/>
          </a:stretch>
        </p:blipFill>
        <p:spPr bwMode="auto">
          <a:xfrm>
            <a:off x="467544" y="3933056"/>
            <a:ext cx="3384376" cy="2382971"/>
          </a:xfrm>
          <a:prstGeom prst="rect">
            <a:avLst/>
          </a:prstGeom>
          <a:ln>
            <a:noFill/>
          </a:ln>
          <a:effectLst>
            <a:softEdge rad="112500"/>
          </a:effectLst>
        </p:spPr>
      </p:pic>
      <p:pic>
        <p:nvPicPr>
          <p:cNvPr id="22532" name="Picture 4" descr="C:\Users\Алина\Desktop\гг.jpg"/>
          <p:cNvPicPr>
            <a:picLocks noChangeAspect="1" noChangeArrowheads="1"/>
          </p:cNvPicPr>
          <p:nvPr/>
        </p:nvPicPr>
        <p:blipFill>
          <a:blip r:embed="rId5" cstate="email"/>
          <a:srcRect/>
          <a:stretch>
            <a:fillRect/>
          </a:stretch>
        </p:blipFill>
        <p:spPr bwMode="auto">
          <a:xfrm>
            <a:off x="539552" y="1052736"/>
            <a:ext cx="3225521" cy="2520280"/>
          </a:xfrm>
          <a:prstGeom prst="rect">
            <a:avLst/>
          </a:prstGeom>
          <a:ln>
            <a:noFill/>
          </a:ln>
          <a:effectLst>
            <a:softEdge rad="112500"/>
          </a:effectLst>
        </p:spPr>
      </p:pic>
      <p:pic>
        <p:nvPicPr>
          <p:cNvPr id="10" name="Picture 3"/>
          <p:cNvPicPr>
            <a:picLocks noChangeAspect="1" noChangeArrowheads="1"/>
          </p:cNvPicPr>
          <p:nvPr/>
        </p:nvPicPr>
        <p:blipFill>
          <a:blip r:embed="rId6" cstate="email">
            <a:lum contrast="10000"/>
          </a:blip>
          <a:srcRect/>
          <a:stretch>
            <a:fillRect/>
          </a:stretch>
        </p:blipFill>
        <p:spPr bwMode="auto">
          <a:xfrm>
            <a:off x="4788024" y="2636912"/>
            <a:ext cx="3452439" cy="2520280"/>
          </a:xfrm>
          <a:prstGeom prst="rect">
            <a:avLst/>
          </a:prstGeom>
          <a:ln>
            <a:noFill/>
          </a:ln>
          <a:effectLst>
            <a:softEdge rad="112500"/>
          </a:effectLst>
        </p:spPr>
      </p:pic>
    </p:spTree>
    <p:custDataLst>
      <p:tags r:id="rId1"/>
    </p:custDataLst>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1000"/>
                                        <p:tgtEl>
                                          <p:spTgt spid="16">
                                            <p:txEl>
                                              <p:pRg st="0" end="0"/>
                                            </p:txEl>
                                          </p:spTgt>
                                        </p:tgtEl>
                                      </p:cBhvr>
                                    </p:animEffect>
                                    <p:anim calcmode="lin" valueType="num">
                                      <p:cBhvr>
                                        <p:cTn id="15"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1000"/>
                                        <p:tgtEl>
                                          <p:spTgt spid="15">
                                            <p:txEl>
                                              <p:pRg st="0" end="0"/>
                                            </p:txEl>
                                          </p:spTgt>
                                        </p:tgtEl>
                                      </p:cBhvr>
                                    </p:animEffect>
                                    <p:anim calcmode="lin" valueType="num">
                                      <p:cBhvr>
                                        <p:cTn id="22"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15">
                                            <p:txEl>
                                              <p:pRg st="0" end="0"/>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5">
                                            <p:txEl>
                                              <p:pRg st="0" end="0"/>
                                            </p:txEl>
                                          </p:spTgt>
                                        </p:tgtEl>
                                        <p:attrNameLst>
                                          <p:attrName>ppt_y</p:attrName>
                                        </p:attrNameLst>
                                      </p:cBhvr>
                                      <p:tavLst>
                                        <p:tav tm="0">
                                          <p:val>
                                            <p:strVal val="#ppt_y-.03"/>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22532"/>
                                        </p:tgtEl>
                                        <p:attrNameLst>
                                          <p:attrName>style.visibility</p:attrName>
                                        </p:attrNameLst>
                                      </p:cBhvr>
                                      <p:to>
                                        <p:strVal val="visible"/>
                                      </p:to>
                                    </p:set>
                                    <p:animEffect transition="in" filter="fade">
                                      <p:cBhvr>
                                        <p:cTn id="27" dur="2000"/>
                                        <p:tgtEl>
                                          <p:spTgt spid="22532"/>
                                        </p:tgtEl>
                                      </p:cBhvr>
                                    </p:animEffect>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20">
                                            <p:txEl>
                                              <p:pRg st="0" end="0"/>
                                            </p:txEl>
                                          </p:spTgt>
                                        </p:tgtEl>
                                        <p:attrNameLst>
                                          <p:attrName>style.visibility</p:attrName>
                                        </p:attrNameLst>
                                      </p:cBhvr>
                                      <p:to>
                                        <p:strVal val="visible"/>
                                      </p:to>
                                    </p:set>
                                    <p:animEffect transition="in" filter="fade">
                                      <p:cBhvr>
                                        <p:cTn id="32" dur="1000"/>
                                        <p:tgtEl>
                                          <p:spTgt spid="20">
                                            <p:txEl>
                                              <p:pRg st="0" end="0"/>
                                            </p:txEl>
                                          </p:spTgt>
                                        </p:tgtEl>
                                      </p:cBhvr>
                                    </p:animEffect>
                                    <p:anim calcmode="lin" valueType="num">
                                      <p:cBhvr>
                                        <p:cTn id="33"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34" dur="900" decel="100000" fill="hold"/>
                                        <p:tgtEl>
                                          <p:spTgt spid="20">
                                            <p:txEl>
                                              <p:pRg st="0" end="0"/>
                                            </p:txEl>
                                          </p:spTgt>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20">
                                            <p:txEl>
                                              <p:pRg st="0" end="0"/>
                                            </p:txEl>
                                          </p:spTgt>
                                        </p:tgtEl>
                                        <p:attrNameLst>
                                          <p:attrName>ppt_y</p:attrName>
                                        </p:attrNameLst>
                                      </p:cBhvr>
                                      <p:tavLst>
                                        <p:tav tm="0">
                                          <p:val>
                                            <p:strVal val="#ppt_y-.03"/>
                                          </p:val>
                                        </p:tav>
                                        <p:tav tm="100000">
                                          <p:val>
                                            <p:strVal val="#ppt_y"/>
                                          </p:val>
                                        </p:tav>
                                      </p:tavLst>
                                    </p:anim>
                                  </p:childTnLst>
                                </p:cTn>
                              </p:par>
                              <p:par>
                                <p:cTn id="36" presetID="10" presetClass="entr" presetSubtype="0" fill="hold" nodeType="withEffect">
                                  <p:stCondLst>
                                    <p:cond delay="0"/>
                                  </p:stCondLst>
                                  <p:childTnLst>
                                    <p:set>
                                      <p:cBhvr>
                                        <p:cTn id="37" dur="1" fill="hold">
                                          <p:stCondLst>
                                            <p:cond delay="0"/>
                                          </p:stCondLst>
                                        </p:cTn>
                                        <p:tgtEl>
                                          <p:spTgt spid="22531"/>
                                        </p:tgtEl>
                                        <p:attrNameLst>
                                          <p:attrName>style.visibility</p:attrName>
                                        </p:attrNameLst>
                                      </p:cBhvr>
                                      <p:to>
                                        <p:strVal val="visible"/>
                                      </p:to>
                                    </p:set>
                                    <p:animEffect transition="in" filter="fade">
                                      <p:cBhvr>
                                        <p:cTn id="38" dur="2000"/>
                                        <p:tgtEl>
                                          <p:spTgt spid="22531"/>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6" dur="1000" fill="hold"/>
                                        <p:tgtEl>
                                          <p:spTgt spid="1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0"/>
                                        </p:tgtEl>
                                      </p:cBhvr>
                                    </p:animEffect>
                                  </p:childTnLst>
                                </p:cTn>
                              </p:par>
                              <p:par>
                                <p:cTn id="51" presetID="10" presetClass="entr" presetSubtype="0" fill="hold" nodeType="withEffect">
                                  <p:stCondLst>
                                    <p:cond delay="0"/>
                                  </p:stCondLst>
                                  <p:childTnLst>
                                    <p:set>
                                      <p:cBhvr>
                                        <p:cTn id="52" dur="1" fill="hold">
                                          <p:stCondLst>
                                            <p:cond delay="0"/>
                                          </p:stCondLst>
                                        </p:cTn>
                                        <p:tgtEl>
                                          <p:spTgt spid="16">
                                            <p:txEl>
                                              <p:pRg st="8" end="8"/>
                                            </p:txEl>
                                          </p:spTgt>
                                        </p:tgtEl>
                                        <p:attrNameLst>
                                          <p:attrName>style.visibility</p:attrName>
                                        </p:attrNameLst>
                                      </p:cBhvr>
                                      <p:to>
                                        <p:strVal val="visible"/>
                                      </p:to>
                                    </p:set>
                                    <p:animEffect transition="in" filter="fade">
                                      <p:cBhvr>
                                        <p:cTn id="53" dur="2000"/>
                                        <p:tgtEl>
                                          <p:spTgt spid="1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bldP spid="20"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sp>
        <p:nvSpPr>
          <p:cNvPr id="2" name="Заголовок 1"/>
          <p:cNvSpPr>
            <a:spLocks noGrp="1"/>
          </p:cNvSpPr>
          <p:nvPr>
            <p:ph type="title"/>
          </p:nvPr>
        </p:nvSpPr>
        <p:spPr>
          <a:xfrm>
            <a:off x="457200" y="0"/>
            <a:ext cx="3008313" cy="764704"/>
          </a:xfrm>
        </p:spPr>
        <p:txBody>
          <a:bodyPr/>
          <a:lstStyle/>
          <a:p>
            <a:r>
              <a:rPr lang="ru-RU" b="0" i="1" dirty="0" smtClean="0"/>
              <a:t>      Куница</a:t>
            </a:r>
            <a:endParaRPr lang="ru-RU" b="0" i="1" dirty="0"/>
          </a:p>
        </p:txBody>
      </p:sp>
      <p:sp>
        <p:nvSpPr>
          <p:cNvPr id="3" name="Содержимое 2"/>
          <p:cNvSpPr>
            <a:spLocks noGrp="1"/>
          </p:cNvSpPr>
          <p:nvPr>
            <p:ph idx="1"/>
          </p:nvPr>
        </p:nvSpPr>
        <p:spPr>
          <a:xfrm>
            <a:off x="3575050" y="692696"/>
            <a:ext cx="5111750" cy="5433467"/>
          </a:xfrm>
        </p:spPr>
        <p:txBody>
          <a:bodyPr>
            <a:normAutofit/>
          </a:bodyPr>
          <a:lstStyle/>
          <a:p>
            <a:pPr>
              <a:buNone/>
            </a:pPr>
            <a:r>
              <a:rPr lang="ru-RU" sz="2200" dirty="0" smtClean="0"/>
              <a:t>       Из группы промысловых зверей наиболее характерны для заповедника лось, кабан, барсук, куница, заяц, белка. Менее многочисленны, такие виды как лисица, горностай, ласка, косуля и рысь. Регулярно на территорию заповедника заходят волки.</a:t>
            </a:r>
            <a:endParaRPr lang="ru-RU" sz="2200" dirty="0"/>
          </a:p>
        </p:txBody>
      </p:sp>
      <p:sp>
        <p:nvSpPr>
          <p:cNvPr id="4" name="Текст 3"/>
          <p:cNvSpPr>
            <a:spLocks noGrp="1"/>
          </p:cNvSpPr>
          <p:nvPr>
            <p:ph type="body" sz="half" idx="2"/>
          </p:nvPr>
        </p:nvSpPr>
        <p:spPr>
          <a:xfrm>
            <a:off x="683568" y="4365104"/>
            <a:ext cx="6840759" cy="504056"/>
          </a:xfrm>
        </p:spPr>
        <p:txBody>
          <a:bodyPr>
            <a:normAutofit/>
          </a:bodyPr>
          <a:lstStyle/>
          <a:p>
            <a:r>
              <a:rPr lang="ru-RU" sz="2000" i="1" dirty="0" smtClean="0"/>
              <a:t>  Кабан</a:t>
            </a:r>
            <a:endParaRPr lang="ru-RU" sz="2000" i="1" dirty="0"/>
          </a:p>
        </p:txBody>
      </p:sp>
      <p:pic>
        <p:nvPicPr>
          <p:cNvPr id="23555" name="Picture 3"/>
          <p:cNvPicPr>
            <a:picLocks noChangeAspect="1" noChangeArrowheads="1"/>
          </p:cNvPicPr>
          <p:nvPr/>
        </p:nvPicPr>
        <p:blipFill>
          <a:blip r:embed="rId4" cstate="email">
            <a:lum contrast="10000"/>
          </a:blip>
          <a:srcRect/>
          <a:stretch>
            <a:fillRect/>
          </a:stretch>
        </p:blipFill>
        <p:spPr bwMode="auto">
          <a:xfrm>
            <a:off x="611560" y="764704"/>
            <a:ext cx="2736304" cy="3496874"/>
          </a:xfrm>
          <a:prstGeom prst="rect">
            <a:avLst/>
          </a:prstGeom>
          <a:ln>
            <a:noFill/>
          </a:ln>
          <a:effectLst>
            <a:softEdge rad="112500"/>
          </a:effectLst>
        </p:spPr>
      </p:pic>
      <p:pic>
        <p:nvPicPr>
          <p:cNvPr id="23557" name="Picture 5" descr="C:\Users\Алина\Золотое кольцо\Хопёрский заповедник\0_ee40_9669a946_XL-300x204.jpg"/>
          <p:cNvPicPr>
            <a:picLocks noChangeAspect="1" noChangeArrowheads="1"/>
          </p:cNvPicPr>
          <p:nvPr/>
        </p:nvPicPr>
        <p:blipFill>
          <a:blip r:embed="rId5" cstate="email">
            <a:lum contrast="10000"/>
          </a:blip>
          <a:srcRect/>
          <a:stretch>
            <a:fillRect/>
          </a:stretch>
        </p:blipFill>
        <p:spPr bwMode="auto">
          <a:xfrm>
            <a:off x="611560" y="4653136"/>
            <a:ext cx="2857500" cy="1943100"/>
          </a:xfrm>
          <a:prstGeom prst="rect">
            <a:avLst/>
          </a:prstGeom>
          <a:ln>
            <a:noFill/>
          </a:ln>
          <a:effectLst>
            <a:softEdge rad="112500"/>
          </a:effectLst>
        </p:spPr>
      </p:pic>
      <p:pic>
        <p:nvPicPr>
          <p:cNvPr id="23558" name="Picture 6" descr="C:\Users\Алина\Золотое кольцо\Хопёрский заповедник\163939.jpg"/>
          <p:cNvPicPr>
            <a:picLocks noChangeAspect="1" noChangeArrowheads="1"/>
          </p:cNvPicPr>
          <p:nvPr/>
        </p:nvPicPr>
        <p:blipFill>
          <a:blip r:embed="rId6" cstate="email">
            <a:lum contrast="10000"/>
          </a:blip>
          <a:srcRect/>
          <a:stretch>
            <a:fillRect/>
          </a:stretch>
        </p:blipFill>
        <p:spPr bwMode="auto">
          <a:xfrm>
            <a:off x="3923928" y="3501008"/>
            <a:ext cx="4392488" cy="3217285"/>
          </a:xfrm>
          <a:prstGeom prst="rect">
            <a:avLst/>
          </a:prstGeom>
          <a:ln>
            <a:noFill/>
          </a:ln>
          <a:effectLst>
            <a:softEdge rad="112500"/>
          </a:effectLst>
        </p:spPr>
      </p:pic>
    </p:spTree>
    <p:custDataLst>
      <p:tags r:id="rId1"/>
    </p:custDataLst>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ppt_x</p:attrName>
                                        </p:attrNameLst>
                                      </p:cBhvr>
                                      <p:tavLst>
                                        <p:tav tm="0">
                                          <p:val>
                                            <p:strVal val="#ppt_x-.2"/>
                                          </p:val>
                                        </p:tav>
                                        <p:tav tm="100000">
                                          <p:val>
                                            <p:strVal val="#ppt_x"/>
                                          </p:val>
                                        </p:tav>
                                      </p:tavLst>
                                    </p:anim>
                                    <p:anim calcmode="lin" valueType="num">
                                      <p:cBhvr>
                                        <p:cTn id="15"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
                                        </p:tgtEl>
                                      </p:cBhvr>
                                    </p:animEffect>
                                  </p:childTnLst>
                                </p:cTn>
                              </p:par>
                              <p:par>
                                <p:cTn id="17" presetID="47" presetClass="entr" presetSubtype="0" fill="hold" nodeType="withEffect">
                                  <p:stCondLst>
                                    <p:cond delay="0"/>
                                  </p:stCondLst>
                                  <p:childTnLst>
                                    <p:set>
                                      <p:cBhvr>
                                        <p:cTn id="18" dur="1" fill="hold">
                                          <p:stCondLst>
                                            <p:cond delay="0"/>
                                          </p:stCondLst>
                                        </p:cTn>
                                        <p:tgtEl>
                                          <p:spTgt spid="23555"/>
                                        </p:tgtEl>
                                        <p:attrNameLst>
                                          <p:attrName>style.visibility</p:attrName>
                                        </p:attrNameLst>
                                      </p:cBhvr>
                                      <p:to>
                                        <p:strVal val="visible"/>
                                      </p:to>
                                    </p:set>
                                    <p:animEffect transition="in" filter="fade">
                                      <p:cBhvr>
                                        <p:cTn id="19" dur="1000"/>
                                        <p:tgtEl>
                                          <p:spTgt spid="23555"/>
                                        </p:tgtEl>
                                      </p:cBhvr>
                                    </p:animEffect>
                                    <p:anim calcmode="lin" valueType="num">
                                      <p:cBhvr>
                                        <p:cTn id="20" dur="1000" fill="hold"/>
                                        <p:tgtEl>
                                          <p:spTgt spid="23555"/>
                                        </p:tgtEl>
                                        <p:attrNameLst>
                                          <p:attrName>ppt_x</p:attrName>
                                        </p:attrNameLst>
                                      </p:cBhvr>
                                      <p:tavLst>
                                        <p:tav tm="0">
                                          <p:val>
                                            <p:strVal val="#ppt_x"/>
                                          </p:val>
                                        </p:tav>
                                        <p:tav tm="100000">
                                          <p:val>
                                            <p:strVal val="#ppt_x"/>
                                          </p:val>
                                        </p:tav>
                                      </p:tavLst>
                                    </p:anim>
                                    <p:anim calcmode="lin" valueType="num">
                                      <p:cBhvr>
                                        <p:cTn id="21" dur="1000" fill="hold"/>
                                        <p:tgtEl>
                                          <p:spTgt spid="2355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 calcmode="lin" valueType="num">
                                      <p:cBhvr>
                                        <p:cTn id="26"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4">
                                            <p:txEl>
                                              <p:pRg st="0" end="0"/>
                                            </p:txEl>
                                          </p:spTgt>
                                        </p:tgtEl>
                                      </p:cBhvr>
                                    </p:animEffect>
                                  </p:childTnLst>
                                </p:cTn>
                              </p:par>
                              <p:par>
                                <p:cTn id="29" presetID="53" presetClass="entr" presetSubtype="0" fill="hold" nodeType="withEffect">
                                  <p:stCondLst>
                                    <p:cond delay="0"/>
                                  </p:stCondLst>
                                  <p:childTnLst>
                                    <p:set>
                                      <p:cBhvr>
                                        <p:cTn id="30" dur="1" fill="hold">
                                          <p:stCondLst>
                                            <p:cond delay="0"/>
                                          </p:stCondLst>
                                        </p:cTn>
                                        <p:tgtEl>
                                          <p:spTgt spid="23557"/>
                                        </p:tgtEl>
                                        <p:attrNameLst>
                                          <p:attrName>style.visibility</p:attrName>
                                        </p:attrNameLst>
                                      </p:cBhvr>
                                      <p:to>
                                        <p:strVal val="visible"/>
                                      </p:to>
                                    </p:set>
                                    <p:anim calcmode="lin" valueType="num">
                                      <p:cBhvr>
                                        <p:cTn id="31" dur="500" fill="hold"/>
                                        <p:tgtEl>
                                          <p:spTgt spid="23557"/>
                                        </p:tgtEl>
                                        <p:attrNameLst>
                                          <p:attrName>ppt_w</p:attrName>
                                        </p:attrNameLst>
                                      </p:cBhvr>
                                      <p:tavLst>
                                        <p:tav tm="0">
                                          <p:val>
                                            <p:fltVal val="0"/>
                                          </p:val>
                                        </p:tav>
                                        <p:tav tm="100000">
                                          <p:val>
                                            <p:strVal val="#ppt_w"/>
                                          </p:val>
                                        </p:tav>
                                      </p:tavLst>
                                    </p:anim>
                                    <p:anim calcmode="lin" valueType="num">
                                      <p:cBhvr>
                                        <p:cTn id="32" dur="500" fill="hold"/>
                                        <p:tgtEl>
                                          <p:spTgt spid="23557"/>
                                        </p:tgtEl>
                                        <p:attrNameLst>
                                          <p:attrName>ppt_h</p:attrName>
                                        </p:attrNameLst>
                                      </p:cBhvr>
                                      <p:tavLst>
                                        <p:tav tm="0">
                                          <p:val>
                                            <p:fltVal val="0"/>
                                          </p:val>
                                        </p:tav>
                                        <p:tav tm="100000">
                                          <p:val>
                                            <p:strVal val="#ppt_h"/>
                                          </p:val>
                                        </p:tav>
                                      </p:tavLst>
                                    </p:anim>
                                    <p:animEffect transition="in" filter="fade">
                                      <p:cBhvr>
                                        <p:cTn id="33" dur="500"/>
                                        <p:tgtEl>
                                          <p:spTgt spid="23557"/>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3558"/>
                                        </p:tgtEl>
                                        <p:attrNameLst>
                                          <p:attrName>style.visibility</p:attrName>
                                        </p:attrNameLst>
                                      </p:cBhvr>
                                      <p:to>
                                        <p:strVal val="visible"/>
                                      </p:to>
                                    </p:set>
                                    <p:animEffect transition="in" filter="fade">
                                      <p:cBhvr>
                                        <p:cTn id="38" dur="1000"/>
                                        <p:tgtEl>
                                          <p:spTgt spid="23558"/>
                                        </p:tgtEl>
                                      </p:cBhvr>
                                    </p:animEffect>
                                    <p:anim calcmode="lin" valueType="num">
                                      <p:cBhvr>
                                        <p:cTn id="39" dur="1000" fill="hold"/>
                                        <p:tgtEl>
                                          <p:spTgt spid="23558"/>
                                        </p:tgtEl>
                                        <p:attrNameLst>
                                          <p:attrName>ppt_x</p:attrName>
                                        </p:attrNameLst>
                                      </p:cBhvr>
                                      <p:tavLst>
                                        <p:tav tm="0">
                                          <p:val>
                                            <p:strVal val="#ppt_x"/>
                                          </p:val>
                                        </p:tav>
                                        <p:tav tm="100000">
                                          <p:val>
                                            <p:strVal val="#ppt_x"/>
                                          </p:val>
                                        </p:tav>
                                      </p:tavLst>
                                    </p:anim>
                                    <p:anim calcmode="lin" valueType="num">
                                      <p:cBhvr>
                                        <p:cTn id="40" dur="1000" fill="hold"/>
                                        <p:tgtEl>
                                          <p:spTgt spid="235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C:\Users\Алина\Desktop\Без имени-6.jpg"/>
          <p:cNvPicPr>
            <a:picLocks noChangeAspect="1" noChangeArrowheads="1"/>
          </p:cNvPicPr>
          <p:nvPr/>
        </p:nvPicPr>
        <p:blipFill>
          <a:blip r:embed="rId3" cstate="email">
            <a:lum bright="-10000"/>
          </a:blip>
          <a:srcRect/>
          <a:stretch>
            <a:fillRect/>
          </a:stretch>
        </p:blipFill>
        <p:spPr bwMode="auto">
          <a:xfrm>
            <a:off x="179512" y="188640"/>
            <a:ext cx="8732622" cy="6309320"/>
          </a:xfrm>
          <a:prstGeom prst="rect">
            <a:avLst/>
          </a:prstGeom>
          <a:ln>
            <a:noFill/>
          </a:ln>
          <a:effectLst>
            <a:softEdge rad="112500"/>
          </a:effectLst>
        </p:spPr>
      </p:pic>
      <p:sp>
        <p:nvSpPr>
          <p:cNvPr id="2" name="Заголовок 1"/>
          <p:cNvSpPr>
            <a:spLocks noGrp="1"/>
          </p:cNvSpPr>
          <p:nvPr>
            <p:ph type="title"/>
          </p:nvPr>
        </p:nvSpPr>
        <p:spPr>
          <a:xfrm>
            <a:off x="2857488" y="3714752"/>
            <a:ext cx="1214446" cy="357190"/>
          </a:xfrm>
        </p:spPr>
        <p:style>
          <a:lnRef idx="2">
            <a:schemeClr val="dk1"/>
          </a:lnRef>
          <a:fillRef idx="1">
            <a:schemeClr val="lt1"/>
          </a:fillRef>
          <a:effectRef idx="0">
            <a:schemeClr val="dk1"/>
          </a:effectRef>
          <a:fontRef idx="minor">
            <a:schemeClr val="dk1"/>
          </a:fontRef>
        </p:style>
        <p:txBody>
          <a:bodyPr>
            <a:noAutofit/>
          </a:bodyPr>
          <a:lstStyle/>
          <a:p>
            <a:r>
              <a:rPr lang="ru-RU" sz="1400" dirty="0" smtClean="0">
                <a:latin typeface="Century Gothic" pitchFamily="34" charset="0"/>
              </a:rPr>
              <a:t>Белогорье</a:t>
            </a:r>
            <a:endParaRPr lang="ru-RU" sz="1400" dirty="0">
              <a:latin typeface="Century Gothic" pitchFamily="34" charset="0"/>
            </a:endParaRPr>
          </a:p>
        </p:txBody>
      </p:sp>
      <p:sp>
        <p:nvSpPr>
          <p:cNvPr id="3" name="Текст 2"/>
          <p:cNvSpPr>
            <a:spLocks noGrp="1"/>
          </p:cNvSpPr>
          <p:nvPr>
            <p:ph sz="half" idx="1"/>
          </p:nvPr>
        </p:nvSpPr>
        <p:spPr>
          <a:xfrm>
            <a:off x="3571868" y="4071943"/>
            <a:ext cx="1357322" cy="357189"/>
          </a:xfrm>
        </p:spPr>
        <p:style>
          <a:lnRef idx="2">
            <a:schemeClr val="dk1"/>
          </a:lnRef>
          <a:fillRef idx="1">
            <a:schemeClr val="lt1"/>
          </a:fillRef>
          <a:effectRef idx="0">
            <a:schemeClr val="dk1"/>
          </a:effectRef>
          <a:fontRef idx="minor">
            <a:schemeClr val="dk1"/>
          </a:fontRef>
        </p:style>
        <p:txBody>
          <a:bodyPr>
            <a:noAutofit/>
          </a:bodyPr>
          <a:lstStyle/>
          <a:p>
            <a:pPr>
              <a:buNone/>
            </a:pPr>
            <a:r>
              <a:rPr lang="ru-RU" sz="2000" b="1" dirty="0" smtClean="0">
                <a:solidFill>
                  <a:schemeClr val="tx1"/>
                </a:solidFill>
              </a:rPr>
              <a:t>Павловск</a:t>
            </a:r>
            <a:endParaRPr lang="ru-RU" sz="2000" b="1" dirty="0">
              <a:solidFill>
                <a:schemeClr val="tx1"/>
              </a:solidFill>
            </a:endParaRPr>
          </a:p>
        </p:txBody>
      </p:sp>
      <p:sp>
        <p:nvSpPr>
          <p:cNvPr id="5" name="Содержимое 4"/>
          <p:cNvSpPr>
            <a:spLocks noGrp="1"/>
          </p:cNvSpPr>
          <p:nvPr>
            <p:ph sz="half" idx="2"/>
          </p:nvPr>
        </p:nvSpPr>
        <p:spPr>
          <a:xfrm>
            <a:off x="2000232" y="4143380"/>
            <a:ext cx="1571636" cy="285752"/>
          </a:xfrm>
        </p:spPr>
        <p:style>
          <a:lnRef idx="2">
            <a:schemeClr val="dk1"/>
          </a:lnRef>
          <a:fillRef idx="1">
            <a:schemeClr val="lt1"/>
          </a:fillRef>
          <a:effectRef idx="0">
            <a:schemeClr val="dk1"/>
          </a:effectRef>
          <a:fontRef idx="minor">
            <a:schemeClr val="dk1"/>
          </a:fontRef>
        </p:style>
        <p:txBody>
          <a:bodyPr>
            <a:normAutofit fontScale="55000" lnSpcReduction="20000"/>
          </a:bodyPr>
          <a:lstStyle/>
          <a:p>
            <a:pPr>
              <a:buNone/>
            </a:pPr>
            <a:r>
              <a:rPr lang="ru-RU" dirty="0" err="1" smtClean="0">
                <a:latin typeface="Century Gothic" pitchFamily="34" charset="0"/>
              </a:rPr>
              <a:t>Костомарово</a:t>
            </a:r>
            <a:endParaRPr lang="ru-RU" dirty="0">
              <a:latin typeface="Century Gothic" pitchFamily="34" charset="0"/>
            </a:endParaRPr>
          </a:p>
        </p:txBody>
      </p:sp>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p:cBhvr override="childStyle">
                                        <p:cTn id="6" dur="250" autoRev="1" fill="hold"/>
                                        <p:tgtEl>
                                          <p:spTgt spid="3">
                                            <p:bg/>
                                          </p:spTgt>
                                        </p:tgtEl>
                                        <p:attrNameLst>
                                          <p:attrName>style.color</p:attrName>
                                        </p:attrNameLst>
                                      </p:cBhvr>
                                      <p:to>
                                        <a:schemeClr val="bg1"/>
                                      </p:to>
                                    </p:animClr>
                                    <p:animClr clrSpc="rgb">
                                      <p:cBhvr>
                                        <p:cTn id="7" dur="250" autoRev="1" fill="hold"/>
                                        <p:tgtEl>
                                          <p:spTgt spid="3">
                                            <p:bg/>
                                          </p:spTgt>
                                        </p:tgtEl>
                                        <p:attrNameLst>
                                          <p:attrName>fillcolor</p:attrName>
                                        </p:attrNameLst>
                                      </p:cBhvr>
                                      <p:to>
                                        <a:schemeClr val="bg1"/>
                                      </p:to>
                                    </p:animClr>
                                    <p:set>
                                      <p:cBhvr>
                                        <p:cTn id="8" dur="250" autoRev="1" fill="hold"/>
                                        <p:tgtEl>
                                          <p:spTgt spid="3">
                                            <p:bg/>
                                          </p:spTgt>
                                        </p:tgtEl>
                                        <p:attrNameLst>
                                          <p:attrName>fill.type</p:attrName>
                                        </p:attrNameLst>
                                      </p:cBhvr>
                                      <p:to>
                                        <p:strVal val="solid"/>
                                      </p:to>
                                    </p:set>
                                    <p:set>
                                      <p:cBhvr>
                                        <p:cTn id="9" dur="250" autoRev="1" fill="hold"/>
                                        <p:tgtEl>
                                          <p:spTgt spid="3">
                                            <p:bg/>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7" presetClass="emph" presetSubtype="0" fill="hold" grpId="0" nodeType="clickEffect">
                                  <p:stCondLst>
                                    <p:cond delay="0"/>
                                  </p:stCondLst>
                                  <p:childTnLst>
                                    <p:animClr clrSpc="rgb">
                                      <p:cBhvr override="childStyle">
                                        <p:cTn id="13" dur="250" autoRev="1" fill="hold"/>
                                        <p:tgtEl>
                                          <p:spTgt spid="3">
                                            <p:txEl>
                                              <p:pRg st="0" end="0"/>
                                            </p:txEl>
                                          </p:spTgt>
                                        </p:tgtEl>
                                        <p:attrNameLst>
                                          <p:attrName>style.color</p:attrName>
                                        </p:attrNameLst>
                                      </p:cBhvr>
                                      <p:to>
                                        <a:schemeClr val="bg1"/>
                                      </p:to>
                                    </p:animClr>
                                    <p:animClr clrSpc="rgb">
                                      <p:cBhvr>
                                        <p:cTn id="14" dur="250" autoRev="1" fill="hold"/>
                                        <p:tgtEl>
                                          <p:spTgt spid="3">
                                            <p:txEl>
                                              <p:pRg st="0" end="0"/>
                                            </p:txEl>
                                          </p:spTgt>
                                        </p:tgtEl>
                                        <p:attrNameLst>
                                          <p:attrName>fillcolor</p:attrName>
                                        </p:attrNameLst>
                                      </p:cBhvr>
                                      <p:to>
                                        <a:schemeClr val="bg1"/>
                                      </p:to>
                                    </p:animClr>
                                    <p:set>
                                      <p:cBhvr>
                                        <p:cTn id="15" dur="250" autoRev="1" fill="hold"/>
                                        <p:tgtEl>
                                          <p:spTgt spid="3">
                                            <p:txEl>
                                              <p:pRg st="0" end="0"/>
                                            </p:txEl>
                                          </p:spTgt>
                                        </p:tgtEl>
                                        <p:attrNameLst>
                                          <p:attrName>fill.type</p:attrName>
                                        </p:attrNameLst>
                                      </p:cBhvr>
                                      <p:to>
                                        <p:strVal val="solid"/>
                                      </p:to>
                                    </p:set>
                                    <p:set>
                                      <p:cBhvr>
                                        <p:cTn id="16" dur="250" autoRev="1" fill="hold"/>
                                        <p:tgtEl>
                                          <p:spTgt spid="3">
                                            <p:txEl>
                                              <p:pRg st="0" end="0"/>
                                            </p:txEl>
                                          </p:spTgt>
                                        </p:tgtEl>
                                        <p:attrNameLst>
                                          <p:attrName>fill.on</p:attrName>
                                        </p:attrNameLst>
                                      </p:cBhvr>
                                      <p:to>
                                        <p:strVal val="true"/>
                                      </p:to>
                                    </p:set>
                                  </p:childTnLst>
                                </p:cTn>
                              </p:par>
                            </p:childTnLst>
                          </p:cTn>
                        </p:par>
                      </p:childTnLst>
                    </p:cTn>
                  </p:par>
                  <p:par>
                    <p:cTn id="17" fill="hold">
                      <p:stCondLst>
                        <p:cond delay="indefinite"/>
                      </p:stCondLst>
                      <p:childTnLst>
                        <p:par>
                          <p:cTn id="18" fill="hold">
                            <p:stCondLst>
                              <p:cond delay="0"/>
                            </p:stCondLst>
                            <p:childTnLst>
                              <p:par>
                                <p:cTn id="19" presetID="27" presetClass="emph" presetSubtype="0" fill="hold" grpId="0" nodeType="clickEffect">
                                  <p:stCondLst>
                                    <p:cond delay="0"/>
                                  </p:stCondLst>
                                  <p:childTnLst>
                                    <p:animClr clrSpc="rgb">
                                      <p:cBhvr override="childStyle">
                                        <p:cTn id="20" dur="250" autoRev="1" fill="hold"/>
                                        <p:tgtEl>
                                          <p:spTgt spid="2"/>
                                        </p:tgtEl>
                                        <p:attrNameLst>
                                          <p:attrName>style.color</p:attrName>
                                        </p:attrNameLst>
                                      </p:cBhvr>
                                      <p:to>
                                        <a:schemeClr val="bg1"/>
                                      </p:to>
                                    </p:animClr>
                                    <p:animClr clrSpc="rgb">
                                      <p:cBhvr>
                                        <p:cTn id="21" dur="250" autoRev="1" fill="hold"/>
                                        <p:tgtEl>
                                          <p:spTgt spid="2"/>
                                        </p:tgtEl>
                                        <p:attrNameLst>
                                          <p:attrName>fillcolor</p:attrName>
                                        </p:attrNameLst>
                                      </p:cBhvr>
                                      <p:to>
                                        <a:schemeClr val="bg1"/>
                                      </p:to>
                                    </p:animClr>
                                    <p:set>
                                      <p:cBhvr>
                                        <p:cTn id="22" dur="250" autoRev="1" fill="hold"/>
                                        <p:tgtEl>
                                          <p:spTgt spid="2"/>
                                        </p:tgtEl>
                                        <p:attrNameLst>
                                          <p:attrName>fill.type</p:attrName>
                                        </p:attrNameLst>
                                      </p:cBhvr>
                                      <p:to>
                                        <p:strVal val="solid"/>
                                      </p:to>
                                    </p:set>
                                    <p:set>
                                      <p:cBhvr>
                                        <p:cTn id="23" dur="250" autoRev="1" fill="hold"/>
                                        <p:tgtEl>
                                          <p:spTgt spid="2"/>
                                        </p:tgtEl>
                                        <p:attrNameLst>
                                          <p:attrName>fill.on</p:attrName>
                                        </p:attrNameLst>
                                      </p:cBhvr>
                                      <p:to>
                                        <p:strVal val="true"/>
                                      </p:to>
                                    </p:set>
                                  </p:childTnLst>
                                </p:cTn>
                              </p:par>
                            </p:childTnLst>
                          </p:cTn>
                        </p:par>
                      </p:childTnLst>
                    </p:cTn>
                  </p:par>
                  <p:par>
                    <p:cTn id="24" fill="hold">
                      <p:stCondLst>
                        <p:cond delay="indefinite"/>
                      </p:stCondLst>
                      <p:childTnLst>
                        <p:par>
                          <p:cTn id="25" fill="hold">
                            <p:stCondLst>
                              <p:cond delay="0"/>
                            </p:stCondLst>
                            <p:childTnLst>
                              <p:par>
                                <p:cTn id="26" presetID="27" presetClass="emph" presetSubtype="0" fill="hold" grpId="0" nodeType="clickEffect">
                                  <p:stCondLst>
                                    <p:cond delay="0"/>
                                  </p:stCondLst>
                                  <p:childTnLst>
                                    <p:animClr clrSpc="rgb">
                                      <p:cBhvr override="childStyle">
                                        <p:cTn id="27" dur="250" autoRev="1" fill="hold"/>
                                        <p:tgtEl>
                                          <p:spTgt spid="5">
                                            <p:bg/>
                                          </p:spTgt>
                                        </p:tgtEl>
                                        <p:attrNameLst>
                                          <p:attrName>style.color</p:attrName>
                                        </p:attrNameLst>
                                      </p:cBhvr>
                                      <p:to>
                                        <a:schemeClr val="bg1"/>
                                      </p:to>
                                    </p:animClr>
                                    <p:animClr clrSpc="rgb">
                                      <p:cBhvr>
                                        <p:cTn id="28" dur="250" autoRev="1" fill="hold"/>
                                        <p:tgtEl>
                                          <p:spTgt spid="5">
                                            <p:bg/>
                                          </p:spTgt>
                                        </p:tgtEl>
                                        <p:attrNameLst>
                                          <p:attrName>fillcolor</p:attrName>
                                        </p:attrNameLst>
                                      </p:cBhvr>
                                      <p:to>
                                        <a:schemeClr val="bg1"/>
                                      </p:to>
                                    </p:animClr>
                                    <p:set>
                                      <p:cBhvr>
                                        <p:cTn id="29" dur="250" autoRev="1" fill="hold"/>
                                        <p:tgtEl>
                                          <p:spTgt spid="5">
                                            <p:bg/>
                                          </p:spTgt>
                                        </p:tgtEl>
                                        <p:attrNameLst>
                                          <p:attrName>fill.type</p:attrName>
                                        </p:attrNameLst>
                                      </p:cBhvr>
                                      <p:to>
                                        <p:strVal val="solid"/>
                                      </p:to>
                                    </p:set>
                                    <p:set>
                                      <p:cBhvr>
                                        <p:cTn id="30" dur="250" autoRev="1" fill="hold"/>
                                        <p:tgtEl>
                                          <p:spTgt spid="5">
                                            <p:bg/>
                                          </p:spTgt>
                                        </p:tgtEl>
                                        <p:attrNameLst>
                                          <p:attrName>fill.on</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27" presetClass="emph" presetSubtype="0" fill="hold" grpId="0" nodeType="clickEffect">
                                  <p:stCondLst>
                                    <p:cond delay="0"/>
                                  </p:stCondLst>
                                  <p:childTnLst>
                                    <p:animClr clrSpc="rgb">
                                      <p:cBhvr override="childStyle">
                                        <p:cTn id="34" dur="250" autoRev="1" fill="hold"/>
                                        <p:tgtEl>
                                          <p:spTgt spid="5">
                                            <p:txEl>
                                              <p:pRg st="0" end="0"/>
                                            </p:txEl>
                                          </p:spTgt>
                                        </p:tgtEl>
                                        <p:attrNameLst>
                                          <p:attrName>style.color</p:attrName>
                                        </p:attrNameLst>
                                      </p:cBhvr>
                                      <p:to>
                                        <a:schemeClr val="bg1"/>
                                      </p:to>
                                    </p:animClr>
                                    <p:animClr clrSpc="rgb">
                                      <p:cBhvr>
                                        <p:cTn id="35" dur="250" autoRev="1" fill="hold"/>
                                        <p:tgtEl>
                                          <p:spTgt spid="5">
                                            <p:txEl>
                                              <p:pRg st="0" end="0"/>
                                            </p:txEl>
                                          </p:spTgt>
                                        </p:tgtEl>
                                        <p:attrNameLst>
                                          <p:attrName>fillcolor</p:attrName>
                                        </p:attrNameLst>
                                      </p:cBhvr>
                                      <p:to>
                                        <a:schemeClr val="bg1"/>
                                      </p:to>
                                    </p:animClr>
                                    <p:set>
                                      <p:cBhvr>
                                        <p:cTn id="36" dur="250" autoRev="1" fill="hold"/>
                                        <p:tgtEl>
                                          <p:spTgt spid="5">
                                            <p:txEl>
                                              <p:pRg st="0" end="0"/>
                                            </p:txEl>
                                          </p:spTgt>
                                        </p:tgtEl>
                                        <p:attrNameLst>
                                          <p:attrName>fill.type</p:attrName>
                                        </p:attrNameLst>
                                      </p:cBhvr>
                                      <p:to>
                                        <p:strVal val="solid"/>
                                      </p:to>
                                    </p:set>
                                    <p:set>
                                      <p:cBhvr>
                                        <p:cTn id="37" dur="250" autoRev="1" fill="hold"/>
                                        <p:tgtEl>
                                          <p:spTgt spid="5">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F:\Золотое кольцо\map-vrn-obl.gif"/>
          <p:cNvPicPr>
            <a:picLocks noChangeAspect="1" noChangeArrowheads="1"/>
          </p:cNvPicPr>
          <p:nvPr/>
        </p:nvPicPr>
        <p:blipFill>
          <a:blip r:embed="rId3" cstate="email">
            <a:lum bright="-20000" contrast="20000"/>
          </a:blip>
          <a:srcRect/>
          <a:stretch>
            <a:fillRect/>
          </a:stretch>
        </p:blipFill>
        <p:spPr bwMode="auto">
          <a:xfrm>
            <a:off x="-82345" y="0"/>
            <a:ext cx="9492042" cy="6858000"/>
          </a:xfrm>
          <a:prstGeom prst="rect">
            <a:avLst/>
          </a:prstGeom>
          <a:noFill/>
        </p:spPr>
      </p:pic>
      <p:sp>
        <p:nvSpPr>
          <p:cNvPr id="6" name="Заголовок 5"/>
          <p:cNvSpPr>
            <a:spLocks noGrp="1"/>
          </p:cNvSpPr>
          <p:nvPr>
            <p:ph type="title"/>
          </p:nvPr>
        </p:nvSpPr>
        <p:spPr>
          <a:xfrm>
            <a:off x="1187624" y="1196752"/>
            <a:ext cx="1368152" cy="432048"/>
          </a:xfrm>
        </p:spPr>
        <p:style>
          <a:lnRef idx="2">
            <a:schemeClr val="dk1"/>
          </a:lnRef>
          <a:fillRef idx="1">
            <a:schemeClr val="lt1"/>
          </a:fillRef>
          <a:effectRef idx="0">
            <a:schemeClr val="dk1"/>
          </a:effectRef>
          <a:fontRef idx="minor">
            <a:schemeClr val="dk1"/>
          </a:fontRef>
        </p:style>
        <p:txBody>
          <a:bodyPr>
            <a:noAutofit/>
          </a:bodyPr>
          <a:lstStyle/>
          <a:p>
            <a:r>
              <a:rPr lang="ru-RU" sz="2000" b="1" dirty="0" smtClean="0">
                <a:latin typeface="Century Gothic" pitchFamily="34" charset="0"/>
              </a:rPr>
              <a:t>Воронеж</a:t>
            </a:r>
            <a:endParaRPr lang="ru-RU" sz="2000" b="1" dirty="0">
              <a:latin typeface="Century Gothic" pitchFamily="34" charset="0"/>
            </a:endParaRPr>
          </a:p>
        </p:txBody>
      </p:sp>
      <p:pic>
        <p:nvPicPr>
          <p:cNvPr id="2050" name="Picture 2" descr="F:\Золотое кольцо\map-vrn-obl.gif"/>
          <p:cNvPicPr>
            <a:picLocks noChangeAspect="1" noChangeArrowheads="1"/>
          </p:cNvPicPr>
          <p:nvPr/>
        </p:nvPicPr>
        <p:blipFill>
          <a:blip r:embed="rId3" cstate="email"/>
          <a:srcRect/>
          <a:stretch>
            <a:fillRect/>
          </a:stretch>
        </p:blipFill>
        <p:spPr bwMode="auto">
          <a:xfrm>
            <a:off x="-10787170" y="-13216054"/>
            <a:ext cx="11358642" cy="8206619"/>
          </a:xfrm>
          <a:prstGeom prst="rect">
            <a:avLst/>
          </a:prstGeom>
          <a:noFill/>
        </p:spPr>
      </p:pic>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p:cBhvr override="childStyle">
                                        <p:cTn id="6" dur="250" autoRev="1" fill="hold"/>
                                        <p:tgtEl>
                                          <p:spTgt spid="6"/>
                                        </p:tgtEl>
                                        <p:attrNameLst>
                                          <p:attrName>style.color</p:attrName>
                                        </p:attrNameLst>
                                      </p:cBhvr>
                                      <p:to>
                                        <a:schemeClr val="bg1"/>
                                      </p:to>
                                    </p:animClr>
                                    <p:animClr clrSpc="rgb">
                                      <p:cBhvr>
                                        <p:cTn id="7" dur="250" autoRev="1" fill="hold"/>
                                        <p:tgtEl>
                                          <p:spTgt spid="6"/>
                                        </p:tgtEl>
                                        <p:attrNameLst>
                                          <p:attrName>fillcolor</p:attrName>
                                        </p:attrNameLst>
                                      </p:cBhvr>
                                      <p:to>
                                        <a:schemeClr val="bg1"/>
                                      </p:to>
                                    </p:animClr>
                                    <p:set>
                                      <p:cBhvr>
                                        <p:cTn id="8" dur="250" autoRev="1" fill="hold"/>
                                        <p:tgtEl>
                                          <p:spTgt spid="6"/>
                                        </p:tgtEl>
                                        <p:attrNameLst>
                                          <p:attrName>fill.type</p:attrName>
                                        </p:attrNameLst>
                                      </p:cBhvr>
                                      <p:to>
                                        <p:strVal val="solid"/>
                                      </p:to>
                                    </p:set>
                                    <p:set>
                                      <p:cBhvr>
                                        <p:cTn id="9" dur="250" autoRev="1" fill="hold"/>
                                        <p:tgtEl>
                                          <p:spTgt spid="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sp>
        <p:nvSpPr>
          <p:cNvPr id="2" name="Заголовок 1"/>
          <p:cNvSpPr>
            <a:spLocks noGrp="1"/>
          </p:cNvSpPr>
          <p:nvPr>
            <p:ph type="title"/>
          </p:nvPr>
        </p:nvSpPr>
        <p:spPr>
          <a:xfrm>
            <a:off x="457200" y="0"/>
            <a:ext cx="8229600" cy="1268760"/>
          </a:xfrm>
        </p:spPr>
        <p:txBody>
          <a:bodyPr>
            <a:normAutofit fontScale="90000"/>
          </a:bodyPr>
          <a:lstStyle/>
          <a:p>
            <a:r>
              <a:rPr lang="ru-RU" b="1" dirty="0" smtClean="0">
                <a:solidFill>
                  <a:srgbClr val="FF0000"/>
                </a:solidFill>
                <a:effectLst>
                  <a:outerShdw blurRad="50800" dist="38100" dir="5400000" algn="t" rotWithShape="0">
                    <a:prstClr val="black">
                      <a:alpha val="40000"/>
                    </a:prstClr>
                  </a:outerShdw>
                </a:effectLst>
              </a:rPr>
              <a:t>Павловск</a:t>
            </a:r>
            <a:r>
              <a:rPr lang="ru-RU" b="1" dirty="0" smtClean="0">
                <a:effectLst>
                  <a:outerShdw blurRad="50800" dist="38100" dir="5400000" algn="t" rotWithShape="0">
                    <a:prstClr val="black">
                      <a:alpha val="40000"/>
                    </a:prstClr>
                  </a:outerShdw>
                </a:effectLst>
              </a:rPr>
              <a:t/>
            </a:r>
            <a:br>
              <a:rPr lang="ru-RU" b="1" dirty="0" smtClean="0">
                <a:effectLst>
                  <a:outerShdw blurRad="50800" dist="38100" dir="5400000" algn="t" rotWithShape="0">
                    <a:prstClr val="black">
                      <a:alpha val="40000"/>
                    </a:prstClr>
                  </a:outerShdw>
                </a:effectLst>
              </a:rPr>
            </a:br>
            <a:r>
              <a:rPr lang="ru-RU" b="1" dirty="0" smtClean="0">
                <a:effectLst>
                  <a:outerShdw blurRad="50800" dist="38100" dir="5400000" algn="t" rotWithShape="0">
                    <a:prstClr val="black">
                      <a:alpha val="40000"/>
                    </a:prstClr>
                  </a:outerShdw>
                </a:effectLst>
              </a:rPr>
              <a:t>Белогорье</a:t>
            </a:r>
            <a:endParaRPr lang="ru-RU" b="1" dirty="0">
              <a:effectLst>
                <a:outerShdw blurRad="50800" dist="38100" dir="5400000" algn="t" rotWithShape="0">
                  <a:prstClr val="black">
                    <a:alpha val="40000"/>
                  </a:prstClr>
                </a:outerShdw>
              </a:effectLst>
            </a:endParaRPr>
          </a:p>
        </p:txBody>
      </p:sp>
      <p:sp>
        <p:nvSpPr>
          <p:cNvPr id="3" name="Содержимое 2"/>
          <p:cNvSpPr>
            <a:spLocks noGrp="1"/>
          </p:cNvSpPr>
          <p:nvPr>
            <p:ph idx="1"/>
          </p:nvPr>
        </p:nvSpPr>
        <p:spPr>
          <a:xfrm>
            <a:off x="0" y="4077072"/>
            <a:ext cx="4932040" cy="2780928"/>
          </a:xfrm>
        </p:spPr>
        <p:txBody>
          <a:bodyPr>
            <a:normAutofit fontScale="62500" lnSpcReduction="20000"/>
          </a:bodyPr>
          <a:lstStyle/>
          <a:p>
            <a:pPr>
              <a:buNone/>
            </a:pPr>
            <a:r>
              <a:rPr lang="ru-RU" dirty="0" smtClean="0"/>
              <a:t>       В четырех километрах ниже села Белогорья по Дону, в полукилометрах от хутора Кирпичи на правом берегу реки, на крутой меловой горе, заросшей в своей верхней части деревьями и кустарником, находятся знаменитые </a:t>
            </a:r>
            <a:r>
              <a:rPr lang="ru-RU" dirty="0" err="1" smtClean="0"/>
              <a:t>Белогорские</a:t>
            </a:r>
            <a:r>
              <a:rPr lang="ru-RU" dirty="0" smtClean="0"/>
              <a:t> пещеры, овеянные многочисленными легендами. Там же находился Воскресенский монастырь. </a:t>
            </a:r>
            <a:br>
              <a:rPr lang="ru-RU" dirty="0" smtClean="0"/>
            </a:br>
            <a:endParaRPr lang="ru-RU" dirty="0"/>
          </a:p>
        </p:txBody>
      </p:sp>
      <p:pic>
        <p:nvPicPr>
          <p:cNvPr id="13315" name="Picture 3" descr="C:\Users\Алина\Золотое кольцо\Белогорье\389994599.jpg"/>
          <p:cNvPicPr>
            <a:picLocks noChangeAspect="1" noChangeArrowheads="1"/>
          </p:cNvPicPr>
          <p:nvPr/>
        </p:nvPicPr>
        <p:blipFill>
          <a:blip r:embed="rId4" cstate="email">
            <a:lum contrast="10000"/>
          </a:blip>
          <a:srcRect/>
          <a:stretch>
            <a:fillRect/>
          </a:stretch>
        </p:blipFill>
        <p:spPr bwMode="auto">
          <a:xfrm>
            <a:off x="539552" y="1124744"/>
            <a:ext cx="3672408" cy="2754307"/>
          </a:xfrm>
          <a:prstGeom prst="rect">
            <a:avLst/>
          </a:prstGeom>
          <a:ln>
            <a:noFill/>
          </a:ln>
          <a:effectLst>
            <a:softEdge rad="112500"/>
          </a:effectLst>
        </p:spPr>
      </p:pic>
      <p:pic>
        <p:nvPicPr>
          <p:cNvPr id="13316" name="Picture 4" descr="C:\Users\Алина\Золотое кольцо\Белогорье\152552043.jpg"/>
          <p:cNvPicPr>
            <a:picLocks noChangeAspect="1" noChangeArrowheads="1"/>
          </p:cNvPicPr>
          <p:nvPr/>
        </p:nvPicPr>
        <p:blipFill>
          <a:blip r:embed="rId5" cstate="email">
            <a:lum contrast="20000"/>
          </a:blip>
          <a:srcRect/>
          <a:stretch>
            <a:fillRect/>
          </a:stretch>
        </p:blipFill>
        <p:spPr bwMode="auto">
          <a:xfrm>
            <a:off x="4572000" y="1124744"/>
            <a:ext cx="4176464" cy="2782536"/>
          </a:xfrm>
          <a:prstGeom prst="rect">
            <a:avLst/>
          </a:prstGeom>
          <a:ln>
            <a:noFill/>
          </a:ln>
          <a:effectLst>
            <a:softEdge rad="112500"/>
          </a:effectLst>
        </p:spPr>
      </p:pic>
      <p:pic>
        <p:nvPicPr>
          <p:cNvPr id="13317" name="Picture 5"/>
          <p:cNvPicPr>
            <a:picLocks noChangeAspect="1" noChangeArrowheads="1"/>
          </p:cNvPicPr>
          <p:nvPr/>
        </p:nvPicPr>
        <p:blipFill>
          <a:blip r:embed="rId6" cstate="email">
            <a:lum contrast="10000"/>
          </a:blip>
          <a:srcRect/>
          <a:stretch>
            <a:fillRect/>
          </a:stretch>
        </p:blipFill>
        <p:spPr bwMode="auto">
          <a:xfrm>
            <a:off x="5076056" y="4149080"/>
            <a:ext cx="3600400" cy="23882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3315"/>
                                        </p:tgtEl>
                                        <p:attrNameLst>
                                          <p:attrName>style.visibility</p:attrName>
                                        </p:attrNameLst>
                                      </p:cBhvr>
                                      <p:to>
                                        <p:strVal val="visible"/>
                                      </p:to>
                                    </p:set>
                                    <p:animEffect transition="in" filter="fade">
                                      <p:cBhvr>
                                        <p:cTn id="14" dur="1000"/>
                                        <p:tgtEl>
                                          <p:spTgt spid="13315"/>
                                        </p:tgtEl>
                                      </p:cBhvr>
                                    </p:animEffect>
                                    <p:anim calcmode="lin" valueType="num">
                                      <p:cBhvr>
                                        <p:cTn id="15" dur="1000" fill="hold"/>
                                        <p:tgtEl>
                                          <p:spTgt spid="13315"/>
                                        </p:tgtEl>
                                        <p:attrNameLst>
                                          <p:attrName>ppt_x</p:attrName>
                                        </p:attrNameLst>
                                      </p:cBhvr>
                                      <p:tavLst>
                                        <p:tav tm="0">
                                          <p:val>
                                            <p:strVal val="#ppt_x"/>
                                          </p:val>
                                        </p:tav>
                                        <p:tav tm="100000">
                                          <p:val>
                                            <p:strVal val="#ppt_x"/>
                                          </p:val>
                                        </p:tav>
                                      </p:tavLst>
                                    </p:anim>
                                    <p:anim calcmode="lin" valueType="num">
                                      <p:cBhvr>
                                        <p:cTn id="16" dur="1000" fill="hold"/>
                                        <p:tgtEl>
                                          <p:spTgt spid="133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3316"/>
                                        </p:tgtEl>
                                        <p:attrNameLst>
                                          <p:attrName>style.visibility</p:attrName>
                                        </p:attrNameLst>
                                      </p:cBhvr>
                                      <p:to>
                                        <p:strVal val="visible"/>
                                      </p:to>
                                    </p:set>
                                    <p:animEffect transition="in" filter="fade">
                                      <p:cBhvr>
                                        <p:cTn id="21" dur="1000"/>
                                        <p:tgtEl>
                                          <p:spTgt spid="13316"/>
                                        </p:tgtEl>
                                      </p:cBhvr>
                                    </p:animEffect>
                                    <p:anim calcmode="lin" valueType="num">
                                      <p:cBhvr>
                                        <p:cTn id="22" dur="1000" fill="hold"/>
                                        <p:tgtEl>
                                          <p:spTgt spid="13316"/>
                                        </p:tgtEl>
                                        <p:attrNameLst>
                                          <p:attrName>ppt_x</p:attrName>
                                        </p:attrNameLst>
                                      </p:cBhvr>
                                      <p:tavLst>
                                        <p:tav tm="0">
                                          <p:val>
                                            <p:strVal val="#ppt_x"/>
                                          </p:val>
                                        </p:tav>
                                        <p:tav tm="100000">
                                          <p:val>
                                            <p:strVal val="#ppt_x"/>
                                          </p:val>
                                        </p:tav>
                                      </p:tavLst>
                                    </p:anim>
                                    <p:anim calcmode="lin" valueType="num">
                                      <p:cBhvr>
                                        <p:cTn id="23" dur="1000" fill="hold"/>
                                        <p:tgtEl>
                                          <p:spTgt spid="133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 calcmode="lin" valueType="num">
                                      <p:cBhvr>
                                        <p:cTn id="28"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5" presetClass="entr" presetSubtype="0" fill="hold" nodeType="clickEffect">
                                  <p:stCondLst>
                                    <p:cond delay="0"/>
                                  </p:stCondLst>
                                  <p:childTnLst>
                                    <p:set>
                                      <p:cBhvr>
                                        <p:cTn id="34" dur="1" fill="hold">
                                          <p:stCondLst>
                                            <p:cond delay="0"/>
                                          </p:stCondLst>
                                        </p:cTn>
                                        <p:tgtEl>
                                          <p:spTgt spid="13317"/>
                                        </p:tgtEl>
                                        <p:attrNameLst>
                                          <p:attrName>style.visibility</p:attrName>
                                        </p:attrNameLst>
                                      </p:cBhvr>
                                      <p:to>
                                        <p:strVal val="visible"/>
                                      </p:to>
                                    </p:set>
                                    <p:anim calcmode="lin" valueType="num">
                                      <p:cBhvr>
                                        <p:cTn id="35" dur="500" decel="50000" fill="hold">
                                          <p:stCondLst>
                                            <p:cond delay="0"/>
                                          </p:stCondLst>
                                        </p:cTn>
                                        <p:tgtEl>
                                          <p:spTgt spid="13317"/>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3317"/>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3317"/>
                                        </p:tgtEl>
                                        <p:attrNameLst>
                                          <p:attrName>ppt_w</p:attrName>
                                        </p:attrNameLst>
                                      </p:cBhvr>
                                      <p:tavLst>
                                        <p:tav tm="0">
                                          <p:val>
                                            <p:strVal val="#ppt_w*.05"/>
                                          </p:val>
                                        </p:tav>
                                        <p:tav tm="100000">
                                          <p:val>
                                            <p:strVal val="#ppt_w"/>
                                          </p:val>
                                        </p:tav>
                                      </p:tavLst>
                                    </p:anim>
                                    <p:anim calcmode="lin" valueType="num">
                                      <p:cBhvr>
                                        <p:cTn id="38" dur="1000" fill="hold"/>
                                        <p:tgtEl>
                                          <p:spTgt spid="13317"/>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3317"/>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3317"/>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3317"/>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sp>
        <p:nvSpPr>
          <p:cNvPr id="2" name="Заголовок 1"/>
          <p:cNvSpPr>
            <a:spLocks noGrp="1"/>
          </p:cNvSpPr>
          <p:nvPr>
            <p:ph type="title"/>
          </p:nvPr>
        </p:nvSpPr>
        <p:spPr>
          <a:xfrm>
            <a:off x="457200" y="-571528"/>
            <a:ext cx="8229600" cy="214314"/>
          </a:xfrm>
        </p:spPr>
        <p:txBody>
          <a:bodyPr>
            <a:normAutofit fontScale="90000"/>
          </a:bodyPr>
          <a:lstStyle/>
          <a:p>
            <a:endParaRPr lang="ru-RU" dirty="0"/>
          </a:p>
        </p:txBody>
      </p:sp>
      <p:sp>
        <p:nvSpPr>
          <p:cNvPr id="3" name="Содержимое 2"/>
          <p:cNvSpPr>
            <a:spLocks noGrp="1"/>
          </p:cNvSpPr>
          <p:nvPr>
            <p:ph sz="half" idx="1"/>
          </p:nvPr>
        </p:nvSpPr>
        <p:spPr>
          <a:xfrm>
            <a:off x="179512" y="692696"/>
            <a:ext cx="4464496" cy="6165304"/>
          </a:xfrm>
        </p:spPr>
        <p:txBody>
          <a:bodyPr>
            <a:normAutofit fontScale="85000" lnSpcReduction="20000"/>
          </a:bodyPr>
          <a:lstStyle/>
          <a:p>
            <a:pPr>
              <a:buNone/>
            </a:pPr>
            <a:r>
              <a:rPr lang="ru-RU" dirty="0" smtClean="0"/>
              <a:t>       Происхождение пещер до настоящего времени не установлено. По преданиям древнего происхождения, пещеры были небольшой длины. Они использовались для нападения из них с целью ограбления плывших по Дону лодок купцов и торговцев. В меловой горе были построены бойницы, не сохранившиеся к настоящему времени. Начало современных пещер было положено дочерью бедного казака с.Белогорья Марией Константиновной Шерстюковой. </a:t>
            </a:r>
            <a:br>
              <a:rPr lang="ru-RU" dirty="0" smtClean="0"/>
            </a:br>
            <a:endParaRPr lang="ru-RU" dirty="0"/>
          </a:p>
        </p:txBody>
      </p:sp>
      <p:pic>
        <p:nvPicPr>
          <p:cNvPr id="14338" name="Picture 2" descr="C:\Users\Алина\Золотое кольцо\Белогорье\152551994.jpg"/>
          <p:cNvPicPr>
            <a:picLocks noChangeAspect="1" noChangeArrowheads="1"/>
          </p:cNvPicPr>
          <p:nvPr/>
        </p:nvPicPr>
        <p:blipFill>
          <a:blip r:embed="rId4" cstate="email">
            <a:lum contrast="10000"/>
          </a:blip>
          <a:srcRect/>
          <a:stretch>
            <a:fillRect/>
          </a:stretch>
        </p:blipFill>
        <p:spPr bwMode="auto">
          <a:xfrm>
            <a:off x="4716016" y="3573016"/>
            <a:ext cx="4104456" cy="2734561"/>
          </a:xfrm>
          <a:prstGeom prst="rect">
            <a:avLst/>
          </a:prstGeom>
          <a:ln>
            <a:noFill/>
          </a:ln>
          <a:effectLst>
            <a:softEdge rad="112500"/>
          </a:effectLst>
        </p:spPr>
      </p:pic>
      <p:pic>
        <p:nvPicPr>
          <p:cNvPr id="14339" name="Picture 3" descr="C:\Users\Алина\Золотое кольцо\Белогорье\152552018.jpg"/>
          <p:cNvPicPr>
            <a:picLocks noGrp="1" noChangeAspect="1" noChangeArrowheads="1"/>
          </p:cNvPicPr>
          <p:nvPr>
            <p:ph sz="half" idx="2"/>
          </p:nvPr>
        </p:nvPicPr>
        <p:blipFill>
          <a:blip r:embed="rId5" cstate="email"/>
          <a:srcRect/>
          <a:stretch>
            <a:fillRect/>
          </a:stretch>
        </p:blipFill>
        <p:spPr bwMode="auto">
          <a:xfrm>
            <a:off x="4716016" y="764704"/>
            <a:ext cx="4104456" cy="2734561"/>
          </a:xfrm>
          <a:prstGeom prst="rect">
            <a:avLst/>
          </a:prstGeom>
          <a:ln>
            <a:noFill/>
          </a:ln>
          <a:effectLst>
            <a:softEdge rad="112500"/>
          </a:effectLst>
        </p:spPr>
      </p:pic>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3" presetClass="entr" presetSubtype="0" fill="hold" nodeType="clickEffect">
                                  <p:stCondLst>
                                    <p:cond delay="0"/>
                                  </p:stCondLst>
                                  <p:childTnLst>
                                    <p:set>
                                      <p:cBhvr>
                                        <p:cTn id="14" dur="1" fill="hold">
                                          <p:stCondLst>
                                            <p:cond delay="0"/>
                                          </p:stCondLst>
                                        </p:cTn>
                                        <p:tgtEl>
                                          <p:spTgt spid="14339"/>
                                        </p:tgtEl>
                                        <p:attrNameLst>
                                          <p:attrName>style.visibility</p:attrName>
                                        </p:attrNameLst>
                                      </p:cBhvr>
                                      <p:to>
                                        <p:strVal val="visible"/>
                                      </p:to>
                                    </p:set>
                                    <p:anim calcmode="lin" valueType="num">
                                      <p:cBhvr>
                                        <p:cTn id="15" dur="500" fill="hold"/>
                                        <p:tgtEl>
                                          <p:spTgt spid="14339"/>
                                        </p:tgtEl>
                                        <p:attrNameLst>
                                          <p:attrName>ppt_w</p:attrName>
                                        </p:attrNameLst>
                                      </p:cBhvr>
                                      <p:tavLst>
                                        <p:tav tm="0">
                                          <p:val>
                                            <p:fltVal val="0"/>
                                          </p:val>
                                        </p:tav>
                                        <p:tav tm="100000">
                                          <p:val>
                                            <p:strVal val="#ppt_w"/>
                                          </p:val>
                                        </p:tav>
                                      </p:tavLst>
                                    </p:anim>
                                    <p:anim calcmode="lin" valueType="num">
                                      <p:cBhvr>
                                        <p:cTn id="16" dur="500" fill="hold"/>
                                        <p:tgtEl>
                                          <p:spTgt spid="14339"/>
                                        </p:tgtEl>
                                        <p:attrNameLst>
                                          <p:attrName>ppt_h</p:attrName>
                                        </p:attrNameLst>
                                      </p:cBhvr>
                                      <p:tavLst>
                                        <p:tav tm="0">
                                          <p:val>
                                            <p:fltVal val="0"/>
                                          </p:val>
                                        </p:tav>
                                        <p:tav tm="100000">
                                          <p:val>
                                            <p:strVal val="#ppt_h"/>
                                          </p:val>
                                        </p:tav>
                                      </p:tavLst>
                                    </p:anim>
                                    <p:animEffect transition="in" filter="fade">
                                      <p:cBhvr>
                                        <p:cTn id="17" dur="500"/>
                                        <p:tgtEl>
                                          <p:spTgt spid="1433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nodeType="clickEffect">
                                  <p:stCondLst>
                                    <p:cond delay="0"/>
                                  </p:stCondLst>
                                  <p:childTnLst>
                                    <p:set>
                                      <p:cBhvr>
                                        <p:cTn id="21" dur="1" fill="hold">
                                          <p:stCondLst>
                                            <p:cond delay="0"/>
                                          </p:stCondLst>
                                        </p:cTn>
                                        <p:tgtEl>
                                          <p:spTgt spid="14338"/>
                                        </p:tgtEl>
                                        <p:attrNameLst>
                                          <p:attrName>style.visibility</p:attrName>
                                        </p:attrNameLst>
                                      </p:cBhvr>
                                      <p:to>
                                        <p:strVal val="visible"/>
                                      </p:to>
                                    </p:set>
                                    <p:anim calcmode="lin" valueType="num">
                                      <p:cBhvr>
                                        <p:cTn id="22" dur="500" fill="hold"/>
                                        <p:tgtEl>
                                          <p:spTgt spid="14338"/>
                                        </p:tgtEl>
                                        <p:attrNameLst>
                                          <p:attrName>ppt_w</p:attrName>
                                        </p:attrNameLst>
                                      </p:cBhvr>
                                      <p:tavLst>
                                        <p:tav tm="0">
                                          <p:val>
                                            <p:fltVal val="0"/>
                                          </p:val>
                                        </p:tav>
                                        <p:tav tm="100000">
                                          <p:val>
                                            <p:strVal val="#ppt_w"/>
                                          </p:val>
                                        </p:tav>
                                      </p:tavLst>
                                    </p:anim>
                                    <p:anim calcmode="lin" valueType="num">
                                      <p:cBhvr>
                                        <p:cTn id="23" dur="500" fill="hold"/>
                                        <p:tgtEl>
                                          <p:spTgt spid="14338"/>
                                        </p:tgtEl>
                                        <p:attrNameLst>
                                          <p:attrName>ppt_h</p:attrName>
                                        </p:attrNameLst>
                                      </p:cBhvr>
                                      <p:tavLst>
                                        <p:tav tm="0">
                                          <p:val>
                                            <p:fltVal val="0"/>
                                          </p:val>
                                        </p:tav>
                                        <p:tav tm="100000">
                                          <p:val>
                                            <p:strVal val="#ppt_h"/>
                                          </p:val>
                                        </p:tav>
                                      </p:tavLst>
                                    </p:anim>
                                    <p:animEffect transition="in" filter="fade">
                                      <p:cBhvr>
                                        <p:cTn id="24"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sp>
        <p:nvSpPr>
          <p:cNvPr id="2" name="Заголовок 1"/>
          <p:cNvSpPr>
            <a:spLocks noGrp="1"/>
          </p:cNvSpPr>
          <p:nvPr>
            <p:ph type="title"/>
          </p:nvPr>
        </p:nvSpPr>
        <p:spPr>
          <a:xfrm>
            <a:off x="457200" y="0"/>
            <a:ext cx="8229600" cy="980728"/>
          </a:xfrm>
        </p:spPr>
        <p:txBody>
          <a:bodyPr/>
          <a:lstStyle/>
          <a:p>
            <a:r>
              <a:rPr lang="ru-RU" b="1" dirty="0" err="1" smtClean="0">
                <a:effectLst>
                  <a:outerShdw blurRad="50800" dist="38100" dir="5400000" algn="t" rotWithShape="0">
                    <a:prstClr val="black">
                      <a:alpha val="40000"/>
                    </a:prstClr>
                  </a:outerShdw>
                </a:effectLst>
              </a:rPr>
              <a:t>Костомарово</a:t>
            </a:r>
            <a:endParaRPr lang="ru-RU" b="1" dirty="0">
              <a:effectLst>
                <a:outerShdw blurRad="50800" dist="38100" dir="5400000" algn="t" rotWithShape="0">
                  <a:prstClr val="black">
                    <a:alpha val="40000"/>
                  </a:prstClr>
                </a:outerShdw>
              </a:effectLst>
            </a:endParaRPr>
          </a:p>
        </p:txBody>
      </p:sp>
      <p:sp>
        <p:nvSpPr>
          <p:cNvPr id="5" name="Содержимое 4"/>
          <p:cNvSpPr>
            <a:spLocks noGrp="1"/>
          </p:cNvSpPr>
          <p:nvPr>
            <p:ph sz="half" idx="1"/>
          </p:nvPr>
        </p:nvSpPr>
        <p:spPr>
          <a:xfrm>
            <a:off x="457200" y="4149080"/>
            <a:ext cx="4038600" cy="2520280"/>
          </a:xfrm>
        </p:spPr>
        <p:txBody>
          <a:bodyPr>
            <a:normAutofit fontScale="55000" lnSpcReduction="20000"/>
          </a:bodyPr>
          <a:lstStyle/>
          <a:p>
            <a:pPr>
              <a:buNone/>
            </a:pPr>
            <a:r>
              <a:rPr lang="ru-RU" dirty="0" smtClean="0"/>
              <a:t>        В 150 километрах к югу от Воронежа расположен Спасский женский монастырь – один из древнейших русских монастырей, основанный еще до официального принятия христианства на Руси. Его очень часто называют Русской Палестиной из-за того, что места здесь, напоминают палестинские пределы. </a:t>
            </a:r>
          </a:p>
          <a:p>
            <a:endParaRPr lang="ru-RU" dirty="0"/>
          </a:p>
        </p:txBody>
      </p:sp>
      <p:sp>
        <p:nvSpPr>
          <p:cNvPr id="6" name="Содержимое 5"/>
          <p:cNvSpPr>
            <a:spLocks noGrp="1"/>
          </p:cNvSpPr>
          <p:nvPr>
            <p:ph sz="half" idx="2"/>
          </p:nvPr>
        </p:nvSpPr>
        <p:spPr>
          <a:xfrm>
            <a:off x="4648200" y="1268761"/>
            <a:ext cx="4038600" cy="2448271"/>
          </a:xfrm>
        </p:spPr>
        <p:txBody>
          <a:bodyPr>
            <a:normAutofit fontScale="55000" lnSpcReduction="20000"/>
          </a:bodyPr>
          <a:lstStyle/>
          <a:p>
            <a:pPr>
              <a:buNone/>
            </a:pPr>
            <a:r>
              <a:rPr lang="ru-RU" dirty="0" smtClean="0"/>
              <a:t>        Собор Спаса Нерукотворного образа покоится на 12 огромных меловых колоннах. Храм строился в три захода: в XII, XVI-XVII и XVIII-XIX веках. До революции он имел хорошо укрепленный вход, колодец, замаскированный запасный выход и при надобности мог выдержать длительную осаду.</a:t>
            </a:r>
          </a:p>
          <a:p>
            <a:pPr>
              <a:buNone/>
            </a:pPr>
            <a:r>
              <a:rPr lang="ru-RU" dirty="0" smtClean="0"/>
              <a:t/>
            </a:r>
            <a:br>
              <a:rPr lang="ru-RU" dirty="0" smtClean="0"/>
            </a:br>
            <a:endParaRPr lang="ru-RU" dirty="0"/>
          </a:p>
        </p:txBody>
      </p:sp>
      <p:pic>
        <p:nvPicPr>
          <p:cNvPr id="16386" name="Picture 2"/>
          <p:cNvPicPr>
            <a:picLocks noChangeAspect="1" noChangeArrowheads="1"/>
          </p:cNvPicPr>
          <p:nvPr/>
        </p:nvPicPr>
        <p:blipFill>
          <a:blip r:embed="rId4" cstate="email">
            <a:lum contrast="20000"/>
          </a:blip>
          <a:srcRect/>
          <a:stretch>
            <a:fillRect/>
          </a:stretch>
        </p:blipFill>
        <p:spPr bwMode="auto">
          <a:xfrm>
            <a:off x="539552" y="980728"/>
            <a:ext cx="3938089" cy="2952328"/>
          </a:xfrm>
          <a:prstGeom prst="rect">
            <a:avLst/>
          </a:prstGeom>
          <a:ln>
            <a:noFill/>
          </a:ln>
          <a:effectLst>
            <a:softEdge rad="112500"/>
          </a:effectLst>
        </p:spPr>
      </p:pic>
      <p:pic>
        <p:nvPicPr>
          <p:cNvPr id="16387" name="Picture 3"/>
          <p:cNvPicPr>
            <a:picLocks noChangeAspect="1" noChangeArrowheads="1"/>
          </p:cNvPicPr>
          <p:nvPr/>
        </p:nvPicPr>
        <p:blipFill>
          <a:blip r:embed="rId5" cstate="email"/>
          <a:srcRect/>
          <a:stretch>
            <a:fillRect/>
          </a:stretch>
        </p:blipFill>
        <p:spPr bwMode="auto">
          <a:xfrm>
            <a:off x="4932040" y="3645024"/>
            <a:ext cx="3648405" cy="2736304"/>
          </a:xfrm>
          <a:prstGeom prst="rect">
            <a:avLst/>
          </a:prstGeom>
          <a:ln>
            <a:noFill/>
          </a:ln>
          <a:effectLst>
            <a:softEdge rad="112500"/>
          </a:effectLst>
        </p:spPr>
      </p:pic>
    </p:spTree>
    <p:custDataLst>
      <p:tags r:id="rId1"/>
    </p:custDataLst>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6386"/>
                                        </p:tgtEl>
                                        <p:attrNameLst>
                                          <p:attrName>style.visibility</p:attrName>
                                        </p:attrNameLst>
                                      </p:cBhvr>
                                      <p:to>
                                        <p:strVal val="visible"/>
                                      </p:to>
                                    </p:set>
                                    <p:animEffect transition="in" filter="fade">
                                      <p:cBhvr>
                                        <p:cTn id="14" dur="1000"/>
                                        <p:tgtEl>
                                          <p:spTgt spid="16386"/>
                                        </p:tgtEl>
                                      </p:cBhvr>
                                    </p:animEffect>
                                    <p:anim calcmode="lin" valueType="num">
                                      <p:cBhvr>
                                        <p:cTn id="15" dur="1000" fill="hold"/>
                                        <p:tgtEl>
                                          <p:spTgt spid="16386"/>
                                        </p:tgtEl>
                                        <p:attrNameLst>
                                          <p:attrName>ppt_x</p:attrName>
                                        </p:attrNameLst>
                                      </p:cBhvr>
                                      <p:tavLst>
                                        <p:tav tm="0">
                                          <p:val>
                                            <p:strVal val="#ppt_x"/>
                                          </p:val>
                                        </p:tav>
                                        <p:tav tm="100000">
                                          <p:val>
                                            <p:strVal val="#ppt_x"/>
                                          </p:val>
                                        </p:tav>
                                      </p:tavLst>
                                    </p:anim>
                                    <p:anim calcmode="lin" valueType="num">
                                      <p:cBhvr>
                                        <p:cTn id="16" dur="1000" fill="hold"/>
                                        <p:tgtEl>
                                          <p:spTgt spid="1638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1000"/>
                                        <p:tgtEl>
                                          <p:spTgt spid="5">
                                            <p:txEl>
                                              <p:pRg st="0" end="0"/>
                                            </p:txEl>
                                          </p:spTgt>
                                        </p:tgtEl>
                                      </p:cBhvr>
                                    </p:animEffect>
                                    <p:anim calcmode="lin" valueType="num">
                                      <p:cBhvr>
                                        <p:cTn id="2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3"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1000"/>
                                        <p:tgtEl>
                                          <p:spTgt spid="6">
                                            <p:txEl>
                                              <p:pRg st="0" end="0"/>
                                            </p:txEl>
                                          </p:spTgt>
                                        </p:tgtEl>
                                      </p:cBhvr>
                                    </p:animEffect>
                                    <p:anim calcmode="lin" valueType="num">
                                      <p:cBhvr>
                                        <p:cTn id="30"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grpId="0" nodeType="clickEffect">
                                  <p:stCondLst>
                                    <p:cond delay="0"/>
                                  </p:stCondLst>
                                  <p:childTnLst>
                                    <p:set>
                                      <p:cBhvr>
                                        <p:cTn id="35" dur="1" fill="hold">
                                          <p:stCondLst>
                                            <p:cond delay="0"/>
                                          </p:stCondLst>
                                        </p:cTn>
                                        <p:tgtEl>
                                          <p:spTgt spid="6">
                                            <p:txEl>
                                              <p:pRg st="1" end="1"/>
                                            </p:txEl>
                                          </p:spTgt>
                                        </p:tgtEl>
                                        <p:attrNameLst>
                                          <p:attrName>style.visibility</p:attrName>
                                        </p:attrNameLst>
                                      </p:cBhvr>
                                      <p:to>
                                        <p:strVal val="visible"/>
                                      </p:to>
                                    </p:set>
                                    <p:animEffect transition="in" filter="fade">
                                      <p:cBhvr>
                                        <p:cTn id="36" dur="1000"/>
                                        <p:tgtEl>
                                          <p:spTgt spid="6">
                                            <p:txEl>
                                              <p:pRg st="1" end="1"/>
                                            </p:txEl>
                                          </p:spTgt>
                                        </p:tgtEl>
                                      </p:cBhvr>
                                    </p:animEffect>
                                    <p:anim calcmode="lin" valueType="num">
                                      <p:cBhvr>
                                        <p:cTn id="37"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7" presetClass="entr" presetSubtype="0" fill="hold" nodeType="clickEffect">
                                  <p:stCondLst>
                                    <p:cond delay="0"/>
                                  </p:stCondLst>
                                  <p:childTnLst>
                                    <p:set>
                                      <p:cBhvr>
                                        <p:cTn id="42" dur="1" fill="hold">
                                          <p:stCondLst>
                                            <p:cond delay="0"/>
                                          </p:stCondLst>
                                        </p:cTn>
                                        <p:tgtEl>
                                          <p:spTgt spid="16387"/>
                                        </p:tgtEl>
                                        <p:attrNameLst>
                                          <p:attrName>style.visibility</p:attrName>
                                        </p:attrNameLst>
                                      </p:cBhvr>
                                      <p:to>
                                        <p:strVal val="visible"/>
                                      </p:to>
                                    </p:set>
                                    <p:animEffect transition="in" filter="fade">
                                      <p:cBhvr>
                                        <p:cTn id="43" dur="1000"/>
                                        <p:tgtEl>
                                          <p:spTgt spid="16387"/>
                                        </p:tgtEl>
                                      </p:cBhvr>
                                    </p:animEffect>
                                    <p:anim calcmode="lin" valueType="num">
                                      <p:cBhvr>
                                        <p:cTn id="44" dur="1000" fill="hold"/>
                                        <p:tgtEl>
                                          <p:spTgt spid="16387"/>
                                        </p:tgtEl>
                                        <p:attrNameLst>
                                          <p:attrName>ppt_x</p:attrName>
                                        </p:attrNameLst>
                                      </p:cBhvr>
                                      <p:tavLst>
                                        <p:tav tm="0">
                                          <p:val>
                                            <p:strVal val="#ppt_x"/>
                                          </p:val>
                                        </p:tav>
                                        <p:tav tm="100000">
                                          <p:val>
                                            <p:strVal val="#ppt_x"/>
                                          </p:val>
                                        </p:tav>
                                      </p:tavLst>
                                    </p:anim>
                                    <p:anim calcmode="lin" valueType="num">
                                      <p:cBhvr>
                                        <p:cTn id="45" dur="900" decel="100000" fill="hold"/>
                                        <p:tgtEl>
                                          <p:spTgt spid="16387"/>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638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sp>
        <p:nvSpPr>
          <p:cNvPr id="2" name="Заголовок 1"/>
          <p:cNvSpPr>
            <a:spLocks noGrp="1"/>
          </p:cNvSpPr>
          <p:nvPr>
            <p:ph type="title"/>
          </p:nvPr>
        </p:nvSpPr>
        <p:spPr>
          <a:xfrm>
            <a:off x="4355976" y="2996952"/>
            <a:ext cx="4320480" cy="936104"/>
          </a:xfrm>
        </p:spPr>
        <p:txBody>
          <a:bodyPr>
            <a:normAutofit/>
          </a:bodyPr>
          <a:lstStyle/>
          <a:p>
            <a:r>
              <a:rPr lang="ru-RU" sz="2400" dirty="0" smtClean="0">
                <a:effectLst>
                  <a:outerShdw blurRad="38100" dist="38100" dir="2700000" algn="tl">
                    <a:srgbClr val="000000">
                      <a:alpha val="43137"/>
                    </a:srgbClr>
                  </a:outerShdw>
                </a:effectLst>
              </a:rPr>
              <a:t>Храм во имя </a:t>
            </a:r>
            <a:r>
              <a:rPr lang="ru-RU" sz="2400" dirty="0" err="1" smtClean="0">
                <a:effectLst>
                  <a:outerShdw blurRad="38100" dist="38100" dir="2700000" algn="tl">
                    <a:srgbClr val="000000">
                      <a:alpha val="43137"/>
                    </a:srgbClr>
                  </a:outerShdw>
                </a:effectLst>
              </a:rPr>
              <a:t>прп.Серафима</a:t>
            </a:r>
            <a:r>
              <a:rPr lang="ru-RU" sz="2400" dirty="0" smtClean="0">
                <a:effectLst>
                  <a:outerShdw blurRad="38100" dist="38100" dir="2700000" algn="tl">
                    <a:srgbClr val="000000">
                      <a:alpha val="43137"/>
                    </a:srgbClr>
                  </a:outerShdw>
                </a:effectLst>
              </a:rPr>
              <a:t> </a:t>
            </a:r>
            <a:r>
              <a:rPr lang="ru-RU" sz="2400" dirty="0" err="1" smtClean="0">
                <a:effectLst>
                  <a:outerShdw blurRad="38100" dist="38100" dir="2700000" algn="tl">
                    <a:srgbClr val="000000">
                      <a:alpha val="43137"/>
                    </a:srgbClr>
                  </a:outerShdw>
                </a:effectLst>
              </a:rPr>
              <a:t>Саровского</a:t>
            </a:r>
            <a:r>
              <a:rPr lang="ru-RU" sz="2400" dirty="0" smtClean="0">
                <a:effectLst>
                  <a:outerShdw blurRad="38100" dist="38100" dir="2700000" algn="tl">
                    <a:srgbClr val="000000">
                      <a:alpha val="43137"/>
                    </a:srgbClr>
                  </a:outerShdw>
                </a:effectLst>
              </a:rPr>
              <a:t>:</a:t>
            </a:r>
            <a:endParaRPr lang="ru-RU" sz="2400" dirty="0">
              <a:effectLst>
                <a:outerShdw blurRad="38100" dist="38100" dir="2700000" algn="tl">
                  <a:srgbClr val="000000">
                    <a:alpha val="43137"/>
                  </a:srgbClr>
                </a:outerShdw>
              </a:effectLst>
            </a:endParaRPr>
          </a:p>
        </p:txBody>
      </p:sp>
      <p:sp>
        <p:nvSpPr>
          <p:cNvPr id="3" name="Текст 2"/>
          <p:cNvSpPr>
            <a:spLocks noGrp="1"/>
          </p:cNvSpPr>
          <p:nvPr>
            <p:ph type="body" idx="1"/>
          </p:nvPr>
        </p:nvSpPr>
        <p:spPr>
          <a:xfrm>
            <a:off x="457200" y="-99391"/>
            <a:ext cx="4040188" cy="648071"/>
          </a:xfrm>
        </p:spPr>
        <p:txBody>
          <a:bodyPr/>
          <a:lstStyle/>
          <a:p>
            <a:r>
              <a:rPr lang="ru-RU" b="0" dirty="0" smtClean="0">
                <a:effectLst>
                  <a:outerShdw blurRad="50800" dist="38100" dir="8100000" algn="tr" rotWithShape="0">
                    <a:prstClr val="black">
                      <a:alpha val="40000"/>
                    </a:prstClr>
                  </a:outerShdw>
                </a:effectLst>
              </a:rPr>
              <a:t>Монастырские строения:</a:t>
            </a:r>
            <a:endParaRPr lang="ru-RU" b="0" dirty="0">
              <a:effectLst>
                <a:outerShdw blurRad="50800" dist="38100" dir="8100000" algn="tr" rotWithShape="0">
                  <a:prstClr val="black">
                    <a:alpha val="40000"/>
                  </a:prstClr>
                </a:outerShdw>
              </a:effectLst>
            </a:endParaRPr>
          </a:p>
        </p:txBody>
      </p:sp>
      <p:sp>
        <p:nvSpPr>
          <p:cNvPr id="4" name="Содержимое 3"/>
          <p:cNvSpPr>
            <a:spLocks noGrp="1"/>
          </p:cNvSpPr>
          <p:nvPr>
            <p:ph sz="half" idx="2"/>
          </p:nvPr>
        </p:nvSpPr>
        <p:spPr/>
        <p:txBody>
          <a:bodyPr/>
          <a:lstStyle/>
          <a:p>
            <a:endParaRPr lang="ru-RU" dirty="0"/>
          </a:p>
        </p:txBody>
      </p:sp>
      <p:sp>
        <p:nvSpPr>
          <p:cNvPr id="5" name="Текст 4"/>
          <p:cNvSpPr>
            <a:spLocks noGrp="1"/>
          </p:cNvSpPr>
          <p:nvPr>
            <p:ph type="body" sz="quarter" idx="3"/>
          </p:nvPr>
        </p:nvSpPr>
        <p:spPr>
          <a:xfrm>
            <a:off x="4644008" y="-171399"/>
            <a:ext cx="4320480" cy="1080119"/>
          </a:xfrm>
        </p:spPr>
        <p:txBody>
          <a:bodyPr>
            <a:normAutofit/>
          </a:bodyPr>
          <a:lstStyle/>
          <a:p>
            <a:r>
              <a:rPr lang="ru-RU" b="0" dirty="0" smtClean="0">
                <a:effectLst>
                  <a:outerShdw blurRad="63500" sx="102000" sy="102000" algn="ctr" rotWithShape="0">
                    <a:prstClr val="black">
                      <a:alpha val="40000"/>
                    </a:prstClr>
                  </a:outerShdw>
                </a:effectLst>
              </a:rPr>
              <a:t>Пещера покаяния:</a:t>
            </a:r>
            <a:r>
              <a:rPr lang="ru-RU" dirty="0" smtClean="0"/>
              <a:t/>
            </a:r>
            <a:br>
              <a:rPr lang="ru-RU" dirty="0" smtClean="0"/>
            </a:br>
            <a:endParaRPr lang="ru-RU" dirty="0"/>
          </a:p>
        </p:txBody>
      </p:sp>
      <p:pic>
        <p:nvPicPr>
          <p:cNvPr id="17410" name="Picture 2"/>
          <p:cNvPicPr>
            <a:picLocks noChangeAspect="1" noChangeArrowheads="1"/>
          </p:cNvPicPr>
          <p:nvPr/>
        </p:nvPicPr>
        <p:blipFill>
          <a:blip r:embed="rId4" cstate="email"/>
          <a:srcRect/>
          <a:stretch>
            <a:fillRect/>
          </a:stretch>
        </p:blipFill>
        <p:spPr bwMode="auto">
          <a:xfrm>
            <a:off x="467544" y="692696"/>
            <a:ext cx="3552395" cy="2664296"/>
          </a:xfrm>
          <a:prstGeom prst="rect">
            <a:avLst/>
          </a:prstGeom>
          <a:ln>
            <a:noFill/>
          </a:ln>
          <a:effectLst>
            <a:softEdge rad="112500"/>
          </a:effectLst>
        </p:spPr>
      </p:pic>
      <p:pic>
        <p:nvPicPr>
          <p:cNvPr id="17412" name="Picture 4"/>
          <p:cNvPicPr>
            <a:picLocks noChangeAspect="1" noChangeArrowheads="1"/>
          </p:cNvPicPr>
          <p:nvPr/>
        </p:nvPicPr>
        <p:blipFill>
          <a:blip r:embed="rId5" cstate="email"/>
          <a:srcRect/>
          <a:stretch>
            <a:fillRect/>
          </a:stretch>
        </p:blipFill>
        <p:spPr bwMode="auto">
          <a:xfrm>
            <a:off x="467544" y="3501008"/>
            <a:ext cx="3600400" cy="2700300"/>
          </a:xfrm>
          <a:prstGeom prst="rect">
            <a:avLst/>
          </a:prstGeom>
          <a:ln>
            <a:noFill/>
          </a:ln>
          <a:effectLst>
            <a:softEdge rad="112500"/>
          </a:effectLst>
        </p:spPr>
      </p:pic>
      <p:pic>
        <p:nvPicPr>
          <p:cNvPr id="17413" name="Picture 5"/>
          <p:cNvPicPr>
            <a:picLocks noChangeAspect="1" noChangeArrowheads="1"/>
          </p:cNvPicPr>
          <p:nvPr/>
        </p:nvPicPr>
        <p:blipFill>
          <a:blip r:embed="rId6" cstate="email"/>
          <a:srcRect/>
          <a:stretch>
            <a:fillRect/>
          </a:stretch>
        </p:blipFill>
        <p:spPr bwMode="auto">
          <a:xfrm>
            <a:off x="4788024" y="476672"/>
            <a:ext cx="3528391" cy="2646293"/>
          </a:xfrm>
          <a:prstGeom prst="rect">
            <a:avLst/>
          </a:prstGeom>
          <a:ln>
            <a:noFill/>
          </a:ln>
          <a:effectLst>
            <a:softEdge rad="112500"/>
          </a:effectLst>
        </p:spPr>
      </p:pic>
      <p:pic>
        <p:nvPicPr>
          <p:cNvPr id="17417" name="Picture 9" descr="C:\Users\Алина\Desktop\18960.jpg"/>
          <p:cNvPicPr>
            <a:picLocks noGrp="1" noChangeAspect="1" noChangeArrowheads="1"/>
          </p:cNvPicPr>
          <p:nvPr>
            <p:ph sz="quarter" idx="4"/>
          </p:nvPr>
        </p:nvPicPr>
        <p:blipFill>
          <a:blip r:embed="rId7" cstate="email"/>
          <a:srcRect/>
          <a:stretch>
            <a:fillRect/>
          </a:stretch>
        </p:blipFill>
        <p:spPr bwMode="auto">
          <a:xfrm>
            <a:off x="4860032" y="3861048"/>
            <a:ext cx="3406212" cy="2554659"/>
          </a:xfrm>
          <a:prstGeom prst="rect">
            <a:avLst/>
          </a:prstGeom>
          <a:ln>
            <a:noFill/>
          </a:ln>
          <a:effectLst>
            <a:softEdge rad="112500"/>
          </a:effectLst>
        </p:spPr>
      </p:pic>
    </p:spTree>
    <p:custDataLst>
      <p:tags r:id="rId1"/>
    </p:custDataLst>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17410"/>
                                        </p:tgtEl>
                                        <p:attrNameLst>
                                          <p:attrName>style.visibility</p:attrName>
                                        </p:attrNameLst>
                                      </p:cBhvr>
                                      <p:to>
                                        <p:strVal val="visible"/>
                                      </p:to>
                                    </p:set>
                                    <p:anim calcmode="lin" valueType="num">
                                      <p:cBhvr>
                                        <p:cTn id="12" dur="500" decel="50000" fill="hold">
                                          <p:stCondLst>
                                            <p:cond delay="0"/>
                                          </p:stCondLst>
                                        </p:cTn>
                                        <p:tgtEl>
                                          <p:spTgt spid="17410"/>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7410"/>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7410"/>
                                        </p:tgtEl>
                                        <p:attrNameLst>
                                          <p:attrName>ppt_w</p:attrName>
                                        </p:attrNameLst>
                                      </p:cBhvr>
                                      <p:tavLst>
                                        <p:tav tm="0">
                                          <p:val>
                                            <p:strVal val="#ppt_w*.05"/>
                                          </p:val>
                                        </p:tav>
                                        <p:tav tm="100000">
                                          <p:val>
                                            <p:strVal val="#ppt_w"/>
                                          </p:val>
                                        </p:tav>
                                      </p:tavLst>
                                    </p:anim>
                                    <p:anim calcmode="lin" valueType="num">
                                      <p:cBhvr>
                                        <p:cTn id="15" dur="1000" fill="hold"/>
                                        <p:tgtEl>
                                          <p:spTgt spid="17410"/>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7410"/>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7410"/>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7410"/>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7410"/>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17412"/>
                                        </p:tgtEl>
                                        <p:attrNameLst>
                                          <p:attrName>style.visibility</p:attrName>
                                        </p:attrNameLst>
                                      </p:cBhvr>
                                      <p:to>
                                        <p:strVal val="visible"/>
                                      </p:to>
                                    </p:set>
                                    <p:anim calcmode="lin" valueType="num">
                                      <p:cBhvr>
                                        <p:cTn id="24" dur="500" decel="50000" fill="hold">
                                          <p:stCondLst>
                                            <p:cond delay="0"/>
                                          </p:stCondLst>
                                        </p:cTn>
                                        <p:tgtEl>
                                          <p:spTgt spid="17412"/>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7412"/>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7412"/>
                                        </p:tgtEl>
                                        <p:attrNameLst>
                                          <p:attrName>ppt_w</p:attrName>
                                        </p:attrNameLst>
                                      </p:cBhvr>
                                      <p:tavLst>
                                        <p:tav tm="0">
                                          <p:val>
                                            <p:strVal val="#ppt_w*.05"/>
                                          </p:val>
                                        </p:tav>
                                        <p:tav tm="100000">
                                          <p:val>
                                            <p:strVal val="#ppt_w"/>
                                          </p:val>
                                        </p:tav>
                                      </p:tavLst>
                                    </p:anim>
                                    <p:anim calcmode="lin" valueType="num">
                                      <p:cBhvr>
                                        <p:cTn id="27" dur="1000" fill="hold"/>
                                        <p:tgtEl>
                                          <p:spTgt spid="17412"/>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7412"/>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7412"/>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7412"/>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74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txEl>
                                              <p:pRg st="0" end="0"/>
                                            </p:txEl>
                                          </p:spTgt>
                                        </p:tgtEl>
                                        <p:attrNameLst>
                                          <p:attrName>style.visibility</p:attrName>
                                        </p:attrNameLst>
                                      </p:cBhvr>
                                      <p:to>
                                        <p:strVal val="visible"/>
                                      </p:to>
                                    </p:set>
                                    <p:animEffect transition="in" filter="fade">
                                      <p:cBhvr>
                                        <p:cTn id="36" dur="2000"/>
                                        <p:tgtEl>
                                          <p:spTgt spid="5">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0" fill="hold" nodeType="clickEffect">
                                  <p:stCondLst>
                                    <p:cond delay="0"/>
                                  </p:stCondLst>
                                  <p:childTnLst>
                                    <p:set>
                                      <p:cBhvr>
                                        <p:cTn id="40" dur="1" fill="hold">
                                          <p:stCondLst>
                                            <p:cond delay="0"/>
                                          </p:stCondLst>
                                        </p:cTn>
                                        <p:tgtEl>
                                          <p:spTgt spid="17413"/>
                                        </p:tgtEl>
                                        <p:attrNameLst>
                                          <p:attrName>style.visibility</p:attrName>
                                        </p:attrNameLst>
                                      </p:cBhvr>
                                      <p:to>
                                        <p:strVal val="visible"/>
                                      </p:to>
                                    </p:set>
                                    <p:anim calcmode="lin" valueType="num">
                                      <p:cBhvr>
                                        <p:cTn id="41" dur="500" fill="hold"/>
                                        <p:tgtEl>
                                          <p:spTgt spid="17413"/>
                                        </p:tgtEl>
                                        <p:attrNameLst>
                                          <p:attrName>ppt_w</p:attrName>
                                        </p:attrNameLst>
                                      </p:cBhvr>
                                      <p:tavLst>
                                        <p:tav tm="0">
                                          <p:val>
                                            <p:fltVal val="0"/>
                                          </p:val>
                                        </p:tav>
                                        <p:tav tm="100000">
                                          <p:val>
                                            <p:strVal val="#ppt_w"/>
                                          </p:val>
                                        </p:tav>
                                      </p:tavLst>
                                    </p:anim>
                                    <p:anim calcmode="lin" valueType="num">
                                      <p:cBhvr>
                                        <p:cTn id="42" dur="500" fill="hold"/>
                                        <p:tgtEl>
                                          <p:spTgt spid="17413"/>
                                        </p:tgtEl>
                                        <p:attrNameLst>
                                          <p:attrName>ppt_h</p:attrName>
                                        </p:attrNameLst>
                                      </p:cBhvr>
                                      <p:tavLst>
                                        <p:tav tm="0">
                                          <p:val>
                                            <p:fltVal val="0"/>
                                          </p:val>
                                        </p:tav>
                                        <p:tav tm="100000">
                                          <p:val>
                                            <p:strVal val="#ppt_h"/>
                                          </p:val>
                                        </p:tav>
                                      </p:tavLst>
                                    </p:anim>
                                    <p:animEffect transition="in" filter="fade">
                                      <p:cBhvr>
                                        <p:cTn id="43" dur="500"/>
                                        <p:tgtEl>
                                          <p:spTgt spid="1741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2000"/>
                                        <p:tgtEl>
                                          <p:spTgt spid="2"/>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0" fill="hold" nodeType="clickEffect">
                                  <p:stCondLst>
                                    <p:cond delay="0"/>
                                  </p:stCondLst>
                                  <p:childTnLst>
                                    <p:set>
                                      <p:cBhvr>
                                        <p:cTn id="52" dur="1" fill="hold">
                                          <p:stCondLst>
                                            <p:cond delay="0"/>
                                          </p:stCondLst>
                                        </p:cTn>
                                        <p:tgtEl>
                                          <p:spTgt spid="17417"/>
                                        </p:tgtEl>
                                        <p:attrNameLst>
                                          <p:attrName>style.visibility</p:attrName>
                                        </p:attrNameLst>
                                      </p:cBhvr>
                                      <p:to>
                                        <p:strVal val="visible"/>
                                      </p:to>
                                    </p:set>
                                    <p:anim calcmode="lin" valueType="num">
                                      <p:cBhvr>
                                        <p:cTn id="53" dur="500" fill="hold"/>
                                        <p:tgtEl>
                                          <p:spTgt spid="17417"/>
                                        </p:tgtEl>
                                        <p:attrNameLst>
                                          <p:attrName>ppt_w</p:attrName>
                                        </p:attrNameLst>
                                      </p:cBhvr>
                                      <p:tavLst>
                                        <p:tav tm="0">
                                          <p:val>
                                            <p:fltVal val="0"/>
                                          </p:val>
                                        </p:tav>
                                        <p:tav tm="100000">
                                          <p:val>
                                            <p:strVal val="#ppt_w"/>
                                          </p:val>
                                        </p:tav>
                                      </p:tavLst>
                                    </p:anim>
                                    <p:anim calcmode="lin" valueType="num">
                                      <p:cBhvr>
                                        <p:cTn id="54" dur="500" fill="hold"/>
                                        <p:tgtEl>
                                          <p:spTgt spid="17417"/>
                                        </p:tgtEl>
                                        <p:attrNameLst>
                                          <p:attrName>ppt_h</p:attrName>
                                        </p:attrNameLst>
                                      </p:cBhvr>
                                      <p:tavLst>
                                        <p:tav tm="0">
                                          <p:val>
                                            <p:fltVal val="0"/>
                                          </p:val>
                                        </p:tav>
                                        <p:tav tm="100000">
                                          <p:val>
                                            <p:strVal val="#ppt_h"/>
                                          </p:val>
                                        </p:tav>
                                      </p:tavLst>
                                    </p:anim>
                                    <p:animEffect transition="in" filter="fade">
                                      <p:cBhvr>
                                        <p:cTn id="55" dur="500"/>
                                        <p:tgtEl>
                                          <p:spTgt spid="17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pic>
        <p:nvPicPr>
          <p:cNvPr id="6"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sp>
        <p:nvSpPr>
          <p:cNvPr id="7" name="Заголовок 6"/>
          <p:cNvSpPr>
            <a:spLocks noGrp="1"/>
          </p:cNvSpPr>
          <p:nvPr>
            <p:ph type="title"/>
          </p:nvPr>
        </p:nvSpPr>
        <p:spPr/>
        <p:txBody>
          <a:bodyPr/>
          <a:lstStyle/>
          <a:p>
            <a:endParaRPr lang="ru-RU" dirty="0"/>
          </a:p>
        </p:txBody>
      </p:sp>
      <p:sp>
        <p:nvSpPr>
          <p:cNvPr id="8" name="Содержимое 7"/>
          <p:cNvSpPr>
            <a:spLocks noGrp="1"/>
          </p:cNvSpPr>
          <p:nvPr>
            <p:ph sz="half" idx="1"/>
          </p:nvPr>
        </p:nvSpPr>
        <p:spPr>
          <a:xfrm>
            <a:off x="179512" y="836712"/>
            <a:ext cx="6120680" cy="1368152"/>
          </a:xfrm>
        </p:spPr>
        <p:txBody>
          <a:bodyPr>
            <a:normAutofit fontScale="92500"/>
          </a:bodyPr>
          <a:lstStyle/>
          <a:p>
            <a:pPr>
              <a:buNone/>
            </a:pPr>
            <a:r>
              <a:rPr lang="ru-RU" sz="2400" dirty="0" smtClean="0">
                <a:effectLst>
                  <a:outerShdw blurRad="38100" dist="38100" dir="2700000" algn="tl">
                    <a:srgbClr val="000000">
                      <a:alpha val="43137"/>
                    </a:srgbClr>
                  </a:outerShdw>
                </a:effectLst>
              </a:rPr>
              <a:t>Храм в честь Иконы Божией Матери    </a:t>
            </a:r>
          </a:p>
          <a:p>
            <a:pPr>
              <a:buNone/>
            </a:pPr>
            <a:r>
              <a:rPr lang="ru-RU" sz="2400" dirty="0" smtClean="0">
                <a:effectLst>
                  <a:outerShdw blurRad="38100" dist="38100" dir="2700000" algn="tl">
                    <a:srgbClr val="000000">
                      <a:alpha val="43137"/>
                    </a:srgbClr>
                  </a:outerShdw>
                </a:effectLst>
              </a:rPr>
              <a:t>       «Взыскание погибших»:</a:t>
            </a:r>
            <a:endParaRPr lang="ru-RU" sz="2400" dirty="0">
              <a:effectLst>
                <a:outerShdw blurRad="38100" dist="38100" dir="2700000" algn="tl">
                  <a:srgbClr val="000000">
                    <a:alpha val="43137"/>
                  </a:srgbClr>
                </a:outerShdw>
              </a:effectLst>
            </a:endParaRPr>
          </a:p>
        </p:txBody>
      </p:sp>
      <p:sp>
        <p:nvSpPr>
          <p:cNvPr id="9" name="Содержимое 8"/>
          <p:cNvSpPr>
            <a:spLocks noGrp="1"/>
          </p:cNvSpPr>
          <p:nvPr>
            <p:ph sz="half" idx="2"/>
          </p:nvPr>
        </p:nvSpPr>
        <p:spPr>
          <a:xfrm>
            <a:off x="4788024" y="836712"/>
            <a:ext cx="4355976" cy="792088"/>
          </a:xfrm>
        </p:spPr>
        <p:txBody>
          <a:bodyPr>
            <a:normAutofit fontScale="92500"/>
          </a:bodyPr>
          <a:lstStyle/>
          <a:p>
            <a:pPr>
              <a:buNone/>
            </a:pPr>
            <a:r>
              <a:rPr lang="ru-RU" sz="2400" dirty="0" smtClean="0">
                <a:effectLst>
                  <a:outerShdw blurRad="38100" dist="38100" dir="2700000" algn="tl">
                    <a:srgbClr val="000000">
                      <a:alpha val="43137"/>
                    </a:srgbClr>
                  </a:outerShdw>
                </a:effectLst>
              </a:rPr>
              <a:t>Часовня над могилой блаженного </a:t>
            </a:r>
            <a:r>
              <a:rPr lang="ru-RU" sz="2400" dirty="0" err="1" smtClean="0">
                <a:effectLst>
                  <a:outerShdw blurRad="38100" dist="38100" dir="2700000" algn="tl">
                    <a:srgbClr val="000000">
                      <a:alpha val="43137"/>
                    </a:srgbClr>
                  </a:outerShdw>
                </a:effectLst>
              </a:rPr>
              <a:t>священноинока</a:t>
            </a:r>
            <a:r>
              <a:rPr lang="ru-RU" sz="2400" dirty="0" smtClean="0">
                <a:effectLst>
                  <a:outerShdw blurRad="38100" dist="38100" dir="2700000" algn="tl">
                    <a:srgbClr val="000000">
                      <a:alpha val="43137"/>
                    </a:srgbClr>
                  </a:outerShdw>
                </a:effectLst>
              </a:rPr>
              <a:t> Петра:</a:t>
            </a:r>
            <a:endParaRPr lang="ru-RU" sz="2400" dirty="0">
              <a:effectLst>
                <a:outerShdw blurRad="38100" dist="38100" dir="2700000" algn="tl">
                  <a:srgbClr val="000000">
                    <a:alpha val="43137"/>
                  </a:srgbClr>
                </a:outerShdw>
              </a:effectLst>
            </a:endParaRPr>
          </a:p>
        </p:txBody>
      </p:sp>
      <p:pic>
        <p:nvPicPr>
          <p:cNvPr id="18434" name="Picture 2"/>
          <p:cNvPicPr>
            <a:picLocks noChangeAspect="1" noChangeArrowheads="1"/>
          </p:cNvPicPr>
          <p:nvPr/>
        </p:nvPicPr>
        <p:blipFill>
          <a:blip r:embed="rId4" cstate="email"/>
          <a:srcRect/>
          <a:stretch>
            <a:fillRect/>
          </a:stretch>
        </p:blipFill>
        <p:spPr bwMode="auto">
          <a:xfrm>
            <a:off x="179512" y="1916832"/>
            <a:ext cx="4320480" cy="3240360"/>
          </a:xfrm>
          <a:prstGeom prst="rect">
            <a:avLst/>
          </a:prstGeom>
          <a:ln>
            <a:noFill/>
          </a:ln>
          <a:effectLst>
            <a:softEdge rad="112500"/>
          </a:effectLst>
        </p:spPr>
      </p:pic>
      <p:pic>
        <p:nvPicPr>
          <p:cNvPr id="18435" name="Picture 3"/>
          <p:cNvPicPr>
            <a:picLocks noChangeAspect="1" noChangeArrowheads="1"/>
          </p:cNvPicPr>
          <p:nvPr/>
        </p:nvPicPr>
        <p:blipFill>
          <a:blip r:embed="rId5" cstate="email"/>
          <a:srcRect/>
          <a:stretch>
            <a:fillRect/>
          </a:stretch>
        </p:blipFill>
        <p:spPr bwMode="auto">
          <a:xfrm>
            <a:off x="4499992" y="1916832"/>
            <a:ext cx="4344483" cy="3258362"/>
          </a:xfrm>
          <a:prstGeom prst="rect">
            <a:avLst/>
          </a:prstGeom>
          <a:ln>
            <a:noFill/>
          </a:ln>
          <a:effectLst>
            <a:softEdge rad="112500"/>
          </a:effectLst>
        </p:spPr>
      </p:pic>
      <p:pic>
        <p:nvPicPr>
          <p:cNvPr id="18436" name="Picture 4" descr="C:\Users\Алина\Desktop\Без-имени-4.png"/>
          <p:cNvPicPr>
            <a:picLocks noChangeAspect="1" noChangeArrowheads="1"/>
          </p:cNvPicPr>
          <p:nvPr/>
        </p:nvPicPr>
        <p:blipFill>
          <a:blip r:embed="rId6" cstate="email"/>
          <a:srcRect/>
          <a:stretch>
            <a:fillRect/>
          </a:stretch>
        </p:blipFill>
        <p:spPr bwMode="auto">
          <a:xfrm>
            <a:off x="539552" y="5445224"/>
            <a:ext cx="8136904" cy="1063610"/>
          </a:xfrm>
          <a:prstGeom prst="rect">
            <a:avLst/>
          </a:prstGeom>
          <a:noFill/>
        </p:spPr>
      </p:pic>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 calcmode="lin" valueType="num">
                                      <p:cBhvr>
                                        <p:cTn id="12"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8">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8434"/>
                                        </p:tgtEl>
                                        <p:attrNameLst>
                                          <p:attrName>style.visibility</p:attrName>
                                        </p:attrNameLst>
                                      </p:cBhvr>
                                      <p:to>
                                        <p:strVal val="visible"/>
                                      </p:to>
                                    </p:set>
                                    <p:animEffect transition="in" filter="fade">
                                      <p:cBhvr>
                                        <p:cTn id="19" dur="2000"/>
                                        <p:tgtEl>
                                          <p:spTgt spid="1843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grpId="0"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 calcmode="lin" valueType="num">
                                      <p:cBhvr>
                                        <p:cTn id="24"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435"/>
                                        </p:tgtEl>
                                        <p:attrNameLst>
                                          <p:attrName>style.visibility</p:attrName>
                                        </p:attrNameLst>
                                      </p:cBhvr>
                                      <p:to>
                                        <p:strVal val="visible"/>
                                      </p:to>
                                    </p:set>
                                    <p:animEffect transition="in" filter="fade">
                                      <p:cBhvr>
                                        <p:cTn id="31" dur="2000"/>
                                        <p:tgtEl>
                                          <p:spTgt spid="1843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8436"/>
                                        </p:tgtEl>
                                        <p:attrNameLst>
                                          <p:attrName>style.visibility</p:attrName>
                                        </p:attrNameLst>
                                      </p:cBhvr>
                                      <p:to>
                                        <p:strVal val="visible"/>
                                      </p:to>
                                    </p:set>
                                    <p:animEffect transition="in" filter="fade">
                                      <p:cBhvr>
                                        <p:cTn id="36"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sp>
        <p:nvSpPr>
          <p:cNvPr id="2" name="Заголовок 1"/>
          <p:cNvSpPr>
            <a:spLocks noGrp="1"/>
          </p:cNvSpPr>
          <p:nvPr>
            <p:ph type="title"/>
          </p:nvPr>
        </p:nvSpPr>
        <p:spPr>
          <a:xfrm>
            <a:off x="611560" y="188640"/>
            <a:ext cx="2720281" cy="1152128"/>
          </a:xfrm>
        </p:spPr>
        <p:txBody>
          <a:bodyPr>
            <a:normAutofit/>
          </a:bodyPr>
          <a:lstStyle/>
          <a:p>
            <a:r>
              <a:rPr lang="ru-RU" sz="2800" b="0" dirty="0" smtClean="0">
                <a:effectLst>
                  <a:outerShdw blurRad="38100" dist="38100" dir="2700000" algn="tl">
                    <a:srgbClr val="000000">
                      <a:alpha val="43137"/>
                    </a:srgbClr>
                  </a:outerShdw>
                </a:effectLst>
              </a:rPr>
              <a:t>              Голгофа:</a:t>
            </a:r>
            <a:endParaRPr lang="ru-RU" sz="2800" b="0" dirty="0">
              <a:effectLst>
                <a:outerShdw blurRad="38100" dist="38100" dir="2700000" algn="tl">
                  <a:srgbClr val="000000">
                    <a:alpha val="43137"/>
                  </a:srgbClr>
                </a:outerShdw>
              </a:effectLst>
            </a:endParaRPr>
          </a:p>
        </p:txBody>
      </p:sp>
      <p:pic>
        <p:nvPicPr>
          <p:cNvPr id="19458" name="Picture 2"/>
          <p:cNvPicPr>
            <a:picLocks noChangeAspect="1" noChangeArrowheads="1"/>
          </p:cNvPicPr>
          <p:nvPr/>
        </p:nvPicPr>
        <p:blipFill>
          <a:blip r:embed="rId4" cstate="email">
            <a:lum contrast="10000"/>
          </a:blip>
          <a:srcRect/>
          <a:stretch>
            <a:fillRect/>
          </a:stretch>
        </p:blipFill>
        <p:spPr bwMode="auto">
          <a:xfrm>
            <a:off x="323528" y="1484784"/>
            <a:ext cx="4320480" cy="3240360"/>
          </a:xfrm>
          <a:prstGeom prst="rect">
            <a:avLst/>
          </a:prstGeom>
          <a:ln>
            <a:noFill/>
          </a:ln>
          <a:effectLst>
            <a:softEdge rad="112500"/>
          </a:effectLst>
        </p:spPr>
      </p:pic>
      <p:pic>
        <p:nvPicPr>
          <p:cNvPr id="19459" name="Picture 3"/>
          <p:cNvPicPr>
            <a:picLocks noGrp="1" noChangeAspect="1" noChangeArrowheads="1"/>
          </p:cNvPicPr>
          <p:nvPr>
            <p:ph idx="1"/>
          </p:nvPr>
        </p:nvPicPr>
        <p:blipFill>
          <a:blip r:embed="rId5" cstate="email">
            <a:lum contrast="10000"/>
          </a:blip>
          <a:srcRect/>
          <a:stretch>
            <a:fillRect/>
          </a:stretch>
        </p:blipFill>
        <p:spPr bwMode="auto">
          <a:xfrm>
            <a:off x="4644008" y="404664"/>
            <a:ext cx="4247655" cy="3185742"/>
          </a:xfrm>
          <a:prstGeom prst="rect">
            <a:avLst/>
          </a:prstGeom>
          <a:ln>
            <a:noFill/>
          </a:ln>
          <a:effectLst>
            <a:softEdge rad="112500"/>
          </a:effectLst>
        </p:spPr>
      </p:pic>
      <p:pic>
        <p:nvPicPr>
          <p:cNvPr id="19460" name="Picture 4"/>
          <p:cNvPicPr>
            <a:picLocks noChangeAspect="1" noChangeArrowheads="1"/>
          </p:cNvPicPr>
          <p:nvPr/>
        </p:nvPicPr>
        <p:blipFill>
          <a:blip r:embed="rId6" cstate="email">
            <a:lum contrast="10000"/>
          </a:blip>
          <a:srcRect/>
          <a:stretch>
            <a:fillRect/>
          </a:stretch>
        </p:blipFill>
        <p:spPr bwMode="auto">
          <a:xfrm>
            <a:off x="4716016" y="3645024"/>
            <a:ext cx="4176464" cy="3132348"/>
          </a:xfrm>
          <a:prstGeom prst="rect">
            <a:avLst/>
          </a:prstGeom>
          <a:ln>
            <a:noFill/>
          </a:ln>
          <a:effectLst>
            <a:softEdge rad="112500"/>
          </a:effectLst>
        </p:spPr>
      </p:pic>
    </p:spTree>
    <p:custDataLst>
      <p:tags r:id="rId1"/>
    </p:custData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fade">
                                      <p:cBhvr>
                                        <p:cTn id="12" dur="1000"/>
                                        <p:tgtEl>
                                          <p:spTgt spid="19458"/>
                                        </p:tgtEl>
                                      </p:cBhvr>
                                    </p:animEffect>
                                    <p:anim calcmode="lin" valueType="num">
                                      <p:cBhvr>
                                        <p:cTn id="13" dur="1000" fill="hold"/>
                                        <p:tgtEl>
                                          <p:spTgt spid="19458"/>
                                        </p:tgtEl>
                                        <p:attrNameLst>
                                          <p:attrName>ppt_x</p:attrName>
                                        </p:attrNameLst>
                                      </p:cBhvr>
                                      <p:tavLst>
                                        <p:tav tm="0">
                                          <p:val>
                                            <p:strVal val="#ppt_x"/>
                                          </p:val>
                                        </p:tav>
                                        <p:tav tm="100000">
                                          <p:val>
                                            <p:strVal val="#ppt_x"/>
                                          </p:val>
                                        </p:tav>
                                      </p:tavLst>
                                    </p:anim>
                                    <p:anim calcmode="lin" valueType="num">
                                      <p:cBhvr>
                                        <p:cTn id="14"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19459"/>
                                        </p:tgtEl>
                                        <p:attrNameLst>
                                          <p:attrName>style.visibility</p:attrName>
                                        </p:attrNameLst>
                                      </p:cBhvr>
                                      <p:to>
                                        <p:strVal val="visible"/>
                                      </p:to>
                                    </p:set>
                                    <p:anim calcmode="lin" valueType="num">
                                      <p:cBhvr>
                                        <p:cTn id="19" dur="500" fill="hold"/>
                                        <p:tgtEl>
                                          <p:spTgt spid="19459"/>
                                        </p:tgtEl>
                                        <p:attrNameLst>
                                          <p:attrName>ppt_w</p:attrName>
                                        </p:attrNameLst>
                                      </p:cBhvr>
                                      <p:tavLst>
                                        <p:tav tm="0">
                                          <p:val>
                                            <p:fltVal val="0"/>
                                          </p:val>
                                        </p:tav>
                                        <p:tav tm="100000">
                                          <p:val>
                                            <p:strVal val="#ppt_w"/>
                                          </p:val>
                                        </p:tav>
                                      </p:tavLst>
                                    </p:anim>
                                    <p:anim calcmode="lin" valueType="num">
                                      <p:cBhvr>
                                        <p:cTn id="20" dur="500" fill="hold"/>
                                        <p:tgtEl>
                                          <p:spTgt spid="19459"/>
                                        </p:tgtEl>
                                        <p:attrNameLst>
                                          <p:attrName>ppt_h</p:attrName>
                                        </p:attrNameLst>
                                      </p:cBhvr>
                                      <p:tavLst>
                                        <p:tav tm="0">
                                          <p:val>
                                            <p:fltVal val="0"/>
                                          </p:val>
                                        </p:tav>
                                        <p:tav tm="100000">
                                          <p:val>
                                            <p:strVal val="#ppt_h"/>
                                          </p:val>
                                        </p:tav>
                                      </p:tavLst>
                                    </p:anim>
                                    <p:animEffect transition="in" filter="fade">
                                      <p:cBhvr>
                                        <p:cTn id="21" dur="500"/>
                                        <p:tgtEl>
                                          <p:spTgt spid="19459"/>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19460"/>
                                        </p:tgtEl>
                                        <p:attrNameLst>
                                          <p:attrName>style.visibility</p:attrName>
                                        </p:attrNameLst>
                                      </p:cBhvr>
                                      <p:to>
                                        <p:strVal val="visible"/>
                                      </p:to>
                                    </p:set>
                                    <p:anim calcmode="lin" valueType="num">
                                      <p:cBhvr>
                                        <p:cTn id="26" dur="500" fill="hold"/>
                                        <p:tgtEl>
                                          <p:spTgt spid="19460"/>
                                        </p:tgtEl>
                                        <p:attrNameLst>
                                          <p:attrName>ppt_w</p:attrName>
                                        </p:attrNameLst>
                                      </p:cBhvr>
                                      <p:tavLst>
                                        <p:tav tm="0">
                                          <p:val>
                                            <p:fltVal val="0"/>
                                          </p:val>
                                        </p:tav>
                                        <p:tav tm="100000">
                                          <p:val>
                                            <p:strVal val="#ppt_w"/>
                                          </p:val>
                                        </p:tav>
                                      </p:tavLst>
                                    </p:anim>
                                    <p:anim calcmode="lin" valueType="num">
                                      <p:cBhvr>
                                        <p:cTn id="27" dur="500" fill="hold"/>
                                        <p:tgtEl>
                                          <p:spTgt spid="19460"/>
                                        </p:tgtEl>
                                        <p:attrNameLst>
                                          <p:attrName>ppt_h</p:attrName>
                                        </p:attrNameLst>
                                      </p:cBhvr>
                                      <p:tavLst>
                                        <p:tav tm="0">
                                          <p:val>
                                            <p:fltVal val="0"/>
                                          </p:val>
                                        </p:tav>
                                        <p:tav tm="100000">
                                          <p:val>
                                            <p:strVal val="#ppt_h"/>
                                          </p:val>
                                        </p:tav>
                                      </p:tavLst>
                                    </p:anim>
                                    <p:animEffect transition="in" filter="fade">
                                      <p:cBhvr>
                                        <p:cTn id="28"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C:\Users\Алина\Desktop\Без имени-6.jpg"/>
          <p:cNvPicPr>
            <a:picLocks noChangeAspect="1" noChangeArrowheads="1"/>
          </p:cNvPicPr>
          <p:nvPr/>
        </p:nvPicPr>
        <p:blipFill>
          <a:blip r:embed="rId3" cstate="email">
            <a:lum bright="-10000"/>
          </a:blip>
          <a:srcRect/>
          <a:stretch>
            <a:fillRect/>
          </a:stretch>
        </p:blipFill>
        <p:spPr bwMode="auto">
          <a:xfrm>
            <a:off x="301349" y="428604"/>
            <a:ext cx="8519123" cy="6155066"/>
          </a:xfrm>
          <a:prstGeom prst="rect">
            <a:avLst/>
          </a:prstGeom>
          <a:ln>
            <a:noFill/>
          </a:ln>
          <a:effectLst>
            <a:softEdge rad="112500"/>
          </a:effectLst>
        </p:spPr>
      </p:pic>
      <p:sp>
        <p:nvSpPr>
          <p:cNvPr id="5" name="Заголовок 4"/>
          <p:cNvSpPr>
            <a:spLocks noGrp="1"/>
          </p:cNvSpPr>
          <p:nvPr>
            <p:ph type="title"/>
          </p:nvPr>
        </p:nvSpPr>
        <p:spPr>
          <a:xfrm>
            <a:off x="1907704" y="4869160"/>
            <a:ext cx="1728192" cy="360040"/>
          </a:xfrm>
        </p:spPr>
        <p:style>
          <a:lnRef idx="2">
            <a:schemeClr val="dk1"/>
          </a:lnRef>
          <a:fillRef idx="1">
            <a:schemeClr val="lt1"/>
          </a:fillRef>
          <a:effectRef idx="0">
            <a:schemeClr val="dk1"/>
          </a:effectRef>
          <a:fontRef idx="minor">
            <a:schemeClr val="dk1"/>
          </a:fontRef>
        </p:style>
        <p:txBody>
          <a:bodyPr>
            <a:noAutofit/>
          </a:bodyPr>
          <a:lstStyle/>
          <a:p>
            <a:r>
              <a:rPr lang="ru-RU" sz="2400" b="1" dirty="0" smtClean="0">
                <a:latin typeface="Century Gothic" pitchFamily="34" charset="0"/>
              </a:rPr>
              <a:t>Россошь</a:t>
            </a:r>
            <a:endParaRPr lang="ru-RU" sz="2400" b="1" dirty="0">
              <a:latin typeface="Century Gothic" pitchFamily="34" charset="0"/>
            </a:endParaRPr>
          </a:p>
        </p:txBody>
      </p:sp>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p:cBhvr override="childStyle">
                                        <p:cTn id="6" dur="250" autoRev="1" fill="hold"/>
                                        <p:tgtEl>
                                          <p:spTgt spid="5"/>
                                        </p:tgtEl>
                                        <p:attrNameLst>
                                          <p:attrName>style.color</p:attrName>
                                        </p:attrNameLst>
                                      </p:cBhvr>
                                      <p:to>
                                        <a:schemeClr val="bg1"/>
                                      </p:to>
                                    </p:animClr>
                                    <p:animClr clrSpc="rgb">
                                      <p:cBhvr>
                                        <p:cTn id="7" dur="250" autoRev="1" fill="hold"/>
                                        <p:tgtEl>
                                          <p:spTgt spid="5"/>
                                        </p:tgtEl>
                                        <p:attrNameLst>
                                          <p:attrName>fillcolor</p:attrName>
                                        </p:attrNameLst>
                                      </p:cBhvr>
                                      <p:to>
                                        <a:schemeClr val="bg1"/>
                                      </p:to>
                                    </p:animClr>
                                    <p:set>
                                      <p:cBhvr>
                                        <p:cTn id="8" dur="250" autoRev="1" fill="hold"/>
                                        <p:tgtEl>
                                          <p:spTgt spid="5"/>
                                        </p:tgtEl>
                                        <p:attrNameLst>
                                          <p:attrName>fill.type</p:attrName>
                                        </p:attrNameLst>
                                      </p:cBhvr>
                                      <p:to>
                                        <p:strVal val="solid"/>
                                      </p:to>
                                    </p:set>
                                    <p:set>
                                      <p:cBhvr>
                                        <p:cTn id="9" dur="250" autoRev="1" fill="hold"/>
                                        <p:tgtEl>
                                          <p:spTgt spid="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sp>
        <p:nvSpPr>
          <p:cNvPr id="2" name="Заголовок 1"/>
          <p:cNvSpPr>
            <a:spLocks noGrp="1"/>
          </p:cNvSpPr>
          <p:nvPr>
            <p:ph type="title"/>
          </p:nvPr>
        </p:nvSpPr>
        <p:spPr>
          <a:xfrm>
            <a:off x="457200" y="332656"/>
            <a:ext cx="8229600" cy="1008112"/>
          </a:xfrm>
        </p:spPr>
        <p:txBody>
          <a:bodyPr>
            <a:normAutofit fontScale="90000"/>
          </a:bodyPr>
          <a:lstStyle/>
          <a:p>
            <a:r>
              <a:rPr lang="ru-RU" sz="6000" b="1" dirty="0" smtClean="0">
                <a:solidFill>
                  <a:srgbClr val="FF0000"/>
                </a:solidFill>
                <a:effectLst>
                  <a:outerShdw blurRad="50800" dist="38100" dir="5400000" algn="t" rotWithShape="0">
                    <a:prstClr val="black">
                      <a:alpha val="40000"/>
                    </a:prstClr>
                  </a:outerShdw>
                </a:effectLst>
              </a:rPr>
              <a:t>Россошь</a:t>
            </a:r>
            <a:r>
              <a:rPr lang="ru-RU" sz="6000" b="1" dirty="0" smtClean="0">
                <a:effectLst>
                  <a:outerShdw blurRad="50800" dist="38100" dir="5400000" algn="t" rotWithShape="0">
                    <a:prstClr val="black">
                      <a:alpha val="40000"/>
                    </a:prstClr>
                  </a:outerShdw>
                </a:effectLst>
              </a:rPr>
              <a:t> </a:t>
            </a:r>
            <a:r>
              <a:rPr lang="ru-RU" b="1" dirty="0" smtClean="0">
                <a:effectLst>
                  <a:outerShdw blurRad="50800" dist="38100" dir="5400000" algn="t" rotWithShape="0">
                    <a:prstClr val="black">
                      <a:alpha val="40000"/>
                    </a:prstClr>
                  </a:outerShdw>
                </a:effectLst>
              </a:rPr>
              <a:t/>
            </a:r>
            <a:br>
              <a:rPr lang="ru-RU" b="1" dirty="0" smtClean="0">
                <a:effectLst>
                  <a:outerShdw blurRad="50800" dist="38100" dir="5400000" algn="t" rotWithShape="0">
                    <a:prstClr val="black">
                      <a:alpha val="40000"/>
                    </a:prstClr>
                  </a:outerShdw>
                </a:effectLst>
              </a:rPr>
            </a:br>
            <a:endParaRPr lang="ru-RU" b="1" dirty="0">
              <a:effectLst>
                <a:outerShdw blurRad="50800" dist="38100" dir="5400000" algn="t" rotWithShape="0">
                  <a:prstClr val="black">
                    <a:alpha val="40000"/>
                  </a:prstClr>
                </a:outerShdw>
              </a:effectLst>
            </a:endParaRPr>
          </a:p>
        </p:txBody>
      </p:sp>
      <p:sp>
        <p:nvSpPr>
          <p:cNvPr id="3" name="Содержимое 2"/>
          <p:cNvSpPr>
            <a:spLocks noGrp="1"/>
          </p:cNvSpPr>
          <p:nvPr>
            <p:ph idx="1"/>
          </p:nvPr>
        </p:nvSpPr>
        <p:spPr>
          <a:xfrm>
            <a:off x="107504" y="1340768"/>
            <a:ext cx="5472608" cy="5517232"/>
          </a:xfrm>
        </p:spPr>
        <p:txBody>
          <a:bodyPr>
            <a:noAutofit/>
          </a:bodyPr>
          <a:lstStyle/>
          <a:p>
            <a:pPr>
              <a:buNone/>
            </a:pPr>
            <a:r>
              <a:rPr lang="ru-RU" sz="1500" i="1" dirty="0" smtClean="0"/>
              <a:t>          На левом берегу реки Чёрная Калитва при впадении её в реку Сухая Россошь, в 214 км к югу от Воронежа расположена Россошь. Город был основан в конце </a:t>
            </a:r>
            <a:r>
              <a:rPr lang="en-US" sz="1500" i="1" dirty="0" smtClean="0"/>
              <a:t>XVII </a:t>
            </a:r>
            <a:r>
              <a:rPr lang="ru-RU" sz="1500" i="1" dirty="0" smtClean="0"/>
              <a:t>века как слобода. В конце </a:t>
            </a:r>
            <a:r>
              <a:rPr lang="en-US" sz="1500" i="1" dirty="0" smtClean="0"/>
              <a:t>XIX</a:t>
            </a:r>
            <a:r>
              <a:rPr lang="ru-RU" sz="1500" i="1" dirty="0" smtClean="0"/>
              <a:t> века в Россоши действовали конезавод, кирпичный завод, проводились ярмарки и базары. В городе имеются железнодорожная станция на линии Москва – Ростов-на-Дону, автодорожный узел, а также гостиница с возможностью размещения интуристов до ста человек в день.</a:t>
            </a:r>
          </a:p>
          <a:p>
            <a:pPr>
              <a:buNone/>
            </a:pPr>
            <a:r>
              <a:rPr lang="ru-RU" sz="1500" b="1" dirty="0" smtClean="0">
                <a:effectLst>
                  <a:outerShdw blurRad="50800" dist="38100" dir="5400000" algn="t" rotWithShape="0">
                    <a:prstClr val="black">
                      <a:alpha val="40000"/>
                    </a:prstClr>
                  </a:outerShdw>
                </a:effectLst>
              </a:rPr>
              <a:t>                                           </a:t>
            </a:r>
          </a:p>
          <a:p>
            <a:pPr>
              <a:buNone/>
            </a:pPr>
            <a:endParaRPr lang="ru-RU" sz="1500" b="1" dirty="0" smtClean="0">
              <a:effectLst>
                <a:outerShdw blurRad="50800" dist="38100" dir="5400000" algn="t" rotWithShape="0">
                  <a:prstClr val="black">
                    <a:alpha val="40000"/>
                  </a:prstClr>
                </a:outerShdw>
              </a:effectLst>
            </a:endParaRPr>
          </a:p>
          <a:p>
            <a:pPr algn="ctr">
              <a:buNone/>
            </a:pPr>
            <a:r>
              <a:rPr lang="ru-RU" sz="1500" b="1" dirty="0" smtClean="0">
                <a:effectLst>
                  <a:outerShdw blurRad="50800" dist="38100" dir="5400000" algn="t" rotWithShape="0">
                    <a:prstClr val="black">
                      <a:alpha val="40000"/>
                    </a:prstClr>
                  </a:outerShdw>
                </a:effectLst>
              </a:rPr>
              <a:t>ОАО «</a:t>
            </a:r>
            <a:r>
              <a:rPr lang="ru-RU" sz="1500" b="1" dirty="0" err="1" smtClean="0">
                <a:effectLst>
                  <a:outerShdw blurRad="50800" dist="38100" dir="5400000" algn="t" rotWithShape="0">
                    <a:prstClr val="black">
                      <a:alpha val="40000"/>
                    </a:prstClr>
                  </a:outerShdw>
                </a:effectLst>
              </a:rPr>
              <a:t>Минудобрения</a:t>
            </a:r>
            <a:r>
              <a:rPr lang="ru-RU" sz="1500" b="1" dirty="0" smtClean="0">
                <a:effectLst>
                  <a:outerShdw blurRad="50800" dist="38100" dir="5400000" algn="t" rotWithShape="0">
                    <a:prstClr val="black">
                      <a:alpha val="40000"/>
                    </a:prstClr>
                  </a:outerShdw>
                </a:effectLst>
              </a:rPr>
              <a:t>»</a:t>
            </a:r>
            <a:endParaRPr lang="ru-RU" sz="1500" dirty="0" smtClean="0"/>
          </a:p>
          <a:p>
            <a:pPr>
              <a:buNone/>
            </a:pPr>
            <a:r>
              <a:rPr lang="ru-RU" sz="1500" dirty="0" smtClean="0"/>
              <a:t>          </a:t>
            </a:r>
            <a:r>
              <a:rPr lang="ru-RU" sz="1500" dirty="0" err="1" smtClean="0"/>
              <a:t>Россошанские</a:t>
            </a:r>
            <a:r>
              <a:rPr lang="ru-RU" sz="1500" dirty="0" smtClean="0"/>
              <a:t> «</a:t>
            </a:r>
            <a:r>
              <a:rPr lang="ru-RU" sz="1500" dirty="0" err="1" smtClean="0"/>
              <a:t>Минудобрения</a:t>
            </a:r>
            <a:r>
              <a:rPr lang="ru-RU" sz="1500" dirty="0" smtClean="0"/>
              <a:t>» – крупное независимое предприятие химической промышленности России, единственный производитель минеральных удобрений в Центрально – Черноземном регионе. Более четверти века предприятие выпускает высококачественную продукцию, достоинства которой оценили как отечественные сельхозпроизводители, так и многочисленные зарубежные аграрии.</a:t>
            </a:r>
            <a:br>
              <a:rPr lang="ru-RU" sz="1500" dirty="0" smtClean="0"/>
            </a:br>
            <a:endParaRPr lang="ru-RU" sz="1500" dirty="0"/>
          </a:p>
        </p:txBody>
      </p:sp>
      <p:pic>
        <p:nvPicPr>
          <p:cNvPr id="12290" name="Picture 2" descr="C:\Users\Алина\Desktop\smrn00100435m.jpg"/>
          <p:cNvPicPr>
            <a:picLocks noChangeAspect="1" noChangeArrowheads="1"/>
          </p:cNvPicPr>
          <p:nvPr/>
        </p:nvPicPr>
        <p:blipFill>
          <a:blip r:embed="rId4" cstate="email">
            <a:lum contrast="10000"/>
          </a:blip>
          <a:srcRect/>
          <a:stretch>
            <a:fillRect/>
          </a:stretch>
        </p:blipFill>
        <p:spPr bwMode="auto">
          <a:xfrm>
            <a:off x="5724128" y="4077072"/>
            <a:ext cx="2928527" cy="1944216"/>
          </a:xfrm>
          <a:prstGeom prst="rect">
            <a:avLst/>
          </a:prstGeom>
          <a:ln>
            <a:noFill/>
          </a:ln>
          <a:effectLst>
            <a:softEdge rad="112500"/>
          </a:effectLst>
        </p:spPr>
      </p:pic>
      <p:pic>
        <p:nvPicPr>
          <p:cNvPr id="1026" name="Picture 2"/>
          <p:cNvPicPr>
            <a:picLocks noChangeAspect="1" noChangeArrowheads="1"/>
          </p:cNvPicPr>
          <p:nvPr/>
        </p:nvPicPr>
        <p:blipFill>
          <a:blip r:embed="rId5" cstate="email"/>
          <a:srcRect/>
          <a:stretch>
            <a:fillRect/>
          </a:stretch>
        </p:blipFill>
        <p:spPr bwMode="auto">
          <a:xfrm>
            <a:off x="5580112" y="1412775"/>
            <a:ext cx="3240360" cy="2175091"/>
          </a:xfrm>
          <a:prstGeom prst="rect">
            <a:avLst/>
          </a:prstGeom>
          <a:ln>
            <a:noFill/>
          </a:ln>
          <a:effectLst>
            <a:softEdge rad="112500"/>
          </a:effectLst>
        </p:spPr>
      </p:pic>
    </p:spTree>
    <p:custDataLst>
      <p:tags r:id="rId1"/>
    </p:custDataLst>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fade">
                                      <p:cBhvr>
                                        <p:cTn id="24" dur="1000"/>
                                        <p:tgtEl>
                                          <p:spTgt spid="1026"/>
                                        </p:tgtEl>
                                      </p:cBhvr>
                                    </p:animEffect>
                                    <p:anim calcmode="lin" valueType="num">
                                      <p:cBhvr>
                                        <p:cTn id="25" dur="1000" fill="hold"/>
                                        <p:tgtEl>
                                          <p:spTgt spid="1026"/>
                                        </p:tgtEl>
                                        <p:attrNameLst>
                                          <p:attrName>ppt_x</p:attrName>
                                        </p:attrNameLst>
                                      </p:cBhvr>
                                      <p:tavLst>
                                        <p:tav tm="0">
                                          <p:val>
                                            <p:strVal val="#ppt_x"/>
                                          </p:val>
                                        </p:tav>
                                        <p:tav tm="100000">
                                          <p:val>
                                            <p:strVal val="#ppt_x"/>
                                          </p:val>
                                        </p:tav>
                                      </p:tavLst>
                                    </p:anim>
                                    <p:anim calcmode="lin" valueType="num">
                                      <p:cBhvr>
                                        <p:cTn id="2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2000"/>
                                        <p:tgtEl>
                                          <p:spTgt spid="3">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2000"/>
                                        <p:tgtEl>
                                          <p:spTgt spid="3">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nodeType="clickEffect">
                                  <p:stCondLst>
                                    <p:cond delay="0"/>
                                  </p:stCondLst>
                                  <p:childTnLst>
                                    <p:set>
                                      <p:cBhvr>
                                        <p:cTn id="40" dur="1" fill="hold">
                                          <p:stCondLst>
                                            <p:cond delay="0"/>
                                          </p:stCondLst>
                                        </p:cTn>
                                        <p:tgtEl>
                                          <p:spTgt spid="12290"/>
                                        </p:tgtEl>
                                        <p:attrNameLst>
                                          <p:attrName>style.visibility</p:attrName>
                                        </p:attrNameLst>
                                      </p:cBhvr>
                                      <p:to>
                                        <p:strVal val="visible"/>
                                      </p:to>
                                    </p:set>
                                    <p:anim calcmode="lin" valueType="num">
                                      <p:cBhvr>
                                        <p:cTn id="41" dur="500" decel="50000" fill="hold">
                                          <p:stCondLst>
                                            <p:cond delay="0"/>
                                          </p:stCondLst>
                                        </p:cTn>
                                        <p:tgtEl>
                                          <p:spTgt spid="12290"/>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2290"/>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2290"/>
                                        </p:tgtEl>
                                        <p:attrNameLst>
                                          <p:attrName>ppt_w</p:attrName>
                                        </p:attrNameLst>
                                      </p:cBhvr>
                                      <p:tavLst>
                                        <p:tav tm="0">
                                          <p:val>
                                            <p:strVal val="#ppt_w*.05"/>
                                          </p:val>
                                        </p:tav>
                                        <p:tav tm="100000">
                                          <p:val>
                                            <p:strVal val="#ppt_w"/>
                                          </p:val>
                                        </p:tav>
                                      </p:tavLst>
                                    </p:anim>
                                    <p:anim calcmode="lin" valueType="num">
                                      <p:cBhvr>
                                        <p:cTn id="44" dur="1000" fill="hold"/>
                                        <p:tgtEl>
                                          <p:spTgt spid="12290"/>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2290"/>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2290"/>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2290"/>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C:\Users\Алина\Desktop\Без имени-6.jpg"/>
          <p:cNvPicPr>
            <a:picLocks noChangeAspect="1" noChangeArrowheads="1"/>
          </p:cNvPicPr>
          <p:nvPr/>
        </p:nvPicPr>
        <p:blipFill>
          <a:blip r:embed="rId3" cstate="email">
            <a:lum bright="-10000"/>
          </a:blip>
          <a:srcRect/>
          <a:stretch>
            <a:fillRect/>
          </a:stretch>
        </p:blipFill>
        <p:spPr bwMode="auto">
          <a:xfrm>
            <a:off x="395536" y="404664"/>
            <a:ext cx="8571195" cy="6192688"/>
          </a:xfrm>
          <a:prstGeom prst="rect">
            <a:avLst/>
          </a:prstGeom>
          <a:noFill/>
        </p:spPr>
      </p:pic>
      <p:sp>
        <p:nvSpPr>
          <p:cNvPr id="2" name="Заголовок 1"/>
          <p:cNvSpPr>
            <a:spLocks noGrp="1"/>
          </p:cNvSpPr>
          <p:nvPr>
            <p:ph type="ctrTitle"/>
          </p:nvPr>
        </p:nvSpPr>
        <p:spPr>
          <a:xfrm>
            <a:off x="2123728" y="2924945"/>
            <a:ext cx="1077888" cy="432048"/>
          </a:xfrm>
        </p:spPr>
        <p:style>
          <a:lnRef idx="2">
            <a:schemeClr val="dk1"/>
          </a:lnRef>
          <a:fillRef idx="1">
            <a:schemeClr val="lt1"/>
          </a:fillRef>
          <a:effectRef idx="0">
            <a:schemeClr val="dk1"/>
          </a:effectRef>
          <a:fontRef idx="minor">
            <a:schemeClr val="dk1"/>
          </a:fontRef>
        </p:style>
        <p:txBody>
          <a:bodyPr>
            <a:normAutofit fontScale="90000"/>
          </a:bodyPr>
          <a:lstStyle/>
          <a:p>
            <a:r>
              <a:rPr lang="ru-RU" sz="2400" b="1" dirty="0" smtClean="0">
                <a:latin typeface="Century Gothic" pitchFamily="34" charset="0"/>
              </a:rPr>
              <a:t>Лиски</a:t>
            </a:r>
            <a:endParaRPr lang="ru-RU" sz="2400" b="1" dirty="0">
              <a:latin typeface="Century Gothic" pitchFamily="34" charset="0"/>
            </a:endParaRPr>
          </a:p>
        </p:txBody>
      </p:sp>
      <p:sp>
        <p:nvSpPr>
          <p:cNvPr id="3" name="Подзаголовок 2"/>
          <p:cNvSpPr>
            <a:spLocks noGrp="1"/>
          </p:cNvSpPr>
          <p:nvPr>
            <p:ph type="subTitle" idx="1"/>
          </p:nvPr>
        </p:nvSpPr>
        <p:spPr>
          <a:xfrm>
            <a:off x="2339752" y="3356992"/>
            <a:ext cx="1368152" cy="288032"/>
          </a:xfrm>
        </p:spPr>
        <p:style>
          <a:lnRef idx="2">
            <a:schemeClr val="dk1"/>
          </a:lnRef>
          <a:fillRef idx="1">
            <a:schemeClr val="lt1"/>
          </a:fillRef>
          <a:effectRef idx="0">
            <a:schemeClr val="dk1"/>
          </a:effectRef>
          <a:fontRef idx="minor">
            <a:schemeClr val="dk1"/>
          </a:fontRef>
        </p:style>
        <p:txBody>
          <a:bodyPr>
            <a:normAutofit fontScale="47500" lnSpcReduction="20000"/>
          </a:bodyPr>
          <a:lstStyle/>
          <a:p>
            <a:r>
              <a:rPr lang="ru-RU" dirty="0" err="1" smtClean="0">
                <a:solidFill>
                  <a:schemeClr val="tx1"/>
                </a:solidFill>
                <a:latin typeface="Century Gothic" pitchFamily="34" charset="0"/>
              </a:rPr>
              <a:t>Дивногорье</a:t>
            </a:r>
            <a:endParaRPr lang="ru-RU" dirty="0">
              <a:solidFill>
                <a:schemeClr val="tx1"/>
              </a:solidFill>
              <a:latin typeface="Century Gothic" pitchFamily="34" charset="0"/>
            </a:endParaRPr>
          </a:p>
        </p:txBody>
      </p:sp>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p:cBhvr override="childStyle">
                                        <p:cTn id="6" dur="250" autoRev="1" fill="hold"/>
                                        <p:tgtEl>
                                          <p:spTgt spid="2"/>
                                        </p:tgtEl>
                                        <p:attrNameLst>
                                          <p:attrName>style.color</p:attrName>
                                        </p:attrNameLst>
                                      </p:cBhvr>
                                      <p:to>
                                        <a:schemeClr val="bg1"/>
                                      </p:to>
                                    </p:animClr>
                                    <p:animClr clrSpc="rgb">
                                      <p:cBhvr>
                                        <p:cTn id="7" dur="250" autoRev="1" fill="hold"/>
                                        <p:tgtEl>
                                          <p:spTgt spid="2"/>
                                        </p:tgtEl>
                                        <p:attrNameLst>
                                          <p:attrName>fillcolor</p:attrName>
                                        </p:attrNameLst>
                                      </p:cBhvr>
                                      <p:to>
                                        <a:schemeClr val="bg1"/>
                                      </p:to>
                                    </p:animClr>
                                    <p:set>
                                      <p:cBhvr>
                                        <p:cTn id="8" dur="250" autoRev="1" fill="hold"/>
                                        <p:tgtEl>
                                          <p:spTgt spid="2"/>
                                        </p:tgtEl>
                                        <p:attrNameLst>
                                          <p:attrName>fill.type</p:attrName>
                                        </p:attrNameLst>
                                      </p:cBhvr>
                                      <p:to>
                                        <p:strVal val="solid"/>
                                      </p:to>
                                    </p:set>
                                    <p:set>
                                      <p:cBhvr>
                                        <p:cTn id="9" dur="250" autoRev="1" fill="hold"/>
                                        <p:tgtEl>
                                          <p:spTgt spid="2"/>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7" presetClass="emph" presetSubtype="0" fill="hold" nodeType="clickEffect">
                                  <p:stCondLst>
                                    <p:cond delay="0"/>
                                  </p:stCondLst>
                                  <p:childTnLst>
                                    <p:animClr clrSpc="rgb">
                                      <p:cBhvr override="childStyle">
                                        <p:cTn id="13" dur="250" autoRev="1" fill="hold"/>
                                        <p:tgtEl>
                                          <p:spTgt spid="3">
                                            <p:txEl>
                                              <p:pRg st="0" end="0"/>
                                            </p:txEl>
                                          </p:spTgt>
                                        </p:tgtEl>
                                        <p:attrNameLst>
                                          <p:attrName>style.color</p:attrName>
                                        </p:attrNameLst>
                                      </p:cBhvr>
                                      <p:to>
                                        <a:schemeClr val="bg1"/>
                                      </p:to>
                                    </p:animClr>
                                    <p:animClr clrSpc="rgb">
                                      <p:cBhvr>
                                        <p:cTn id="14" dur="250" autoRev="1" fill="hold"/>
                                        <p:tgtEl>
                                          <p:spTgt spid="3">
                                            <p:txEl>
                                              <p:pRg st="0" end="0"/>
                                            </p:txEl>
                                          </p:spTgt>
                                        </p:tgtEl>
                                        <p:attrNameLst>
                                          <p:attrName>fillcolor</p:attrName>
                                        </p:attrNameLst>
                                      </p:cBhvr>
                                      <p:to>
                                        <a:schemeClr val="bg1"/>
                                      </p:to>
                                    </p:animClr>
                                    <p:set>
                                      <p:cBhvr>
                                        <p:cTn id="15" dur="250" autoRev="1" fill="hold"/>
                                        <p:tgtEl>
                                          <p:spTgt spid="3">
                                            <p:txEl>
                                              <p:pRg st="0" end="0"/>
                                            </p:txEl>
                                          </p:spTgt>
                                        </p:tgtEl>
                                        <p:attrNameLst>
                                          <p:attrName>fill.type</p:attrName>
                                        </p:attrNameLst>
                                      </p:cBhvr>
                                      <p:to>
                                        <p:strVal val="solid"/>
                                      </p:to>
                                    </p:set>
                                    <p:set>
                                      <p:cBhvr>
                                        <p:cTn id="16" dur="250" autoRev="1" fill="hold"/>
                                        <p:tgtEl>
                                          <p:spTgt spid="3">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sp>
        <p:nvSpPr>
          <p:cNvPr id="2" name="Заголовок 1"/>
          <p:cNvSpPr>
            <a:spLocks noGrp="1"/>
          </p:cNvSpPr>
          <p:nvPr>
            <p:ph type="title"/>
          </p:nvPr>
        </p:nvSpPr>
        <p:spPr>
          <a:xfrm>
            <a:off x="467544" y="0"/>
            <a:ext cx="8229600" cy="1196752"/>
          </a:xfrm>
        </p:spPr>
        <p:txBody>
          <a:bodyPr>
            <a:normAutofit fontScale="90000"/>
          </a:bodyPr>
          <a:lstStyle/>
          <a:p>
            <a:r>
              <a:rPr lang="ru-RU" b="1" dirty="0" smtClean="0">
                <a:solidFill>
                  <a:srgbClr val="FF0000"/>
                </a:solidFill>
                <a:effectLst>
                  <a:outerShdw blurRad="50800" dist="38100" dir="5400000" algn="t" rotWithShape="0">
                    <a:prstClr val="black">
                      <a:alpha val="40000"/>
                    </a:prstClr>
                  </a:outerShdw>
                </a:effectLst>
                <a:latin typeface="Calibri" pitchFamily="34" charset="0"/>
                <a:cs typeface="Calibri" pitchFamily="34" charset="0"/>
              </a:rPr>
              <a:t>Лиски </a:t>
            </a:r>
            <a:r>
              <a:rPr lang="ru-RU" b="1" dirty="0" smtClean="0">
                <a:effectLst>
                  <a:outerShdw blurRad="50800" dist="38100" dir="5400000" algn="t" rotWithShape="0">
                    <a:prstClr val="black">
                      <a:alpha val="40000"/>
                    </a:prstClr>
                  </a:outerShdw>
                </a:effectLst>
                <a:latin typeface="Calibri" pitchFamily="34" charset="0"/>
                <a:cs typeface="Calibri" pitchFamily="34" charset="0"/>
              </a:rPr>
              <a:t/>
            </a:r>
            <a:br>
              <a:rPr lang="ru-RU" b="1" dirty="0" smtClean="0">
                <a:effectLst>
                  <a:outerShdw blurRad="50800" dist="38100" dir="5400000" algn="t" rotWithShape="0">
                    <a:prstClr val="black">
                      <a:alpha val="40000"/>
                    </a:prstClr>
                  </a:outerShdw>
                </a:effectLst>
                <a:latin typeface="Calibri" pitchFamily="34" charset="0"/>
                <a:cs typeface="Calibri" pitchFamily="34" charset="0"/>
              </a:rPr>
            </a:br>
            <a:r>
              <a:rPr lang="ru-RU" b="1" dirty="0" err="1" smtClean="0">
                <a:effectLst>
                  <a:outerShdw blurRad="50800" dist="38100" dir="5400000" algn="t" rotWithShape="0">
                    <a:prstClr val="black">
                      <a:alpha val="40000"/>
                    </a:prstClr>
                  </a:outerShdw>
                </a:effectLst>
                <a:latin typeface="Calibri" pitchFamily="34" charset="0"/>
                <a:cs typeface="Calibri" pitchFamily="34" charset="0"/>
              </a:rPr>
              <a:t>Дивногорье</a:t>
            </a:r>
            <a:endParaRPr lang="ru-RU" b="1" dirty="0">
              <a:effectLst>
                <a:outerShdw blurRad="50800" dist="38100" dir="5400000" algn="t" rotWithShape="0">
                  <a:prstClr val="black">
                    <a:alpha val="40000"/>
                  </a:prstClr>
                </a:outerShdw>
              </a:effectLst>
              <a:latin typeface="Calibri" pitchFamily="34" charset="0"/>
              <a:cs typeface="Calibri" pitchFamily="34" charset="0"/>
            </a:endParaRPr>
          </a:p>
        </p:txBody>
      </p:sp>
      <p:sp>
        <p:nvSpPr>
          <p:cNvPr id="3" name="Содержимое 2"/>
          <p:cNvSpPr>
            <a:spLocks noGrp="1"/>
          </p:cNvSpPr>
          <p:nvPr>
            <p:ph idx="1"/>
          </p:nvPr>
        </p:nvSpPr>
        <p:spPr>
          <a:xfrm>
            <a:off x="-180528" y="1196752"/>
            <a:ext cx="4680520" cy="3456385"/>
          </a:xfrm>
        </p:spPr>
        <p:txBody>
          <a:bodyPr>
            <a:normAutofit fontScale="70000" lnSpcReduction="20000"/>
          </a:bodyPr>
          <a:lstStyle/>
          <a:p>
            <a:pPr>
              <a:buNone/>
            </a:pPr>
            <a:r>
              <a:rPr lang="ru-RU" sz="2600" dirty="0" smtClean="0"/>
              <a:t>       Это прекрасный участок Воронежской земли, где на огромной территории сочетаются объекты природного и культурного наследия. Кроме того – это территория, являющаяся необычной кладовой загадочных древних растений и редких насекомых. </a:t>
            </a:r>
            <a:r>
              <a:rPr lang="ru-RU" sz="2600" dirty="0" err="1" smtClean="0"/>
              <a:t>Дивногорье</a:t>
            </a:r>
            <a:r>
              <a:rPr lang="ru-RU" sz="2600" dirty="0" smtClean="0"/>
              <a:t> – это край сказочных меловых гор и чистого воздуха, это Большие и Малые Дивы, пещерные церкви, </a:t>
            </a:r>
            <a:r>
              <a:rPr lang="ru-RU" sz="2600" dirty="0" err="1" smtClean="0"/>
              <a:t>Маяцкое</a:t>
            </a:r>
            <a:r>
              <a:rPr lang="ru-RU" sz="2600" dirty="0" smtClean="0"/>
              <a:t> городище, уникальные растительные ассоциации, являются центральными объектами природного и культурного наследия.</a:t>
            </a:r>
          </a:p>
          <a:p>
            <a:endParaRPr lang="ru-RU" dirty="0"/>
          </a:p>
        </p:txBody>
      </p:sp>
      <p:pic>
        <p:nvPicPr>
          <p:cNvPr id="9219" name="Picture 3" descr="C:\Users\Алина\Золотое кольцо\Дивногорье\vid31.jpg"/>
          <p:cNvPicPr>
            <a:picLocks noChangeAspect="1" noChangeArrowheads="1"/>
          </p:cNvPicPr>
          <p:nvPr/>
        </p:nvPicPr>
        <p:blipFill>
          <a:blip r:embed="rId4" cstate="email"/>
          <a:srcRect/>
          <a:stretch>
            <a:fillRect/>
          </a:stretch>
        </p:blipFill>
        <p:spPr bwMode="auto">
          <a:xfrm>
            <a:off x="4427984" y="1124744"/>
            <a:ext cx="4536504" cy="2936669"/>
          </a:xfrm>
          <a:prstGeom prst="rect">
            <a:avLst/>
          </a:prstGeom>
          <a:ln>
            <a:noFill/>
          </a:ln>
          <a:effectLst>
            <a:softEdge rad="112500"/>
          </a:effectLst>
        </p:spPr>
      </p:pic>
      <p:pic>
        <p:nvPicPr>
          <p:cNvPr id="9220" name="Picture 4" descr="C:\Users\Алина\Золотое кольцо\Дивногорье\1_3_b.jpg"/>
          <p:cNvPicPr>
            <a:picLocks noChangeAspect="1" noChangeArrowheads="1"/>
          </p:cNvPicPr>
          <p:nvPr/>
        </p:nvPicPr>
        <p:blipFill>
          <a:blip r:embed="rId5" cstate="email">
            <a:lum contrast="10000"/>
          </a:blip>
          <a:srcRect/>
          <a:stretch>
            <a:fillRect/>
          </a:stretch>
        </p:blipFill>
        <p:spPr bwMode="auto">
          <a:xfrm>
            <a:off x="251520" y="4149080"/>
            <a:ext cx="3456385" cy="2304256"/>
          </a:xfrm>
          <a:prstGeom prst="rect">
            <a:avLst/>
          </a:prstGeom>
          <a:ln>
            <a:noFill/>
          </a:ln>
          <a:effectLst>
            <a:softEdge rad="112500"/>
          </a:effectLst>
        </p:spPr>
      </p:pic>
      <p:pic>
        <p:nvPicPr>
          <p:cNvPr id="9221" name="Picture 5" descr="C:\Users\Алина\Desktop\Без-имени-2.png"/>
          <p:cNvPicPr>
            <a:picLocks noChangeAspect="1" noChangeArrowheads="1"/>
          </p:cNvPicPr>
          <p:nvPr/>
        </p:nvPicPr>
        <p:blipFill>
          <a:blip r:embed="rId6" cstate="email"/>
          <a:srcRect/>
          <a:stretch>
            <a:fillRect/>
          </a:stretch>
        </p:blipFill>
        <p:spPr bwMode="auto">
          <a:xfrm>
            <a:off x="3419872" y="4009252"/>
            <a:ext cx="5400600" cy="2732116"/>
          </a:xfrm>
          <a:prstGeom prst="rect">
            <a:avLst/>
          </a:prstGeom>
          <a:noFill/>
        </p:spPr>
      </p:pic>
      <p:pic>
        <p:nvPicPr>
          <p:cNvPr id="9222" name="Picture 6" descr="C:\Users\Алина\Desktop\к.png"/>
          <p:cNvPicPr>
            <a:picLocks noChangeAspect="1" noChangeArrowheads="1"/>
          </p:cNvPicPr>
          <p:nvPr/>
        </p:nvPicPr>
        <p:blipFill>
          <a:blip r:embed="rId7" cstate="email"/>
          <a:srcRect/>
          <a:stretch>
            <a:fillRect/>
          </a:stretch>
        </p:blipFill>
        <p:spPr bwMode="auto">
          <a:xfrm>
            <a:off x="3635896" y="5085184"/>
            <a:ext cx="5695950" cy="2857500"/>
          </a:xfrm>
          <a:prstGeom prst="rect">
            <a:avLst/>
          </a:prstGeom>
          <a:noFill/>
        </p:spPr>
      </p:pic>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9219"/>
                                        </p:tgtEl>
                                        <p:attrNameLst>
                                          <p:attrName>style.visibility</p:attrName>
                                        </p:attrNameLst>
                                      </p:cBhvr>
                                      <p:to>
                                        <p:strVal val="visible"/>
                                      </p:to>
                                    </p:set>
                                    <p:anim calcmode="lin" valueType="num">
                                      <p:cBhvr>
                                        <p:cTn id="19" dur="1000" fill="hold"/>
                                        <p:tgtEl>
                                          <p:spTgt spid="9219"/>
                                        </p:tgtEl>
                                        <p:attrNameLst>
                                          <p:attrName>ppt_w</p:attrName>
                                        </p:attrNameLst>
                                      </p:cBhvr>
                                      <p:tavLst>
                                        <p:tav tm="0">
                                          <p:val>
                                            <p:strVal val="#ppt_w*0.70"/>
                                          </p:val>
                                        </p:tav>
                                        <p:tav tm="100000">
                                          <p:val>
                                            <p:strVal val="#ppt_w"/>
                                          </p:val>
                                        </p:tav>
                                      </p:tavLst>
                                    </p:anim>
                                    <p:anim calcmode="lin" valueType="num">
                                      <p:cBhvr>
                                        <p:cTn id="20" dur="1000" fill="hold"/>
                                        <p:tgtEl>
                                          <p:spTgt spid="9219"/>
                                        </p:tgtEl>
                                        <p:attrNameLst>
                                          <p:attrName>ppt_h</p:attrName>
                                        </p:attrNameLst>
                                      </p:cBhvr>
                                      <p:tavLst>
                                        <p:tav tm="0">
                                          <p:val>
                                            <p:strVal val="#ppt_h"/>
                                          </p:val>
                                        </p:tav>
                                        <p:tav tm="100000">
                                          <p:val>
                                            <p:strVal val="#ppt_h"/>
                                          </p:val>
                                        </p:tav>
                                      </p:tavLst>
                                    </p:anim>
                                    <p:animEffect transition="in" filter="fade">
                                      <p:cBhvr>
                                        <p:cTn id="21" dur="1000"/>
                                        <p:tgtEl>
                                          <p:spTgt spid="9219"/>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9220"/>
                                        </p:tgtEl>
                                        <p:attrNameLst>
                                          <p:attrName>style.visibility</p:attrName>
                                        </p:attrNameLst>
                                      </p:cBhvr>
                                      <p:to>
                                        <p:strVal val="visible"/>
                                      </p:to>
                                    </p:set>
                                    <p:animEffect transition="in" filter="fade">
                                      <p:cBhvr>
                                        <p:cTn id="26" dur="1000"/>
                                        <p:tgtEl>
                                          <p:spTgt spid="9220"/>
                                        </p:tgtEl>
                                      </p:cBhvr>
                                    </p:animEffect>
                                    <p:anim calcmode="lin" valueType="num">
                                      <p:cBhvr>
                                        <p:cTn id="27" dur="1000" fill="hold"/>
                                        <p:tgtEl>
                                          <p:spTgt spid="9220"/>
                                        </p:tgtEl>
                                        <p:attrNameLst>
                                          <p:attrName>ppt_x</p:attrName>
                                        </p:attrNameLst>
                                      </p:cBhvr>
                                      <p:tavLst>
                                        <p:tav tm="0">
                                          <p:val>
                                            <p:strVal val="#ppt_x"/>
                                          </p:val>
                                        </p:tav>
                                        <p:tav tm="100000">
                                          <p:val>
                                            <p:strVal val="#ppt_x"/>
                                          </p:val>
                                        </p:tav>
                                      </p:tavLst>
                                    </p:anim>
                                    <p:anim calcmode="lin" valueType="num">
                                      <p:cBhvr>
                                        <p:cTn id="28" dur="1000" fill="hold"/>
                                        <p:tgtEl>
                                          <p:spTgt spid="922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9221"/>
                                        </p:tgtEl>
                                        <p:attrNameLst>
                                          <p:attrName>style.visibility</p:attrName>
                                        </p:attrNameLst>
                                      </p:cBhvr>
                                      <p:to>
                                        <p:strVal val="visible"/>
                                      </p:to>
                                    </p:set>
                                    <p:anim calcmode="lin" valueType="num">
                                      <p:cBhvr>
                                        <p:cTn id="33" dur="1000" fill="hold"/>
                                        <p:tgtEl>
                                          <p:spTgt spid="9221"/>
                                        </p:tgtEl>
                                        <p:attrNameLst>
                                          <p:attrName>ppt_x</p:attrName>
                                        </p:attrNameLst>
                                      </p:cBhvr>
                                      <p:tavLst>
                                        <p:tav tm="0">
                                          <p:val>
                                            <p:strVal val="#ppt_x-.2"/>
                                          </p:val>
                                        </p:tav>
                                        <p:tav tm="100000">
                                          <p:val>
                                            <p:strVal val="#ppt_x"/>
                                          </p:val>
                                        </p:tav>
                                      </p:tavLst>
                                    </p:anim>
                                    <p:anim calcmode="lin" valueType="num">
                                      <p:cBhvr>
                                        <p:cTn id="34" dur="1000" fill="hold"/>
                                        <p:tgtEl>
                                          <p:spTgt spid="9221"/>
                                        </p:tgtEl>
                                        <p:attrNameLst>
                                          <p:attrName>ppt_y</p:attrName>
                                        </p:attrNameLst>
                                      </p:cBhvr>
                                      <p:tavLst>
                                        <p:tav tm="0">
                                          <p:val>
                                            <p:strVal val="#ppt_y"/>
                                          </p:val>
                                        </p:tav>
                                        <p:tav tm="100000">
                                          <p:val>
                                            <p:strVal val="#ppt_y"/>
                                          </p:val>
                                        </p:tav>
                                      </p:tavLst>
                                    </p:anim>
                                    <p:animEffect transition="in" filter="wipe(right)" prLst="gradientSize: 0.1">
                                      <p:cBhvr>
                                        <p:cTn id="35" dur="1000"/>
                                        <p:tgtEl>
                                          <p:spTgt spid="9221"/>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9222"/>
                                        </p:tgtEl>
                                        <p:attrNameLst>
                                          <p:attrName>style.visibility</p:attrName>
                                        </p:attrNameLst>
                                      </p:cBhvr>
                                      <p:to>
                                        <p:strVal val="visible"/>
                                      </p:to>
                                    </p:set>
                                    <p:anim calcmode="lin" valueType="num">
                                      <p:cBhvr>
                                        <p:cTn id="40" dur="1000" fill="hold"/>
                                        <p:tgtEl>
                                          <p:spTgt spid="9222"/>
                                        </p:tgtEl>
                                        <p:attrNameLst>
                                          <p:attrName>ppt_x</p:attrName>
                                        </p:attrNameLst>
                                      </p:cBhvr>
                                      <p:tavLst>
                                        <p:tav tm="0">
                                          <p:val>
                                            <p:strVal val="#ppt_x-.2"/>
                                          </p:val>
                                        </p:tav>
                                        <p:tav tm="100000">
                                          <p:val>
                                            <p:strVal val="#ppt_x"/>
                                          </p:val>
                                        </p:tav>
                                      </p:tavLst>
                                    </p:anim>
                                    <p:anim calcmode="lin" valueType="num">
                                      <p:cBhvr>
                                        <p:cTn id="41" dur="1000" fill="hold"/>
                                        <p:tgtEl>
                                          <p:spTgt spid="9222"/>
                                        </p:tgtEl>
                                        <p:attrNameLst>
                                          <p:attrName>ppt_y</p:attrName>
                                        </p:attrNameLst>
                                      </p:cBhvr>
                                      <p:tavLst>
                                        <p:tav tm="0">
                                          <p:val>
                                            <p:strVal val="#ppt_y"/>
                                          </p:val>
                                        </p:tav>
                                        <p:tav tm="100000">
                                          <p:val>
                                            <p:strVal val="#ppt_y"/>
                                          </p:val>
                                        </p:tav>
                                      </p:tavLst>
                                    </p:anim>
                                    <p:animEffect transition="in" filter="wipe(right)" prLst="gradientSize: 0.1">
                                      <p:cBhvr>
                                        <p:cTn id="42" dur="10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sp>
        <p:nvSpPr>
          <p:cNvPr id="2" name="Заголовок 1"/>
          <p:cNvSpPr>
            <a:spLocks noGrp="1"/>
          </p:cNvSpPr>
          <p:nvPr>
            <p:ph type="title"/>
          </p:nvPr>
        </p:nvSpPr>
        <p:spPr>
          <a:xfrm>
            <a:off x="457200" y="357166"/>
            <a:ext cx="8229600" cy="1214446"/>
          </a:xfrm>
        </p:spPr>
        <p:txBody>
          <a:bodyPr>
            <a:normAutofit fontScale="90000"/>
          </a:bodyPr>
          <a:lstStyle/>
          <a:p>
            <a:r>
              <a:rPr lang="ru-RU" sz="2400" b="1" dirty="0" smtClean="0">
                <a:solidFill>
                  <a:srgbClr val="FF0000"/>
                </a:solidFill>
                <a:effectLst>
                  <a:outerShdw blurRad="50800" dist="38100" dir="5400000" algn="t" rotWithShape="0">
                    <a:prstClr val="black">
                      <a:alpha val="40000"/>
                    </a:prstClr>
                  </a:outerShdw>
                </a:effectLst>
              </a:rPr>
              <a:t>Мы туристическое агентство «Бригантина» предлагаем вам совершить интересную экскурсию по «Золотому кольцу» Воронежского края.</a:t>
            </a:r>
            <a:r>
              <a:rPr lang="ru-RU" sz="2400" dirty="0" smtClean="0"/>
              <a:t/>
            </a:r>
            <a:br>
              <a:rPr lang="ru-RU" sz="2400" dirty="0" smtClean="0"/>
            </a:br>
            <a:endParaRPr lang="ru-RU" sz="2400" dirty="0"/>
          </a:p>
        </p:txBody>
      </p:sp>
      <p:sp>
        <p:nvSpPr>
          <p:cNvPr id="3" name="Содержимое 2"/>
          <p:cNvSpPr>
            <a:spLocks noGrp="1"/>
          </p:cNvSpPr>
          <p:nvPr>
            <p:ph idx="1"/>
          </p:nvPr>
        </p:nvSpPr>
        <p:spPr>
          <a:xfrm>
            <a:off x="457200" y="1600201"/>
            <a:ext cx="8435280" cy="3196951"/>
          </a:xfrm>
        </p:spPr>
        <p:txBody>
          <a:bodyPr>
            <a:normAutofit fontScale="77500" lnSpcReduction="20000"/>
          </a:bodyPr>
          <a:lstStyle/>
          <a:p>
            <a:pPr>
              <a:buNone/>
            </a:pPr>
            <a:r>
              <a:rPr lang="ru-RU" sz="2000" i="1" dirty="0" smtClean="0"/>
              <a:t>          Воронежская область находится в центральной части Восточно-Европейской равнины, в бассейне среднего течения реки Дон. Территория её составляет 52,4 тыс. кв. км, население – 1080000 человек. Преобладает русское население - 93, 5%, а в юго-западной части живут украинцы. Наша область расположена в лесостепной и степной зонах. Около 10% площади покрывают леса. Крупные массивы – Шипов лес по реке </a:t>
            </a:r>
            <a:r>
              <a:rPr lang="ru-RU" sz="2000" i="1" dirty="0" err="1" smtClean="0"/>
              <a:t>Осередь</a:t>
            </a:r>
            <a:r>
              <a:rPr lang="ru-RU" sz="2000" i="1" dirty="0" smtClean="0"/>
              <a:t>, </a:t>
            </a:r>
            <a:r>
              <a:rPr lang="ru-RU" sz="2000" i="1" dirty="0" err="1" smtClean="0"/>
              <a:t>Теллермановский</a:t>
            </a:r>
            <a:r>
              <a:rPr lang="ru-RU" sz="2000" i="1" dirty="0" smtClean="0"/>
              <a:t> лес по реке Ворона, </a:t>
            </a:r>
            <a:r>
              <a:rPr lang="ru-RU" sz="2000" i="1" dirty="0" err="1" smtClean="0"/>
              <a:t>Усманский</a:t>
            </a:r>
            <a:r>
              <a:rPr lang="ru-RU" sz="2000" i="1" dirty="0" smtClean="0"/>
              <a:t> бор по реке Усмань, </a:t>
            </a:r>
            <a:r>
              <a:rPr lang="ru-RU" sz="2000" i="1" dirty="0" err="1" smtClean="0"/>
              <a:t>Хреновской</a:t>
            </a:r>
            <a:r>
              <a:rPr lang="ru-RU" sz="2000" i="1" dirty="0" smtClean="0"/>
              <a:t> бор по реке Битюг и другие – объявлены заповедными. По территории области протекает знаменитая река Дон, которая упоминается в летописях. Охраняются также нераспаханные участки степей: </a:t>
            </a:r>
            <a:r>
              <a:rPr lang="ru-RU" sz="2000" i="1" dirty="0" err="1" smtClean="0"/>
              <a:t>Богучарская</a:t>
            </a:r>
            <a:r>
              <a:rPr lang="ru-RU" sz="2000" i="1" dirty="0" smtClean="0"/>
              <a:t> степь, Каменная степь.</a:t>
            </a:r>
          </a:p>
          <a:p>
            <a:pPr>
              <a:buNone/>
            </a:pPr>
            <a:r>
              <a:rPr lang="ru-RU" sz="2000" dirty="0" smtClean="0"/>
              <a:t>         Ведь мы богаты несказанно, как в историческом, так и в культурном плане. Настала пора и нам показать свой край как российским, так и иностранным туристам. С этой целью наше туристическое агентство разработало проект туристического маршрута «Золотое кольцо». Маршрут включает: Воронеж – Рамонь – Новохопёрск – Павловск – Россошь – Лиски – Бобров – </a:t>
            </a:r>
            <a:r>
              <a:rPr lang="ru-RU" sz="2000" dirty="0" err="1" smtClean="0"/>
              <a:t>Костёнки</a:t>
            </a:r>
            <a:r>
              <a:rPr lang="ru-RU" sz="2000" dirty="0" smtClean="0"/>
              <a:t> – Воронеж.</a:t>
            </a:r>
            <a:endParaRPr lang="ru-RU" sz="2000" dirty="0"/>
          </a:p>
        </p:txBody>
      </p:sp>
      <p:pic>
        <p:nvPicPr>
          <p:cNvPr id="4101" name="Picture 5" descr="F:\Золотое кольцо\Хопёрский заповедник\Растительность\p6799965.jpg"/>
          <p:cNvPicPr>
            <a:picLocks noChangeAspect="1" noChangeArrowheads="1"/>
          </p:cNvPicPr>
          <p:nvPr/>
        </p:nvPicPr>
        <p:blipFill>
          <a:blip r:embed="rId4" cstate="email">
            <a:lum contrast="20000"/>
          </a:blip>
          <a:srcRect/>
          <a:stretch>
            <a:fillRect/>
          </a:stretch>
        </p:blipFill>
        <p:spPr bwMode="auto">
          <a:xfrm>
            <a:off x="683568" y="4509121"/>
            <a:ext cx="8064896" cy="2172778"/>
          </a:xfrm>
          <a:prstGeom prst="rect">
            <a:avLst/>
          </a:prstGeom>
          <a:ln>
            <a:noFill/>
          </a:ln>
          <a:effectLst>
            <a:softEdge rad="112500"/>
          </a:effectLst>
        </p:spPr>
      </p:pic>
    </p:spTree>
    <p:custDataLst>
      <p:tags r:id="rId1"/>
    </p:custData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01"/>
                                        </p:tgtEl>
                                        <p:attrNameLst>
                                          <p:attrName>style.visibility</p:attrName>
                                        </p:attrNameLst>
                                      </p:cBhvr>
                                      <p:to>
                                        <p:strVal val="visible"/>
                                      </p:to>
                                    </p:set>
                                    <p:animEffect transition="in" filter="fade">
                                      <p:cBhvr>
                                        <p:cTn id="27" dur="2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pic>
        <p:nvPicPr>
          <p:cNvPr id="10243" name="Picture 3" descr="C:\Users\Алина\Золотое кольцо\Дивногорье\4_600.jpg"/>
          <p:cNvPicPr>
            <a:picLocks noChangeAspect="1" noChangeArrowheads="1"/>
          </p:cNvPicPr>
          <p:nvPr/>
        </p:nvPicPr>
        <p:blipFill>
          <a:blip r:embed="rId4" cstate="email"/>
          <a:srcRect/>
          <a:stretch>
            <a:fillRect/>
          </a:stretch>
        </p:blipFill>
        <p:spPr bwMode="auto">
          <a:xfrm>
            <a:off x="179512" y="404664"/>
            <a:ext cx="4309706" cy="2880320"/>
          </a:xfrm>
          <a:prstGeom prst="rect">
            <a:avLst/>
          </a:prstGeom>
          <a:ln>
            <a:noFill/>
          </a:ln>
          <a:effectLst>
            <a:softEdge rad="112500"/>
          </a:effectLst>
        </p:spPr>
      </p:pic>
      <p:pic>
        <p:nvPicPr>
          <p:cNvPr id="10244" name="Picture 4" descr="C:\Users\Алина\Золотое кольцо\Дивногорье\1550532.jpg"/>
          <p:cNvPicPr>
            <a:picLocks noChangeAspect="1" noChangeArrowheads="1"/>
          </p:cNvPicPr>
          <p:nvPr/>
        </p:nvPicPr>
        <p:blipFill>
          <a:blip r:embed="rId5" cstate="email">
            <a:lum contrast="20000"/>
          </a:blip>
          <a:srcRect/>
          <a:stretch>
            <a:fillRect/>
          </a:stretch>
        </p:blipFill>
        <p:spPr bwMode="auto">
          <a:xfrm>
            <a:off x="4497372" y="476672"/>
            <a:ext cx="4646628" cy="6192688"/>
          </a:xfrm>
          <a:prstGeom prst="rect">
            <a:avLst/>
          </a:prstGeom>
          <a:ln>
            <a:noFill/>
          </a:ln>
          <a:effectLst>
            <a:softEdge rad="112500"/>
          </a:effectLst>
        </p:spPr>
      </p:pic>
      <p:pic>
        <p:nvPicPr>
          <p:cNvPr id="10245" name="Picture 5" descr="C:\Users\Алина\Золотое кольцо\Дивногорье\vid13.jpg"/>
          <p:cNvPicPr>
            <a:picLocks noChangeAspect="1" noChangeArrowheads="1"/>
          </p:cNvPicPr>
          <p:nvPr/>
        </p:nvPicPr>
        <p:blipFill>
          <a:blip r:embed="rId6" cstate="email"/>
          <a:srcRect/>
          <a:stretch>
            <a:fillRect/>
          </a:stretch>
        </p:blipFill>
        <p:spPr bwMode="auto">
          <a:xfrm>
            <a:off x="107504" y="3501008"/>
            <a:ext cx="4391472" cy="2836159"/>
          </a:xfrm>
          <a:prstGeom prst="rect">
            <a:avLst/>
          </a:prstGeom>
          <a:ln>
            <a:noFill/>
          </a:ln>
          <a:effectLst>
            <a:softEdge rad="112500"/>
          </a:effectLst>
        </p:spPr>
      </p:pic>
    </p:spTree>
    <p:custDataLst>
      <p:tags r:id="rId1"/>
    </p:custDataLst>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0243"/>
                                        </p:tgtEl>
                                        <p:attrNameLst>
                                          <p:attrName>style.visibility</p:attrName>
                                        </p:attrNameLst>
                                      </p:cBhvr>
                                      <p:to>
                                        <p:strVal val="visible"/>
                                      </p:to>
                                    </p:set>
                                    <p:anim calcmode="lin" valueType="num">
                                      <p:cBhvr>
                                        <p:cTn id="7" dur="1000" fill="hold"/>
                                        <p:tgtEl>
                                          <p:spTgt spid="10243"/>
                                        </p:tgtEl>
                                        <p:attrNameLst>
                                          <p:attrName>ppt_w</p:attrName>
                                        </p:attrNameLst>
                                      </p:cBhvr>
                                      <p:tavLst>
                                        <p:tav tm="0">
                                          <p:val>
                                            <p:fltVal val="0"/>
                                          </p:val>
                                        </p:tav>
                                        <p:tav tm="100000">
                                          <p:val>
                                            <p:strVal val="#ppt_w"/>
                                          </p:val>
                                        </p:tav>
                                      </p:tavLst>
                                    </p:anim>
                                    <p:anim calcmode="lin" valueType="num">
                                      <p:cBhvr>
                                        <p:cTn id="8" dur="1000" fill="hold"/>
                                        <p:tgtEl>
                                          <p:spTgt spid="10243"/>
                                        </p:tgtEl>
                                        <p:attrNameLst>
                                          <p:attrName>ppt_h</p:attrName>
                                        </p:attrNameLst>
                                      </p:cBhvr>
                                      <p:tavLst>
                                        <p:tav tm="0">
                                          <p:val>
                                            <p:fltVal val="0"/>
                                          </p:val>
                                        </p:tav>
                                        <p:tav tm="100000">
                                          <p:val>
                                            <p:strVal val="#ppt_h"/>
                                          </p:val>
                                        </p:tav>
                                      </p:tavLst>
                                    </p:anim>
                                    <p:anim calcmode="lin" valueType="num">
                                      <p:cBhvr>
                                        <p:cTn id="9" dur="1000" fill="hold"/>
                                        <p:tgtEl>
                                          <p:spTgt spid="10243"/>
                                        </p:tgtEl>
                                        <p:attrNameLst>
                                          <p:attrName>style.rotation</p:attrName>
                                        </p:attrNameLst>
                                      </p:cBhvr>
                                      <p:tavLst>
                                        <p:tav tm="0">
                                          <p:val>
                                            <p:fltVal val="90"/>
                                          </p:val>
                                        </p:tav>
                                        <p:tav tm="100000">
                                          <p:val>
                                            <p:fltVal val="0"/>
                                          </p:val>
                                        </p:tav>
                                      </p:tavLst>
                                    </p:anim>
                                    <p:animEffect transition="in" filter="fade">
                                      <p:cBhvr>
                                        <p:cTn id="10" dur="1000"/>
                                        <p:tgtEl>
                                          <p:spTgt spid="1024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0245"/>
                                        </p:tgtEl>
                                        <p:attrNameLst>
                                          <p:attrName>style.visibility</p:attrName>
                                        </p:attrNameLst>
                                      </p:cBhvr>
                                      <p:to>
                                        <p:strVal val="visible"/>
                                      </p:to>
                                    </p:set>
                                    <p:anim calcmode="lin" valueType="num">
                                      <p:cBhvr>
                                        <p:cTn id="15" dur="1000" fill="hold"/>
                                        <p:tgtEl>
                                          <p:spTgt spid="10245"/>
                                        </p:tgtEl>
                                        <p:attrNameLst>
                                          <p:attrName>ppt_w</p:attrName>
                                        </p:attrNameLst>
                                      </p:cBhvr>
                                      <p:tavLst>
                                        <p:tav tm="0">
                                          <p:val>
                                            <p:fltVal val="0"/>
                                          </p:val>
                                        </p:tav>
                                        <p:tav tm="100000">
                                          <p:val>
                                            <p:strVal val="#ppt_w"/>
                                          </p:val>
                                        </p:tav>
                                      </p:tavLst>
                                    </p:anim>
                                    <p:anim calcmode="lin" valueType="num">
                                      <p:cBhvr>
                                        <p:cTn id="16" dur="1000" fill="hold"/>
                                        <p:tgtEl>
                                          <p:spTgt spid="10245"/>
                                        </p:tgtEl>
                                        <p:attrNameLst>
                                          <p:attrName>ppt_h</p:attrName>
                                        </p:attrNameLst>
                                      </p:cBhvr>
                                      <p:tavLst>
                                        <p:tav tm="0">
                                          <p:val>
                                            <p:fltVal val="0"/>
                                          </p:val>
                                        </p:tav>
                                        <p:tav tm="100000">
                                          <p:val>
                                            <p:strVal val="#ppt_h"/>
                                          </p:val>
                                        </p:tav>
                                      </p:tavLst>
                                    </p:anim>
                                    <p:anim calcmode="lin" valueType="num">
                                      <p:cBhvr>
                                        <p:cTn id="17" dur="1000" fill="hold"/>
                                        <p:tgtEl>
                                          <p:spTgt spid="10245"/>
                                        </p:tgtEl>
                                        <p:attrNameLst>
                                          <p:attrName>style.rotation</p:attrName>
                                        </p:attrNameLst>
                                      </p:cBhvr>
                                      <p:tavLst>
                                        <p:tav tm="0">
                                          <p:val>
                                            <p:fltVal val="90"/>
                                          </p:val>
                                        </p:tav>
                                        <p:tav tm="100000">
                                          <p:val>
                                            <p:fltVal val="0"/>
                                          </p:val>
                                        </p:tav>
                                      </p:tavLst>
                                    </p:anim>
                                    <p:animEffect transition="in" filter="fade">
                                      <p:cBhvr>
                                        <p:cTn id="18" dur="1000"/>
                                        <p:tgtEl>
                                          <p:spTgt spid="1024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10244"/>
                                        </p:tgtEl>
                                        <p:attrNameLst>
                                          <p:attrName>style.visibility</p:attrName>
                                        </p:attrNameLst>
                                      </p:cBhvr>
                                      <p:to>
                                        <p:strVal val="visible"/>
                                      </p:to>
                                    </p:set>
                                    <p:anim calcmode="lin" valueType="num">
                                      <p:cBhvr>
                                        <p:cTn id="23" dur="1000" fill="hold"/>
                                        <p:tgtEl>
                                          <p:spTgt spid="10244"/>
                                        </p:tgtEl>
                                        <p:attrNameLst>
                                          <p:attrName>ppt_w</p:attrName>
                                        </p:attrNameLst>
                                      </p:cBhvr>
                                      <p:tavLst>
                                        <p:tav tm="0">
                                          <p:val>
                                            <p:fltVal val="0"/>
                                          </p:val>
                                        </p:tav>
                                        <p:tav tm="100000">
                                          <p:val>
                                            <p:strVal val="#ppt_w"/>
                                          </p:val>
                                        </p:tav>
                                      </p:tavLst>
                                    </p:anim>
                                    <p:anim calcmode="lin" valueType="num">
                                      <p:cBhvr>
                                        <p:cTn id="24" dur="1000" fill="hold"/>
                                        <p:tgtEl>
                                          <p:spTgt spid="10244"/>
                                        </p:tgtEl>
                                        <p:attrNameLst>
                                          <p:attrName>ppt_h</p:attrName>
                                        </p:attrNameLst>
                                      </p:cBhvr>
                                      <p:tavLst>
                                        <p:tav tm="0">
                                          <p:val>
                                            <p:fltVal val="0"/>
                                          </p:val>
                                        </p:tav>
                                        <p:tav tm="100000">
                                          <p:val>
                                            <p:strVal val="#ppt_h"/>
                                          </p:val>
                                        </p:tav>
                                      </p:tavLst>
                                    </p:anim>
                                    <p:anim calcmode="lin" valueType="num">
                                      <p:cBhvr>
                                        <p:cTn id="25" dur="1000" fill="hold"/>
                                        <p:tgtEl>
                                          <p:spTgt spid="10244"/>
                                        </p:tgtEl>
                                        <p:attrNameLst>
                                          <p:attrName>style.rotation</p:attrName>
                                        </p:attrNameLst>
                                      </p:cBhvr>
                                      <p:tavLst>
                                        <p:tav tm="0">
                                          <p:val>
                                            <p:fltVal val="90"/>
                                          </p:val>
                                        </p:tav>
                                        <p:tav tm="100000">
                                          <p:val>
                                            <p:fltVal val="0"/>
                                          </p:val>
                                        </p:tav>
                                      </p:tavLst>
                                    </p:anim>
                                    <p:animEffect transition="in" filter="fade">
                                      <p:cBhvr>
                                        <p:cTn id="26" dur="10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C:\Users\Алина\Desktop\Без имени-6.jpg"/>
          <p:cNvPicPr>
            <a:picLocks noChangeAspect="1" noChangeArrowheads="1"/>
          </p:cNvPicPr>
          <p:nvPr/>
        </p:nvPicPr>
        <p:blipFill>
          <a:blip r:embed="rId3" cstate="email">
            <a:lum bright="-10000"/>
          </a:blip>
          <a:srcRect/>
          <a:stretch>
            <a:fillRect/>
          </a:stretch>
        </p:blipFill>
        <p:spPr bwMode="auto">
          <a:xfrm>
            <a:off x="179512" y="260648"/>
            <a:ext cx="8964488" cy="6476843"/>
          </a:xfrm>
          <a:prstGeom prst="rect">
            <a:avLst/>
          </a:prstGeom>
          <a:ln>
            <a:noFill/>
          </a:ln>
          <a:effectLst>
            <a:softEdge rad="112500"/>
          </a:effectLst>
        </p:spPr>
      </p:pic>
      <p:sp>
        <p:nvSpPr>
          <p:cNvPr id="2" name="Заголовок 1"/>
          <p:cNvSpPr>
            <a:spLocks noGrp="1"/>
          </p:cNvSpPr>
          <p:nvPr>
            <p:ph type="ctrTitle"/>
          </p:nvPr>
        </p:nvSpPr>
        <p:spPr>
          <a:xfrm>
            <a:off x="4139952" y="2780928"/>
            <a:ext cx="933872" cy="216024"/>
          </a:xfrm>
        </p:spPr>
        <p:style>
          <a:lnRef idx="2">
            <a:schemeClr val="dk1"/>
          </a:lnRef>
          <a:fillRef idx="1">
            <a:schemeClr val="lt1"/>
          </a:fillRef>
          <a:effectRef idx="0">
            <a:schemeClr val="dk1"/>
          </a:effectRef>
          <a:fontRef idx="minor">
            <a:schemeClr val="dk1"/>
          </a:fontRef>
        </p:style>
        <p:txBody>
          <a:bodyPr>
            <a:normAutofit fontScale="90000"/>
          </a:bodyPr>
          <a:lstStyle/>
          <a:p>
            <a:r>
              <a:rPr lang="ru-RU" sz="1200" dirty="0" smtClean="0">
                <a:latin typeface="Century Gothic" pitchFamily="34" charset="0"/>
              </a:rPr>
              <a:t>Хреновое</a:t>
            </a:r>
            <a:endParaRPr lang="ru-RU" sz="1200" dirty="0">
              <a:latin typeface="Century Gothic" pitchFamily="34" charset="0"/>
            </a:endParaRPr>
          </a:p>
        </p:txBody>
      </p:sp>
      <p:sp>
        <p:nvSpPr>
          <p:cNvPr id="3" name="Текст 2"/>
          <p:cNvSpPr>
            <a:spLocks noGrp="1"/>
          </p:cNvSpPr>
          <p:nvPr>
            <p:ph type="subTitle" idx="1"/>
          </p:nvPr>
        </p:nvSpPr>
        <p:spPr>
          <a:xfrm>
            <a:off x="2771800" y="2636912"/>
            <a:ext cx="1328192" cy="432048"/>
          </a:xfrm>
        </p:spPr>
        <p:style>
          <a:lnRef idx="2">
            <a:schemeClr val="dk1"/>
          </a:lnRef>
          <a:fillRef idx="1">
            <a:schemeClr val="lt1"/>
          </a:fillRef>
          <a:effectRef idx="0">
            <a:schemeClr val="dk1"/>
          </a:effectRef>
          <a:fontRef idx="minor">
            <a:schemeClr val="dk1"/>
          </a:fontRef>
        </p:style>
        <p:txBody>
          <a:bodyPr>
            <a:noAutofit/>
          </a:bodyPr>
          <a:lstStyle/>
          <a:p>
            <a:r>
              <a:rPr lang="ru-RU" sz="2200" b="1" dirty="0" smtClean="0">
                <a:solidFill>
                  <a:schemeClr val="tx1"/>
                </a:solidFill>
                <a:latin typeface="Century Gothic" pitchFamily="34" charset="0"/>
              </a:rPr>
              <a:t>Бобров</a:t>
            </a:r>
            <a:endParaRPr lang="ru-RU" sz="2200" b="1" dirty="0">
              <a:solidFill>
                <a:schemeClr val="tx1"/>
              </a:solidFill>
              <a:latin typeface="Century Gothic" pitchFamily="34" charset="0"/>
            </a:endParaRPr>
          </a:p>
        </p:txBody>
      </p:sp>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nodeType="clickEffect">
                                  <p:stCondLst>
                                    <p:cond delay="0"/>
                                  </p:stCondLst>
                                  <p:childTnLst>
                                    <p:animClr clrSpc="rgb">
                                      <p:cBhvr override="childStyle">
                                        <p:cTn id="6" dur="250" autoRev="1" fill="hold"/>
                                        <p:tgtEl>
                                          <p:spTgt spid="3">
                                            <p:txEl>
                                              <p:pRg st="0" end="0"/>
                                            </p:txEl>
                                          </p:spTgt>
                                        </p:tgtEl>
                                        <p:attrNameLst>
                                          <p:attrName>style.color</p:attrName>
                                        </p:attrNameLst>
                                      </p:cBhvr>
                                      <p:to>
                                        <a:schemeClr val="bg1"/>
                                      </p:to>
                                    </p:animClr>
                                    <p:animClr clrSpc="rgb">
                                      <p:cBhvr>
                                        <p:cTn id="7" dur="250" autoRev="1" fill="hold"/>
                                        <p:tgtEl>
                                          <p:spTgt spid="3">
                                            <p:txEl>
                                              <p:pRg st="0" end="0"/>
                                            </p:txEl>
                                          </p:spTgt>
                                        </p:tgtEl>
                                        <p:attrNameLst>
                                          <p:attrName>fillcolor</p:attrName>
                                        </p:attrNameLst>
                                      </p:cBhvr>
                                      <p:to>
                                        <a:schemeClr val="bg1"/>
                                      </p:to>
                                    </p:animClr>
                                    <p:set>
                                      <p:cBhvr>
                                        <p:cTn id="8" dur="250" autoRev="1" fill="hold"/>
                                        <p:tgtEl>
                                          <p:spTgt spid="3">
                                            <p:txEl>
                                              <p:pRg st="0" end="0"/>
                                            </p:txEl>
                                          </p:spTgt>
                                        </p:tgtEl>
                                        <p:attrNameLst>
                                          <p:attrName>fill.type</p:attrName>
                                        </p:attrNameLst>
                                      </p:cBhvr>
                                      <p:to>
                                        <p:strVal val="solid"/>
                                      </p:to>
                                    </p:set>
                                    <p:set>
                                      <p:cBhvr>
                                        <p:cTn id="9" dur="250" autoRev="1" fill="hold"/>
                                        <p:tgtEl>
                                          <p:spTgt spid="3">
                                            <p:txEl>
                                              <p:pRg st="0" end="0"/>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7" presetClass="emph" presetSubtype="0" fill="hold" grpId="0" nodeType="clickEffect">
                                  <p:stCondLst>
                                    <p:cond delay="0"/>
                                  </p:stCondLst>
                                  <p:childTnLst>
                                    <p:animClr clrSpc="rgb">
                                      <p:cBhvr override="childStyle">
                                        <p:cTn id="13" dur="250" autoRev="1" fill="hold"/>
                                        <p:tgtEl>
                                          <p:spTgt spid="2"/>
                                        </p:tgtEl>
                                        <p:attrNameLst>
                                          <p:attrName>style.color</p:attrName>
                                        </p:attrNameLst>
                                      </p:cBhvr>
                                      <p:to>
                                        <a:schemeClr val="bg1"/>
                                      </p:to>
                                    </p:animClr>
                                    <p:animClr clrSpc="rgb">
                                      <p:cBhvr>
                                        <p:cTn id="14" dur="250" autoRev="1" fill="hold"/>
                                        <p:tgtEl>
                                          <p:spTgt spid="2"/>
                                        </p:tgtEl>
                                        <p:attrNameLst>
                                          <p:attrName>fillcolor</p:attrName>
                                        </p:attrNameLst>
                                      </p:cBhvr>
                                      <p:to>
                                        <a:schemeClr val="bg1"/>
                                      </p:to>
                                    </p:animClr>
                                    <p:set>
                                      <p:cBhvr>
                                        <p:cTn id="15" dur="250" autoRev="1" fill="hold"/>
                                        <p:tgtEl>
                                          <p:spTgt spid="2"/>
                                        </p:tgtEl>
                                        <p:attrNameLst>
                                          <p:attrName>fill.type</p:attrName>
                                        </p:attrNameLst>
                                      </p:cBhvr>
                                      <p:to>
                                        <p:strVal val="solid"/>
                                      </p:to>
                                    </p:set>
                                    <p:set>
                                      <p:cBhvr>
                                        <p:cTn id="16" dur="250" autoRev="1"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sp>
        <p:nvSpPr>
          <p:cNvPr id="5" name="Заголовок 4"/>
          <p:cNvSpPr>
            <a:spLocks noGrp="1"/>
          </p:cNvSpPr>
          <p:nvPr>
            <p:ph type="title"/>
          </p:nvPr>
        </p:nvSpPr>
        <p:spPr>
          <a:xfrm>
            <a:off x="457200" y="260648"/>
            <a:ext cx="8291264" cy="864096"/>
          </a:xfrm>
        </p:spPr>
        <p:txBody>
          <a:bodyPr>
            <a:normAutofit fontScale="90000"/>
          </a:bodyPr>
          <a:lstStyle/>
          <a:p>
            <a:r>
              <a:rPr lang="ru-RU" b="1" dirty="0" smtClean="0">
                <a:solidFill>
                  <a:srgbClr val="FF0000"/>
                </a:solidFill>
                <a:effectLst>
                  <a:outerShdw blurRad="50800" dist="38100" dir="5400000" algn="t" rotWithShape="0">
                    <a:prstClr val="black">
                      <a:alpha val="40000"/>
                    </a:prstClr>
                  </a:outerShdw>
                </a:effectLst>
              </a:rPr>
              <a:t>Бобров</a:t>
            </a:r>
            <a:r>
              <a:rPr lang="ru-RU" b="1" dirty="0" smtClean="0">
                <a:effectLst>
                  <a:outerShdw blurRad="50800" dist="38100" dir="5400000" algn="t" rotWithShape="0">
                    <a:prstClr val="black">
                      <a:alpha val="40000"/>
                    </a:prstClr>
                  </a:outerShdw>
                </a:effectLst>
              </a:rPr>
              <a:t/>
            </a:r>
            <a:br>
              <a:rPr lang="ru-RU" b="1" dirty="0" smtClean="0">
                <a:effectLst>
                  <a:outerShdw blurRad="50800" dist="38100" dir="5400000" algn="t" rotWithShape="0">
                    <a:prstClr val="black">
                      <a:alpha val="40000"/>
                    </a:prstClr>
                  </a:outerShdw>
                </a:effectLst>
              </a:rPr>
            </a:br>
            <a:r>
              <a:rPr lang="ru-RU" b="1" dirty="0" err="1" smtClean="0">
                <a:effectLst>
                  <a:outerShdw blurRad="50800" dist="38100" dir="5400000" algn="t" rotWithShape="0">
                    <a:prstClr val="black">
                      <a:alpha val="40000"/>
                    </a:prstClr>
                  </a:outerShdw>
                </a:effectLst>
              </a:rPr>
              <a:t>Хреновской</a:t>
            </a:r>
            <a:r>
              <a:rPr lang="ru-RU" b="1" dirty="0" smtClean="0">
                <a:effectLst>
                  <a:outerShdw blurRad="50800" dist="38100" dir="5400000" algn="t" rotWithShape="0">
                    <a:prstClr val="black">
                      <a:alpha val="40000"/>
                    </a:prstClr>
                  </a:outerShdw>
                </a:effectLst>
              </a:rPr>
              <a:t> конезавод</a:t>
            </a:r>
            <a:endParaRPr lang="ru-RU" b="1" dirty="0">
              <a:effectLst>
                <a:outerShdw blurRad="50800" dist="38100" dir="5400000" algn="t" rotWithShape="0">
                  <a:prstClr val="black">
                    <a:alpha val="40000"/>
                  </a:prstClr>
                </a:outerShdw>
              </a:effectLst>
            </a:endParaRPr>
          </a:p>
        </p:txBody>
      </p:sp>
      <p:sp>
        <p:nvSpPr>
          <p:cNvPr id="6" name="Содержимое 5"/>
          <p:cNvSpPr>
            <a:spLocks noGrp="1"/>
          </p:cNvSpPr>
          <p:nvPr>
            <p:ph idx="1"/>
          </p:nvPr>
        </p:nvSpPr>
        <p:spPr>
          <a:xfrm>
            <a:off x="457200" y="1340768"/>
            <a:ext cx="8219256" cy="4785395"/>
          </a:xfrm>
        </p:spPr>
        <p:txBody>
          <a:bodyPr>
            <a:normAutofit/>
          </a:bodyPr>
          <a:lstStyle/>
          <a:p>
            <a:pPr>
              <a:buNone/>
            </a:pPr>
            <a:r>
              <a:rPr lang="ru-RU" sz="2000" dirty="0" smtClean="0"/>
              <a:t>        </a:t>
            </a:r>
            <a:r>
              <a:rPr lang="ru-RU" sz="2000" dirty="0" err="1" smtClean="0"/>
              <a:t>Хреновской</a:t>
            </a:r>
            <a:r>
              <a:rPr lang="ru-RU" sz="2000" dirty="0" smtClean="0"/>
              <a:t> </a:t>
            </a:r>
            <a:r>
              <a:rPr lang="ru-RU" sz="2000" dirty="0"/>
              <a:t>конный завод основан 24 октября 1776 года в своей усадьбе графом Алексеем Григорьевичем Орловым - Чесменским. Комплекс зданий </a:t>
            </a:r>
            <a:r>
              <a:rPr lang="ru-RU" sz="2000" dirty="0" err="1"/>
              <a:t>Хреновского</a:t>
            </a:r>
            <a:r>
              <a:rPr lang="ru-RU" sz="2000" dirty="0"/>
              <a:t> конного завода возводился с 1810 по 1818 годы по проектам знаменитого архитектора Д. И. Жилярди. Знаменит конный завод в усадьбе Хреновое тем, что здесь была выведена уникальная порода рысистых лошадей.</a:t>
            </a:r>
          </a:p>
          <a:p>
            <a:endParaRPr lang="ru-RU" dirty="0"/>
          </a:p>
        </p:txBody>
      </p:sp>
      <p:pic>
        <p:nvPicPr>
          <p:cNvPr id="6147" name="Picture 3" descr="F:\Золотое кольцо\Конезавод\80586641.jpg"/>
          <p:cNvPicPr>
            <a:picLocks noChangeAspect="1" noChangeArrowheads="1"/>
          </p:cNvPicPr>
          <p:nvPr/>
        </p:nvPicPr>
        <p:blipFill>
          <a:blip r:embed="rId4" cstate="email">
            <a:lum contrast="10000"/>
          </a:blip>
          <a:srcRect/>
          <a:stretch>
            <a:fillRect/>
          </a:stretch>
        </p:blipFill>
        <p:spPr bwMode="auto">
          <a:xfrm>
            <a:off x="827584" y="3212976"/>
            <a:ext cx="7620000" cy="3381375"/>
          </a:xfrm>
          <a:prstGeom prst="rect">
            <a:avLst/>
          </a:prstGeom>
          <a:ln>
            <a:noFill/>
          </a:ln>
          <a:effectLst>
            <a:softEdge rad="112500"/>
          </a:effectLst>
        </p:spPr>
      </p:pic>
    </p:spTree>
    <p:custDataLst>
      <p:tags r:id="rId1"/>
    </p:custDataLst>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1000" fill="hold"/>
                                        <p:tgtEl>
                                          <p:spTgt spid="6">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6">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147"/>
                                        </p:tgtEl>
                                        <p:attrNameLst>
                                          <p:attrName>style.visibility</p:attrName>
                                        </p:attrNameLst>
                                      </p:cBhvr>
                                      <p:to>
                                        <p:strVal val="visible"/>
                                      </p:to>
                                    </p:set>
                                    <p:animEffect transition="in" filter="fade">
                                      <p:cBhvr>
                                        <p:cTn id="21"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pic>
        <p:nvPicPr>
          <p:cNvPr id="7170" name="Picture 2" descr="F:\Золотое кольцо\Конезавод\0387509a80e6.jpg"/>
          <p:cNvPicPr>
            <a:picLocks noChangeAspect="1" noChangeArrowheads="1"/>
          </p:cNvPicPr>
          <p:nvPr/>
        </p:nvPicPr>
        <p:blipFill>
          <a:blip r:embed="rId4" cstate="email">
            <a:lum contrast="20000"/>
          </a:blip>
          <a:srcRect/>
          <a:stretch>
            <a:fillRect/>
          </a:stretch>
        </p:blipFill>
        <p:spPr bwMode="auto">
          <a:xfrm>
            <a:off x="4644008" y="620688"/>
            <a:ext cx="3888432" cy="2589126"/>
          </a:xfrm>
          <a:prstGeom prst="rect">
            <a:avLst/>
          </a:prstGeom>
          <a:ln>
            <a:noFill/>
          </a:ln>
          <a:effectLst>
            <a:softEdge rad="112500"/>
          </a:effectLst>
        </p:spPr>
      </p:pic>
      <p:pic>
        <p:nvPicPr>
          <p:cNvPr id="6147" name="Picture 3" descr="C:\Users\Алина\Золотое кольцо\Конезавод\1f10a2ffb238.jpg"/>
          <p:cNvPicPr>
            <a:picLocks noChangeAspect="1" noChangeArrowheads="1"/>
          </p:cNvPicPr>
          <p:nvPr/>
        </p:nvPicPr>
        <p:blipFill>
          <a:blip r:embed="rId5" cstate="email">
            <a:lum contrast="20000"/>
          </a:blip>
          <a:srcRect/>
          <a:stretch>
            <a:fillRect/>
          </a:stretch>
        </p:blipFill>
        <p:spPr bwMode="auto">
          <a:xfrm>
            <a:off x="4572000" y="3429000"/>
            <a:ext cx="4104456" cy="2738441"/>
          </a:xfrm>
          <a:prstGeom prst="rect">
            <a:avLst/>
          </a:prstGeom>
          <a:ln>
            <a:noFill/>
          </a:ln>
          <a:effectLst>
            <a:softEdge rad="112500"/>
          </a:effectLst>
        </p:spPr>
      </p:pic>
      <p:sp>
        <p:nvSpPr>
          <p:cNvPr id="5" name="Заголовок 4"/>
          <p:cNvSpPr>
            <a:spLocks noGrp="1"/>
          </p:cNvSpPr>
          <p:nvPr>
            <p:ph type="title"/>
          </p:nvPr>
        </p:nvSpPr>
        <p:spPr>
          <a:xfrm>
            <a:off x="457200" y="-675456"/>
            <a:ext cx="4042792" cy="288032"/>
          </a:xfrm>
        </p:spPr>
        <p:txBody>
          <a:bodyPr>
            <a:normAutofit fontScale="90000"/>
          </a:bodyPr>
          <a:lstStyle/>
          <a:p>
            <a:endParaRPr lang="ru-RU" dirty="0"/>
          </a:p>
        </p:txBody>
      </p:sp>
      <p:sp>
        <p:nvSpPr>
          <p:cNvPr id="6" name="Содержимое 5"/>
          <p:cNvSpPr>
            <a:spLocks noGrp="1"/>
          </p:cNvSpPr>
          <p:nvPr>
            <p:ph sz="half" idx="1"/>
          </p:nvPr>
        </p:nvSpPr>
        <p:spPr>
          <a:xfrm>
            <a:off x="179512" y="764704"/>
            <a:ext cx="4316288" cy="5361459"/>
          </a:xfrm>
        </p:spPr>
        <p:txBody>
          <a:bodyPr>
            <a:normAutofit fontScale="70000" lnSpcReduction="20000"/>
          </a:bodyPr>
          <a:lstStyle/>
          <a:p>
            <a:pPr>
              <a:buNone/>
            </a:pPr>
            <a:r>
              <a:rPr lang="ru-RU" dirty="0" smtClean="0"/>
              <a:t>        </a:t>
            </a:r>
            <a:r>
              <a:rPr lang="ru-RU" dirty="0" err="1" smtClean="0"/>
              <a:t>Хреновской</a:t>
            </a:r>
            <a:r>
              <a:rPr lang="ru-RU" dirty="0" smtClean="0"/>
              <a:t> конный завод вошёл в мировую историю коннозаводства не только как рассадник и поставщик ценнейших пород лошадей, но и как пример превосходно организованного коневодческого хозяйства с великолепным комплексом производственных построек, который, безусловно, достойно включён в золотой фонд памятников русской культуры. 30 августа 1960 года решением Совета Министров РСФСР архитектурный ансамбль </a:t>
            </a:r>
            <a:r>
              <a:rPr lang="ru-RU" dirty="0" err="1" smtClean="0"/>
              <a:t>Хреновского</a:t>
            </a:r>
            <a:r>
              <a:rPr lang="ru-RU" dirty="0" smtClean="0"/>
              <a:t> конного завода взят под охрану государства, как памятник старины и русского зодчества первой категории.</a:t>
            </a:r>
            <a:endParaRPr lang="ru-RU" dirty="0"/>
          </a:p>
        </p:txBody>
      </p:sp>
    </p:spTree>
    <p:custDataLst>
      <p:tags r:id="rId1"/>
    </p:custDataLst>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1000"/>
                                        <p:tgtEl>
                                          <p:spTgt spid="7170"/>
                                        </p:tgtEl>
                                      </p:cBhvr>
                                    </p:animEffect>
                                    <p:anim calcmode="lin" valueType="num">
                                      <p:cBhvr>
                                        <p:cTn id="14" dur="1000" fill="hold"/>
                                        <p:tgtEl>
                                          <p:spTgt spid="7170"/>
                                        </p:tgtEl>
                                        <p:attrNameLst>
                                          <p:attrName>ppt_x</p:attrName>
                                        </p:attrNameLst>
                                      </p:cBhvr>
                                      <p:tavLst>
                                        <p:tav tm="0">
                                          <p:val>
                                            <p:strVal val="#ppt_x"/>
                                          </p:val>
                                        </p:tav>
                                        <p:tav tm="100000">
                                          <p:val>
                                            <p:strVal val="#ppt_x"/>
                                          </p:val>
                                        </p:tav>
                                      </p:tavLst>
                                    </p:anim>
                                    <p:anim calcmode="lin" valueType="num">
                                      <p:cBhvr>
                                        <p:cTn id="15"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nodeType="clickEffect">
                                  <p:stCondLst>
                                    <p:cond delay="0"/>
                                  </p:stCondLst>
                                  <p:childTnLst>
                                    <p:set>
                                      <p:cBhvr>
                                        <p:cTn id="19" dur="1" fill="hold">
                                          <p:stCondLst>
                                            <p:cond delay="0"/>
                                          </p:stCondLst>
                                        </p:cTn>
                                        <p:tgtEl>
                                          <p:spTgt spid="6147"/>
                                        </p:tgtEl>
                                        <p:attrNameLst>
                                          <p:attrName>style.visibility</p:attrName>
                                        </p:attrNameLst>
                                      </p:cBhvr>
                                      <p:to>
                                        <p:strVal val="visible"/>
                                      </p:to>
                                    </p:set>
                                    <p:animEffect transition="in" filter="fade">
                                      <p:cBhvr>
                                        <p:cTn id="20" dur="1000"/>
                                        <p:tgtEl>
                                          <p:spTgt spid="6147"/>
                                        </p:tgtEl>
                                      </p:cBhvr>
                                    </p:animEffect>
                                    <p:anim calcmode="lin" valueType="num">
                                      <p:cBhvr>
                                        <p:cTn id="21" dur="1000" fill="hold"/>
                                        <p:tgtEl>
                                          <p:spTgt spid="6147"/>
                                        </p:tgtEl>
                                        <p:attrNameLst>
                                          <p:attrName>ppt_x</p:attrName>
                                        </p:attrNameLst>
                                      </p:cBhvr>
                                      <p:tavLst>
                                        <p:tav tm="0">
                                          <p:val>
                                            <p:strVal val="#ppt_x"/>
                                          </p:val>
                                        </p:tav>
                                        <p:tav tm="100000">
                                          <p:val>
                                            <p:strVal val="#ppt_x"/>
                                          </p:val>
                                        </p:tav>
                                      </p:tavLst>
                                    </p:anim>
                                    <p:anim calcmode="lin" valueType="num">
                                      <p:cBhvr>
                                        <p:cTn id="22"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Алина\Desktop\Без имени-6.jpg"/>
          <p:cNvPicPr>
            <a:picLocks noChangeAspect="1" noChangeArrowheads="1"/>
          </p:cNvPicPr>
          <p:nvPr/>
        </p:nvPicPr>
        <p:blipFill>
          <a:blip r:embed="rId3" cstate="email">
            <a:lum bright="-10000"/>
          </a:blip>
          <a:srcRect/>
          <a:stretch>
            <a:fillRect/>
          </a:stretch>
        </p:blipFill>
        <p:spPr bwMode="auto">
          <a:xfrm>
            <a:off x="323528" y="388463"/>
            <a:ext cx="8593618" cy="6208890"/>
          </a:xfrm>
          <a:prstGeom prst="rect">
            <a:avLst/>
          </a:prstGeom>
          <a:ln>
            <a:noFill/>
          </a:ln>
          <a:effectLst>
            <a:softEdge rad="112500"/>
          </a:effectLst>
        </p:spPr>
      </p:pic>
      <p:sp>
        <p:nvSpPr>
          <p:cNvPr id="2" name="Заголовок 1"/>
          <p:cNvSpPr>
            <a:spLocks noGrp="1"/>
          </p:cNvSpPr>
          <p:nvPr>
            <p:ph type="ctrTitle"/>
          </p:nvPr>
        </p:nvSpPr>
        <p:spPr>
          <a:xfrm>
            <a:off x="971600" y="1844824"/>
            <a:ext cx="1440160" cy="432048"/>
          </a:xfrm>
        </p:spPr>
        <p:style>
          <a:lnRef idx="2">
            <a:schemeClr val="dk1"/>
          </a:lnRef>
          <a:fillRef idx="1">
            <a:schemeClr val="lt1"/>
          </a:fillRef>
          <a:effectRef idx="0">
            <a:schemeClr val="dk1"/>
          </a:effectRef>
          <a:fontRef idx="minor">
            <a:schemeClr val="dk1"/>
          </a:fontRef>
        </p:style>
        <p:txBody>
          <a:bodyPr>
            <a:normAutofit/>
          </a:bodyPr>
          <a:lstStyle/>
          <a:p>
            <a:r>
              <a:rPr lang="ru-RU" sz="2000" b="1" dirty="0" err="1" smtClean="0">
                <a:latin typeface="Century Gothic" pitchFamily="34" charset="0"/>
              </a:rPr>
              <a:t>Костёнки</a:t>
            </a:r>
            <a:endParaRPr lang="ru-RU" sz="2000" b="1" dirty="0">
              <a:latin typeface="Century Gothic" pitchFamily="34" charset="0"/>
            </a:endParaRPr>
          </a:p>
        </p:txBody>
      </p:sp>
      <p:sp>
        <p:nvSpPr>
          <p:cNvPr id="3" name="Подзаголовок 2"/>
          <p:cNvSpPr>
            <a:spLocks noGrp="1"/>
          </p:cNvSpPr>
          <p:nvPr>
            <p:ph type="subTitle" idx="1"/>
          </p:nvPr>
        </p:nvSpPr>
        <p:spPr/>
        <p:txBody>
          <a:bodyPr/>
          <a:lstStyle/>
          <a:p>
            <a:endParaRPr lang="ru-RU" dirty="0"/>
          </a:p>
        </p:txBody>
      </p:sp>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p:cBhvr override="childStyle">
                                        <p:cTn id="6" dur="250" autoRev="1" fill="hold"/>
                                        <p:tgtEl>
                                          <p:spTgt spid="2"/>
                                        </p:tgtEl>
                                        <p:attrNameLst>
                                          <p:attrName>style.color</p:attrName>
                                        </p:attrNameLst>
                                      </p:cBhvr>
                                      <p:to>
                                        <a:schemeClr val="bg1"/>
                                      </p:to>
                                    </p:animClr>
                                    <p:animClr clrSpc="rgb">
                                      <p:cBhvr>
                                        <p:cTn id="7" dur="250" autoRev="1" fill="hold"/>
                                        <p:tgtEl>
                                          <p:spTgt spid="2"/>
                                        </p:tgtEl>
                                        <p:attrNameLst>
                                          <p:attrName>fillcolor</p:attrName>
                                        </p:attrNameLst>
                                      </p:cBhvr>
                                      <p:to>
                                        <a:schemeClr val="bg1"/>
                                      </p:to>
                                    </p:animClr>
                                    <p:set>
                                      <p:cBhvr>
                                        <p:cTn id="8" dur="250" autoRev="1" fill="hold"/>
                                        <p:tgtEl>
                                          <p:spTgt spid="2"/>
                                        </p:tgtEl>
                                        <p:attrNameLst>
                                          <p:attrName>fill.type</p:attrName>
                                        </p:attrNameLst>
                                      </p:cBhvr>
                                      <p:to>
                                        <p:strVal val="solid"/>
                                      </p:to>
                                    </p:set>
                                    <p:set>
                                      <p:cBhvr>
                                        <p:cTn id="9" dur="250" autoRev="1" fill="hold"/>
                                        <p:tgtEl>
                                          <p:spTgt spid="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sp>
        <p:nvSpPr>
          <p:cNvPr id="2" name="Заголовок 1"/>
          <p:cNvSpPr>
            <a:spLocks noGrp="1"/>
          </p:cNvSpPr>
          <p:nvPr>
            <p:ph type="title"/>
          </p:nvPr>
        </p:nvSpPr>
        <p:spPr>
          <a:xfrm>
            <a:off x="457200" y="0"/>
            <a:ext cx="3008313" cy="1285860"/>
          </a:xfrm>
        </p:spPr>
        <p:txBody>
          <a:bodyPr>
            <a:normAutofit/>
          </a:bodyPr>
          <a:lstStyle/>
          <a:p>
            <a:r>
              <a:rPr lang="ru-RU" sz="5400" dirty="0" err="1" smtClean="0">
                <a:solidFill>
                  <a:srgbClr val="FF0000"/>
                </a:solidFill>
                <a:effectLst>
                  <a:outerShdw blurRad="50800" dist="38100" dir="5400000" algn="t" rotWithShape="0">
                    <a:prstClr val="black">
                      <a:alpha val="40000"/>
                    </a:prstClr>
                  </a:outerShdw>
                </a:effectLst>
              </a:rPr>
              <a:t>Костёнки</a:t>
            </a:r>
            <a:endParaRPr lang="ru-RU" sz="5400" dirty="0">
              <a:solidFill>
                <a:srgbClr val="FF0000"/>
              </a:solidFill>
              <a:effectLst>
                <a:outerShdw blurRad="50800" dist="38100" dir="5400000" algn="t" rotWithShape="0">
                  <a:prstClr val="black">
                    <a:alpha val="40000"/>
                  </a:prstClr>
                </a:outerShdw>
              </a:effectLst>
            </a:endParaRPr>
          </a:p>
        </p:txBody>
      </p:sp>
      <p:sp>
        <p:nvSpPr>
          <p:cNvPr id="4" name="Текст 3"/>
          <p:cNvSpPr>
            <a:spLocks noGrp="1"/>
          </p:cNvSpPr>
          <p:nvPr>
            <p:ph type="body" sz="half" idx="2"/>
          </p:nvPr>
        </p:nvSpPr>
        <p:spPr>
          <a:xfrm>
            <a:off x="357158" y="1357298"/>
            <a:ext cx="3286148" cy="5214975"/>
          </a:xfrm>
        </p:spPr>
        <p:txBody>
          <a:bodyPr>
            <a:noAutofit/>
          </a:bodyPr>
          <a:lstStyle/>
          <a:p>
            <a:r>
              <a:rPr lang="ru-RU" sz="1600" dirty="0" smtClean="0"/>
              <a:t>  В </a:t>
            </a:r>
            <a:r>
              <a:rPr lang="ru-RU" sz="1600" dirty="0"/>
              <a:t>1879 году в селе </a:t>
            </a:r>
            <a:r>
              <a:rPr lang="ru-RU" sz="1600" dirty="0" err="1"/>
              <a:t>Костенки</a:t>
            </a:r>
            <a:r>
              <a:rPr lang="ru-RU" sz="1600" dirty="0"/>
              <a:t> </a:t>
            </a:r>
            <a:r>
              <a:rPr lang="ru-RU" sz="1600" dirty="0" smtClean="0"/>
              <a:t>  Хохольского </a:t>
            </a:r>
            <a:r>
              <a:rPr lang="ru-RU" sz="1600" dirty="0"/>
              <a:t>района Воронежской области была открыта первая стоянка первобытного человека. </a:t>
            </a:r>
            <a:r>
              <a:rPr lang="ru-RU" sz="1600" dirty="0" err="1"/>
              <a:t>Вразное</a:t>
            </a:r>
            <a:r>
              <a:rPr lang="ru-RU" sz="1600" dirty="0"/>
              <a:t> время было открыто и исследовано еще более 26 стоянок каменного века. По времени они относятся к огромному хронологическому промежутку: от 40 000 до 20 000 лет назад. В 1979 г. в </a:t>
            </a:r>
            <a:r>
              <a:rPr lang="ru-RU" sz="1600" dirty="0" err="1"/>
              <a:t>Костенках</a:t>
            </a:r>
            <a:r>
              <a:rPr lang="ru-RU" sz="1600" dirty="0"/>
              <a:t> был открыт музей, выстроенный прямо над одной из </a:t>
            </a:r>
            <a:r>
              <a:rPr lang="ru-RU" sz="1600" dirty="0" err="1"/>
              <a:t>костенковских</a:t>
            </a:r>
            <a:r>
              <a:rPr lang="ru-RU" sz="1600" dirty="0"/>
              <a:t> стоянок, возрастом около 20 000 лет назад. Под крышей музея было законсервировано древнее жилище, выстроенное из костей мамонта и окруженное пятью ямами-кладовыми для хранения запасов пищи. </a:t>
            </a:r>
          </a:p>
        </p:txBody>
      </p:sp>
      <p:pic>
        <p:nvPicPr>
          <p:cNvPr id="3074" name="Picture 2" descr="F:\Золотое кольцо\Костенки\01.jpg"/>
          <p:cNvPicPr>
            <a:picLocks noGrp="1" noChangeAspect="1" noChangeArrowheads="1"/>
          </p:cNvPicPr>
          <p:nvPr>
            <p:ph idx="1"/>
          </p:nvPr>
        </p:nvPicPr>
        <p:blipFill>
          <a:blip r:embed="rId4" cstate="email">
            <a:lum contrast="20000"/>
          </a:blip>
          <a:srcRect/>
          <a:stretch>
            <a:fillRect/>
          </a:stretch>
        </p:blipFill>
        <p:spPr bwMode="auto">
          <a:xfrm>
            <a:off x="3857620" y="3286124"/>
            <a:ext cx="5111750" cy="3348196"/>
          </a:xfrm>
          <a:prstGeom prst="rect">
            <a:avLst/>
          </a:prstGeom>
          <a:ln>
            <a:noFill/>
          </a:ln>
          <a:effectLst>
            <a:softEdge rad="112500"/>
          </a:effectLst>
        </p:spPr>
      </p:pic>
      <p:pic>
        <p:nvPicPr>
          <p:cNvPr id="3075" name="Picture 3" descr="F:\Золотое кольцо\Костенки\2.JPG"/>
          <p:cNvPicPr>
            <a:picLocks noChangeAspect="1" noChangeArrowheads="1"/>
          </p:cNvPicPr>
          <p:nvPr/>
        </p:nvPicPr>
        <p:blipFill>
          <a:blip r:embed="rId5" cstate="email">
            <a:lum contrast="10000"/>
          </a:blip>
          <a:srcRect/>
          <a:stretch>
            <a:fillRect/>
          </a:stretch>
        </p:blipFill>
        <p:spPr bwMode="auto">
          <a:xfrm>
            <a:off x="6143636" y="928670"/>
            <a:ext cx="2846791" cy="1900233"/>
          </a:xfrm>
          <a:prstGeom prst="rect">
            <a:avLst/>
          </a:prstGeom>
          <a:ln>
            <a:noFill/>
          </a:ln>
          <a:effectLst>
            <a:softEdge rad="112500"/>
          </a:effectLst>
        </p:spPr>
      </p:pic>
      <p:pic>
        <p:nvPicPr>
          <p:cNvPr id="3077" name="Picture 5" descr="F:\Золотое кольцо\Костенки\kostenki.jpg"/>
          <p:cNvPicPr>
            <a:picLocks noChangeAspect="1" noChangeArrowheads="1"/>
          </p:cNvPicPr>
          <p:nvPr/>
        </p:nvPicPr>
        <p:blipFill>
          <a:blip r:embed="rId6" cstate="email">
            <a:lum contrast="10000"/>
          </a:blip>
          <a:srcRect/>
          <a:stretch>
            <a:fillRect/>
          </a:stretch>
        </p:blipFill>
        <p:spPr bwMode="auto">
          <a:xfrm>
            <a:off x="3929058" y="500042"/>
            <a:ext cx="2000264" cy="2717340"/>
          </a:xfrm>
          <a:prstGeom prst="rect">
            <a:avLst/>
          </a:prstGeom>
          <a:ln>
            <a:noFill/>
          </a:ln>
          <a:effectLst>
            <a:softEdge rad="112500"/>
          </a:effectLst>
        </p:spPr>
      </p:pic>
    </p:spTree>
    <p:custDataLst>
      <p:tags r:id="rId1"/>
    </p:custData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1000"/>
                                        <p:tgtEl>
                                          <p:spTgt spid="4">
                                            <p:txEl>
                                              <p:pRg st="0" end="0"/>
                                            </p:txEl>
                                          </p:spTgt>
                                        </p:tgtEl>
                                      </p:cBhvr>
                                    </p:animEffect>
                                    <p:anim calcmode="lin" valueType="num">
                                      <p:cBhvr>
                                        <p:cTn id="1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4">
                                            <p:txEl>
                                              <p:pRg st="0" end="0"/>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nodeType="clickEffect">
                                  <p:stCondLst>
                                    <p:cond delay="0"/>
                                  </p:stCondLst>
                                  <p:childTnLst>
                                    <p:set>
                                      <p:cBhvr>
                                        <p:cTn id="20" dur="1" fill="hold">
                                          <p:stCondLst>
                                            <p:cond delay="0"/>
                                          </p:stCondLst>
                                        </p:cTn>
                                        <p:tgtEl>
                                          <p:spTgt spid="3077"/>
                                        </p:tgtEl>
                                        <p:attrNameLst>
                                          <p:attrName>style.visibility</p:attrName>
                                        </p:attrNameLst>
                                      </p:cBhvr>
                                      <p:to>
                                        <p:strVal val="visible"/>
                                      </p:to>
                                    </p:set>
                                    <p:animEffect transition="in" filter="wedge">
                                      <p:cBhvr>
                                        <p:cTn id="21" dur="2000"/>
                                        <p:tgtEl>
                                          <p:spTgt spid="3077"/>
                                        </p:tgtEl>
                                      </p:cBhvr>
                                    </p:animEffect>
                                  </p:childTnLst>
                                </p:cTn>
                              </p:par>
                            </p:childTnLst>
                          </p:cTn>
                        </p:par>
                      </p:childTnLst>
                    </p:cTn>
                  </p:par>
                  <p:par>
                    <p:cTn id="22" fill="hold">
                      <p:stCondLst>
                        <p:cond delay="indefinite"/>
                      </p:stCondLst>
                      <p:childTnLst>
                        <p:par>
                          <p:cTn id="23" fill="hold">
                            <p:stCondLst>
                              <p:cond delay="0"/>
                            </p:stCondLst>
                            <p:childTnLst>
                              <p:par>
                                <p:cTn id="24" presetID="25" presetClass="entr" presetSubtype="0" fill="hold" nodeType="clickEffect">
                                  <p:stCondLst>
                                    <p:cond delay="0"/>
                                  </p:stCondLst>
                                  <p:childTnLst>
                                    <p:set>
                                      <p:cBhvr>
                                        <p:cTn id="25" dur="1" fill="hold">
                                          <p:stCondLst>
                                            <p:cond delay="0"/>
                                          </p:stCondLst>
                                        </p:cTn>
                                        <p:tgtEl>
                                          <p:spTgt spid="3075"/>
                                        </p:tgtEl>
                                        <p:attrNameLst>
                                          <p:attrName>style.visibility</p:attrName>
                                        </p:attrNameLst>
                                      </p:cBhvr>
                                      <p:to>
                                        <p:strVal val="visible"/>
                                      </p:to>
                                    </p:set>
                                    <p:anim calcmode="lin" valueType="num">
                                      <p:cBhvr>
                                        <p:cTn id="26" dur="500" decel="50000" fill="hold">
                                          <p:stCondLst>
                                            <p:cond delay="0"/>
                                          </p:stCondLst>
                                        </p:cTn>
                                        <p:tgtEl>
                                          <p:spTgt spid="3075"/>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3075"/>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3075"/>
                                        </p:tgtEl>
                                        <p:attrNameLst>
                                          <p:attrName>ppt_w</p:attrName>
                                        </p:attrNameLst>
                                      </p:cBhvr>
                                      <p:tavLst>
                                        <p:tav tm="0">
                                          <p:val>
                                            <p:strVal val="#ppt_w*.05"/>
                                          </p:val>
                                        </p:tav>
                                        <p:tav tm="100000">
                                          <p:val>
                                            <p:strVal val="#ppt_w"/>
                                          </p:val>
                                        </p:tav>
                                      </p:tavLst>
                                    </p:anim>
                                    <p:anim calcmode="lin" valueType="num">
                                      <p:cBhvr>
                                        <p:cTn id="29" dur="1000" fill="hold"/>
                                        <p:tgtEl>
                                          <p:spTgt spid="3075"/>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3075"/>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3075"/>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3075"/>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3075"/>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nodeType="clickEffect">
                                  <p:stCondLst>
                                    <p:cond delay="0"/>
                                  </p:stCondLst>
                                  <p:childTnLst>
                                    <p:set>
                                      <p:cBhvr>
                                        <p:cTn id="37" dur="1" fill="hold">
                                          <p:stCondLst>
                                            <p:cond delay="0"/>
                                          </p:stCondLst>
                                        </p:cTn>
                                        <p:tgtEl>
                                          <p:spTgt spid="3074"/>
                                        </p:tgtEl>
                                        <p:attrNameLst>
                                          <p:attrName>style.visibility</p:attrName>
                                        </p:attrNameLst>
                                      </p:cBhvr>
                                      <p:to>
                                        <p:strVal val="visible"/>
                                      </p:to>
                                    </p:set>
                                    <p:anim calcmode="lin" valueType="num">
                                      <p:cBhvr>
                                        <p:cTn id="38" dur="500" fill="hold"/>
                                        <p:tgtEl>
                                          <p:spTgt spid="3074"/>
                                        </p:tgtEl>
                                        <p:attrNameLst>
                                          <p:attrName>ppt_w</p:attrName>
                                        </p:attrNameLst>
                                      </p:cBhvr>
                                      <p:tavLst>
                                        <p:tav tm="0">
                                          <p:val>
                                            <p:fltVal val="0"/>
                                          </p:val>
                                        </p:tav>
                                        <p:tav tm="100000">
                                          <p:val>
                                            <p:strVal val="#ppt_w"/>
                                          </p:val>
                                        </p:tav>
                                      </p:tavLst>
                                    </p:anim>
                                    <p:anim calcmode="lin" valueType="num">
                                      <p:cBhvr>
                                        <p:cTn id="39" dur="500" fill="hold"/>
                                        <p:tgtEl>
                                          <p:spTgt spid="307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sp>
        <p:nvSpPr>
          <p:cNvPr id="2" name="Заголовок 1"/>
          <p:cNvSpPr>
            <a:spLocks noGrp="1"/>
          </p:cNvSpPr>
          <p:nvPr>
            <p:ph type="title"/>
          </p:nvPr>
        </p:nvSpPr>
        <p:spPr>
          <a:xfrm>
            <a:off x="457200" y="-928718"/>
            <a:ext cx="3114668" cy="285752"/>
          </a:xfrm>
        </p:spPr>
        <p:txBody>
          <a:bodyPr>
            <a:normAutofit fontScale="90000"/>
          </a:bodyPr>
          <a:lstStyle/>
          <a:p>
            <a:endParaRPr lang="ru-RU" dirty="0"/>
          </a:p>
        </p:txBody>
      </p:sp>
      <p:sp>
        <p:nvSpPr>
          <p:cNvPr id="4" name="Содержимое 3"/>
          <p:cNvSpPr>
            <a:spLocks noGrp="1"/>
          </p:cNvSpPr>
          <p:nvPr>
            <p:ph sz="half" idx="2"/>
          </p:nvPr>
        </p:nvSpPr>
        <p:spPr>
          <a:xfrm>
            <a:off x="4648200" y="357167"/>
            <a:ext cx="4038600" cy="6715171"/>
          </a:xfrm>
        </p:spPr>
        <p:txBody>
          <a:bodyPr>
            <a:normAutofit/>
          </a:bodyPr>
          <a:lstStyle/>
          <a:p>
            <a:r>
              <a:rPr lang="ru-RU" sz="1600" dirty="0" smtClean="0"/>
              <a:t>В 2000 г. на стоянке Костенки-14 были найдены древнейшие на территории Восточной Европы украшения - </a:t>
            </a:r>
            <a:r>
              <a:rPr lang="ru-RU" sz="1600" dirty="0" err="1" smtClean="0"/>
              <a:t>пронизки</a:t>
            </a:r>
            <a:r>
              <a:rPr lang="ru-RU" sz="1600" dirty="0" smtClean="0"/>
              <a:t> с орнаментом, изготовленные из трубчатых костей птицы и подвески из раковин. Эти находки были найдены в слое вулканического пепла, принесенного на территорию Русской равнины с территории современной Италии около 33-38 000 лет назад. </a:t>
            </a:r>
          </a:p>
          <a:p>
            <a:endParaRPr lang="ru-RU" sz="1600" dirty="0"/>
          </a:p>
          <a:p>
            <a:pPr>
              <a:buNone/>
            </a:pPr>
            <a:endParaRPr lang="ru-RU" sz="1600" dirty="0" smtClean="0"/>
          </a:p>
          <a:p>
            <a:r>
              <a:rPr lang="ru-RU" sz="1600" dirty="0"/>
              <a:t>В 2001 г. на той же стоянке был обнаружен целый скелет молодого мамонта, в том числе, всегда плохо сохраняющийся череп животного. Если бы эта находка была сделана в Сибири, то это было бы рядовым явлением. Но это было в </a:t>
            </a:r>
            <a:r>
              <a:rPr lang="ru-RU" sz="1600" dirty="0" err="1"/>
              <a:t>Костенках</a:t>
            </a:r>
            <a:r>
              <a:rPr lang="ru-RU" sz="1600" dirty="0"/>
              <a:t>, где археологи на всем протяжении изучения находили только отдельные кости мамонта, принесенные на стоянки людьми еще в древности для их хозяйственных нужд. </a:t>
            </a:r>
          </a:p>
        </p:txBody>
      </p:sp>
      <p:pic>
        <p:nvPicPr>
          <p:cNvPr id="5" name="Содержимое 4" descr="________.jpg"/>
          <p:cNvPicPr>
            <a:picLocks noGrp="1"/>
          </p:cNvPicPr>
          <p:nvPr>
            <p:ph sz="half" idx="1"/>
          </p:nvPr>
        </p:nvPicPr>
        <p:blipFill>
          <a:blip r:embed="rId4" cstate="email"/>
          <a:srcRect/>
          <a:stretch>
            <a:fillRect/>
          </a:stretch>
        </p:blipFill>
        <p:spPr bwMode="auto">
          <a:xfrm>
            <a:off x="500034" y="642918"/>
            <a:ext cx="3810000" cy="2543175"/>
          </a:xfrm>
          <a:prstGeom prst="rect">
            <a:avLst/>
          </a:prstGeom>
          <a:ln>
            <a:noFill/>
          </a:ln>
          <a:effectLst>
            <a:softEdge rad="112500"/>
          </a:effectLst>
        </p:spPr>
      </p:pic>
      <p:pic>
        <p:nvPicPr>
          <p:cNvPr id="6" name="Рисунок 5" descr="kostenki1.jpg"/>
          <p:cNvPicPr/>
          <p:nvPr/>
        </p:nvPicPr>
        <p:blipFill>
          <a:blip r:embed="rId5" cstate="email"/>
          <a:srcRect/>
          <a:stretch>
            <a:fillRect/>
          </a:stretch>
        </p:blipFill>
        <p:spPr bwMode="auto">
          <a:xfrm>
            <a:off x="683568" y="3861048"/>
            <a:ext cx="3346923" cy="2334638"/>
          </a:xfrm>
          <a:prstGeom prst="rect">
            <a:avLst/>
          </a:prstGeom>
          <a:ln>
            <a:noFill/>
          </a:ln>
          <a:effectLst>
            <a:softEdge rad="112500"/>
          </a:effectLst>
        </p:spPr>
      </p:pic>
    </p:spTree>
    <p:custDataLst>
      <p:tags r:id="rId1"/>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nodeType="clickEffect">
                                  <p:stCondLst>
                                    <p:cond delay="0"/>
                                  </p:stCondLst>
                                  <p:childTnLst>
                                    <p:animClr clrSpc="rgb">
                                      <p:cBhvr override="childStyle">
                                        <p:cTn id="6" dur="250" autoRev="1" fill="hold"/>
                                        <p:tgtEl>
                                          <p:spTgt spid="4">
                                            <p:txEl>
                                              <p:pRg st="0" end="0"/>
                                            </p:txEl>
                                          </p:spTgt>
                                        </p:tgtEl>
                                        <p:attrNameLst>
                                          <p:attrName>style.color</p:attrName>
                                        </p:attrNameLst>
                                      </p:cBhvr>
                                      <p:to>
                                        <a:schemeClr val="bg1"/>
                                      </p:to>
                                    </p:animClr>
                                    <p:animClr clrSpc="rgb">
                                      <p:cBhvr>
                                        <p:cTn id="7" dur="250" autoRev="1" fill="hold"/>
                                        <p:tgtEl>
                                          <p:spTgt spid="4">
                                            <p:txEl>
                                              <p:pRg st="0" end="0"/>
                                            </p:txEl>
                                          </p:spTgt>
                                        </p:tgtEl>
                                        <p:attrNameLst>
                                          <p:attrName>fillcolor</p:attrName>
                                        </p:attrNameLst>
                                      </p:cBhvr>
                                      <p:to>
                                        <a:schemeClr val="bg1"/>
                                      </p:to>
                                    </p:animClr>
                                    <p:set>
                                      <p:cBhvr>
                                        <p:cTn id="8" dur="250" autoRev="1" fill="hold"/>
                                        <p:tgtEl>
                                          <p:spTgt spid="4">
                                            <p:txEl>
                                              <p:pRg st="0" end="0"/>
                                            </p:txEl>
                                          </p:spTgt>
                                        </p:tgtEl>
                                        <p:attrNameLst>
                                          <p:attrName>fill.type</p:attrName>
                                        </p:attrNameLst>
                                      </p:cBhvr>
                                      <p:to>
                                        <p:strVal val="solid"/>
                                      </p:to>
                                    </p:set>
                                    <p:set>
                                      <p:cBhvr>
                                        <p:cTn id="9" dur="250" autoRev="1" fill="hold"/>
                                        <p:tgtEl>
                                          <p:spTgt spid="4">
                                            <p:txEl>
                                              <p:pRg st="0" end="0"/>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7" presetClass="emph" presetSubtype="0" fill="hold" nodeType="clickEffect">
                                  <p:stCondLst>
                                    <p:cond delay="0"/>
                                  </p:stCondLst>
                                  <p:childTnLst>
                                    <p:animClr clrSpc="rgb">
                                      <p:cBhvr override="childStyle">
                                        <p:cTn id="13" dur="250" autoRev="1" fill="hold"/>
                                        <p:tgtEl>
                                          <p:spTgt spid="4">
                                            <p:txEl>
                                              <p:pRg st="3" end="3"/>
                                            </p:txEl>
                                          </p:spTgt>
                                        </p:tgtEl>
                                        <p:attrNameLst>
                                          <p:attrName>style.color</p:attrName>
                                        </p:attrNameLst>
                                      </p:cBhvr>
                                      <p:to>
                                        <a:schemeClr val="bg1"/>
                                      </p:to>
                                    </p:animClr>
                                    <p:animClr clrSpc="rgb">
                                      <p:cBhvr>
                                        <p:cTn id="14" dur="250" autoRev="1" fill="hold"/>
                                        <p:tgtEl>
                                          <p:spTgt spid="4">
                                            <p:txEl>
                                              <p:pRg st="3" end="3"/>
                                            </p:txEl>
                                          </p:spTgt>
                                        </p:tgtEl>
                                        <p:attrNameLst>
                                          <p:attrName>fillcolor</p:attrName>
                                        </p:attrNameLst>
                                      </p:cBhvr>
                                      <p:to>
                                        <a:schemeClr val="bg1"/>
                                      </p:to>
                                    </p:animClr>
                                    <p:set>
                                      <p:cBhvr>
                                        <p:cTn id="15" dur="250" autoRev="1" fill="hold"/>
                                        <p:tgtEl>
                                          <p:spTgt spid="4">
                                            <p:txEl>
                                              <p:pRg st="3" end="3"/>
                                            </p:txEl>
                                          </p:spTgt>
                                        </p:tgtEl>
                                        <p:attrNameLst>
                                          <p:attrName>fill.type</p:attrName>
                                        </p:attrNameLst>
                                      </p:cBhvr>
                                      <p:to>
                                        <p:strVal val="solid"/>
                                      </p:to>
                                    </p:set>
                                    <p:set>
                                      <p:cBhvr>
                                        <p:cTn id="16" dur="250" autoRev="1" fill="hold"/>
                                        <p:tgtEl>
                                          <p:spTgt spid="4">
                                            <p:txEl>
                                              <p:pRg st="3" end="3"/>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Алина\Desktop\щ.jpg"/>
          <p:cNvPicPr>
            <a:picLocks noChangeAspect="1" noChangeArrowheads="1"/>
          </p:cNvPicPr>
          <p:nvPr/>
        </p:nvPicPr>
        <p:blipFill>
          <a:blip r:embed="rId3" cstate="email"/>
          <a:srcRect/>
          <a:stretch>
            <a:fillRect/>
          </a:stretch>
        </p:blipFill>
        <p:spPr bwMode="auto">
          <a:xfrm>
            <a:off x="-304800" y="-228600"/>
            <a:ext cx="9753600" cy="7315200"/>
          </a:xfrm>
          <a:prstGeom prst="rect">
            <a:avLst/>
          </a:prstGeom>
          <a:noFill/>
        </p:spPr>
      </p:pic>
      <p:sp>
        <p:nvSpPr>
          <p:cNvPr id="2" name="Заголовок 1"/>
          <p:cNvSpPr>
            <a:spLocks noGrp="1"/>
          </p:cNvSpPr>
          <p:nvPr>
            <p:ph type="title"/>
          </p:nvPr>
        </p:nvSpPr>
        <p:spPr>
          <a:xfrm flipH="1">
            <a:off x="714348" y="-474371"/>
            <a:ext cx="428628" cy="45719"/>
          </a:xfrm>
        </p:spPr>
        <p:txBody>
          <a:bodyPr>
            <a:normAutofit fontScale="90000"/>
          </a:bodyPr>
          <a:lstStyle/>
          <a:p>
            <a:endParaRPr lang="ru-RU" dirty="0"/>
          </a:p>
        </p:txBody>
      </p:sp>
      <p:sp>
        <p:nvSpPr>
          <p:cNvPr id="4" name="Текст 3"/>
          <p:cNvSpPr>
            <a:spLocks noGrp="1"/>
          </p:cNvSpPr>
          <p:nvPr>
            <p:ph type="body" sz="half" idx="2"/>
          </p:nvPr>
        </p:nvSpPr>
        <p:spPr>
          <a:xfrm>
            <a:off x="857224" y="4786322"/>
            <a:ext cx="7429552" cy="1857388"/>
          </a:xfrm>
        </p:spPr>
        <p:txBody>
          <a:bodyPr>
            <a:normAutofit fontScale="85000" lnSpcReduction="10000"/>
          </a:bodyPr>
          <a:lstStyle/>
          <a:p>
            <a:r>
              <a:rPr lang="ru-RU" sz="2300" dirty="0"/>
              <a:t>По результатам, полученным из американской лаборатории в 2002 году возраст самого нижнего культурного слоя </a:t>
            </a:r>
            <a:r>
              <a:rPr lang="ru-RU" sz="2300" dirty="0" err="1"/>
              <a:t>Костенок</a:t>
            </a:r>
            <a:r>
              <a:rPr lang="ru-RU" sz="2300" dirty="0"/>
              <a:t> 12 может опуститься до 50 000 лет вместо традиционных 40 000 лет для верхнего палеолита! . Несмотря на солидную историю изучения, </a:t>
            </a:r>
            <a:r>
              <a:rPr lang="ru-RU" sz="2300" dirty="0" err="1"/>
              <a:t>Костенки</a:t>
            </a:r>
            <a:r>
              <a:rPr lang="ru-RU" sz="2300" dirty="0"/>
              <a:t> сегодня - это айсберг, большая часть которого покоится под водой и ждет своего часа и своего </a:t>
            </a:r>
            <a:r>
              <a:rPr lang="ru-RU" sz="2300" dirty="0" smtClean="0"/>
              <a:t>исследователя.</a:t>
            </a:r>
            <a:endParaRPr lang="ru-RU" sz="2300" dirty="0"/>
          </a:p>
          <a:p>
            <a:endParaRPr lang="ru-RU" dirty="0"/>
          </a:p>
        </p:txBody>
      </p:sp>
      <p:pic>
        <p:nvPicPr>
          <p:cNvPr id="5122" name="Picture 2" descr="F:\Золотое кольцо\Костенки\14_1.jpg"/>
          <p:cNvPicPr>
            <a:picLocks noGrp="1" noChangeAspect="1" noChangeArrowheads="1"/>
          </p:cNvPicPr>
          <p:nvPr>
            <p:ph type="pic" idx="1"/>
          </p:nvPr>
        </p:nvPicPr>
        <p:blipFill>
          <a:blip r:embed="rId4" cstate="email">
            <a:lum contrast="20000"/>
          </a:blip>
          <a:srcRect/>
          <a:stretch>
            <a:fillRect/>
          </a:stretch>
        </p:blipFill>
        <p:spPr bwMode="auto">
          <a:xfrm>
            <a:off x="1714480" y="571480"/>
            <a:ext cx="5486400" cy="4114800"/>
          </a:xfrm>
          <a:prstGeom prst="rect">
            <a:avLst/>
          </a:prstGeom>
          <a:ln>
            <a:noFill/>
          </a:ln>
          <a:effectLst>
            <a:softEdge rad="112500"/>
          </a:effectLst>
        </p:spPr>
      </p:pic>
    </p:spTree>
    <p:custDataLst>
      <p:tags r:id="rId1"/>
    </p:custData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sp>
        <p:nvSpPr>
          <p:cNvPr id="2" name="Заголовок 1"/>
          <p:cNvSpPr>
            <a:spLocks noGrp="1"/>
          </p:cNvSpPr>
          <p:nvPr>
            <p:ph type="title"/>
          </p:nvPr>
        </p:nvSpPr>
        <p:spPr>
          <a:xfrm>
            <a:off x="457200" y="5445224"/>
            <a:ext cx="8291264" cy="1296144"/>
          </a:xfrm>
        </p:spPr>
        <p:txBody>
          <a:bodyPr>
            <a:normAutofit/>
          </a:bodyPr>
          <a:lstStyle/>
          <a:p>
            <a:r>
              <a:rPr lang="ru-RU" sz="2400" dirty="0" smtClean="0"/>
              <a:t>Маршрут разработан туристическим агентством «Бригантина» МОУ СОШ №54</a:t>
            </a:r>
            <a:endParaRPr lang="ru-RU" sz="2400" dirty="0"/>
          </a:p>
        </p:txBody>
      </p:sp>
      <p:sp>
        <p:nvSpPr>
          <p:cNvPr id="3" name="Содержимое 2"/>
          <p:cNvSpPr>
            <a:spLocks noGrp="1"/>
          </p:cNvSpPr>
          <p:nvPr>
            <p:ph idx="1"/>
          </p:nvPr>
        </p:nvSpPr>
        <p:spPr>
          <a:xfrm>
            <a:off x="457200" y="476672"/>
            <a:ext cx="8291264" cy="4752529"/>
          </a:xfrm>
        </p:spPr>
        <p:txBody>
          <a:bodyPr>
            <a:normAutofit/>
          </a:bodyPr>
          <a:lstStyle/>
          <a:p>
            <a:pPr algn="ctr">
              <a:buNone/>
            </a:pPr>
            <a:r>
              <a:rPr lang="ru-RU" sz="3600" b="1" dirty="0" smtClean="0"/>
              <a:t>   Мы благодарим вас за внимание. Надеемся, что вам всё понравилось. До свидания! До новых встреч!</a:t>
            </a:r>
            <a:endParaRPr lang="ru-RU" sz="3600" b="1" dirty="0"/>
          </a:p>
        </p:txBody>
      </p:sp>
      <p:pic>
        <p:nvPicPr>
          <p:cNvPr id="31766" name="Picture 22"/>
          <p:cNvPicPr>
            <a:picLocks noChangeAspect="1" noChangeArrowheads="1"/>
          </p:cNvPicPr>
          <p:nvPr/>
        </p:nvPicPr>
        <p:blipFill>
          <a:blip r:embed="rId4" cstate="email"/>
          <a:srcRect/>
          <a:stretch>
            <a:fillRect/>
          </a:stretch>
        </p:blipFill>
        <p:spPr bwMode="auto">
          <a:xfrm>
            <a:off x="2267744" y="2276872"/>
            <a:ext cx="4608512" cy="3456384"/>
          </a:xfrm>
          <a:prstGeom prst="rect">
            <a:avLst/>
          </a:prstGeom>
          <a:ln>
            <a:noFill/>
          </a:ln>
          <a:effectLst>
            <a:softEdge rad="112500"/>
          </a:effectLst>
        </p:spPr>
      </p:pic>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1766"/>
                                        </p:tgtEl>
                                        <p:attrNameLst>
                                          <p:attrName>style.visibility</p:attrName>
                                        </p:attrNameLst>
                                      </p:cBhvr>
                                      <p:to>
                                        <p:strVal val="visible"/>
                                      </p:to>
                                    </p:set>
                                    <p:animEffect transition="in" filter="fade">
                                      <p:cBhvr>
                                        <p:cTn id="14" dur="1000"/>
                                        <p:tgtEl>
                                          <p:spTgt spid="31766"/>
                                        </p:tgtEl>
                                      </p:cBhvr>
                                    </p:animEffect>
                                    <p:anim calcmode="lin" valueType="num">
                                      <p:cBhvr>
                                        <p:cTn id="15" dur="1000" fill="hold"/>
                                        <p:tgtEl>
                                          <p:spTgt spid="31766"/>
                                        </p:tgtEl>
                                        <p:attrNameLst>
                                          <p:attrName>ppt_x</p:attrName>
                                        </p:attrNameLst>
                                      </p:cBhvr>
                                      <p:tavLst>
                                        <p:tav tm="0">
                                          <p:val>
                                            <p:strVal val="#ppt_x"/>
                                          </p:val>
                                        </p:tav>
                                        <p:tav tm="100000">
                                          <p:val>
                                            <p:strVal val="#ppt_x"/>
                                          </p:val>
                                        </p:tav>
                                      </p:tavLst>
                                    </p:anim>
                                    <p:anim calcmode="lin" valueType="num">
                                      <p:cBhvr>
                                        <p:cTn id="16" dur="1000" fill="hold"/>
                                        <p:tgtEl>
                                          <p:spTgt spid="3176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C:\Users\Алина\Desktop\Без имени-6.jpg"/>
          <p:cNvPicPr>
            <a:picLocks noChangeAspect="1" noChangeArrowheads="1"/>
          </p:cNvPicPr>
          <p:nvPr/>
        </p:nvPicPr>
        <p:blipFill>
          <a:blip r:embed="rId3" cstate="email">
            <a:lum bright="-10000"/>
          </a:blip>
          <a:srcRect/>
          <a:stretch>
            <a:fillRect/>
          </a:stretch>
        </p:blipFill>
        <p:spPr bwMode="auto">
          <a:xfrm>
            <a:off x="323528" y="404664"/>
            <a:ext cx="8471528" cy="6120680"/>
          </a:xfrm>
          <a:prstGeom prst="rect">
            <a:avLst/>
          </a:prstGeom>
          <a:ln>
            <a:noFill/>
          </a:ln>
          <a:effectLst>
            <a:softEdge rad="112500"/>
          </a:effectLst>
        </p:spPr>
      </p:pic>
      <p:sp>
        <p:nvSpPr>
          <p:cNvPr id="2" name="Заголовок 1"/>
          <p:cNvSpPr>
            <a:spLocks noGrp="1"/>
          </p:cNvSpPr>
          <p:nvPr>
            <p:ph type="title"/>
          </p:nvPr>
        </p:nvSpPr>
        <p:spPr>
          <a:xfrm>
            <a:off x="2339752" y="764704"/>
            <a:ext cx="1152128" cy="288032"/>
          </a:xfrm>
        </p:spPr>
        <p:style>
          <a:lnRef idx="2">
            <a:schemeClr val="dk1"/>
          </a:lnRef>
          <a:fillRef idx="1">
            <a:schemeClr val="lt1"/>
          </a:fillRef>
          <a:effectRef idx="0">
            <a:schemeClr val="dk1"/>
          </a:effectRef>
          <a:fontRef idx="minor">
            <a:schemeClr val="dk1"/>
          </a:fontRef>
        </p:style>
        <p:txBody>
          <a:bodyPr>
            <a:noAutofit/>
          </a:bodyPr>
          <a:lstStyle/>
          <a:p>
            <a:r>
              <a:rPr lang="ru-RU" sz="2000" b="1" dirty="0" smtClean="0">
                <a:latin typeface="Century Gothic" pitchFamily="34" charset="0"/>
              </a:rPr>
              <a:t>Рамонь</a:t>
            </a:r>
            <a:endParaRPr lang="ru-RU" sz="2000" b="1" dirty="0">
              <a:latin typeface="Century Gothic" pitchFamily="34" charset="0"/>
            </a:endParaRPr>
          </a:p>
        </p:txBody>
      </p:sp>
      <p:sp>
        <p:nvSpPr>
          <p:cNvPr id="3" name="Подзаголовок 2"/>
          <p:cNvSpPr>
            <a:spLocks noGrp="1"/>
          </p:cNvSpPr>
          <p:nvPr>
            <p:ph sz="half" idx="1"/>
          </p:nvPr>
        </p:nvSpPr>
        <p:spPr>
          <a:xfrm>
            <a:off x="2627784" y="1052737"/>
            <a:ext cx="1656184" cy="216023"/>
          </a:xfrm>
        </p:spPr>
        <p:style>
          <a:lnRef idx="2">
            <a:schemeClr val="dk1"/>
          </a:lnRef>
          <a:fillRef idx="1">
            <a:schemeClr val="lt1"/>
          </a:fillRef>
          <a:effectRef idx="0">
            <a:schemeClr val="dk1"/>
          </a:effectRef>
          <a:fontRef idx="minor">
            <a:schemeClr val="dk1"/>
          </a:fontRef>
        </p:style>
        <p:txBody>
          <a:bodyPr>
            <a:noAutofit/>
          </a:bodyPr>
          <a:lstStyle/>
          <a:p>
            <a:pPr>
              <a:buNone/>
            </a:pPr>
            <a:r>
              <a:rPr lang="ru-RU" sz="1000" dirty="0" smtClean="0">
                <a:solidFill>
                  <a:schemeClr val="tx1"/>
                </a:solidFill>
                <a:latin typeface="Century Gothic" pitchFamily="34" charset="0"/>
              </a:rPr>
              <a:t>Графский заповедник</a:t>
            </a:r>
            <a:endParaRPr lang="ru-RU" sz="1000" dirty="0">
              <a:solidFill>
                <a:schemeClr val="tx1"/>
              </a:solidFill>
              <a:latin typeface="Century Gothic" pitchFamily="34" charset="0"/>
            </a:endParaRPr>
          </a:p>
        </p:txBody>
      </p:sp>
      <p:sp>
        <p:nvSpPr>
          <p:cNvPr id="5" name="Содержимое 4"/>
          <p:cNvSpPr>
            <a:spLocks noGrp="1"/>
          </p:cNvSpPr>
          <p:nvPr>
            <p:ph sz="half" idx="2"/>
          </p:nvPr>
        </p:nvSpPr>
        <p:spPr>
          <a:xfrm>
            <a:off x="1331640" y="1052736"/>
            <a:ext cx="1291952" cy="216024"/>
          </a:xfrm>
        </p:spPr>
        <p:style>
          <a:lnRef idx="2">
            <a:schemeClr val="dk1"/>
          </a:lnRef>
          <a:fillRef idx="1">
            <a:schemeClr val="lt1"/>
          </a:fillRef>
          <a:effectRef idx="0">
            <a:schemeClr val="dk1"/>
          </a:effectRef>
          <a:fontRef idx="minor">
            <a:schemeClr val="dk1"/>
          </a:fontRef>
        </p:style>
        <p:txBody>
          <a:bodyPr>
            <a:normAutofit fontScale="32500" lnSpcReduction="20000"/>
          </a:bodyPr>
          <a:lstStyle/>
          <a:p>
            <a:pPr>
              <a:buNone/>
            </a:pPr>
            <a:r>
              <a:rPr lang="ru-RU" dirty="0" smtClean="0">
                <a:latin typeface="Century Gothic" pitchFamily="34" charset="0"/>
              </a:rPr>
              <a:t>с. </a:t>
            </a:r>
            <a:r>
              <a:rPr lang="ru-RU" dirty="0" err="1" smtClean="0">
                <a:latin typeface="Century Gothic" pitchFamily="34" charset="0"/>
              </a:rPr>
              <a:t>Новоживотинное</a:t>
            </a:r>
            <a:endParaRPr lang="ru-RU" dirty="0" smtClean="0">
              <a:latin typeface="Century Gothic" pitchFamily="34" charset="0"/>
            </a:endParaRPr>
          </a:p>
          <a:p>
            <a:endParaRPr lang="ru-RU"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hold" grpId="0" nodeType="clickEffect">
                                  <p:stCondLst>
                                    <p:cond delay="0"/>
                                  </p:stCondLst>
                                  <p:childTnLst>
                                    <p:animClr clrSpc="rgb">
                                      <p:cBhvr override="childStyle">
                                        <p:cTn id="6" dur="250" autoRev="1" fill="hold"/>
                                        <p:tgtEl>
                                          <p:spTgt spid="2"/>
                                        </p:tgtEl>
                                        <p:attrNameLst>
                                          <p:attrName>style.color</p:attrName>
                                        </p:attrNameLst>
                                      </p:cBhvr>
                                      <p:to>
                                        <a:schemeClr val="bg1"/>
                                      </p:to>
                                    </p:animClr>
                                    <p:animClr clrSpc="rgb">
                                      <p:cBhvr>
                                        <p:cTn id="7" dur="250" autoRev="1" fill="hold"/>
                                        <p:tgtEl>
                                          <p:spTgt spid="2"/>
                                        </p:tgtEl>
                                        <p:attrNameLst>
                                          <p:attrName>fillcolor</p:attrName>
                                        </p:attrNameLst>
                                      </p:cBhvr>
                                      <p:to>
                                        <a:schemeClr val="bg1"/>
                                      </p:to>
                                    </p:animClr>
                                    <p:set>
                                      <p:cBhvr>
                                        <p:cTn id="8" dur="250" autoRev="1" fill="hold"/>
                                        <p:tgtEl>
                                          <p:spTgt spid="2"/>
                                        </p:tgtEl>
                                        <p:attrNameLst>
                                          <p:attrName>fill.type</p:attrName>
                                        </p:attrNameLst>
                                      </p:cBhvr>
                                      <p:to>
                                        <p:strVal val="solid"/>
                                      </p:to>
                                    </p:set>
                                    <p:set>
                                      <p:cBhvr>
                                        <p:cTn id="9" dur="250" autoRev="1" fill="hold"/>
                                        <p:tgtEl>
                                          <p:spTgt spid="2"/>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7" presetClass="emph" presetSubtype="0" fill="hold" grpId="0" nodeType="clickEffect">
                                  <p:stCondLst>
                                    <p:cond delay="0"/>
                                  </p:stCondLst>
                                  <p:childTnLst>
                                    <p:animClr clrSpc="rgb">
                                      <p:cBhvr override="childStyle">
                                        <p:cTn id="13" dur="250" autoRev="1" fill="hold"/>
                                        <p:tgtEl>
                                          <p:spTgt spid="3">
                                            <p:bg/>
                                          </p:spTgt>
                                        </p:tgtEl>
                                        <p:attrNameLst>
                                          <p:attrName>style.color</p:attrName>
                                        </p:attrNameLst>
                                      </p:cBhvr>
                                      <p:to>
                                        <a:schemeClr val="bg1"/>
                                      </p:to>
                                    </p:animClr>
                                    <p:animClr clrSpc="rgb">
                                      <p:cBhvr>
                                        <p:cTn id="14" dur="250" autoRev="1" fill="hold"/>
                                        <p:tgtEl>
                                          <p:spTgt spid="3">
                                            <p:bg/>
                                          </p:spTgt>
                                        </p:tgtEl>
                                        <p:attrNameLst>
                                          <p:attrName>fillcolor</p:attrName>
                                        </p:attrNameLst>
                                      </p:cBhvr>
                                      <p:to>
                                        <a:schemeClr val="bg1"/>
                                      </p:to>
                                    </p:animClr>
                                    <p:set>
                                      <p:cBhvr>
                                        <p:cTn id="15" dur="250" autoRev="1" fill="hold"/>
                                        <p:tgtEl>
                                          <p:spTgt spid="3">
                                            <p:bg/>
                                          </p:spTgt>
                                        </p:tgtEl>
                                        <p:attrNameLst>
                                          <p:attrName>fill.type</p:attrName>
                                        </p:attrNameLst>
                                      </p:cBhvr>
                                      <p:to>
                                        <p:strVal val="solid"/>
                                      </p:to>
                                    </p:set>
                                    <p:set>
                                      <p:cBhvr>
                                        <p:cTn id="16" dur="250" autoRev="1" fill="hold"/>
                                        <p:tgtEl>
                                          <p:spTgt spid="3">
                                            <p:bg/>
                                          </p:spTgt>
                                        </p:tgtEl>
                                        <p:attrNameLst>
                                          <p:attrName>fill.on</p:attrName>
                                        </p:attrNameLst>
                                      </p:cBhvr>
                                      <p:to>
                                        <p:strVal val="true"/>
                                      </p:to>
                                    </p:set>
                                  </p:childTnLst>
                                </p:cTn>
                              </p:par>
                            </p:childTnLst>
                          </p:cTn>
                        </p:par>
                      </p:childTnLst>
                    </p:cTn>
                  </p:par>
                  <p:par>
                    <p:cTn id="17" fill="hold">
                      <p:stCondLst>
                        <p:cond delay="indefinite"/>
                      </p:stCondLst>
                      <p:childTnLst>
                        <p:par>
                          <p:cTn id="18" fill="hold">
                            <p:stCondLst>
                              <p:cond delay="0"/>
                            </p:stCondLst>
                            <p:childTnLst>
                              <p:par>
                                <p:cTn id="19" presetID="27" presetClass="emph" presetSubtype="0" fill="hold" grpId="0" nodeType="clickEffect">
                                  <p:stCondLst>
                                    <p:cond delay="0"/>
                                  </p:stCondLst>
                                  <p:childTnLst>
                                    <p:animClr clrSpc="rgb">
                                      <p:cBhvr override="childStyle">
                                        <p:cTn id="20" dur="250" autoRev="1" fill="hold"/>
                                        <p:tgtEl>
                                          <p:spTgt spid="3">
                                            <p:txEl>
                                              <p:pRg st="0" end="0"/>
                                            </p:txEl>
                                          </p:spTgt>
                                        </p:tgtEl>
                                        <p:attrNameLst>
                                          <p:attrName>style.color</p:attrName>
                                        </p:attrNameLst>
                                      </p:cBhvr>
                                      <p:to>
                                        <a:schemeClr val="bg1"/>
                                      </p:to>
                                    </p:animClr>
                                    <p:animClr clrSpc="rgb">
                                      <p:cBhvr>
                                        <p:cTn id="21" dur="250" autoRev="1" fill="hold"/>
                                        <p:tgtEl>
                                          <p:spTgt spid="3">
                                            <p:txEl>
                                              <p:pRg st="0" end="0"/>
                                            </p:txEl>
                                          </p:spTgt>
                                        </p:tgtEl>
                                        <p:attrNameLst>
                                          <p:attrName>fillcolor</p:attrName>
                                        </p:attrNameLst>
                                      </p:cBhvr>
                                      <p:to>
                                        <a:schemeClr val="bg1"/>
                                      </p:to>
                                    </p:animClr>
                                    <p:set>
                                      <p:cBhvr>
                                        <p:cTn id="22" dur="250" autoRev="1" fill="hold"/>
                                        <p:tgtEl>
                                          <p:spTgt spid="3">
                                            <p:txEl>
                                              <p:pRg st="0" end="0"/>
                                            </p:txEl>
                                          </p:spTgt>
                                        </p:tgtEl>
                                        <p:attrNameLst>
                                          <p:attrName>fill.type</p:attrName>
                                        </p:attrNameLst>
                                      </p:cBhvr>
                                      <p:to>
                                        <p:strVal val="solid"/>
                                      </p:to>
                                    </p:set>
                                    <p:set>
                                      <p:cBhvr>
                                        <p:cTn id="23" dur="250" autoRev="1" fill="hold"/>
                                        <p:tgtEl>
                                          <p:spTgt spid="3">
                                            <p:txEl>
                                              <p:pRg st="0" end="0"/>
                                            </p:txEl>
                                          </p:spTgt>
                                        </p:tgtEl>
                                        <p:attrNameLst>
                                          <p:attrName>fill.on</p:attrName>
                                        </p:attrNameLst>
                                      </p:cBhvr>
                                      <p:to>
                                        <p:strVal val="true"/>
                                      </p:to>
                                    </p:set>
                                  </p:childTnLst>
                                </p:cTn>
                              </p:par>
                            </p:childTnLst>
                          </p:cTn>
                        </p:par>
                      </p:childTnLst>
                    </p:cTn>
                  </p:par>
                  <p:par>
                    <p:cTn id="24" fill="hold">
                      <p:stCondLst>
                        <p:cond delay="indefinite"/>
                      </p:stCondLst>
                      <p:childTnLst>
                        <p:par>
                          <p:cTn id="25" fill="hold">
                            <p:stCondLst>
                              <p:cond delay="0"/>
                            </p:stCondLst>
                            <p:childTnLst>
                              <p:par>
                                <p:cTn id="26" presetID="27" presetClass="emph" presetSubtype="0" fill="hold" grpId="0" nodeType="clickEffect">
                                  <p:stCondLst>
                                    <p:cond delay="0"/>
                                  </p:stCondLst>
                                  <p:childTnLst>
                                    <p:animClr clrSpc="rgb">
                                      <p:cBhvr override="childStyle">
                                        <p:cTn id="27" dur="250" autoRev="1" fill="hold"/>
                                        <p:tgtEl>
                                          <p:spTgt spid="5">
                                            <p:bg/>
                                          </p:spTgt>
                                        </p:tgtEl>
                                        <p:attrNameLst>
                                          <p:attrName>style.color</p:attrName>
                                        </p:attrNameLst>
                                      </p:cBhvr>
                                      <p:to>
                                        <a:schemeClr val="bg1"/>
                                      </p:to>
                                    </p:animClr>
                                    <p:animClr clrSpc="rgb">
                                      <p:cBhvr>
                                        <p:cTn id="28" dur="250" autoRev="1" fill="hold"/>
                                        <p:tgtEl>
                                          <p:spTgt spid="5">
                                            <p:bg/>
                                          </p:spTgt>
                                        </p:tgtEl>
                                        <p:attrNameLst>
                                          <p:attrName>fillcolor</p:attrName>
                                        </p:attrNameLst>
                                      </p:cBhvr>
                                      <p:to>
                                        <a:schemeClr val="bg1"/>
                                      </p:to>
                                    </p:animClr>
                                    <p:set>
                                      <p:cBhvr>
                                        <p:cTn id="29" dur="250" autoRev="1" fill="hold"/>
                                        <p:tgtEl>
                                          <p:spTgt spid="5">
                                            <p:bg/>
                                          </p:spTgt>
                                        </p:tgtEl>
                                        <p:attrNameLst>
                                          <p:attrName>fill.type</p:attrName>
                                        </p:attrNameLst>
                                      </p:cBhvr>
                                      <p:to>
                                        <p:strVal val="solid"/>
                                      </p:to>
                                    </p:set>
                                    <p:set>
                                      <p:cBhvr>
                                        <p:cTn id="30" dur="250" autoRev="1" fill="hold"/>
                                        <p:tgtEl>
                                          <p:spTgt spid="5">
                                            <p:bg/>
                                          </p:spTgt>
                                        </p:tgtEl>
                                        <p:attrNameLst>
                                          <p:attrName>fill.on</p:attrName>
                                        </p:attrNameLst>
                                      </p:cBhvr>
                                      <p:to>
                                        <p:strVal val="true"/>
                                      </p:to>
                                    </p:set>
                                  </p:childTnLst>
                                </p:cTn>
                              </p:par>
                            </p:childTnLst>
                          </p:cTn>
                        </p:par>
                      </p:childTnLst>
                    </p:cTn>
                  </p:par>
                  <p:par>
                    <p:cTn id="31" fill="hold">
                      <p:stCondLst>
                        <p:cond delay="indefinite"/>
                      </p:stCondLst>
                      <p:childTnLst>
                        <p:par>
                          <p:cTn id="32" fill="hold">
                            <p:stCondLst>
                              <p:cond delay="0"/>
                            </p:stCondLst>
                            <p:childTnLst>
                              <p:par>
                                <p:cTn id="33" presetID="27" presetClass="emph" presetSubtype="0" fill="hold" grpId="0" nodeType="clickEffect">
                                  <p:stCondLst>
                                    <p:cond delay="0"/>
                                  </p:stCondLst>
                                  <p:childTnLst>
                                    <p:animClr clrSpc="rgb">
                                      <p:cBhvr override="childStyle">
                                        <p:cTn id="34" dur="250" autoRev="1" fill="hold"/>
                                        <p:tgtEl>
                                          <p:spTgt spid="5">
                                            <p:txEl>
                                              <p:pRg st="0" end="0"/>
                                            </p:txEl>
                                          </p:spTgt>
                                        </p:tgtEl>
                                        <p:attrNameLst>
                                          <p:attrName>style.color</p:attrName>
                                        </p:attrNameLst>
                                      </p:cBhvr>
                                      <p:to>
                                        <a:schemeClr val="bg1"/>
                                      </p:to>
                                    </p:animClr>
                                    <p:animClr clrSpc="rgb">
                                      <p:cBhvr>
                                        <p:cTn id="35" dur="250" autoRev="1" fill="hold"/>
                                        <p:tgtEl>
                                          <p:spTgt spid="5">
                                            <p:txEl>
                                              <p:pRg st="0" end="0"/>
                                            </p:txEl>
                                          </p:spTgt>
                                        </p:tgtEl>
                                        <p:attrNameLst>
                                          <p:attrName>fillcolor</p:attrName>
                                        </p:attrNameLst>
                                      </p:cBhvr>
                                      <p:to>
                                        <a:schemeClr val="bg1"/>
                                      </p:to>
                                    </p:animClr>
                                    <p:set>
                                      <p:cBhvr>
                                        <p:cTn id="36" dur="250" autoRev="1" fill="hold"/>
                                        <p:tgtEl>
                                          <p:spTgt spid="5">
                                            <p:txEl>
                                              <p:pRg st="0" end="0"/>
                                            </p:txEl>
                                          </p:spTgt>
                                        </p:tgtEl>
                                        <p:attrNameLst>
                                          <p:attrName>fill.type</p:attrName>
                                        </p:attrNameLst>
                                      </p:cBhvr>
                                      <p:to>
                                        <p:strVal val="solid"/>
                                      </p:to>
                                    </p:set>
                                    <p:set>
                                      <p:cBhvr>
                                        <p:cTn id="37" dur="250" autoRev="1" fill="hold"/>
                                        <p:tgtEl>
                                          <p:spTgt spid="5">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5"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sp>
        <p:nvSpPr>
          <p:cNvPr id="2" name="Заголовок 1"/>
          <p:cNvSpPr>
            <a:spLocks noGrp="1"/>
          </p:cNvSpPr>
          <p:nvPr>
            <p:ph type="title"/>
          </p:nvPr>
        </p:nvSpPr>
        <p:spPr/>
        <p:txBody>
          <a:bodyPr>
            <a:normAutofit fontScale="90000"/>
          </a:bodyPr>
          <a:lstStyle/>
          <a:p>
            <a:r>
              <a:rPr lang="ru-RU" b="1" dirty="0" smtClean="0">
                <a:solidFill>
                  <a:srgbClr val="FF0000"/>
                </a:solidFill>
                <a:effectLst>
                  <a:outerShdw blurRad="38100" dist="38100" dir="2700000" algn="tl">
                    <a:srgbClr val="000000">
                      <a:alpha val="43137"/>
                    </a:srgbClr>
                  </a:outerShdw>
                </a:effectLst>
              </a:rPr>
              <a:t>Рамонь</a:t>
            </a:r>
            <a:br>
              <a:rPr lang="ru-RU" b="1" dirty="0" smtClean="0">
                <a:solidFill>
                  <a:srgbClr val="FF0000"/>
                </a:solidFill>
                <a:effectLst>
                  <a:outerShdw blurRad="38100" dist="38100" dir="2700000" algn="tl">
                    <a:srgbClr val="000000">
                      <a:alpha val="43137"/>
                    </a:srgbClr>
                  </a:outerShdw>
                </a:effectLst>
              </a:rPr>
            </a:br>
            <a:r>
              <a:rPr lang="ru-RU" b="1" dirty="0" smtClean="0">
                <a:effectLst>
                  <a:outerShdw blurRad="38100" dist="38100" dir="2700000" algn="tl">
                    <a:srgbClr val="000000">
                      <a:alpha val="43137"/>
                    </a:srgbClr>
                  </a:outerShdw>
                </a:effectLst>
              </a:rPr>
              <a:t> Замок</a:t>
            </a:r>
            <a:r>
              <a:rPr lang="ru-RU" dirty="0" smtClean="0">
                <a:effectLst>
                  <a:outerShdw blurRad="38100" dist="38100" dir="2700000" algn="tl">
                    <a:srgbClr val="000000">
                      <a:alpha val="43137"/>
                    </a:srgbClr>
                  </a:outerShdw>
                </a:effectLst>
              </a:rPr>
              <a:t> </a:t>
            </a:r>
            <a:r>
              <a:rPr lang="ru-RU" b="1" dirty="0" smtClean="0">
                <a:effectLst>
                  <a:outerShdw blurRad="38100" dist="38100" dir="2700000" algn="tl">
                    <a:srgbClr val="000000">
                      <a:alpha val="43137"/>
                    </a:srgbClr>
                  </a:outerShdw>
                </a:effectLst>
              </a:rPr>
              <a:t>принцессы</a:t>
            </a:r>
            <a:r>
              <a:rPr lang="ru-RU" dirty="0" smtClean="0">
                <a:effectLst>
                  <a:outerShdw blurRad="38100" dist="38100" dir="2700000" algn="tl">
                    <a:srgbClr val="000000">
                      <a:alpha val="43137"/>
                    </a:srgbClr>
                  </a:outerShdw>
                </a:effectLst>
              </a:rPr>
              <a:t> </a:t>
            </a:r>
            <a:r>
              <a:rPr lang="ru-RU" b="1" dirty="0" err="1" smtClean="0">
                <a:effectLst>
                  <a:outerShdw blurRad="38100" dist="38100" dir="2700000" algn="tl">
                    <a:srgbClr val="000000">
                      <a:alpha val="43137"/>
                    </a:srgbClr>
                  </a:outerShdw>
                </a:effectLst>
              </a:rPr>
              <a:t>Ольденбургской</a:t>
            </a:r>
            <a:endParaRPr lang="ru-RU" b="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772816"/>
            <a:ext cx="4834880" cy="4968552"/>
          </a:xfrm>
        </p:spPr>
        <p:txBody>
          <a:bodyPr>
            <a:normAutofit/>
          </a:bodyPr>
          <a:lstStyle/>
          <a:p>
            <a:pPr>
              <a:buNone/>
            </a:pPr>
            <a:r>
              <a:rPr lang="ru-RU" sz="1800" dirty="0" smtClean="0"/>
              <a:t>        В 1879 году император Александр II подарил на свадьбу своей родственнице, светлейшей княгине Евгении Максимилиановне Романовской, герцогине </a:t>
            </a:r>
            <a:r>
              <a:rPr lang="ru-RU" sz="1800" dirty="0" err="1" smtClean="0"/>
              <a:t>Лейхтенбергской</a:t>
            </a:r>
            <a:r>
              <a:rPr lang="ru-RU" sz="1800" dirty="0" smtClean="0"/>
              <a:t> (по мужу — принцессе </a:t>
            </a:r>
            <a:r>
              <a:rPr lang="ru-RU" sz="1800" dirty="0" err="1" smtClean="0"/>
              <a:t>Ольденбургской</a:t>
            </a:r>
            <a:r>
              <a:rPr lang="ru-RU" sz="1800" dirty="0" smtClean="0"/>
              <a:t>), имение в посёлке Рамонь Воронежской губернии. В 1883 году по проекту архитектора Христофора </a:t>
            </a:r>
            <a:r>
              <a:rPr lang="ru-RU" sz="1800" dirty="0" err="1" smtClean="0"/>
              <a:t>Нейслера</a:t>
            </a:r>
            <a:r>
              <a:rPr lang="ru-RU" sz="1800" dirty="0" smtClean="0"/>
              <a:t> началось возведение замка для супругов. За три года были возведены стены метровой толщины, а к 1887 году была завершена внутренняя отделка. Замок был построен в староанглийском стиле.</a:t>
            </a:r>
            <a:endParaRPr lang="ru-RU" sz="1800" dirty="0"/>
          </a:p>
        </p:txBody>
      </p:sp>
      <p:pic>
        <p:nvPicPr>
          <p:cNvPr id="24578" name="Picture 2"/>
          <p:cNvPicPr>
            <a:picLocks noChangeAspect="1" noChangeArrowheads="1"/>
          </p:cNvPicPr>
          <p:nvPr/>
        </p:nvPicPr>
        <p:blipFill>
          <a:blip r:embed="rId4" cstate="email"/>
          <a:srcRect/>
          <a:stretch>
            <a:fillRect/>
          </a:stretch>
        </p:blipFill>
        <p:spPr bwMode="auto">
          <a:xfrm>
            <a:off x="6012160" y="1484784"/>
            <a:ext cx="2376264" cy="2715730"/>
          </a:xfrm>
          <a:prstGeom prst="ellipse">
            <a:avLst/>
          </a:prstGeom>
          <a:ln>
            <a:noFill/>
          </a:ln>
          <a:effectLst>
            <a:softEdge rad="112500"/>
          </a:effectLst>
        </p:spPr>
      </p:pic>
      <p:pic>
        <p:nvPicPr>
          <p:cNvPr id="24579" name="Picture 3"/>
          <p:cNvPicPr>
            <a:picLocks noChangeAspect="1" noChangeArrowheads="1"/>
          </p:cNvPicPr>
          <p:nvPr/>
        </p:nvPicPr>
        <p:blipFill>
          <a:blip r:embed="rId5" cstate="email"/>
          <a:srcRect/>
          <a:stretch>
            <a:fillRect/>
          </a:stretch>
        </p:blipFill>
        <p:spPr bwMode="auto">
          <a:xfrm>
            <a:off x="5364088" y="4149080"/>
            <a:ext cx="3631331" cy="2420888"/>
          </a:xfrm>
          <a:prstGeom prst="rect">
            <a:avLst/>
          </a:prstGeom>
          <a:ln>
            <a:noFill/>
          </a:ln>
          <a:effectLst>
            <a:softEdge rad="112500"/>
          </a:effectLst>
        </p:spPr>
      </p:pic>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4578"/>
                                        </p:tgtEl>
                                        <p:attrNameLst>
                                          <p:attrName>style.visibility</p:attrName>
                                        </p:attrNameLst>
                                      </p:cBhvr>
                                      <p:to>
                                        <p:strVal val="visible"/>
                                      </p:to>
                                    </p:set>
                                    <p:animEffect transition="in" filter="fade">
                                      <p:cBhvr>
                                        <p:cTn id="21" dur="2000"/>
                                        <p:tgtEl>
                                          <p:spTgt spid="2457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4579"/>
                                        </p:tgtEl>
                                        <p:attrNameLst>
                                          <p:attrName>style.visibility</p:attrName>
                                        </p:attrNameLst>
                                      </p:cBhvr>
                                      <p:to>
                                        <p:strVal val="visible"/>
                                      </p:to>
                                    </p:set>
                                    <p:animEffect transition="in" filter="fade">
                                      <p:cBhvr>
                                        <p:cTn id="26" dur="20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Алина\Desktop\щ.jpg"/>
          <p:cNvPicPr>
            <a:picLocks noChangeAspect="1" noChangeArrowheads="1"/>
          </p:cNvPicPr>
          <p:nvPr/>
        </p:nvPicPr>
        <p:blipFill>
          <a:blip r:embed="rId4" cstate="email"/>
          <a:srcRect/>
          <a:stretch>
            <a:fillRect/>
          </a:stretch>
        </p:blipFill>
        <p:spPr bwMode="auto">
          <a:xfrm>
            <a:off x="-252536" y="-171400"/>
            <a:ext cx="9753600" cy="7315200"/>
          </a:xfrm>
          <a:prstGeom prst="rect">
            <a:avLst/>
          </a:prstGeom>
          <a:noFill/>
        </p:spPr>
      </p:pic>
      <p:sp>
        <p:nvSpPr>
          <p:cNvPr id="3" name="Содержимое 2"/>
          <p:cNvSpPr>
            <a:spLocks noGrp="1"/>
          </p:cNvSpPr>
          <p:nvPr>
            <p:ph idx="1"/>
          </p:nvPr>
        </p:nvSpPr>
        <p:spPr>
          <a:xfrm>
            <a:off x="107504" y="620688"/>
            <a:ext cx="5328592" cy="6048672"/>
          </a:xfrm>
        </p:spPr>
        <p:txBody>
          <a:bodyPr>
            <a:normAutofit fontScale="55000" lnSpcReduction="20000"/>
          </a:bodyPr>
          <a:lstStyle/>
          <a:p>
            <a:pPr>
              <a:buNone/>
            </a:pPr>
            <a:r>
              <a:rPr lang="ru-RU" dirty="0" smtClean="0"/>
              <a:t>          О замке ходит много легенд, связанных с якобы живущими там привидениями. В частности, одна из них гласит, что штукатурка в подвале, осыпаясь, образовала силуэт принцессы с протянутой рукой. Также местное поверье гласит, что некий колдун, находясь на смертном одре, проклял замок, сказав, что тот никогда не будет восстановлен. Кроме того, ещё при жизни принцессы ходили слухи, что в подземельях замка она организовала тюрьму, в которой якобы терзала узников, которых потом отдавали на съедение посаженному там же на цепь медведю. Якобы есть информация, что экстрасенсы и физики при помощи специальных приборов установили, что в замке присутствует источник мощнейшей отрицательной энергии. Людская молва также рассказывала, что муж Евгении, Александр, был связан с древним Орденом колдунов. Существует миф и о том, что рабочие, восстанавливавшие замок в 80-х годах и жившие в специально оборудованных ночлежках, не могли уснуть из-за ощущения, что в замке по ночам кто-то бродит, а когда они принесли в замок кошку, то она отлетела от стен, как ошпаренная.</a:t>
            </a:r>
            <a:endParaRPr lang="ru-RU" dirty="0"/>
          </a:p>
        </p:txBody>
      </p:sp>
      <p:pic>
        <p:nvPicPr>
          <p:cNvPr id="25602" name="Picture 2"/>
          <p:cNvPicPr>
            <a:picLocks noChangeAspect="1" noChangeArrowheads="1"/>
          </p:cNvPicPr>
          <p:nvPr/>
        </p:nvPicPr>
        <p:blipFill>
          <a:blip r:embed="rId5" cstate="email"/>
          <a:srcRect/>
          <a:stretch>
            <a:fillRect/>
          </a:stretch>
        </p:blipFill>
        <p:spPr bwMode="auto">
          <a:xfrm>
            <a:off x="5364088" y="548680"/>
            <a:ext cx="3521968" cy="2641476"/>
          </a:xfrm>
          <a:prstGeom prst="rect">
            <a:avLst/>
          </a:prstGeom>
          <a:ln>
            <a:noFill/>
          </a:ln>
          <a:effectLst>
            <a:softEdge rad="112500"/>
          </a:effectLst>
        </p:spPr>
      </p:pic>
      <p:pic>
        <p:nvPicPr>
          <p:cNvPr id="25603" name="Picture 3" descr="C:\Users\Алина\Золотое кольцо\Замок\586.jpg"/>
          <p:cNvPicPr>
            <a:picLocks noChangeAspect="1" noChangeArrowheads="1"/>
          </p:cNvPicPr>
          <p:nvPr/>
        </p:nvPicPr>
        <p:blipFill>
          <a:blip r:embed="rId6" cstate="email"/>
          <a:srcRect/>
          <a:stretch>
            <a:fillRect/>
          </a:stretch>
        </p:blipFill>
        <p:spPr bwMode="auto">
          <a:xfrm>
            <a:off x="5436096" y="3573016"/>
            <a:ext cx="3418609" cy="2574508"/>
          </a:xfrm>
          <a:prstGeom prst="rect">
            <a:avLst/>
          </a:prstGeom>
          <a:ln>
            <a:noFill/>
          </a:ln>
          <a:effectLst>
            <a:softEdge rad="112500"/>
          </a:effectLst>
        </p:spPr>
      </p:pic>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25602"/>
                                        </p:tgtEl>
                                        <p:attrNameLst>
                                          <p:attrName>style.visibility</p:attrName>
                                        </p:attrNameLst>
                                      </p:cBhvr>
                                      <p:to>
                                        <p:strVal val="visible"/>
                                      </p:to>
                                    </p:set>
                                    <p:animEffect transition="in" filter="fade">
                                      <p:cBhvr>
                                        <p:cTn id="13" dur="1000"/>
                                        <p:tgtEl>
                                          <p:spTgt spid="25602"/>
                                        </p:tgtEl>
                                      </p:cBhvr>
                                    </p:animEffect>
                                    <p:anim calcmode="lin" valueType="num">
                                      <p:cBhvr>
                                        <p:cTn id="14" dur="1000" fill="hold"/>
                                        <p:tgtEl>
                                          <p:spTgt spid="25602"/>
                                        </p:tgtEl>
                                        <p:attrNameLst>
                                          <p:attrName>ppt_x</p:attrName>
                                        </p:attrNameLst>
                                      </p:cBhvr>
                                      <p:tavLst>
                                        <p:tav tm="0">
                                          <p:val>
                                            <p:strVal val="#ppt_x"/>
                                          </p:val>
                                        </p:tav>
                                        <p:tav tm="100000">
                                          <p:val>
                                            <p:strVal val="#ppt_x"/>
                                          </p:val>
                                        </p:tav>
                                      </p:tavLst>
                                    </p:anim>
                                    <p:anim calcmode="lin" valueType="num">
                                      <p:cBhvr>
                                        <p:cTn id="15" dur="1000" fill="hold"/>
                                        <p:tgtEl>
                                          <p:spTgt spid="2560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5603"/>
                                        </p:tgtEl>
                                        <p:attrNameLst>
                                          <p:attrName>style.visibility</p:attrName>
                                        </p:attrNameLst>
                                      </p:cBhvr>
                                      <p:to>
                                        <p:strVal val="visible"/>
                                      </p:to>
                                    </p:set>
                                    <p:animEffect transition="in" filter="fade">
                                      <p:cBhvr>
                                        <p:cTn id="20" dur="1000"/>
                                        <p:tgtEl>
                                          <p:spTgt spid="25603"/>
                                        </p:tgtEl>
                                      </p:cBhvr>
                                    </p:animEffect>
                                    <p:anim calcmode="lin" valueType="num">
                                      <p:cBhvr>
                                        <p:cTn id="21" dur="1000" fill="hold"/>
                                        <p:tgtEl>
                                          <p:spTgt spid="25603"/>
                                        </p:tgtEl>
                                        <p:attrNameLst>
                                          <p:attrName>ppt_x</p:attrName>
                                        </p:attrNameLst>
                                      </p:cBhvr>
                                      <p:tavLst>
                                        <p:tav tm="0">
                                          <p:val>
                                            <p:strVal val="#ppt_x"/>
                                          </p:val>
                                        </p:tav>
                                        <p:tav tm="100000">
                                          <p:val>
                                            <p:strVal val="#ppt_x"/>
                                          </p:val>
                                        </p:tav>
                                      </p:tavLst>
                                    </p:anim>
                                    <p:anim calcmode="lin" valueType="num">
                                      <p:cBhvr>
                                        <p:cTn id="22"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pic>
        <p:nvPicPr>
          <p:cNvPr id="26626" name="Picture 2" descr="C:\Users\Алина\Золотое кольцо\Замок\princess_oldenburgsky_castle_2_20100203_1698382039.jpg"/>
          <p:cNvPicPr>
            <a:picLocks noChangeAspect="1" noChangeArrowheads="1"/>
          </p:cNvPicPr>
          <p:nvPr/>
        </p:nvPicPr>
        <p:blipFill>
          <a:blip r:embed="rId4" cstate="email">
            <a:lum contrast="10000"/>
          </a:blip>
          <a:srcRect/>
          <a:stretch>
            <a:fillRect/>
          </a:stretch>
        </p:blipFill>
        <p:spPr bwMode="auto">
          <a:xfrm>
            <a:off x="467544" y="404664"/>
            <a:ext cx="4104456" cy="2748549"/>
          </a:xfrm>
          <a:prstGeom prst="rect">
            <a:avLst/>
          </a:prstGeom>
          <a:ln>
            <a:noFill/>
          </a:ln>
          <a:effectLst>
            <a:softEdge rad="112500"/>
          </a:effectLst>
        </p:spPr>
      </p:pic>
      <p:pic>
        <p:nvPicPr>
          <p:cNvPr id="26627" name="Picture 3" descr="C:\Users\Алина\Золотое кольцо\Замок\660786.jpg"/>
          <p:cNvPicPr>
            <a:picLocks noChangeAspect="1" noChangeArrowheads="1"/>
          </p:cNvPicPr>
          <p:nvPr/>
        </p:nvPicPr>
        <p:blipFill>
          <a:blip r:embed="rId5" cstate="email">
            <a:lum contrast="10000"/>
          </a:blip>
          <a:srcRect/>
          <a:stretch>
            <a:fillRect/>
          </a:stretch>
        </p:blipFill>
        <p:spPr bwMode="auto">
          <a:xfrm>
            <a:off x="4716016" y="476672"/>
            <a:ext cx="4029295" cy="6048672"/>
          </a:xfrm>
          <a:prstGeom prst="rect">
            <a:avLst/>
          </a:prstGeom>
          <a:ln>
            <a:noFill/>
          </a:ln>
          <a:effectLst>
            <a:softEdge rad="112500"/>
          </a:effectLst>
        </p:spPr>
      </p:pic>
      <p:pic>
        <p:nvPicPr>
          <p:cNvPr id="26628" name="Picture 4" descr="C:\Users\Алина\Золотое кольцо\Замок\137.jpg"/>
          <p:cNvPicPr>
            <a:picLocks noChangeAspect="1" noChangeArrowheads="1"/>
          </p:cNvPicPr>
          <p:nvPr/>
        </p:nvPicPr>
        <p:blipFill>
          <a:blip r:embed="rId6" cstate="email">
            <a:lum contrast="20000"/>
          </a:blip>
          <a:srcRect/>
          <a:stretch>
            <a:fillRect/>
          </a:stretch>
        </p:blipFill>
        <p:spPr bwMode="auto">
          <a:xfrm>
            <a:off x="539552" y="3429000"/>
            <a:ext cx="3960440" cy="2970330"/>
          </a:xfrm>
          <a:prstGeom prst="rect">
            <a:avLst/>
          </a:prstGeom>
          <a:ln>
            <a:noFill/>
          </a:ln>
          <a:effectLst>
            <a:softEdge rad="112500"/>
          </a:effectLst>
        </p:spPr>
      </p:pic>
    </p:spTree>
    <p:custDataLst>
      <p:tags r:id="rId1"/>
    </p:custDataLst>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6626"/>
                                        </p:tgtEl>
                                        <p:attrNameLst>
                                          <p:attrName>style.visibility</p:attrName>
                                        </p:attrNameLst>
                                      </p:cBhvr>
                                      <p:to>
                                        <p:strVal val="visible"/>
                                      </p:to>
                                    </p:set>
                                    <p:anim calcmode="lin" valueType="num">
                                      <p:cBhvr>
                                        <p:cTn id="7" dur="1000" fill="hold"/>
                                        <p:tgtEl>
                                          <p:spTgt spid="26626"/>
                                        </p:tgtEl>
                                        <p:attrNameLst>
                                          <p:attrName>ppt_w</p:attrName>
                                        </p:attrNameLst>
                                      </p:cBhvr>
                                      <p:tavLst>
                                        <p:tav tm="0">
                                          <p:val>
                                            <p:fltVal val="0"/>
                                          </p:val>
                                        </p:tav>
                                        <p:tav tm="100000">
                                          <p:val>
                                            <p:strVal val="#ppt_w"/>
                                          </p:val>
                                        </p:tav>
                                      </p:tavLst>
                                    </p:anim>
                                    <p:anim calcmode="lin" valueType="num">
                                      <p:cBhvr>
                                        <p:cTn id="8" dur="1000" fill="hold"/>
                                        <p:tgtEl>
                                          <p:spTgt spid="26626"/>
                                        </p:tgtEl>
                                        <p:attrNameLst>
                                          <p:attrName>ppt_h</p:attrName>
                                        </p:attrNameLst>
                                      </p:cBhvr>
                                      <p:tavLst>
                                        <p:tav tm="0">
                                          <p:val>
                                            <p:fltVal val="0"/>
                                          </p:val>
                                        </p:tav>
                                        <p:tav tm="100000">
                                          <p:val>
                                            <p:strVal val="#ppt_h"/>
                                          </p:val>
                                        </p:tav>
                                      </p:tavLst>
                                    </p:anim>
                                    <p:anim calcmode="lin" valueType="num">
                                      <p:cBhvr>
                                        <p:cTn id="9" dur="1000" fill="hold"/>
                                        <p:tgtEl>
                                          <p:spTgt spid="26626"/>
                                        </p:tgtEl>
                                        <p:attrNameLst>
                                          <p:attrName>style.rotation</p:attrName>
                                        </p:attrNameLst>
                                      </p:cBhvr>
                                      <p:tavLst>
                                        <p:tav tm="0">
                                          <p:val>
                                            <p:fltVal val="90"/>
                                          </p:val>
                                        </p:tav>
                                        <p:tav tm="100000">
                                          <p:val>
                                            <p:fltVal val="0"/>
                                          </p:val>
                                        </p:tav>
                                      </p:tavLst>
                                    </p:anim>
                                    <p:animEffect transition="in" filter="fade">
                                      <p:cBhvr>
                                        <p:cTn id="10" dur="1000"/>
                                        <p:tgtEl>
                                          <p:spTgt spid="2662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26628"/>
                                        </p:tgtEl>
                                        <p:attrNameLst>
                                          <p:attrName>style.visibility</p:attrName>
                                        </p:attrNameLst>
                                      </p:cBhvr>
                                      <p:to>
                                        <p:strVal val="visible"/>
                                      </p:to>
                                    </p:set>
                                    <p:anim calcmode="lin" valueType="num">
                                      <p:cBhvr>
                                        <p:cTn id="15" dur="1000" fill="hold"/>
                                        <p:tgtEl>
                                          <p:spTgt spid="26628"/>
                                        </p:tgtEl>
                                        <p:attrNameLst>
                                          <p:attrName>ppt_w</p:attrName>
                                        </p:attrNameLst>
                                      </p:cBhvr>
                                      <p:tavLst>
                                        <p:tav tm="0">
                                          <p:val>
                                            <p:fltVal val="0"/>
                                          </p:val>
                                        </p:tav>
                                        <p:tav tm="100000">
                                          <p:val>
                                            <p:strVal val="#ppt_w"/>
                                          </p:val>
                                        </p:tav>
                                      </p:tavLst>
                                    </p:anim>
                                    <p:anim calcmode="lin" valueType="num">
                                      <p:cBhvr>
                                        <p:cTn id="16" dur="1000" fill="hold"/>
                                        <p:tgtEl>
                                          <p:spTgt spid="26628"/>
                                        </p:tgtEl>
                                        <p:attrNameLst>
                                          <p:attrName>ppt_h</p:attrName>
                                        </p:attrNameLst>
                                      </p:cBhvr>
                                      <p:tavLst>
                                        <p:tav tm="0">
                                          <p:val>
                                            <p:fltVal val="0"/>
                                          </p:val>
                                        </p:tav>
                                        <p:tav tm="100000">
                                          <p:val>
                                            <p:strVal val="#ppt_h"/>
                                          </p:val>
                                        </p:tav>
                                      </p:tavLst>
                                    </p:anim>
                                    <p:anim calcmode="lin" valueType="num">
                                      <p:cBhvr>
                                        <p:cTn id="17" dur="1000" fill="hold"/>
                                        <p:tgtEl>
                                          <p:spTgt spid="26628"/>
                                        </p:tgtEl>
                                        <p:attrNameLst>
                                          <p:attrName>style.rotation</p:attrName>
                                        </p:attrNameLst>
                                      </p:cBhvr>
                                      <p:tavLst>
                                        <p:tav tm="0">
                                          <p:val>
                                            <p:fltVal val="90"/>
                                          </p:val>
                                        </p:tav>
                                        <p:tav tm="100000">
                                          <p:val>
                                            <p:fltVal val="0"/>
                                          </p:val>
                                        </p:tav>
                                      </p:tavLst>
                                    </p:anim>
                                    <p:animEffect transition="in" filter="fade">
                                      <p:cBhvr>
                                        <p:cTn id="18" dur="1000"/>
                                        <p:tgtEl>
                                          <p:spTgt spid="2662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26627"/>
                                        </p:tgtEl>
                                        <p:attrNameLst>
                                          <p:attrName>style.visibility</p:attrName>
                                        </p:attrNameLst>
                                      </p:cBhvr>
                                      <p:to>
                                        <p:strVal val="visible"/>
                                      </p:to>
                                    </p:set>
                                    <p:anim calcmode="lin" valueType="num">
                                      <p:cBhvr>
                                        <p:cTn id="23" dur="1000" fill="hold"/>
                                        <p:tgtEl>
                                          <p:spTgt spid="26627"/>
                                        </p:tgtEl>
                                        <p:attrNameLst>
                                          <p:attrName>ppt_w</p:attrName>
                                        </p:attrNameLst>
                                      </p:cBhvr>
                                      <p:tavLst>
                                        <p:tav tm="0">
                                          <p:val>
                                            <p:fltVal val="0"/>
                                          </p:val>
                                        </p:tav>
                                        <p:tav tm="100000">
                                          <p:val>
                                            <p:strVal val="#ppt_w"/>
                                          </p:val>
                                        </p:tav>
                                      </p:tavLst>
                                    </p:anim>
                                    <p:anim calcmode="lin" valueType="num">
                                      <p:cBhvr>
                                        <p:cTn id="24" dur="1000" fill="hold"/>
                                        <p:tgtEl>
                                          <p:spTgt spid="26627"/>
                                        </p:tgtEl>
                                        <p:attrNameLst>
                                          <p:attrName>ppt_h</p:attrName>
                                        </p:attrNameLst>
                                      </p:cBhvr>
                                      <p:tavLst>
                                        <p:tav tm="0">
                                          <p:val>
                                            <p:fltVal val="0"/>
                                          </p:val>
                                        </p:tav>
                                        <p:tav tm="100000">
                                          <p:val>
                                            <p:strVal val="#ppt_h"/>
                                          </p:val>
                                        </p:tav>
                                      </p:tavLst>
                                    </p:anim>
                                    <p:anim calcmode="lin" valueType="num">
                                      <p:cBhvr>
                                        <p:cTn id="25" dur="1000" fill="hold"/>
                                        <p:tgtEl>
                                          <p:spTgt spid="26627"/>
                                        </p:tgtEl>
                                        <p:attrNameLst>
                                          <p:attrName>style.rotation</p:attrName>
                                        </p:attrNameLst>
                                      </p:cBhvr>
                                      <p:tavLst>
                                        <p:tav tm="0">
                                          <p:val>
                                            <p:fltVal val="90"/>
                                          </p:val>
                                        </p:tav>
                                        <p:tav tm="100000">
                                          <p:val>
                                            <p:fltVal val="0"/>
                                          </p:val>
                                        </p:tav>
                                      </p:tavLst>
                                    </p:anim>
                                    <p:animEffect transition="in" filter="fade">
                                      <p:cBhvr>
                                        <p:cTn id="26" dur="10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sp>
        <p:nvSpPr>
          <p:cNvPr id="2" name="Заголовок 1"/>
          <p:cNvSpPr>
            <a:spLocks noGrp="1"/>
          </p:cNvSpPr>
          <p:nvPr>
            <p:ph type="title"/>
          </p:nvPr>
        </p:nvSpPr>
        <p:spPr>
          <a:xfrm>
            <a:off x="457200" y="116632"/>
            <a:ext cx="8229600" cy="1008112"/>
          </a:xfrm>
        </p:spPr>
        <p:txBody>
          <a:bodyPr/>
          <a:lstStyle/>
          <a:p>
            <a:r>
              <a:rPr lang="ru-RU" b="1" dirty="0" smtClean="0">
                <a:effectLst>
                  <a:outerShdw blurRad="38100" dist="38100" dir="2700000" algn="tl">
                    <a:srgbClr val="000000">
                      <a:alpha val="43137"/>
                    </a:srgbClr>
                  </a:outerShdw>
                </a:effectLst>
              </a:rPr>
              <a:t>Усадьба Д.В. Веневитинова</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07504" y="1196752"/>
            <a:ext cx="9036496" cy="2952327"/>
          </a:xfrm>
        </p:spPr>
        <p:txBody>
          <a:bodyPr>
            <a:noAutofit/>
          </a:bodyPr>
          <a:lstStyle/>
          <a:p>
            <a:pPr>
              <a:buNone/>
            </a:pPr>
            <a:r>
              <a:rPr lang="ru-RU" sz="2000" dirty="0" smtClean="0"/>
              <a:t>       Единственная дворянская усадьба на территории Воронежской области. С усадьбой связано детство и пребывание в августе-сентябре 1824 года поэта, философа Д.В. Веневитинова - внучатого брата А.С. Пушкина. </a:t>
            </a:r>
            <a:br>
              <a:rPr lang="ru-RU" sz="2000" dirty="0" smtClean="0"/>
            </a:br>
            <a:r>
              <a:rPr lang="ru-RU" sz="2000" dirty="0" smtClean="0"/>
              <a:t/>
            </a:r>
            <a:br>
              <a:rPr lang="ru-RU" sz="2000" dirty="0" smtClean="0"/>
            </a:br>
            <a:r>
              <a:rPr lang="ru-RU" sz="2000" dirty="0" smtClean="0"/>
              <a:t> Усадьба построена в формах русского классицизма. В ее состав входят: Главный дом 1760-1770 гг., флигель 1887 г., ограда и ворота середины XIX в., парк с прудом XVIII в., остатки церкви Михаила Архангела 1780 г. </a:t>
            </a:r>
            <a:endParaRPr lang="ru-RU" sz="2000" dirty="0"/>
          </a:p>
        </p:txBody>
      </p:sp>
      <p:pic>
        <p:nvPicPr>
          <p:cNvPr id="27650" name="Picture 2" descr="C:\Users\Алина\Золотое кольцо\Россошь\Усадьба\Voronezh.obl_5.jpg"/>
          <p:cNvPicPr>
            <a:picLocks noChangeAspect="1" noChangeArrowheads="1"/>
          </p:cNvPicPr>
          <p:nvPr/>
        </p:nvPicPr>
        <p:blipFill>
          <a:blip r:embed="rId4" cstate="email">
            <a:lum contrast="10000"/>
          </a:blip>
          <a:srcRect/>
          <a:stretch>
            <a:fillRect/>
          </a:stretch>
        </p:blipFill>
        <p:spPr bwMode="auto">
          <a:xfrm>
            <a:off x="4716016" y="3501008"/>
            <a:ext cx="4032448" cy="3024336"/>
          </a:xfrm>
          <a:prstGeom prst="rect">
            <a:avLst/>
          </a:prstGeom>
          <a:ln>
            <a:noFill/>
          </a:ln>
          <a:effectLst>
            <a:softEdge rad="112500"/>
          </a:effectLst>
        </p:spPr>
      </p:pic>
      <p:pic>
        <p:nvPicPr>
          <p:cNvPr id="27651" name="Picture 3" descr="C:\Users\Алина\Золотое кольцо\Россошь\Усадьба\11543756.jpg"/>
          <p:cNvPicPr>
            <a:picLocks noChangeAspect="1" noChangeArrowheads="1"/>
          </p:cNvPicPr>
          <p:nvPr/>
        </p:nvPicPr>
        <p:blipFill>
          <a:blip r:embed="rId5" cstate="email">
            <a:lum contrast="20000"/>
          </a:blip>
          <a:srcRect/>
          <a:stretch>
            <a:fillRect/>
          </a:stretch>
        </p:blipFill>
        <p:spPr bwMode="auto">
          <a:xfrm>
            <a:off x="323528" y="3645024"/>
            <a:ext cx="4333733" cy="2880320"/>
          </a:xfrm>
          <a:prstGeom prst="rect">
            <a:avLst/>
          </a:prstGeom>
          <a:ln>
            <a:noFill/>
          </a:ln>
          <a:effectLst>
            <a:softEdge rad="112500"/>
          </a:effectLst>
        </p:spPr>
      </p:pic>
    </p:spTree>
    <p:custDataLst>
      <p:tags r:id="rId1"/>
    </p:custDataLst>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651"/>
                                        </p:tgtEl>
                                        <p:attrNameLst>
                                          <p:attrName>style.visibility</p:attrName>
                                        </p:attrNameLst>
                                      </p:cBhvr>
                                      <p:to>
                                        <p:strVal val="visible"/>
                                      </p:to>
                                    </p:set>
                                    <p:animEffect transition="in" filter="fade">
                                      <p:cBhvr>
                                        <p:cTn id="21" dur="2000"/>
                                        <p:tgtEl>
                                          <p:spTgt spid="2765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7650"/>
                                        </p:tgtEl>
                                        <p:attrNameLst>
                                          <p:attrName>style.visibility</p:attrName>
                                        </p:attrNameLst>
                                      </p:cBhvr>
                                      <p:to>
                                        <p:strVal val="visible"/>
                                      </p:to>
                                    </p:set>
                                    <p:animEffect transition="in" filter="fade">
                                      <p:cBhvr>
                                        <p:cTn id="26"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Алина\Desktop\щ.jpg"/>
          <p:cNvPicPr>
            <a:picLocks noChangeAspect="1" noChangeArrowheads="1"/>
          </p:cNvPicPr>
          <p:nvPr/>
        </p:nvPicPr>
        <p:blipFill>
          <a:blip r:embed="rId3" cstate="email"/>
          <a:srcRect/>
          <a:stretch>
            <a:fillRect/>
          </a:stretch>
        </p:blipFill>
        <p:spPr bwMode="auto">
          <a:xfrm>
            <a:off x="-252536" y="-171400"/>
            <a:ext cx="9753600" cy="7315200"/>
          </a:xfrm>
          <a:prstGeom prst="rect">
            <a:avLst/>
          </a:prstGeom>
          <a:noFill/>
        </p:spPr>
      </p:pic>
      <p:sp>
        <p:nvSpPr>
          <p:cNvPr id="2" name="Заголовок 1"/>
          <p:cNvSpPr>
            <a:spLocks noGrp="1"/>
          </p:cNvSpPr>
          <p:nvPr>
            <p:ph type="title"/>
          </p:nvPr>
        </p:nvSpPr>
        <p:spPr>
          <a:xfrm>
            <a:off x="-612576" y="-531440"/>
            <a:ext cx="6264696" cy="216024"/>
          </a:xfrm>
        </p:spPr>
        <p:txBody>
          <a:bodyPr>
            <a:normAutofit fontScale="90000"/>
          </a:bodyPr>
          <a:lstStyle/>
          <a:p>
            <a:endParaRPr lang="ru-RU" dirty="0"/>
          </a:p>
        </p:txBody>
      </p:sp>
      <p:sp>
        <p:nvSpPr>
          <p:cNvPr id="3" name="Содержимое 2"/>
          <p:cNvSpPr>
            <a:spLocks noGrp="1"/>
          </p:cNvSpPr>
          <p:nvPr>
            <p:ph idx="1"/>
          </p:nvPr>
        </p:nvSpPr>
        <p:spPr>
          <a:xfrm>
            <a:off x="457200" y="764704"/>
            <a:ext cx="4042792" cy="6093296"/>
          </a:xfrm>
        </p:spPr>
        <p:txBody>
          <a:bodyPr>
            <a:normAutofit fontScale="62500" lnSpcReduction="20000"/>
          </a:bodyPr>
          <a:lstStyle/>
          <a:p>
            <a:pPr>
              <a:buNone/>
            </a:pPr>
            <a:r>
              <a:rPr lang="ru-RU" dirty="0" smtClean="0"/>
              <a:t>        В 1994 году в с. </a:t>
            </a:r>
            <a:r>
              <a:rPr lang="ru-RU" dirty="0" err="1" smtClean="0"/>
              <a:t>Новоживотинное</a:t>
            </a:r>
            <a:r>
              <a:rPr lang="ru-RU" dirty="0" smtClean="0"/>
              <a:t> был открыт Музей-усадьба Дмитрия Веневитинова. В его экспозиции – убранство залов знатной дворянской усадьбы XIX века и все, связанное с родом Веневитиновых. В 2005 году на территории усадьбы был открыт памятник поэту. </a:t>
            </a:r>
            <a:br>
              <a:rPr lang="ru-RU" dirty="0" smtClean="0"/>
            </a:br>
            <a:r>
              <a:rPr lang="ru-RU" dirty="0" smtClean="0"/>
              <a:t/>
            </a:r>
            <a:br>
              <a:rPr lang="ru-RU" dirty="0" smtClean="0"/>
            </a:br>
            <a:r>
              <a:rPr lang="ru-RU" dirty="0" smtClean="0"/>
              <a:t>В километре от музея-усадьбы расположен Святой Лог и источник Архангела Михаила - здесь прекрасное место отдыха и река Дон. Ежегодно в последние выходные июля проходит благотворительный фестиваль русского творчества "Песни Святого Лога". </a:t>
            </a:r>
            <a:br>
              <a:rPr lang="ru-RU" dirty="0" smtClean="0"/>
            </a:br>
            <a:endParaRPr lang="ru-RU" dirty="0"/>
          </a:p>
        </p:txBody>
      </p:sp>
      <p:pic>
        <p:nvPicPr>
          <p:cNvPr id="28675" name="Picture 3" descr="C:\Users\Алина\Золотое кольцо\Россошь\Усадьба\P7250167.JPG"/>
          <p:cNvPicPr>
            <a:picLocks noChangeAspect="1" noChangeArrowheads="1"/>
          </p:cNvPicPr>
          <p:nvPr/>
        </p:nvPicPr>
        <p:blipFill>
          <a:blip r:embed="rId4" cstate="email">
            <a:lum contrast="10000"/>
          </a:blip>
          <a:srcRect/>
          <a:stretch>
            <a:fillRect/>
          </a:stretch>
        </p:blipFill>
        <p:spPr bwMode="auto">
          <a:xfrm>
            <a:off x="4499992" y="3284984"/>
            <a:ext cx="4139952" cy="3104964"/>
          </a:xfrm>
          <a:prstGeom prst="rect">
            <a:avLst/>
          </a:prstGeom>
          <a:ln>
            <a:noFill/>
          </a:ln>
          <a:effectLst>
            <a:softEdge rad="112500"/>
          </a:effectLst>
        </p:spPr>
      </p:pic>
      <p:pic>
        <p:nvPicPr>
          <p:cNvPr id="28676" name="Picture 4" descr="C:\Users\Алина\Золотое кольцо\Россошь\Усадьба\зал 2.jpg"/>
          <p:cNvPicPr>
            <a:picLocks noChangeAspect="1" noChangeArrowheads="1"/>
          </p:cNvPicPr>
          <p:nvPr/>
        </p:nvPicPr>
        <p:blipFill>
          <a:blip r:embed="rId5" cstate="email">
            <a:lum contrast="10000"/>
          </a:blip>
          <a:srcRect/>
          <a:stretch>
            <a:fillRect/>
          </a:stretch>
        </p:blipFill>
        <p:spPr bwMode="auto">
          <a:xfrm>
            <a:off x="4572000" y="620688"/>
            <a:ext cx="4032448" cy="2634709"/>
          </a:xfrm>
          <a:prstGeom prst="rect">
            <a:avLst/>
          </a:prstGeom>
          <a:ln>
            <a:noFill/>
          </a:ln>
          <a:effectLst>
            <a:softEdge rad="112500"/>
          </a:effectLst>
        </p:spPr>
      </p:pic>
    </p:spTree>
    <p:custDataLst>
      <p:tags r:id="rId1"/>
    </p:custData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28676"/>
                                        </p:tgtEl>
                                        <p:attrNameLst>
                                          <p:attrName>style.visibility</p:attrName>
                                        </p:attrNameLst>
                                      </p:cBhvr>
                                      <p:to>
                                        <p:strVal val="visible"/>
                                      </p:to>
                                    </p:set>
                                    <p:anim calcmode="lin" valueType="num">
                                      <p:cBhvr>
                                        <p:cTn id="14" dur="500" fill="hold"/>
                                        <p:tgtEl>
                                          <p:spTgt spid="28676"/>
                                        </p:tgtEl>
                                        <p:attrNameLst>
                                          <p:attrName>ppt_w</p:attrName>
                                        </p:attrNameLst>
                                      </p:cBhvr>
                                      <p:tavLst>
                                        <p:tav tm="0">
                                          <p:val>
                                            <p:fltVal val="0"/>
                                          </p:val>
                                        </p:tav>
                                        <p:tav tm="100000">
                                          <p:val>
                                            <p:strVal val="#ppt_w"/>
                                          </p:val>
                                        </p:tav>
                                      </p:tavLst>
                                    </p:anim>
                                    <p:anim calcmode="lin" valueType="num">
                                      <p:cBhvr>
                                        <p:cTn id="15" dur="500" fill="hold"/>
                                        <p:tgtEl>
                                          <p:spTgt spid="28676"/>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nodeType="clickEffect">
                                  <p:stCondLst>
                                    <p:cond delay="0"/>
                                  </p:stCondLst>
                                  <p:childTnLst>
                                    <p:set>
                                      <p:cBhvr>
                                        <p:cTn id="19" dur="1" fill="hold">
                                          <p:stCondLst>
                                            <p:cond delay="0"/>
                                          </p:stCondLst>
                                        </p:cTn>
                                        <p:tgtEl>
                                          <p:spTgt spid="28675"/>
                                        </p:tgtEl>
                                        <p:attrNameLst>
                                          <p:attrName>style.visibility</p:attrName>
                                        </p:attrNameLst>
                                      </p:cBhvr>
                                      <p:to>
                                        <p:strVal val="visible"/>
                                      </p:to>
                                    </p:set>
                                    <p:anim calcmode="lin" valueType="num">
                                      <p:cBhvr>
                                        <p:cTn id="20" dur="500" fill="hold"/>
                                        <p:tgtEl>
                                          <p:spTgt spid="28675"/>
                                        </p:tgtEl>
                                        <p:attrNameLst>
                                          <p:attrName>ppt_w</p:attrName>
                                        </p:attrNameLst>
                                      </p:cBhvr>
                                      <p:tavLst>
                                        <p:tav tm="0">
                                          <p:val>
                                            <p:fltVal val="0"/>
                                          </p:val>
                                        </p:tav>
                                        <p:tav tm="100000">
                                          <p:val>
                                            <p:strVal val="#ppt_w"/>
                                          </p:val>
                                        </p:tav>
                                      </p:tavLst>
                                    </p:anim>
                                    <p:anim calcmode="lin" valueType="num">
                                      <p:cBhvr>
                                        <p:cTn id="21" dur="500" fill="hold"/>
                                        <p:tgtEl>
                                          <p:spTgt spid="286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
</p:tagLst>
</file>

<file path=ppt/tags/tag10.xml><?xml version="1.0" encoding="utf-8"?>
<p:tagLst xmlns:a="http://schemas.openxmlformats.org/drawingml/2006/main" xmlns:r="http://schemas.openxmlformats.org/officeDocument/2006/relationships" xmlns:p="http://schemas.openxmlformats.org/presentationml/2006/main">
  <p:tag name="TIMING" val="|0.1|1.9|1.7|1.7"/>
</p:tagLst>
</file>

<file path=ppt/tags/tag11.xml><?xml version="1.0" encoding="utf-8"?>
<p:tagLst xmlns:a="http://schemas.openxmlformats.org/drawingml/2006/main" xmlns:r="http://schemas.openxmlformats.org/officeDocument/2006/relationships" xmlns:p="http://schemas.openxmlformats.org/presentationml/2006/main">
  <p:tag name="TIMING" val="|0.4|0.7|1.1"/>
</p:tagLst>
</file>

<file path=ppt/tags/tag12.xml><?xml version="1.0" encoding="utf-8"?>
<p:tagLst xmlns:a="http://schemas.openxmlformats.org/drawingml/2006/main" xmlns:r="http://schemas.openxmlformats.org/officeDocument/2006/relationships" xmlns:p="http://schemas.openxmlformats.org/presentationml/2006/main">
  <p:tag name="TIMING" val="|0.2|1.7|2.9"/>
</p:tagLst>
</file>

<file path=ppt/tags/tag13.xml><?xml version="1.0" encoding="utf-8"?>
<p:tagLst xmlns:a="http://schemas.openxmlformats.org/drawingml/2006/main" xmlns:r="http://schemas.openxmlformats.org/officeDocument/2006/relationships" xmlns:p="http://schemas.openxmlformats.org/presentationml/2006/main">
  <p:tag name="TIMING" val="|0|0.9|2.4|2.1|1.7"/>
</p:tagLst>
</file>

<file path=ppt/tags/tag14.xml><?xml version="1.0" encoding="utf-8"?>
<p:tagLst xmlns:a="http://schemas.openxmlformats.org/drawingml/2006/main" xmlns:r="http://schemas.openxmlformats.org/officeDocument/2006/relationships" xmlns:p="http://schemas.openxmlformats.org/presentationml/2006/main">
  <p:tag name="TIMING" val="|0.1|0.8|2.2|1.3|3.6|1.2"/>
</p:tagLst>
</file>

<file path=ppt/tags/tag15.xml><?xml version="1.0" encoding="utf-8"?>
<p:tagLst xmlns:a="http://schemas.openxmlformats.org/drawingml/2006/main" xmlns:r="http://schemas.openxmlformats.org/officeDocument/2006/relationships" xmlns:p="http://schemas.openxmlformats.org/presentationml/2006/main">
  <p:tag name="TIMING" val="|0.1|1.7|1.1|1.5|1.1|1.5"/>
</p:tagLst>
</file>

<file path=ppt/tags/tag16.xml><?xml version="1.0" encoding="utf-8"?>
<p:tagLst xmlns:a="http://schemas.openxmlformats.org/drawingml/2006/main" xmlns:r="http://schemas.openxmlformats.org/officeDocument/2006/relationships" xmlns:p="http://schemas.openxmlformats.org/presentationml/2006/main">
  <p:tag name="TIMING" val="|0.3|1.1|0.8"/>
</p:tagLst>
</file>

<file path=ppt/tags/tag17.xml><?xml version="1.0" encoding="utf-8"?>
<p:tagLst xmlns:a="http://schemas.openxmlformats.org/drawingml/2006/main" xmlns:r="http://schemas.openxmlformats.org/officeDocument/2006/relationships" xmlns:p="http://schemas.openxmlformats.org/presentationml/2006/main">
  <p:tag name="TIMING" val="|0.5|1|1.5|1.5|8.2"/>
</p:tagLst>
</file>

<file path=ppt/tags/tag18.xml><?xml version="1.0" encoding="utf-8"?>
<p:tagLst xmlns:a="http://schemas.openxmlformats.org/drawingml/2006/main" xmlns:r="http://schemas.openxmlformats.org/officeDocument/2006/relationships" xmlns:p="http://schemas.openxmlformats.org/presentationml/2006/main">
  <p:tag name="TIMING" val="|0|2.7|3.5"/>
</p:tagLst>
</file>

<file path=ppt/tags/tag19.xml><?xml version="1.0" encoding="utf-8"?>
<p:tagLst xmlns:a="http://schemas.openxmlformats.org/drawingml/2006/main" xmlns:r="http://schemas.openxmlformats.org/officeDocument/2006/relationships" xmlns:p="http://schemas.openxmlformats.org/presentationml/2006/main">
  <p:tag name="TIMING" val="|0|0.6|1.7|15.6|1.3"/>
</p:tagLst>
</file>

<file path=ppt/tags/tag2.xml><?xml version="1.0" encoding="utf-8"?>
<p:tagLst xmlns:a="http://schemas.openxmlformats.org/drawingml/2006/main" xmlns:r="http://schemas.openxmlformats.org/officeDocument/2006/relationships" xmlns:p="http://schemas.openxmlformats.org/presentationml/2006/main">
  <p:tag name="TIMING" val="|0.5|5.3|2.7"/>
</p:tagLst>
</file>

<file path=ppt/tags/tag20.xml><?xml version="1.0" encoding="utf-8"?>
<p:tagLst xmlns:a="http://schemas.openxmlformats.org/drawingml/2006/main" xmlns:r="http://schemas.openxmlformats.org/officeDocument/2006/relationships" xmlns:p="http://schemas.openxmlformats.org/presentationml/2006/main">
  <p:tag name="TIMING" val="|0|1.4|1.4|3.1|2.4|1.9|1.8"/>
</p:tagLst>
</file>

<file path=ppt/tags/tag21.xml><?xml version="1.0" encoding="utf-8"?>
<p:tagLst xmlns:a="http://schemas.openxmlformats.org/drawingml/2006/main" xmlns:r="http://schemas.openxmlformats.org/officeDocument/2006/relationships" xmlns:p="http://schemas.openxmlformats.org/presentationml/2006/main">
  <p:tag name="TIMING" val="|0|1.1|3.1|1.1"/>
</p:tagLst>
</file>

<file path=ppt/tags/tag22.xml><?xml version="1.0" encoding="utf-8"?>
<p:tagLst xmlns:a="http://schemas.openxmlformats.org/drawingml/2006/main" xmlns:r="http://schemas.openxmlformats.org/officeDocument/2006/relationships" xmlns:p="http://schemas.openxmlformats.org/presentationml/2006/main">
  <p:tag name="TIMING" val="|0.1|2.1|3|1.3"/>
</p:tagLst>
</file>

<file path=ppt/tags/tag23.xml><?xml version="1.0" encoding="utf-8"?>
<p:tagLst xmlns:a="http://schemas.openxmlformats.org/drawingml/2006/main" xmlns:r="http://schemas.openxmlformats.org/officeDocument/2006/relationships" xmlns:p="http://schemas.openxmlformats.org/presentationml/2006/main">
  <p:tag name="TIMING" val="|0.4"/>
</p:tagLst>
</file>

<file path=ppt/tags/tag24.xml><?xml version="1.0" encoding="utf-8"?>
<p:tagLst xmlns:a="http://schemas.openxmlformats.org/drawingml/2006/main" xmlns:r="http://schemas.openxmlformats.org/officeDocument/2006/relationships" xmlns:p="http://schemas.openxmlformats.org/presentationml/2006/main">
  <p:tag name="TIMING" val="|0.1|1.4|3.1|2.2"/>
</p:tagLst>
</file>

<file path=ppt/tags/tag25.xml><?xml version="1.0" encoding="utf-8"?>
<p:tagLst xmlns:a="http://schemas.openxmlformats.org/drawingml/2006/main" xmlns:r="http://schemas.openxmlformats.org/officeDocument/2006/relationships" xmlns:p="http://schemas.openxmlformats.org/presentationml/2006/main">
  <p:tag name="TIMING" val="|0.4|0.7"/>
</p:tagLst>
</file>

<file path=ppt/tags/tag26.xml><?xml version="1.0" encoding="utf-8"?>
<p:tagLst xmlns:a="http://schemas.openxmlformats.org/drawingml/2006/main" xmlns:r="http://schemas.openxmlformats.org/officeDocument/2006/relationships" xmlns:p="http://schemas.openxmlformats.org/presentationml/2006/main">
  <p:tag name="TIMING" val="|0.1|1.5|2.5|14.3|1.4|5.6"/>
</p:tagLst>
</file>

<file path=ppt/tags/tag27.xml><?xml version="1.0" encoding="utf-8"?>
<p:tagLst xmlns:a="http://schemas.openxmlformats.org/drawingml/2006/main" xmlns:r="http://schemas.openxmlformats.org/officeDocument/2006/relationships" xmlns:p="http://schemas.openxmlformats.org/presentationml/2006/main">
  <p:tag name="TIMING" val="|0.7|1.5|1.5"/>
</p:tagLst>
</file>

<file path=ppt/tags/tag28.xml><?xml version="1.0" encoding="utf-8"?>
<p:tagLst xmlns:a="http://schemas.openxmlformats.org/drawingml/2006/main" xmlns:r="http://schemas.openxmlformats.org/officeDocument/2006/relationships" xmlns:p="http://schemas.openxmlformats.org/presentationml/2006/main">
  <p:tag name="TIMING" val="|0.6|0.8"/>
</p:tagLst>
</file>

<file path=ppt/tags/tag29.xml><?xml version="1.0" encoding="utf-8"?>
<p:tagLst xmlns:a="http://schemas.openxmlformats.org/drawingml/2006/main" xmlns:r="http://schemas.openxmlformats.org/officeDocument/2006/relationships" xmlns:p="http://schemas.openxmlformats.org/presentationml/2006/main">
  <p:tag name="TIMING" val="|0|0.9|2"/>
</p:tagLst>
</file>

<file path=ppt/tags/tag3.xml><?xml version="1.0" encoding="utf-8"?>
<p:tagLst xmlns:a="http://schemas.openxmlformats.org/drawingml/2006/main" xmlns:r="http://schemas.openxmlformats.org/officeDocument/2006/relationships" xmlns:p="http://schemas.openxmlformats.org/presentationml/2006/main">
  <p:tag name="TIMING" val="|0.6|0.9|1.7"/>
</p:tagLst>
</file>

<file path=ppt/tags/tag30.xml><?xml version="1.0" encoding="utf-8"?>
<p:tagLst xmlns:a="http://schemas.openxmlformats.org/drawingml/2006/main" xmlns:r="http://schemas.openxmlformats.org/officeDocument/2006/relationships" xmlns:p="http://schemas.openxmlformats.org/presentationml/2006/main">
  <p:tag name="TIMING" val="|0|0.8|2.2"/>
</p:tagLst>
</file>

<file path=ppt/tags/tag31.xml><?xml version="1.0" encoding="utf-8"?>
<p:tagLst xmlns:a="http://schemas.openxmlformats.org/drawingml/2006/main" xmlns:r="http://schemas.openxmlformats.org/officeDocument/2006/relationships" xmlns:p="http://schemas.openxmlformats.org/presentationml/2006/main">
  <p:tag name="TIMING" val="|0.7"/>
</p:tagLst>
</file>

<file path=ppt/tags/tag32.xml><?xml version="1.0" encoding="utf-8"?>
<p:tagLst xmlns:a="http://schemas.openxmlformats.org/drawingml/2006/main" xmlns:r="http://schemas.openxmlformats.org/officeDocument/2006/relationships" xmlns:p="http://schemas.openxmlformats.org/presentationml/2006/main">
  <p:tag name="TIMING" val="|0.2|1.4|5.3|4.3|2.7"/>
</p:tagLst>
</file>

<file path=ppt/tags/tag33.xml><?xml version="1.0" encoding="utf-8"?>
<p:tagLst xmlns:a="http://schemas.openxmlformats.org/drawingml/2006/main" xmlns:r="http://schemas.openxmlformats.org/officeDocument/2006/relationships" xmlns:p="http://schemas.openxmlformats.org/presentationml/2006/main">
  <p:tag name="TIMING" val="|0.7|15.2"/>
</p:tagLst>
</file>

<file path=ppt/tags/tag34.xml><?xml version="1.0" encoding="utf-8"?>
<p:tagLst xmlns:a="http://schemas.openxmlformats.org/drawingml/2006/main" xmlns:r="http://schemas.openxmlformats.org/officeDocument/2006/relationships" xmlns:p="http://schemas.openxmlformats.org/presentationml/2006/main">
  <p:tag name="TIMING" val="|0.1|1.5"/>
</p:tagLst>
</file>

<file path=ppt/tags/tag35.xml><?xml version="1.0" encoding="utf-8"?>
<p:tagLst xmlns:a="http://schemas.openxmlformats.org/drawingml/2006/main" xmlns:r="http://schemas.openxmlformats.org/officeDocument/2006/relationships" xmlns:p="http://schemas.openxmlformats.org/presentationml/2006/main">
  <p:tag name="TIMING" val="|0.4|2.1|3.6"/>
</p:tagLst>
</file>

<file path=ppt/tags/tag4.xml><?xml version="1.0" encoding="utf-8"?>
<p:tagLst xmlns:a="http://schemas.openxmlformats.org/drawingml/2006/main" xmlns:r="http://schemas.openxmlformats.org/officeDocument/2006/relationships" xmlns:p="http://schemas.openxmlformats.org/presentationml/2006/main">
  <p:tag name="TIMING" val="|0.5|1.6|3.2|4.8"/>
</p:tagLst>
</file>

<file path=ppt/tags/tag5.xml><?xml version="1.0" encoding="utf-8"?>
<p:tagLst xmlns:a="http://schemas.openxmlformats.org/drawingml/2006/main" xmlns:r="http://schemas.openxmlformats.org/officeDocument/2006/relationships" xmlns:p="http://schemas.openxmlformats.org/presentationml/2006/main">
  <p:tag name="TIMING" val="|0.1|1.8|1.6"/>
</p:tagLst>
</file>

<file path=ppt/tags/tag6.xml><?xml version="1.0" encoding="utf-8"?>
<p:tagLst xmlns:a="http://schemas.openxmlformats.org/drawingml/2006/main" xmlns:r="http://schemas.openxmlformats.org/officeDocument/2006/relationships" xmlns:p="http://schemas.openxmlformats.org/presentationml/2006/main">
  <p:tag name="TIMING" val="|0.7|1.1|1"/>
</p:tagLst>
</file>

<file path=ppt/tags/tag7.xml><?xml version="1.0" encoding="utf-8"?>
<p:tagLst xmlns:a="http://schemas.openxmlformats.org/drawingml/2006/main" xmlns:r="http://schemas.openxmlformats.org/officeDocument/2006/relationships" xmlns:p="http://schemas.openxmlformats.org/presentationml/2006/main">
  <p:tag name="TIMING" val="|0|1.1|1.6|2.5"/>
</p:tagLst>
</file>

<file path=ppt/tags/tag8.xml><?xml version="1.0" encoding="utf-8"?>
<p:tagLst xmlns:a="http://schemas.openxmlformats.org/drawingml/2006/main" xmlns:r="http://schemas.openxmlformats.org/officeDocument/2006/relationships" xmlns:p="http://schemas.openxmlformats.org/presentationml/2006/main">
  <p:tag name="TIMING" val="|0|1.3|1.2"/>
</p:tagLst>
</file>

<file path=ppt/tags/tag9.xml><?xml version="1.0" encoding="utf-8"?>
<p:tagLst xmlns:a="http://schemas.openxmlformats.org/drawingml/2006/main" xmlns:r="http://schemas.openxmlformats.org/officeDocument/2006/relationships" xmlns:p="http://schemas.openxmlformats.org/presentationml/2006/main">
  <p:tag name="TIMING" val="|0|1.3|1.8|1.9|3.7|1.5"/>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1373</TotalTime>
  <Words>1769</Words>
  <Application>Microsoft Office PowerPoint</Application>
  <PresentationFormat>Экран (4:3)</PresentationFormat>
  <Paragraphs>96</Paragraphs>
  <Slides>38</Slides>
  <Notes>1</Notes>
  <HiddenSlides>0</HiddenSlides>
  <MMClips>4</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Тема Office</vt:lpstr>
      <vt:lpstr>Проект туристического маршрута:</vt:lpstr>
      <vt:lpstr>Воронеж</vt:lpstr>
      <vt:lpstr>Мы туристическое агентство «Бригантина» предлагаем вам совершить интересную экскурсию по «Золотому кольцу» Воронежского края. </vt:lpstr>
      <vt:lpstr>Рамонь</vt:lpstr>
      <vt:lpstr>Рамонь  Замок принцессы Ольденбургской</vt:lpstr>
      <vt:lpstr>Слайд 6</vt:lpstr>
      <vt:lpstr>Слайд 7</vt:lpstr>
      <vt:lpstr>Усадьба Д.В. Веневитинова</vt:lpstr>
      <vt:lpstr>Слайд 9</vt:lpstr>
      <vt:lpstr>Слайд 10</vt:lpstr>
      <vt:lpstr>Слайд 11</vt:lpstr>
      <vt:lpstr>Воронежский государственный биосферный заповедник</vt:lpstr>
      <vt:lpstr>Слайд 13</vt:lpstr>
      <vt:lpstr>Новохопёрск</vt:lpstr>
      <vt:lpstr>Новохопёрск  Хопёрский  государственный заповедник</vt:lpstr>
      <vt:lpstr>Флора</vt:lpstr>
      <vt:lpstr>Фауна</vt:lpstr>
      <vt:lpstr>      Куница</vt:lpstr>
      <vt:lpstr>Белогорье</vt:lpstr>
      <vt:lpstr>Павловск Белогорье</vt:lpstr>
      <vt:lpstr>Слайд 21</vt:lpstr>
      <vt:lpstr>Костомарово</vt:lpstr>
      <vt:lpstr>Храм во имя прп.Серафима Саровского:</vt:lpstr>
      <vt:lpstr>Слайд 24</vt:lpstr>
      <vt:lpstr>              Голгофа:</vt:lpstr>
      <vt:lpstr>Россошь</vt:lpstr>
      <vt:lpstr>Россошь  </vt:lpstr>
      <vt:lpstr>Лиски</vt:lpstr>
      <vt:lpstr>Лиски  Дивногорье</vt:lpstr>
      <vt:lpstr>Слайд 30</vt:lpstr>
      <vt:lpstr>Хреновое</vt:lpstr>
      <vt:lpstr>Бобров Хреновской конезавод</vt:lpstr>
      <vt:lpstr>Слайд 33</vt:lpstr>
      <vt:lpstr>Костёнки</vt:lpstr>
      <vt:lpstr>Костёнки</vt:lpstr>
      <vt:lpstr>Слайд 36</vt:lpstr>
      <vt:lpstr>Слайд 37</vt:lpstr>
      <vt:lpstr>Маршрут разработан туристическим агентством «Бригантина» МОУ СОШ №54</vt:lpstr>
    </vt:vector>
  </TitlesOfParts>
  <Company>МОУ СОШ №54</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Воронеж</dc:title>
  <dc:creator>биология</dc:creator>
  <cp:lastModifiedBy>revaz</cp:lastModifiedBy>
  <cp:revision>154</cp:revision>
  <dcterms:created xsi:type="dcterms:W3CDTF">2010-11-20T06:29:46Z</dcterms:created>
  <dcterms:modified xsi:type="dcterms:W3CDTF">2012-05-06T16:10:19Z</dcterms:modified>
</cp:coreProperties>
</file>