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43" r:id="rId2"/>
    <p:sldId id="259" r:id="rId3"/>
    <p:sldId id="258" r:id="rId4"/>
    <p:sldId id="261" r:id="rId5"/>
    <p:sldId id="287" r:id="rId6"/>
    <p:sldId id="291" r:id="rId7"/>
    <p:sldId id="333" r:id="rId8"/>
    <p:sldId id="334" r:id="rId9"/>
    <p:sldId id="262" r:id="rId10"/>
    <p:sldId id="335" r:id="rId11"/>
    <p:sldId id="263" r:id="rId12"/>
    <p:sldId id="337" r:id="rId13"/>
    <p:sldId id="338" r:id="rId14"/>
    <p:sldId id="339" r:id="rId15"/>
    <p:sldId id="318" r:id="rId16"/>
    <p:sldId id="296" r:id="rId17"/>
    <p:sldId id="305" r:id="rId18"/>
    <p:sldId id="308" r:id="rId19"/>
    <p:sldId id="306" r:id="rId20"/>
    <p:sldId id="307" r:id="rId21"/>
    <p:sldId id="309" r:id="rId22"/>
    <p:sldId id="310" r:id="rId23"/>
    <p:sldId id="311" r:id="rId24"/>
    <p:sldId id="295" r:id="rId25"/>
    <p:sldId id="265" r:id="rId26"/>
    <p:sldId id="341" r:id="rId27"/>
    <p:sldId id="275" r:id="rId28"/>
    <p:sldId id="340" r:id="rId29"/>
    <p:sldId id="276" r:id="rId30"/>
    <p:sldId id="298" r:id="rId31"/>
    <p:sldId id="323" r:id="rId32"/>
    <p:sldId id="277" r:id="rId33"/>
    <p:sldId id="279" r:id="rId34"/>
    <p:sldId id="280" r:id="rId35"/>
    <p:sldId id="332" r:id="rId36"/>
    <p:sldId id="282" r:id="rId37"/>
    <p:sldId id="284" r:id="rId38"/>
    <p:sldId id="324" r:id="rId39"/>
    <p:sldId id="315" r:id="rId40"/>
    <p:sldId id="325" r:id="rId41"/>
    <p:sldId id="326" r:id="rId42"/>
    <p:sldId id="336" r:id="rId43"/>
    <p:sldId id="342" r:id="rId44"/>
    <p:sldId id="317" r:id="rId45"/>
    <p:sldId id="331" r:id="rId46"/>
  </p:sldIdLst>
  <p:sldSz cx="9144000" cy="6858000" type="screen4x3"/>
  <p:notesSz cx="6858000" cy="9144000"/>
  <p:defaultTextStyle>
    <a:defPPr>
      <a:defRPr lang="ru-RU"/>
    </a:defPPr>
    <a:lvl1pPr algn="ctr" rtl="0" fontAlgn="base">
      <a:spcBef>
        <a:spcPct val="0"/>
      </a:spcBef>
      <a:spcAft>
        <a:spcPct val="0"/>
      </a:spcAft>
      <a:defRPr sz="1600" i="1" kern="1200">
        <a:solidFill>
          <a:schemeClr val="accent2"/>
        </a:solidFill>
        <a:latin typeface="Arial" charset="0"/>
        <a:ea typeface="+mn-ea"/>
        <a:cs typeface="+mn-cs"/>
      </a:defRPr>
    </a:lvl1pPr>
    <a:lvl2pPr marL="457200" algn="ctr" rtl="0" fontAlgn="base">
      <a:spcBef>
        <a:spcPct val="0"/>
      </a:spcBef>
      <a:spcAft>
        <a:spcPct val="0"/>
      </a:spcAft>
      <a:defRPr sz="1600" i="1" kern="1200">
        <a:solidFill>
          <a:schemeClr val="accent2"/>
        </a:solidFill>
        <a:latin typeface="Arial" charset="0"/>
        <a:ea typeface="+mn-ea"/>
        <a:cs typeface="+mn-cs"/>
      </a:defRPr>
    </a:lvl2pPr>
    <a:lvl3pPr marL="914400" algn="ctr" rtl="0" fontAlgn="base">
      <a:spcBef>
        <a:spcPct val="0"/>
      </a:spcBef>
      <a:spcAft>
        <a:spcPct val="0"/>
      </a:spcAft>
      <a:defRPr sz="1600" i="1" kern="1200">
        <a:solidFill>
          <a:schemeClr val="accent2"/>
        </a:solidFill>
        <a:latin typeface="Arial" charset="0"/>
        <a:ea typeface="+mn-ea"/>
        <a:cs typeface="+mn-cs"/>
      </a:defRPr>
    </a:lvl3pPr>
    <a:lvl4pPr marL="1371600" algn="ctr" rtl="0" fontAlgn="base">
      <a:spcBef>
        <a:spcPct val="0"/>
      </a:spcBef>
      <a:spcAft>
        <a:spcPct val="0"/>
      </a:spcAft>
      <a:defRPr sz="1600" i="1" kern="1200">
        <a:solidFill>
          <a:schemeClr val="accent2"/>
        </a:solidFill>
        <a:latin typeface="Arial" charset="0"/>
        <a:ea typeface="+mn-ea"/>
        <a:cs typeface="+mn-cs"/>
      </a:defRPr>
    </a:lvl4pPr>
    <a:lvl5pPr marL="1828800" algn="ctr" rtl="0" fontAlgn="base">
      <a:spcBef>
        <a:spcPct val="0"/>
      </a:spcBef>
      <a:spcAft>
        <a:spcPct val="0"/>
      </a:spcAft>
      <a:defRPr sz="1600" i="1" kern="1200">
        <a:solidFill>
          <a:schemeClr val="accent2"/>
        </a:solidFill>
        <a:latin typeface="Arial" charset="0"/>
        <a:ea typeface="+mn-ea"/>
        <a:cs typeface="+mn-cs"/>
      </a:defRPr>
    </a:lvl5pPr>
    <a:lvl6pPr marL="2286000" algn="l" defTabSz="914400" rtl="0" eaLnBrk="1" latinLnBrk="0" hangingPunct="1">
      <a:defRPr sz="1600" i="1" kern="1200">
        <a:solidFill>
          <a:schemeClr val="accent2"/>
        </a:solidFill>
        <a:latin typeface="Arial" charset="0"/>
        <a:ea typeface="+mn-ea"/>
        <a:cs typeface="+mn-cs"/>
      </a:defRPr>
    </a:lvl6pPr>
    <a:lvl7pPr marL="2743200" algn="l" defTabSz="914400" rtl="0" eaLnBrk="1" latinLnBrk="0" hangingPunct="1">
      <a:defRPr sz="1600" i="1" kern="1200">
        <a:solidFill>
          <a:schemeClr val="accent2"/>
        </a:solidFill>
        <a:latin typeface="Arial" charset="0"/>
        <a:ea typeface="+mn-ea"/>
        <a:cs typeface="+mn-cs"/>
      </a:defRPr>
    </a:lvl7pPr>
    <a:lvl8pPr marL="3200400" algn="l" defTabSz="914400" rtl="0" eaLnBrk="1" latinLnBrk="0" hangingPunct="1">
      <a:defRPr sz="1600" i="1" kern="1200">
        <a:solidFill>
          <a:schemeClr val="accent2"/>
        </a:solidFill>
        <a:latin typeface="Arial" charset="0"/>
        <a:ea typeface="+mn-ea"/>
        <a:cs typeface="+mn-cs"/>
      </a:defRPr>
    </a:lvl8pPr>
    <a:lvl9pPr marL="3657600" algn="l" defTabSz="914400" rtl="0" eaLnBrk="1" latinLnBrk="0" hangingPunct="1">
      <a:defRPr sz="1600" i="1" kern="1200">
        <a:solidFill>
          <a:schemeClr val="accent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45A7"/>
    <a:srgbClr val="1D50C1"/>
    <a:srgbClr val="C0C0C0"/>
    <a:srgbClr val="E20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8964" autoAdjust="0"/>
  </p:normalViewPr>
  <p:slideViewPr>
    <p:cSldViewPr>
      <p:cViewPr>
        <p:scale>
          <a:sx n="61" d="100"/>
          <a:sy n="61" d="100"/>
        </p:scale>
        <p:origin x="-1410" y="-3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1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0">
                <a:solidFill>
                  <a:schemeClr val="tx1"/>
                </a:solidFill>
              </a:defRPr>
            </a:lvl1pPr>
          </a:lstStyle>
          <a:p>
            <a:pPr>
              <a:defRPr/>
            </a:pPr>
            <a:endParaRPr lang="ru-RU"/>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solidFill>
                  <a:schemeClr val="tx1"/>
                </a:solidFill>
              </a:defRPr>
            </a:lvl1pPr>
          </a:lstStyle>
          <a:p>
            <a:pPr>
              <a:defRPr/>
            </a:pPr>
            <a:endParaRPr lang="ru-RU"/>
          </a:p>
        </p:txBody>
      </p:sp>
      <p:sp>
        <p:nvSpPr>
          <p:cNvPr id="481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i="0">
                <a:solidFill>
                  <a:schemeClr val="tx1"/>
                </a:solidFill>
              </a:defRPr>
            </a:lvl1pPr>
          </a:lstStyle>
          <a:p>
            <a:pPr>
              <a:defRPr/>
            </a:pPr>
            <a:endParaRPr lang="ru-RU"/>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solidFill>
                  <a:schemeClr val="tx1"/>
                </a:solidFill>
              </a:defRPr>
            </a:lvl1pPr>
          </a:lstStyle>
          <a:p>
            <a:pPr>
              <a:defRPr/>
            </a:pPr>
            <a:fld id="{69F02643-B384-4737-AD92-4CCE79EE8F69}"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BC3A872-E729-4A48-951D-8FA158A1CAAC}" type="slidenum">
              <a:rPr lang="ru-RU" smtClean="0"/>
              <a:pPr/>
              <a:t>5</a:t>
            </a:fld>
            <a:endParaRPr lang="ru-RU" smtClean="0"/>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ru-RU" smtClean="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2579B68D-471D-4EF3-AA7A-47DDDB719BA9}" type="slidenum">
              <a:rPr lang="ru-RU" smtClean="0"/>
              <a:pPr/>
              <a:t>8</a:t>
            </a:fld>
            <a:endParaRPr lang="ru-RU" smtClean="0"/>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6075B8EA-69E9-43B2-A658-C2ACC3E0FB47}" type="slidenum">
              <a:rPr lang="ru-RU" smtClean="0"/>
              <a:pPr/>
              <a:t>10</a:t>
            </a:fld>
            <a:endParaRPr lang="ru-RU" smtClean="0"/>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ru-RU" smtClean="0"/>
              <a:t>р</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64FDF73-BEB3-4E87-BC06-A69401A5C7CF}" type="slidenum">
              <a:rPr lang="ru-RU"/>
              <a:pPr>
                <a:defRPr/>
              </a:pPr>
              <a:t>‹#›</a:t>
            </a:fld>
            <a:endParaRPr lang="ru-RU"/>
          </a:p>
        </p:txBody>
      </p:sp>
    </p:spTree>
  </p:cSld>
  <p:clrMapOvr>
    <a:masterClrMapping/>
  </p:clrMapOvr>
  <p:transition advClick="0" advTm="5000">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28474E9-05AF-488D-AF37-D72F8D25223A}" type="slidenum">
              <a:rPr lang="ru-RU"/>
              <a:pPr>
                <a:defRPr/>
              </a:pPr>
              <a:t>‹#›</a:t>
            </a:fld>
            <a:endParaRPr lang="ru-RU"/>
          </a:p>
        </p:txBody>
      </p:sp>
    </p:spTree>
  </p:cSld>
  <p:clrMapOvr>
    <a:masterClrMapping/>
  </p:clrMapOvr>
  <p:transition advClick="0" advTm="5000">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104D493-6909-470C-8E5D-2348772314E6}" type="slidenum">
              <a:rPr lang="ru-RU"/>
              <a:pPr>
                <a:defRPr/>
              </a:pPr>
              <a:t>‹#›</a:t>
            </a:fld>
            <a:endParaRPr lang="ru-RU"/>
          </a:p>
        </p:txBody>
      </p:sp>
    </p:spTree>
  </p:cSld>
  <p:clrMapOvr>
    <a:masterClrMapping/>
  </p:clrMapOvr>
  <p:transition advClick="0" advTm="5000">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E8263E3-8ED1-4076-A72F-5BE545F1759E}" type="slidenum">
              <a:rPr lang="ru-RU"/>
              <a:pPr>
                <a:defRPr/>
              </a:pPr>
              <a:t>‹#›</a:t>
            </a:fld>
            <a:endParaRPr lang="ru-RU"/>
          </a:p>
        </p:txBody>
      </p:sp>
    </p:spTree>
  </p:cSld>
  <p:clrMapOvr>
    <a:masterClrMapping/>
  </p:clrMapOvr>
  <p:transition advClick="0" advTm="5000">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500C8C3-3FBB-4FC5-BF45-DF1C17EB0B66}" type="slidenum">
              <a:rPr lang="ru-RU"/>
              <a:pPr>
                <a:defRPr/>
              </a:pPr>
              <a:t>‹#›</a:t>
            </a:fld>
            <a:endParaRPr lang="ru-RU"/>
          </a:p>
        </p:txBody>
      </p:sp>
    </p:spTree>
  </p:cSld>
  <p:clrMapOvr>
    <a:masterClrMapping/>
  </p:clrMapOvr>
  <p:transition advClick="0" advTm="5000">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3F94440-4084-4958-BE4E-7E6A74F3FD97}" type="slidenum">
              <a:rPr lang="ru-RU"/>
              <a:pPr>
                <a:defRPr/>
              </a:pPr>
              <a:t>‹#›</a:t>
            </a:fld>
            <a:endParaRPr lang="ru-RU"/>
          </a:p>
        </p:txBody>
      </p:sp>
    </p:spTree>
  </p:cSld>
  <p:clrMapOvr>
    <a:masterClrMapping/>
  </p:clrMapOvr>
  <p:transition advClick="0" advTm="5000">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0963214C-B5F6-4415-A98C-1C52288AE843}" type="slidenum">
              <a:rPr lang="ru-RU"/>
              <a:pPr>
                <a:defRPr/>
              </a:pPr>
              <a:t>‹#›</a:t>
            </a:fld>
            <a:endParaRPr lang="ru-RU"/>
          </a:p>
        </p:txBody>
      </p:sp>
    </p:spTree>
  </p:cSld>
  <p:clrMapOvr>
    <a:masterClrMapping/>
  </p:clrMapOvr>
  <p:transition advClick="0" advTm="5000">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56B22370-C61F-4E03-B708-5DF2052FF7BD}" type="slidenum">
              <a:rPr lang="ru-RU"/>
              <a:pPr>
                <a:defRPr/>
              </a:pPr>
              <a:t>‹#›</a:t>
            </a:fld>
            <a:endParaRPr lang="ru-RU"/>
          </a:p>
        </p:txBody>
      </p:sp>
    </p:spTree>
  </p:cSld>
  <p:clrMapOvr>
    <a:masterClrMapping/>
  </p:clrMapOvr>
  <p:transition advClick="0" advTm="5000">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1A4665A5-8DC5-4ECC-A7B2-8C70F01A46D3}" type="slidenum">
              <a:rPr lang="ru-RU"/>
              <a:pPr>
                <a:defRPr/>
              </a:pPr>
              <a:t>‹#›</a:t>
            </a:fld>
            <a:endParaRPr lang="ru-RU"/>
          </a:p>
        </p:txBody>
      </p:sp>
    </p:spTree>
  </p:cSld>
  <p:clrMapOvr>
    <a:masterClrMapping/>
  </p:clrMapOvr>
  <p:transition advClick="0" advTm="5000">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736C2F3-3230-400A-87B4-D35B1CC9221D}" type="slidenum">
              <a:rPr lang="ru-RU"/>
              <a:pPr>
                <a:defRPr/>
              </a:pPr>
              <a:t>‹#›</a:t>
            </a:fld>
            <a:endParaRPr lang="ru-RU"/>
          </a:p>
        </p:txBody>
      </p:sp>
    </p:spTree>
  </p:cSld>
  <p:clrMapOvr>
    <a:masterClrMapping/>
  </p:clrMapOvr>
  <p:transition advClick="0" advTm="5000">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A0A95EA-8B0E-446B-97CD-7E5232DC3253}" type="slidenum">
              <a:rPr lang="ru-RU"/>
              <a:pPr>
                <a:defRPr/>
              </a:pPr>
              <a:t>‹#›</a:t>
            </a:fld>
            <a:endParaRPr lang="ru-RU"/>
          </a:p>
        </p:txBody>
      </p:sp>
    </p:spTree>
  </p:cSld>
  <p:clrMapOvr>
    <a:masterClrMapping/>
  </p:clrMapOvr>
  <p:transition advClick="0" advTm="5000">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i="0">
                <a:solidFill>
                  <a:schemeClr val="tx1"/>
                </a:solidFill>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a:solidFill>
                  <a:schemeClr val="tx1"/>
                </a:solidFill>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a:solidFill>
                  <a:schemeClr val="tx1"/>
                </a:solidFill>
              </a:defRPr>
            </a:lvl1pPr>
          </a:lstStyle>
          <a:p>
            <a:pPr>
              <a:defRPr/>
            </a:pPr>
            <a:fld id="{7F3F37D9-598E-4482-A30F-53BAC46C14F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5000">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59.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2.jpeg"/><Relationship Id="rId4" Type="http://schemas.openxmlformats.org/officeDocument/2006/relationships/image" Target="../media/image57.jpeg"/></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Apeljsinki%20audio.mp3"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1.jpeg"/><Relationship Id="rId1" Type="http://schemas.openxmlformats.org/officeDocument/2006/relationships/slideLayout" Target="../slideLayouts/slideLayout4.xml"/><Relationship Id="rId4" Type="http://schemas.openxmlformats.org/officeDocument/2006/relationships/image" Target="../media/image72.jpeg"/></Relationships>
</file>

<file path=ppt/slides/_rels/slide3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3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3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3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90.jpeg"/><Relationship Id="rId4" Type="http://schemas.openxmlformats.org/officeDocument/2006/relationships/image" Target="../media/image89.jpeg"/></Relationships>
</file>

<file path=ppt/slides/_rels/slide3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image" Target="../media/image92.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4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jpeg"/></Relationships>
</file>

<file path=ppt/slides/_rels/slide4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4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4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06.jpeg"/><Relationship Id="rId4" Type="http://schemas.openxmlformats.org/officeDocument/2006/relationships/image" Target="../media/image105.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file:///C:\Documents%20and%20Settings\Admin\&#1056;&#1072;&#1073;&#1086;&#1095;&#1080;&#1081;%20&#1089;&#1090;&#1086;&#1083;\&#1087;&#1088;&#1077;&#1079;&#1077;&#1085;&#1090;&#1072;&#1094;&#1080;&#1103;%20&#1054;&#1088;&#1072;&#1085;&#1078;&#1077;&#1074;&#1099;&#1081;%20&#1075;&#1086;&#1088;&#1086;&#1076;\02%20&#1044;&#1086;&#1088;&#1086;&#1078;&#1082;&#1072;%202.wma" TargetMode="External"/><Relationship Id="rId6" Type="http://schemas.openxmlformats.org/officeDocument/2006/relationships/image" Target="../media/image2.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endParaRPr lang="ru-RU" smtClean="0"/>
          </a:p>
        </p:txBody>
      </p:sp>
      <p:sp>
        <p:nvSpPr>
          <p:cNvPr id="2051" name="Rectangle 3"/>
          <p:cNvSpPr>
            <a:spLocks noGrp="1" noChangeArrowheads="1"/>
          </p:cNvSpPr>
          <p:nvPr>
            <p:ph type="subTitle" idx="1"/>
          </p:nvPr>
        </p:nvSpPr>
        <p:spPr/>
        <p:txBody>
          <a:bodyPr/>
          <a:lstStyle/>
          <a:p>
            <a:pPr eaLnBrk="1" hangingPunct="1"/>
            <a:endParaRPr lang="ru-RU" smtClean="0"/>
          </a:p>
        </p:txBody>
      </p:sp>
      <p:pic>
        <p:nvPicPr>
          <p:cNvPr id="2052" name="Picture 4" descr="титул"/>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2053" name="Прямоугольник 7"/>
          <p:cNvSpPr>
            <a:spLocks noChangeArrowheads="1"/>
          </p:cNvSpPr>
          <p:nvPr/>
        </p:nvSpPr>
        <p:spPr bwMode="auto">
          <a:xfrm>
            <a:off x="4857750" y="6199188"/>
            <a:ext cx="4143375" cy="369887"/>
          </a:xfrm>
          <a:prstGeom prst="rect">
            <a:avLst/>
          </a:prstGeom>
          <a:noFill/>
          <a:ln w="9525">
            <a:noFill/>
            <a:miter lim="800000"/>
            <a:headEnd/>
            <a:tailEnd/>
          </a:ln>
        </p:spPr>
        <p:txBody>
          <a:bodyPr>
            <a:spAutoFit/>
          </a:bodyPr>
          <a:lstStyle/>
          <a:p>
            <a:endParaRPr lang="ru-RU"/>
          </a:p>
        </p:txBody>
      </p:sp>
      <p:sp>
        <p:nvSpPr>
          <p:cNvPr id="2054" name="Прямоугольник 8"/>
          <p:cNvSpPr>
            <a:spLocks noChangeArrowheads="1"/>
          </p:cNvSpPr>
          <p:nvPr/>
        </p:nvSpPr>
        <p:spPr bwMode="auto">
          <a:xfrm flipV="1">
            <a:off x="2214563" y="5829300"/>
            <a:ext cx="6929437" cy="369888"/>
          </a:xfrm>
          <a:prstGeom prst="rect">
            <a:avLst/>
          </a:prstGeom>
          <a:noFill/>
          <a:ln w="9525">
            <a:noFill/>
            <a:miter lim="800000"/>
            <a:headEnd/>
            <a:tailEnd/>
          </a:ln>
        </p:spPr>
        <p:txBody>
          <a:bodyPr>
            <a:spAutoFit/>
          </a:bodyPr>
          <a:lstStyle/>
          <a:p>
            <a:endParaRPr lang="ru-RU"/>
          </a:p>
        </p:txBody>
      </p:sp>
      <p:sp>
        <p:nvSpPr>
          <p:cNvPr id="10" name="TextBox 9"/>
          <p:cNvSpPr txBox="1"/>
          <p:nvPr/>
        </p:nvSpPr>
        <p:spPr>
          <a:xfrm>
            <a:off x="2428875" y="5942013"/>
            <a:ext cx="6500813" cy="630237"/>
          </a:xfrm>
          <a:prstGeom prst="rect">
            <a:avLst/>
          </a:prstGeom>
          <a:noFill/>
        </p:spPr>
        <p:txBody>
          <a:bodyPr>
            <a:spAutoFit/>
          </a:bodyPr>
          <a:lstStyle/>
          <a:p>
            <a:pPr>
              <a:spcBef>
                <a:spcPct val="50000"/>
              </a:spcBef>
              <a:defRPr/>
            </a:pPr>
            <a:r>
              <a:rPr lang="ru-RU" sz="1400" b="1" u="sng" dirty="0">
                <a:solidFill>
                  <a:srgbClr val="1945A7"/>
                </a:solidFill>
              </a:rPr>
              <a:t>Сетевой  проект «Любимое место в моем городе / A </a:t>
            </a:r>
            <a:r>
              <a:rPr lang="ru-RU" sz="1400" b="1" u="sng" dirty="0" err="1">
                <a:solidFill>
                  <a:srgbClr val="1945A7"/>
                </a:solidFill>
              </a:rPr>
              <a:t>Special</a:t>
            </a:r>
            <a:r>
              <a:rPr lang="ru-RU" sz="1400" b="1" u="sng" dirty="0">
                <a:solidFill>
                  <a:srgbClr val="1945A7"/>
                </a:solidFill>
              </a:rPr>
              <a:t> </a:t>
            </a:r>
            <a:r>
              <a:rPr lang="ru-RU" sz="1400" b="1" u="sng" dirty="0" err="1">
                <a:solidFill>
                  <a:srgbClr val="1945A7"/>
                </a:solidFill>
              </a:rPr>
              <a:t>Place</a:t>
            </a:r>
            <a:r>
              <a:rPr lang="ru-RU" sz="1400" b="1" u="sng" dirty="0">
                <a:solidFill>
                  <a:srgbClr val="1945A7"/>
                </a:solidFill>
              </a:rPr>
              <a:t>»</a:t>
            </a:r>
          </a:p>
          <a:p>
            <a:pPr>
              <a:spcBef>
                <a:spcPct val="50000"/>
              </a:spcBef>
              <a:defRPr/>
            </a:pPr>
            <a:r>
              <a:rPr lang="ru-RU" sz="1400" b="1" u="sng" dirty="0" err="1">
                <a:solidFill>
                  <a:srgbClr val="1945A7"/>
                </a:solidFill>
              </a:rPr>
              <a:t>Платонычева</a:t>
            </a:r>
            <a:r>
              <a:rPr lang="ru-RU" sz="1400" b="1" u="sng" dirty="0">
                <a:solidFill>
                  <a:srgbClr val="1945A7"/>
                </a:solidFill>
              </a:rPr>
              <a:t> Е.А., </a:t>
            </a:r>
            <a:r>
              <a:rPr lang="ru-RU" sz="1400" b="1" u="sng" dirty="0">
                <a:solidFill>
                  <a:srgbClr val="1945A7"/>
                </a:solidFill>
                <a:latin typeface="+mj-lt"/>
              </a:rPr>
              <a:t>учитель ГОУ школа №430, г. Санкт - Петербург</a:t>
            </a:r>
          </a:p>
        </p:txBody>
      </p:sp>
    </p:spTree>
  </p:cSld>
  <p:clrMapOvr>
    <a:masterClrMapping/>
  </p:clrMapOvr>
  <p:transition advClick="0" advTm="5000">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6" descr="церковь"/>
          <p:cNvPicPr>
            <a:picLocks noChangeAspect="1" noChangeArrowheads="1"/>
          </p:cNvPicPr>
          <p:nvPr/>
        </p:nvPicPr>
        <p:blipFill>
          <a:blip r:embed="rId3" cstate="email"/>
          <a:srcRect/>
          <a:stretch>
            <a:fillRect/>
          </a:stretch>
        </p:blipFill>
        <p:spPr bwMode="auto">
          <a:xfrm>
            <a:off x="0" y="836613"/>
            <a:ext cx="3287713" cy="4321175"/>
          </a:xfrm>
          <a:prstGeom prst="rect">
            <a:avLst/>
          </a:prstGeom>
          <a:noFill/>
          <a:ln w="9525">
            <a:noFill/>
            <a:miter lim="800000"/>
            <a:headEnd/>
            <a:tailEnd/>
          </a:ln>
        </p:spPr>
      </p:pic>
      <p:sp>
        <p:nvSpPr>
          <p:cNvPr id="11267" name="Text Box 5"/>
          <p:cNvSpPr txBox="1">
            <a:spLocks noChangeArrowheads="1"/>
          </p:cNvSpPr>
          <p:nvPr/>
        </p:nvSpPr>
        <p:spPr bwMode="auto">
          <a:xfrm>
            <a:off x="3419475" y="1196975"/>
            <a:ext cx="796925"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Д</a:t>
            </a:r>
          </a:p>
        </p:txBody>
      </p:sp>
      <p:sp>
        <p:nvSpPr>
          <p:cNvPr id="11268"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11269" name="Text Box 7"/>
          <p:cNvSpPr txBox="1">
            <a:spLocks noChangeArrowheads="1"/>
          </p:cNvSpPr>
          <p:nvPr/>
        </p:nvSpPr>
        <p:spPr bwMode="auto">
          <a:xfrm>
            <a:off x="3924300" y="1700213"/>
            <a:ext cx="3382963" cy="457200"/>
          </a:xfrm>
          <a:prstGeom prst="rect">
            <a:avLst/>
          </a:prstGeom>
          <a:noFill/>
          <a:ln w="9525">
            <a:noFill/>
            <a:miter lim="800000"/>
            <a:headEnd/>
            <a:tailEnd/>
          </a:ln>
        </p:spPr>
        <p:txBody>
          <a:bodyPr>
            <a:spAutoFit/>
          </a:bodyPr>
          <a:lstStyle/>
          <a:p>
            <a:pPr algn="l"/>
            <a:r>
              <a:rPr lang="ru-RU" sz="2400"/>
              <a:t>ворцовый проспект -</a:t>
            </a:r>
          </a:p>
        </p:txBody>
      </p:sp>
      <p:sp>
        <p:nvSpPr>
          <p:cNvPr id="11270" name="Rectangle 8"/>
          <p:cNvSpPr>
            <a:spLocks noChangeArrowheads="1"/>
          </p:cNvSpPr>
          <p:nvPr/>
        </p:nvSpPr>
        <p:spPr bwMode="auto">
          <a:xfrm>
            <a:off x="0" y="5373688"/>
            <a:ext cx="2843213" cy="723900"/>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r>
              <a:rPr lang="ru-RU" sz="1800"/>
              <a:t> </a:t>
            </a:r>
            <a:r>
              <a:rPr lang="ru-RU" sz="2400">
                <a:solidFill>
                  <a:srgbClr val="E20000"/>
                </a:solidFill>
              </a:rPr>
              <a:t>Д</a:t>
            </a:r>
            <a:r>
              <a:rPr lang="ru-RU" sz="1800"/>
              <a:t>ворцовый проспект.</a:t>
            </a:r>
          </a:p>
          <a:p>
            <a:pPr algn="l">
              <a:lnSpc>
                <a:spcPct val="90000"/>
              </a:lnSpc>
              <a:spcBef>
                <a:spcPct val="20000"/>
              </a:spcBef>
              <a:buClr>
                <a:schemeClr val="hlink"/>
              </a:buClr>
              <a:buSzPct val="70000"/>
              <a:buFont typeface="Wingdings" pitchFamily="2" charset="2"/>
              <a:buNone/>
            </a:pPr>
            <a:r>
              <a:rPr lang="ru-RU" sz="1800"/>
              <a:t>              Г.Серебряков </a:t>
            </a:r>
          </a:p>
        </p:txBody>
      </p:sp>
      <p:sp>
        <p:nvSpPr>
          <p:cNvPr id="11271" name="Text Box 9"/>
          <p:cNvSpPr txBox="1">
            <a:spLocks noChangeArrowheads="1"/>
          </p:cNvSpPr>
          <p:nvPr/>
        </p:nvSpPr>
        <p:spPr bwMode="auto">
          <a:xfrm>
            <a:off x="6227763" y="6021388"/>
            <a:ext cx="2808287" cy="641350"/>
          </a:xfrm>
          <a:prstGeom prst="rect">
            <a:avLst/>
          </a:prstGeom>
          <a:noFill/>
          <a:ln w="9525">
            <a:noFill/>
            <a:miter lim="800000"/>
            <a:headEnd/>
            <a:tailEnd/>
          </a:ln>
        </p:spPr>
        <p:txBody>
          <a:bodyPr>
            <a:spAutoFit/>
          </a:bodyPr>
          <a:lstStyle/>
          <a:p>
            <a:pPr algn="r"/>
            <a:r>
              <a:rPr lang="ru-RU" sz="1800">
                <a:solidFill>
                  <a:srgbClr val="E20000"/>
                </a:solidFill>
              </a:rPr>
              <a:t>Д</a:t>
            </a:r>
            <a:r>
              <a:rPr lang="ru-RU" sz="1800"/>
              <a:t>ворцовый канал.                  Карлыханов Н.</a:t>
            </a:r>
          </a:p>
        </p:txBody>
      </p:sp>
      <p:pic>
        <p:nvPicPr>
          <p:cNvPr id="11272" name="Picture 10" descr="живопись 08 143"/>
          <p:cNvPicPr>
            <a:picLocks noChangeAspect="1" noChangeArrowheads="1"/>
          </p:cNvPicPr>
          <p:nvPr/>
        </p:nvPicPr>
        <p:blipFill>
          <a:blip r:embed="rId4" cstate="email"/>
          <a:srcRect/>
          <a:stretch>
            <a:fillRect/>
          </a:stretch>
        </p:blipFill>
        <p:spPr bwMode="auto">
          <a:xfrm>
            <a:off x="6156325" y="2708275"/>
            <a:ext cx="2894013" cy="3240088"/>
          </a:xfrm>
          <a:prstGeom prst="rect">
            <a:avLst/>
          </a:prstGeom>
          <a:noFill/>
          <a:ln w="9525">
            <a:solidFill>
              <a:srgbClr val="C0C0C0"/>
            </a:solidFill>
            <a:miter lim="800000"/>
            <a:headEnd/>
            <a:tailEnd/>
          </a:ln>
        </p:spPr>
      </p:pic>
      <p:pic>
        <p:nvPicPr>
          <p:cNvPr id="11273" name="Picture 11" descr="живопись 08 125"/>
          <p:cNvPicPr>
            <a:picLocks noChangeAspect="1" noChangeArrowheads="1"/>
          </p:cNvPicPr>
          <p:nvPr/>
        </p:nvPicPr>
        <p:blipFill>
          <a:blip r:embed="rId5" cstate="email"/>
          <a:srcRect/>
          <a:stretch>
            <a:fillRect/>
          </a:stretch>
        </p:blipFill>
        <p:spPr bwMode="auto">
          <a:xfrm>
            <a:off x="2771775" y="2708275"/>
            <a:ext cx="3259138" cy="4149725"/>
          </a:xfrm>
          <a:prstGeom prst="rect">
            <a:avLst/>
          </a:prstGeom>
          <a:solidFill>
            <a:schemeClr val="bg2"/>
          </a:solidFill>
          <a:ln w="9525">
            <a:noFill/>
            <a:miter lim="800000"/>
            <a:headEnd/>
            <a:tailEnd/>
          </a:ln>
        </p:spPr>
      </p:pic>
      <p:sp>
        <p:nvSpPr>
          <p:cNvPr id="11274" name="Rectangle 13"/>
          <p:cNvSpPr>
            <a:spLocks noChangeArrowheads="1"/>
          </p:cNvSpPr>
          <p:nvPr/>
        </p:nvSpPr>
        <p:spPr bwMode="auto">
          <a:xfrm>
            <a:off x="3276600" y="2205038"/>
            <a:ext cx="4356100" cy="396875"/>
          </a:xfrm>
          <a:prstGeom prst="rect">
            <a:avLst/>
          </a:prstGeom>
          <a:noFill/>
          <a:ln w="9525">
            <a:noFill/>
            <a:miter lim="800000"/>
            <a:headEnd/>
            <a:tailEnd/>
          </a:ln>
        </p:spPr>
        <p:txBody>
          <a:bodyPr anchor="ctr">
            <a:spAutoFit/>
          </a:bodyPr>
          <a:lstStyle/>
          <a:p>
            <a:pPr algn="l"/>
            <a:r>
              <a:rPr lang="ru-RU" sz="2000"/>
              <a:t>центральная магистраль города</a:t>
            </a:r>
          </a:p>
        </p:txBody>
      </p:sp>
      <p:sp>
        <p:nvSpPr>
          <p:cNvPr id="11275" name="Text Box 14"/>
          <p:cNvSpPr txBox="1">
            <a:spLocks noChangeArrowheads="1"/>
          </p:cNvSpPr>
          <p:nvPr/>
        </p:nvSpPr>
        <p:spPr bwMode="auto">
          <a:xfrm>
            <a:off x="158750" y="1403350"/>
            <a:ext cx="527050" cy="579438"/>
          </a:xfrm>
          <a:prstGeom prst="rect">
            <a:avLst/>
          </a:prstGeom>
          <a:noFill/>
          <a:ln w="9525" algn="ctr">
            <a:noFill/>
            <a:miter lim="800000"/>
            <a:headEnd/>
            <a:tailEnd/>
          </a:ln>
        </p:spPr>
        <p:txBody>
          <a:bodyPr wrap="none">
            <a:spAutoFit/>
          </a:bodyPr>
          <a:lstStyle/>
          <a:p>
            <a:pPr marL="342900" indent="-342900" algn="l">
              <a:spcBef>
                <a:spcPct val="20000"/>
              </a:spcBef>
              <a:buFontTx/>
              <a:buChar char="•"/>
            </a:pPr>
            <a:endParaRPr lang="ru-RU" sz="3200">
              <a:solidFill>
                <a:schemeClr val="tx1"/>
              </a:solidFill>
            </a:endParaRPr>
          </a:p>
        </p:txBody>
      </p:sp>
      <p:pic>
        <p:nvPicPr>
          <p:cNvPr id="11276" name="Picture 4" descr="подложка презентации"/>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4" descr="окт - 4 - 08 019"/>
          <p:cNvPicPr>
            <a:picLocks noChangeAspect="1" noChangeArrowheads="1"/>
          </p:cNvPicPr>
          <p:nvPr/>
        </p:nvPicPr>
        <p:blipFill>
          <a:blip r:embed="rId2" cstate="email"/>
          <a:srcRect/>
          <a:stretch>
            <a:fillRect/>
          </a:stretch>
        </p:blipFill>
        <p:spPr bwMode="auto">
          <a:xfrm>
            <a:off x="0" y="981075"/>
            <a:ext cx="4319588" cy="3233738"/>
          </a:xfrm>
          <a:prstGeom prst="rect">
            <a:avLst/>
          </a:prstGeom>
          <a:noFill/>
          <a:ln w="9525">
            <a:solidFill>
              <a:srgbClr val="C0C0C0"/>
            </a:solidFill>
            <a:miter lim="800000"/>
            <a:headEnd/>
            <a:tailEnd/>
          </a:ln>
        </p:spPr>
      </p:pic>
      <p:pic>
        <p:nvPicPr>
          <p:cNvPr id="12291"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12292" name="Text Box 5"/>
          <p:cNvSpPr txBox="1">
            <a:spLocks noChangeArrowheads="1"/>
          </p:cNvSpPr>
          <p:nvPr/>
        </p:nvSpPr>
        <p:spPr bwMode="auto">
          <a:xfrm>
            <a:off x="4500563" y="1412875"/>
            <a:ext cx="935037"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Е</a:t>
            </a:r>
          </a:p>
        </p:txBody>
      </p:sp>
      <p:sp>
        <p:nvSpPr>
          <p:cNvPr id="12293" name="Text Box 6"/>
          <p:cNvSpPr txBox="1">
            <a:spLocks noChangeArrowheads="1"/>
          </p:cNvSpPr>
          <p:nvPr/>
        </p:nvSpPr>
        <p:spPr bwMode="auto">
          <a:xfrm>
            <a:off x="4389438" y="1989138"/>
            <a:ext cx="184150" cy="366712"/>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12294" name="Text Box 7"/>
          <p:cNvSpPr txBox="1">
            <a:spLocks noChangeArrowheads="1"/>
          </p:cNvSpPr>
          <p:nvPr/>
        </p:nvSpPr>
        <p:spPr bwMode="auto">
          <a:xfrm>
            <a:off x="5003800" y="1819275"/>
            <a:ext cx="1873250" cy="457200"/>
          </a:xfrm>
          <a:prstGeom prst="rect">
            <a:avLst/>
          </a:prstGeom>
          <a:noFill/>
          <a:ln w="9525">
            <a:noFill/>
            <a:miter lim="800000"/>
            <a:headEnd/>
            <a:tailEnd/>
          </a:ln>
        </p:spPr>
        <p:txBody>
          <a:bodyPr>
            <a:spAutoFit/>
          </a:bodyPr>
          <a:lstStyle/>
          <a:p>
            <a:pPr algn="l"/>
            <a:r>
              <a:rPr lang="ru-RU" sz="2400"/>
              <a:t>катерина </a:t>
            </a:r>
            <a:r>
              <a:rPr lang="en-US" sz="2400"/>
              <a:t>II</a:t>
            </a:r>
            <a:r>
              <a:rPr lang="ru-RU" sz="2400"/>
              <a:t> </a:t>
            </a:r>
          </a:p>
        </p:txBody>
      </p:sp>
      <p:sp>
        <p:nvSpPr>
          <p:cNvPr id="12295" name="Rectangle 10"/>
          <p:cNvSpPr>
            <a:spLocks noChangeArrowheads="1"/>
          </p:cNvSpPr>
          <p:nvPr/>
        </p:nvSpPr>
        <p:spPr bwMode="auto">
          <a:xfrm>
            <a:off x="1054100" y="5319713"/>
            <a:ext cx="4321175" cy="1190625"/>
          </a:xfrm>
          <a:prstGeom prst="rect">
            <a:avLst/>
          </a:prstGeom>
          <a:noFill/>
          <a:ln w="9525">
            <a:noFill/>
            <a:miter lim="800000"/>
            <a:headEnd/>
            <a:tailEnd/>
          </a:ln>
        </p:spPr>
        <p:txBody>
          <a:bodyPr anchor="ctr">
            <a:spAutoFit/>
          </a:bodyPr>
          <a:lstStyle/>
          <a:p>
            <a:pPr algn="l"/>
            <a:r>
              <a:rPr lang="ru-RU" sz="1800"/>
              <a:t>От всех обид и огорчений,</a:t>
            </a:r>
          </a:p>
          <a:p>
            <a:pPr algn="l"/>
            <a:r>
              <a:rPr lang="ru-RU" sz="1800"/>
              <a:t>Как лекарь ,ты лечить умеешь.</a:t>
            </a:r>
          </a:p>
          <a:p>
            <a:pPr algn="l"/>
            <a:r>
              <a:rPr lang="ru-RU" sz="1800"/>
              <a:t>Моих свидетель злоключений,</a:t>
            </a:r>
          </a:p>
          <a:p>
            <a:pPr algn="l"/>
            <a:r>
              <a:rPr lang="ru-RU" sz="1800"/>
              <a:t>Меня поймешь ты, пожалеешь.</a:t>
            </a:r>
          </a:p>
        </p:txBody>
      </p:sp>
      <p:pic>
        <p:nvPicPr>
          <p:cNvPr id="12296" name="Picture 12" descr="январь февраль 2009 015"/>
          <p:cNvPicPr>
            <a:picLocks noChangeAspect="1" noChangeArrowheads="1"/>
          </p:cNvPicPr>
          <p:nvPr/>
        </p:nvPicPr>
        <p:blipFill>
          <a:blip r:embed="rId4" cstate="email">
            <a:lum bright="12000" contrast="12000"/>
          </a:blip>
          <a:srcRect/>
          <a:stretch>
            <a:fillRect/>
          </a:stretch>
        </p:blipFill>
        <p:spPr bwMode="auto">
          <a:xfrm>
            <a:off x="4716463" y="3609975"/>
            <a:ext cx="4427537" cy="3248025"/>
          </a:xfrm>
          <a:prstGeom prst="rect">
            <a:avLst/>
          </a:prstGeom>
          <a:noFill/>
          <a:ln w="9525">
            <a:solidFill>
              <a:srgbClr val="C0C0C0"/>
            </a:solidFill>
            <a:miter lim="800000"/>
            <a:headEnd/>
            <a:tailEnd/>
          </a:ln>
        </p:spPr>
      </p:pic>
      <p:sp>
        <p:nvSpPr>
          <p:cNvPr id="12297" name="Rectangle 13"/>
          <p:cNvSpPr>
            <a:spLocks noChangeArrowheads="1"/>
          </p:cNvSpPr>
          <p:nvPr/>
        </p:nvSpPr>
        <p:spPr bwMode="auto">
          <a:xfrm>
            <a:off x="5219700" y="7029450"/>
            <a:ext cx="4498975" cy="641350"/>
          </a:xfrm>
          <a:prstGeom prst="rect">
            <a:avLst/>
          </a:prstGeom>
          <a:noFill/>
          <a:ln w="9525">
            <a:noFill/>
            <a:miter lim="800000"/>
            <a:headEnd/>
            <a:tailEnd/>
          </a:ln>
        </p:spPr>
        <p:txBody>
          <a:bodyPr>
            <a:spAutoFit/>
          </a:bodyPr>
          <a:lstStyle/>
          <a:p>
            <a:pPr algn="l"/>
            <a:endParaRPr lang="ru-RU" sz="1800"/>
          </a:p>
          <a:p>
            <a:pPr algn="l"/>
            <a:r>
              <a:rPr lang="ru-RU" sz="1800"/>
              <a:t>, </a:t>
            </a:r>
          </a:p>
        </p:txBody>
      </p:sp>
      <p:sp>
        <p:nvSpPr>
          <p:cNvPr id="12298" name="Rectangle 15"/>
          <p:cNvSpPr>
            <a:spLocks noChangeArrowheads="1"/>
          </p:cNvSpPr>
          <p:nvPr/>
        </p:nvSpPr>
        <p:spPr bwMode="auto">
          <a:xfrm>
            <a:off x="179388" y="4221163"/>
            <a:ext cx="4032250" cy="1190625"/>
          </a:xfrm>
          <a:prstGeom prst="rect">
            <a:avLst/>
          </a:prstGeom>
          <a:noFill/>
          <a:ln w="9525">
            <a:noFill/>
            <a:miter lim="800000"/>
            <a:headEnd/>
            <a:tailEnd/>
          </a:ln>
        </p:spPr>
        <p:txBody>
          <a:bodyPr>
            <a:spAutoFit/>
          </a:bodyPr>
          <a:lstStyle/>
          <a:p>
            <a:pPr algn="l"/>
            <a:r>
              <a:rPr lang="ru-RU" sz="1800"/>
              <a:t>Мой парк таинственный и милый,</a:t>
            </a:r>
          </a:p>
          <a:p>
            <a:pPr algn="l"/>
            <a:r>
              <a:rPr lang="ru-RU" sz="1800"/>
              <a:t>Давно с тобою я сроднилась,</a:t>
            </a:r>
          </a:p>
          <a:p>
            <a:pPr algn="l"/>
            <a:r>
              <a:rPr lang="ru-RU" sz="1800"/>
              <a:t>И ты всегда давал мне силы –</a:t>
            </a:r>
          </a:p>
          <a:p>
            <a:pPr algn="l"/>
            <a:r>
              <a:rPr lang="ru-RU" sz="1800"/>
              <a:t>Я гнулась, но не надломилась.</a:t>
            </a:r>
          </a:p>
        </p:txBody>
      </p:sp>
      <p:sp>
        <p:nvSpPr>
          <p:cNvPr id="12299" name="Text Box 17"/>
          <p:cNvSpPr txBox="1">
            <a:spLocks noChangeArrowheads="1"/>
          </p:cNvSpPr>
          <p:nvPr/>
        </p:nvSpPr>
        <p:spPr bwMode="auto">
          <a:xfrm>
            <a:off x="4427538" y="2205038"/>
            <a:ext cx="4321175" cy="2101850"/>
          </a:xfrm>
          <a:prstGeom prst="rect">
            <a:avLst/>
          </a:prstGeom>
          <a:noFill/>
          <a:ln w="9525" algn="ctr">
            <a:noFill/>
            <a:miter lim="800000"/>
            <a:headEnd/>
            <a:tailEnd/>
          </a:ln>
        </p:spPr>
        <p:txBody>
          <a:bodyPr>
            <a:spAutoFit/>
          </a:bodyPr>
          <a:lstStyle/>
          <a:p>
            <a:pPr algn="l"/>
            <a:r>
              <a:rPr lang="ru-RU" sz="2200"/>
              <a:t>сделала Ораниенбаум</a:t>
            </a:r>
            <a:br>
              <a:rPr lang="ru-RU" sz="2200"/>
            </a:br>
            <a:r>
              <a:rPr lang="ru-RU" sz="2200"/>
              <a:t>уездным центром и своей летней резиденцией.</a:t>
            </a:r>
          </a:p>
          <a:p>
            <a:pPr algn="l"/>
            <a:endParaRPr lang="ru-RU" sz="2200"/>
          </a:p>
          <a:p>
            <a:pPr algn="l"/>
            <a:endParaRPr lang="ru-RU" sz="2200"/>
          </a:p>
          <a:p>
            <a:pPr algn="l"/>
            <a:endParaRPr lang="ru-RU" sz="2200"/>
          </a:p>
        </p:txBody>
      </p:sp>
    </p:spTree>
  </p:cSld>
  <p:clrMapOvr>
    <a:masterClrMapping/>
  </p:clrMapOvr>
  <p:transition advClick="0" advTm="5000">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ru-RU" smtClean="0"/>
          </a:p>
        </p:txBody>
      </p:sp>
      <p:sp>
        <p:nvSpPr>
          <p:cNvPr id="13315" name="Rectangle 3"/>
          <p:cNvSpPr>
            <a:spLocks noGrp="1" noChangeArrowheads="1"/>
          </p:cNvSpPr>
          <p:nvPr>
            <p:ph type="body" idx="1"/>
          </p:nvPr>
        </p:nvSpPr>
        <p:spPr/>
        <p:txBody>
          <a:bodyPr/>
          <a:lstStyle/>
          <a:p>
            <a:pPr eaLnBrk="1" hangingPunct="1"/>
            <a:endParaRPr lang="ru-RU" smtClean="0"/>
          </a:p>
        </p:txBody>
      </p:sp>
      <p:pic>
        <p:nvPicPr>
          <p:cNvPr id="13316"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13317" name="Text Box 5"/>
          <p:cNvSpPr txBox="1">
            <a:spLocks noChangeArrowheads="1"/>
          </p:cNvSpPr>
          <p:nvPr/>
        </p:nvSpPr>
        <p:spPr bwMode="auto">
          <a:xfrm>
            <a:off x="900113" y="981075"/>
            <a:ext cx="1079500"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Ж</a:t>
            </a:r>
          </a:p>
        </p:txBody>
      </p:sp>
      <p:sp>
        <p:nvSpPr>
          <p:cNvPr id="13318"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13319"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sp>
        <p:nvSpPr>
          <p:cNvPr id="13320" name="Text Box 8"/>
          <p:cNvSpPr txBox="1">
            <a:spLocks noChangeArrowheads="1"/>
          </p:cNvSpPr>
          <p:nvPr/>
        </p:nvSpPr>
        <p:spPr bwMode="auto">
          <a:xfrm>
            <a:off x="1558925" y="1323975"/>
            <a:ext cx="4751388" cy="579438"/>
          </a:xfrm>
          <a:prstGeom prst="rect">
            <a:avLst/>
          </a:prstGeom>
          <a:noFill/>
          <a:ln w="9525" algn="ctr">
            <a:noFill/>
            <a:miter lim="800000"/>
            <a:headEnd/>
            <a:tailEnd/>
          </a:ln>
        </p:spPr>
        <p:txBody>
          <a:bodyPr>
            <a:spAutoFit/>
          </a:bodyPr>
          <a:lstStyle/>
          <a:p>
            <a:pPr marL="342900" indent="-342900" algn="l">
              <a:spcBef>
                <a:spcPct val="20000"/>
              </a:spcBef>
            </a:pPr>
            <a:r>
              <a:rPr lang="ru-RU" sz="3200"/>
              <a:t>ивопись Ораниенбаума</a:t>
            </a:r>
          </a:p>
        </p:txBody>
      </p:sp>
      <p:sp>
        <p:nvSpPr>
          <p:cNvPr id="13321" name="Text Box 9"/>
          <p:cNvSpPr txBox="1">
            <a:spLocks noChangeArrowheads="1"/>
          </p:cNvSpPr>
          <p:nvPr/>
        </p:nvSpPr>
        <p:spPr bwMode="auto">
          <a:xfrm>
            <a:off x="0" y="1916113"/>
            <a:ext cx="7740650" cy="1795462"/>
          </a:xfrm>
          <a:prstGeom prst="rect">
            <a:avLst/>
          </a:prstGeom>
          <a:noFill/>
          <a:ln w="9525" algn="ctr">
            <a:noFill/>
            <a:miter lim="800000"/>
            <a:headEnd/>
            <a:tailEnd/>
          </a:ln>
        </p:spPr>
        <p:txBody>
          <a:bodyPr>
            <a:spAutoFit/>
          </a:bodyPr>
          <a:lstStyle/>
          <a:p>
            <a:pPr marL="179388" lvl="1" algn="l">
              <a:spcBef>
                <a:spcPct val="20000"/>
              </a:spcBef>
            </a:pPr>
            <a:r>
              <a:rPr lang="ru-RU" sz="1800">
                <a:solidFill>
                  <a:srgbClr val="E20000"/>
                </a:solidFill>
              </a:rPr>
              <a:t>Ж</a:t>
            </a:r>
            <a:r>
              <a:rPr lang="ru-RU" sz="1800"/>
              <a:t>ивописные места Ораниенбаума привлекали русских художников. Здесь работал И. Левитан, который своим чутким ухом слышал как бьется сердце самой природы.</a:t>
            </a:r>
          </a:p>
          <a:p>
            <a:pPr marL="179388" lvl="1" algn="l">
              <a:spcBef>
                <a:spcPct val="20000"/>
              </a:spcBef>
            </a:pPr>
            <a:r>
              <a:rPr lang="ru-RU" sz="1800"/>
              <a:t>Тонкий лирик, создатель «пейзажа настроения» - А.Саврасов. Его лучшие картины похожи на русскую поэзию и музыку П.И. Чайковского.</a:t>
            </a:r>
          </a:p>
        </p:txBody>
      </p:sp>
      <p:pic>
        <p:nvPicPr>
          <p:cNvPr id="13322" name="Picture 11" descr="карт Репина"/>
          <p:cNvPicPr>
            <a:picLocks noChangeAspect="1" noChangeArrowheads="1"/>
          </p:cNvPicPr>
          <p:nvPr/>
        </p:nvPicPr>
        <p:blipFill>
          <a:blip r:embed="rId3" cstate="email"/>
          <a:srcRect/>
          <a:stretch>
            <a:fillRect/>
          </a:stretch>
        </p:blipFill>
        <p:spPr bwMode="auto">
          <a:xfrm>
            <a:off x="6443663" y="4437063"/>
            <a:ext cx="2700337" cy="2420937"/>
          </a:xfrm>
          <a:prstGeom prst="rect">
            <a:avLst/>
          </a:prstGeom>
          <a:noFill/>
          <a:ln w="9525">
            <a:solidFill>
              <a:srgbClr val="C0C0C0"/>
            </a:solidFill>
            <a:miter lim="800000"/>
            <a:headEnd/>
            <a:tailEnd/>
          </a:ln>
        </p:spPr>
      </p:pic>
      <p:sp>
        <p:nvSpPr>
          <p:cNvPr id="13323" name="Text Box 12"/>
          <p:cNvSpPr txBox="1">
            <a:spLocks noChangeArrowheads="1"/>
          </p:cNvSpPr>
          <p:nvPr/>
        </p:nvSpPr>
        <p:spPr bwMode="auto">
          <a:xfrm>
            <a:off x="4140200" y="3644900"/>
            <a:ext cx="4248150" cy="915988"/>
          </a:xfrm>
          <a:prstGeom prst="rect">
            <a:avLst/>
          </a:prstGeom>
          <a:noFill/>
          <a:ln w="9525" algn="ctr">
            <a:noFill/>
            <a:miter lim="800000"/>
            <a:headEnd/>
            <a:tailEnd/>
          </a:ln>
        </p:spPr>
        <p:txBody>
          <a:bodyPr>
            <a:spAutoFit/>
          </a:bodyPr>
          <a:lstStyle/>
          <a:p>
            <a:pPr lvl="1" algn="l">
              <a:spcBef>
                <a:spcPct val="20000"/>
              </a:spcBef>
            </a:pPr>
            <a:r>
              <a:rPr lang="ru-RU" sz="1800"/>
              <a:t>Сняв дачу под Ораниенбаумом И.Репин начал свою картину «Не ждали».</a:t>
            </a:r>
          </a:p>
        </p:txBody>
      </p:sp>
      <p:sp>
        <p:nvSpPr>
          <p:cNvPr id="13324" name="Text Box 13"/>
          <p:cNvSpPr txBox="1">
            <a:spLocks noChangeArrowheads="1"/>
          </p:cNvSpPr>
          <p:nvPr/>
        </p:nvSpPr>
        <p:spPr bwMode="auto">
          <a:xfrm>
            <a:off x="4067175" y="5373688"/>
            <a:ext cx="2449513" cy="1190625"/>
          </a:xfrm>
          <a:prstGeom prst="rect">
            <a:avLst/>
          </a:prstGeom>
          <a:noFill/>
          <a:ln w="9525" algn="ctr">
            <a:noFill/>
            <a:miter lim="800000"/>
            <a:headEnd/>
            <a:tailEnd/>
          </a:ln>
        </p:spPr>
        <p:txBody>
          <a:bodyPr>
            <a:spAutoFit/>
          </a:bodyPr>
          <a:lstStyle/>
          <a:p>
            <a:pPr lvl="1" algn="l">
              <a:spcBef>
                <a:spcPct val="20000"/>
              </a:spcBef>
            </a:pPr>
            <a:r>
              <a:rPr lang="ru-RU" sz="1800"/>
              <a:t>«Вид в окрестностях Ораниенбаума» А. Саврасов.</a:t>
            </a:r>
          </a:p>
        </p:txBody>
      </p:sp>
      <p:pic>
        <p:nvPicPr>
          <p:cNvPr id="13325" name="Picture 15" descr="саврасов"/>
          <p:cNvPicPr>
            <a:picLocks noChangeAspect="1" noChangeArrowheads="1"/>
          </p:cNvPicPr>
          <p:nvPr/>
        </p:nvPicPr>
        <p:blipFill>
          <a:blip r:embed="rId4" cstate="email">
            <a:lum bright="12000" contrast="18000"/>
          </a:blip>
          <a:srcRect/>
          <a:stretch>
            <a:fillRect/>
          </a:stretch>
        </p:blipFill>
        <p:spPr bwMode="auto">
          <a:xfrm>
            <a:off x="0" y="3838575"/>
            <a:ext cx="4427538" cy="3019425"/>
          </a:xfrm>
          <a:prstGeom prst="rect">
            <a:avLst/>
          </a:prstGeom>
          <a:noFill/>
          <a:ln w="9525">
            <a:solidFill>
              <a:srgbClr val="C0C0C0"/>
            </a:solidFill>
            <a:miter lim="800000"/>
            <a:headEnd/>
            <a:tailEnd/>
          </a:ln>
        </p:spPr>
      </p:pic>
    </p:spTree>
  </p:cSld>
  <p:clrMapOvr>
    <a:masterClrMapping/>
  </p:clrMapOvr>
  <p:transition advClick="0" advTm="4000">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ru-RU" smtClean="0"/>
          </a:p>
        </p:txBody>
      </p:sp>
      <p:sp>
        <p:nvSpPr>
          <p:cNvPr id="14339" name="Rectangle 3"/>
          <p:cNvSpPr>
            <a:spLocks noGrp="1" noChangeArrowheads="1"/>
          </p:cNvSpPr>
          <p:nvPr>
            <p:ph type="body" idx="1"/>
          </p:nvPr>
        </p:nvSpPr>
        <p:spPr>
          <a:xfrm>
            <a:off x="457200" y="3429000"/>
            <a:ext cx="8147050" cy="2697163"/>
          </a:xfrm>
        </p:spPr>
        <p:txBody>
          <a:bodyPr/>
          <a:lstStyle/>
          <a:p>
            <a:pPr eaLnBrk="1" hangingPunct="1">
              <a:buFontTx/>
              <a:buNone/>
            </a:pPr>
            <a:r>
              <a:rPr lang="ru-RU" i="1" smtClean="0">
                <a:solidFill>
                  <a:schemeClr val="accent2"/>
                </a:solidFill>
              </a:rPr>
              <a:t>Сегодня художественные традиции</a:t>
            </a:r>
          </a:p>
          <a:p>
            <a:pPr eaLnBrk="1" hangingPunct="1"/>
            <a:endParaRPr lang="ru-RU" smtClean="0"/>
          </a:p>
        </p:txBody>
      </p:sp>
      <p:pic>
        <p:nvPicPr>
          <p:cNvPr id="14340"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14341" name="Text Box 5"/>
          <p:cNvSpPr txBox="1">
            <a:spLocks noChangeArrowheads="1"/>
          </p:cNvSpPr>
          <p:nvPr/>
        </p:nvSpPr>
        <p:spPr bwMode="auto">
          <a:xfrm>
            <a:off x="2124075" y="836613"/>
            <a:ext cx="935038"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Ж</a:t>
            </a:r>
          </a:p>
        </p:txBody>
      </p:sp>
      <p:sp>
        <p:nvSpPr>
          <p:cNvPr id="14342"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14343" name="Text Box 7"/>
          <p:cNvSpPr txBox="1">
            <a:spLocks noChangeArrowheads="1"/>
          </p:cNvSpPr>
          <p:nvPr/>
        </p:nvSpPr>
        <p:spPr bwMode="auto">
          <a:xfrm>
            <a:off x="2771775" y="1116013"/>
            <a:ext cx="1714500" cy="579437"/>
          </a:xfrm>
          <a:prstGeom prst="rect">
            <a:avLst/>
          </a:prstGeom>
          <a:noFill/>
          <a:ln w="9525" algn="ctr">
            <a:noFill/>
            <a:miter lim="800000"/>
            <a:headEnd/>
            <a:tailEnd/>
          </a:ln>
        </p:spPr>
        <p:txBody>
          <a:bodyPr wrap="none">
            <a:spAutoFit/>
          </a:bodyPr>
          <a:lstStyle/>
          <a:p>
            <a:pPr marL="342900" indent="-342900" algn="l">
              <a:spcBef>
                <a:spcPct val="20000"/>
              </a:spcBef>
            </a:pPr>
            <a:r>
              <a:rPr lang="ru-RU" sz="3200"/>
              <a:t>ивопись</a:t>
            </a:r>
          </a:p>
        </p:txBody>
      </p:sp>
      <p:sp>
        <p:nvSpPr>
          <p:cNvPr id="14344" name="Text Box 8"/>
          <p:cNvSpPr txBox="1">
            <a:spLocks noChangeArrowheads="1"/>
          </p:cNvSpPr>
          <p:nvPr/>
        </p:nvSpPr>
        <p:spPr bwMode="auto">
          <a:xfrm>
            <a:off x="-360363" y="1628775"/>
            <a:ext cx="8964613" cy="971550"/>
          </a:xfrm>
          <a:prstGeom prst="rect">
            <a:avLst/>
          </a:prstGeom>
          <a:noFill/>
          <a:ln w="9525" algn="ctr">
            <a:noFill/>
            <a:miter lim="800000"/>
            <a:headEnd/>
            <a:tailEnd/>
          </a:ln>
        </p:spPr>
        <p:txBody>
          <a:bodyPr>
            <a:spAutoFit/>
          </a:bodyPr>
          <a:lstStyle/>
          <a:p>
            <a:pPr lvl="1" algn="l">
              <a:spcBef>
                <a:spcPct val="20000"/>
              </a:spcBef>
            </a:pPr>
            <a:r>
              <a:rPr lang="ru-RU" sz="1800"/>
              <a:t>В Ораниенбаум хлынули «Мирискуссники»: Альберт Бенуа,</a:t>
            </a:r>
            <a:br>
              <a:rPr lang="ru-RU" sz="1800"/>
            </a:br>
            <a:r>
              <a:rPr lang="ru-RU" sz="1800"/>
              <a:t>К.Сомов, Е.Лансере;</a:t>
            </a:r>
          </a:p>
          <a:p>
            <a:pPr lvl="1" algn="l">
              <a:spcBef>
                <a:spcPct val="20000"/>
              </a:spcBef>
            </a:pPr>
            <a:r>
              <a:rPr lang="ru-RU" sz="1800"/>
              <a:t>Александр Бенуа объединил свои этюды в цикл «Ораниенбаум».</a:t>
            </a:r>
          </a:p>
        </p:txBody>
      </p:sp>
      <p:sp>
        <p:nvSpPr>
          <p:cNvPr id="14345" name="Text Box 9"/>
          <p:cNvSpPr txBox="1">
            <a:spLocks noChangeArrowheads="1"/>
          </p:cNvSpPr>
          <p:nvPr/>
        </p:nvSpPr>
        <p:spPr bwMode="auto">
          <a:xfrm>
            <a:off x="-396875" y="2565400"/>
            <a:ext cx="9144000" cy="1246188"/>
          </a:xfrm>
          <a:prstGeom prst="rect">
            <a:avLst/>
          </a:prstGeom>
          <a:noFill/>
          <a:ln w="9525" algn="ctr">
            <a:noFill/>
            <a:miter lim="800000"/>
            <a:headEnd/>
            <a:tailEnd/>
          </a:ln>
        </p:spPr>
        <p:txBody>
          <a:bodyPr>
            <a:spAutoFit/>
          </a:bodyPr>
          <a:lstStyle/>
          <a:p>
            <a:pPr lvl="1" algn="l">
              <a:spcBef>
                <a:spcPct val="20000"/>
              </a:spcBef>
            </a:pPr>
            <a:r>
              <a:rPr lang="ru-RU" sz="1800"/>
              <a:t>	    Художественные традиции Ораниенбаума продолжаются и сегодня.</a:t>
            </a:r>
          </a:p>
          <a:p>
            <a:pPr lvl="1" algn="l">
              <a:spcBef>
                <a:spcPct val="20000"/>
              </a:spcBef>
            </a:pPr>
            <a:r>
              <a:rPr lang="ru-RU" sz="1800"/>
              <a:t>«Ораниенбаумский пленэр» объединил художников, которые живописными средствами спешат запечатлеть образ города – образ яркий и спонтанный, мимолетный и неповторимый. </a:t>
            </a:r>
          </a:p>
        </p:txBody>
      </p:sp>
      <p:pic>
        <p:nvPicPr>
          <p:cNvPr id="14346" name="Picture 10" descr="окт - 4 - 08 012"/>
          <p:cNvPicPr>
            <a:picLocks noChangeAspect="1" noChangeArrowheads="1"/>
          </p:cNvPicPr>
          <p:nvPr/>
        </p:nvPicPr>
        <p:blipFill>
          <a:blip r:embed="rId3" cstate="email"/>
          <a:srcRect/>
          <a:stretch>
            <a:fillRect/>
          </a:stretch>
        </p:blipFill>
        <p:spPr bwMode="auto">
          <a:xfrm>
            <a:off x="0" y="4208463"/>
            <a:ext cx="3995738" cy="2649537"/>
          </a:xfrm>
          <a:prstGeom prst="rect">
            <a:avLst/>
          </a:prstGeom>
          <a:noFill/>
          <a:ln w="9525">
            <a:noFill/>
            <a:miter lim="800000"/>
            <a:headEnd/>
            <a:tailEnd/>
          </a:ln>
        </p:spPr>
      </p:pic>
      <p:pic>
        <p:nvPicPr>
          <p:cNvPr id="14347" name="Picture 11" descr="живопись 08 142"/>
          <p:cNvPicPr>
            <a:picLocks noChangeAspect="1" noChangeArrowheads="1"/>
          </p:cNvPicPr>
          <p:nvPr/>
        </p:nvPicPr>
        <p:blipFill>
          <a:blip r:embed="rId4" cstate="email"/>
          <a:srcRect/>
          <a:stretch>
            <a:fillRect/>
          </a:stretch>
        </p:blipFill>
        <p:spPr bwMode="auto">
          <a:xfrm>
            <a:off x="5148263" y="3500438"/>
            <a:ext cx="3995737" cy="2551112"/>
          </a:xfrm>
          <a:prstGeom prst="rect">
            <a:avLst/>
          </a:prstGeom>
          <a:noFill/>
          <a:ln w="9525">
            <a:noFill/>
            <a:miter lim="800000"/>
            <a:headEnd/>
            <a:tailEnd/>
          </a:ln>
        </p:spPr>
      </p:pic>
      <p:sp>
        <p:nvSpPr>
          <p:cNvPr id="14348" name="Text Box 12"/>
          <p:cNvSpPr txBox="1">
            <a:spLocks noChangeArrowheads="1"/>
          </p:cNvSpPr>
          <p:nvPr/>
        </p:nvSpPr>
        <p:spPr bwMode="auto">
          <a:xfrm>
            <a:off x="0" y="3644900"/>
            <a:ext cx="3636963" cy="579438"/>
          </a:xfrm>
          <a:prstGeom prst="rect">
            <a:avLst/>
          </a:prstGeom>
          <a:noFill/>
          <a:ln w="9525" algn="ctr">
            <a:noFill/>
            <a:miter lim="800000"/>
            <a:headEnd/>
            <a:tailEnd/>
          </a:ln>
        </p:spPr>
        <p:txBody>
          <a:bodyPr wrap="none">
            <a:spAutoFit/>
          </a:bodyPr>
          <a:lstStyle/>
          <a:p>
            <a:pPr marL="342900" indent="-342900" algn="l">
              <a:spcBef>
                <a:spcPct val="20000"/>
              </a:spcBef>
            </a:pPr>
            <a:r>
              <a:rPr lang="ru-RU" sz="1800"/>
              <a:t>Маркизова лужа</a:t>
            </a:r>
            <a:r>
              <a:rPr lang="ru-RU" sz="3200"/>
              <a:t>.</a:t>
            </a:r>
            <a:r>
              <a:rPr lang="ru-RU" sz="1800"/>
              <a:t>Н.Карлыханов</a:t>
            </a:r>
            <a:r>
              <a:rPr lang="ru-RU" sz="1800">
                <a:solidFill>
                  <a:schemeClr val="tx1"/>
                </a:solidFill>
              </a:rPr>
              <a:t>.</a:t>
            </a:r>
            <a:endParaRPr lang="ru-RU" sz="3200">
              <a:solidFill>
                <a:schemeClr val="tx1"/>
              </a:solidFill>
            </a:endParaRPr>
          </a:p>
        </p:txBody>
      </p:sp>
      <p:sp>
        <p:nvSpPr>
          <p:cNvPr id="14349" name="Text Box 13"/>
          <p:cNvSpPr txBox="1">
            <a:spLocks noChangeArrowheads="1"/>
          </p:cNvSpPr>
          <p:nvPr/>
        </p:nvSpPr>
        <p:spPr bwMode="auto">
          <a:xfrm>
            <a:off x="4645025" y="6021388"/>
            <a:ext cx="6119813" cy="641350"/>
          </a:xfrm>
          <a:prstGeom prst="rect">
            <a:avLst/>
          </a:prstGeom>
          <a:noFill/>
          <a:ln w="9525" algn="ctr">
            <a:noFill/>
            <a:miter lim="800000"/>
            <a:headEnd/>
            <a:tailEnd/>
          </a:ln>
        </p:spPr>
        <p:txBody>
          <a:bodyPr>
            <a:spAutoFit/>
          </a:bodyPr>
          <a:lstStyle/>
          <a:p>
            <a:pPr lvl="1" algn="l">
              <a:spcBef>
                <a:spcPct val="20000"/>
              </a:spcBef>
            </a:pPr>
            <a:r>
              <a:rPr lang="ru-RU" sz="1800"/>
              <a:t>Мотив возрождения Ораниенбаума.</a:t>
            </a:r>
            <a:br>
              <a:rPr lang="ru-RU" sz="1800"/>
            </a:br>
            <a:r>
              <a:rPr lang="ru-RU" sz="1800"/>
              <a:t>В.Петров – Гринев</a:t>
            </a:r>
          </a:p>
        </p:txBody>
      </p:sp>
    </p:spTree>
  </p:cSld>
  <p:clrMapOvr>
    <a:masterClrMapping/>
  </p:clrMapOvr>
  <p:transition advClick="0" advTm="5000">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живопись 08 123"/>
          <p:cNvPicPr>
            <a:picLocks noChangeAspect="1" noChangeArrowheads="1"/>
          </p:cNvPicPr>
          <p:nvPr/>
        </p:nvPicPr>
        <p:blipFill>
          <a:blip r:embed="rId2" cstate="email"/>
          <a:srcRect/>
          <a:stretch>
            <a:fillRect/>
          </a:stretch>
        </p:blipFill>
        <p:spPr bwMode="auto">
          <a:xfrm>
            <a:off x="-14288" y="1052513"/>
            <a:ext cx="3390901" cy="4824412"/>
          </a:xfrm>
          <a:prstGeom prst="rect">
            <a:avLst/>
          </a:prstGeom>
          <a:noFill/>
          <a:ln w="9525">
            <a:solidFill>
              <a:srgbClr val="C0C0C0"/>
            </a:solidFill>
            <a:miter lim="800000"/>
            <a:headEnd/>
            <a:tailEnd/>
          </a:ln>
        </p:spPr>
      </p:pic>
      <p:pic>
        <p:nvPicPr>
          <p:cNvPr id="15363"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15364"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15365" name="Group 17"/>
          <p:cNvGrpSpPr>
            <a:grpSpLocks/>
          </p:cNvGrpSpPr>
          <p:nvPr/>
        </p:nvGrpSpPr>
        <p:grpSpPr bwMode="auto">
          <a:xfrm>
            <a:off x="3492500" y="981075"/>
            <a:ext cx="2374900" cy="1006475"/>
            <a:chOff x="5874" y="1479"/>
            <a:chExt cx="1496" cy="634"/>
          </a:xfrm>
        </p:grpSpPr>
        <p:sp>
          <p:nvSpPr>
            <p:cNvPr id="15371" name="Text Box 5"/>
            <p:cNvSpPr txBox="1">
              <a:spLocks noChangeArrowheads="1"/>
            </p:cNvSpPr>
            <p:nvPr/>
          </p:nvSpPr>
          <p:spPr bwMode="auto">
            <a:xfrm>
              <a:off x="5874" y="1479"/>
              <a:ext cx="589"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Ж</a:t>
              </a:r>
            </a:p>
          </p:txBody>
        </p:sp>
        <p:sp>
          <p:nvSpPr>
            <p:cNvPr id="15372" name="Text Box 12"/>
            <p:cNvSpPr txBox="1">
              <a:spLocks noChangeArrowheads="1"/>
            </p:cNvSpPr>
            <p:nvPr/>
          </p:nvSpPr>
          <p:spPr bwMode="auto">
            <a:xfrm>
              <a:off x="6282" y="1706"/>
              <a:ext cx="1088" cy="365"/>
            </a:xfrm>
            <a:prstGeom prst="rect">
              <a:avLst/>
            </a:prstGeom>
            <a:noFill/>
            <a:ln w="9525" algn="ctr">
              <a:noFill/>
              <a:miter lim="800000"/>
              <a:headEnd/>
              <a:tailEnd/>
            </a:ln>
          </p:spPr>
          <p:txBody>
            <a:bodyPr>
              <a:spAutoFit/>
            </a:bodyPr>
            <a:lstStyle/>
            <a:p>
              <a:pPr marL="342900" indent="-342900" algn="l">
                <a:spcBef>
                  <a:spcPct val="50000"/>
                </a:spcBef>
              </a:pPr>
              <a:r>
                <a:rPr lang="ru-RU" sz="3200"/>
                <a:t>ивопись</a:t>
              </a:r>
            </a:p>
          </p:txBody>
        </p:sp>
      </p:grpSp>
      <p:sp>
        <p:nvSpPr>
          <p:cNvPr id="15366" name="Text Box 14"/>
          <p:cNvSpPr txBox="1">
            <a:spLocks noChangeArrowheads="1"/>
          </p:cNvSpPr>
          <p:nvPr/>
        </p:nvSpPr>
        <p:spPr bwMode="auto">
          <a:xfrm>
            <a:off x="323850" y="5876925"/>
            <a:ext cx="2778125" cy="641350"/>
          </a:xfrm>
          <a:prstGeom prst="rect">
            <a:avLst/>
          </a:prstGeom>
          <a:noFill/>
          <a:ln w="9525" algn="ctr">
            <a:noFill/>
            <a:miter lim="800000"/>
            <a:headEnd/>
            <a:tailEnd/>
          </a:ln>
        </p:spPr>
        <p:txBody>
          <a:bodyPr wrap="none">
            <a:spAutoFit/>
          </a:bodyPr>
          <a:lstStyle/>
          <a:p>
            <a:pPr lvl="1" algn="r">
              <a:spcBef>
                <a:spcPct val="20000"/>
              </a:spcBef>
            </a:pPr>
            <a:r>
              <a:rPr lang="ru-RU" sz="1800"/>
              <a:t>Японский павильон </a:t>
            </a:r>
            <a:br>
              <a:rPr lang="ru-RU" sz="1800"/>
            </a:br>
            <a:r>
              <a:rPr lang="ru-RU" sz="1800"/>
              <a:t>С. Сильченко</a:t>
            </a:r>
          </a:p>
        </p:txBody>
      </p:sp>
      <p:sp>
        <p:nvSpPr>
          <p:cNvPr id="15367" name="Text Box 15"/>
          <p:cNvSpPr txBox="1">
            <a:spLocks noChangeArrowheads="1"/>
          </p:cNvSpPr>
          <p:nvPr/>
        </p:nvSpPr>
        <p:spPr bwMode="auto">
          <a:xfrm>
            <a:off x="2987675" y="4797425"/>
            <a:ext cx="3097213" cy="641350"/>
          </a:xfrm>
          <a:prstGeom prst="rect">
            <a:avLst/>
          </a:prstGeom>
          <a:noFill/>
          <a:ln w="9525" algn="ctr">
            <a:noFill/>
            <a:miter lim="800000"/>
            <a:headEnd/>
            <a:tailEnd/>
          </a:ln>
        </p:spPr>
        <p:txBody>
          <a:bodyPr>
            <a:spAutoFit/>
          </a:bodyPr>
          <a:lstStyle/>
          <a:p>
            <a:pPr lvl="1" algn="r">
              <a:spcBef>
                <a:spcPct val="50000"/>
              </a:spcBef>
            </a:pPr>
            <a:r>
              <a:rPr lang="ru-RU" sz="1800"/>
              <a:t>Петербургская улица</a:t>
            </a:r>
            <a:br>
              <a:rPr lang="ru-RU" sz="1800"/>
            </a:br>
            <a:r>
              <a:rPr lang="ru-RU" sz="1800"/>
              <a:t>В. Слепухин</a:t>
            </a:r>
          </a:p>
        </p:txBody>
      </p:sp>
      <p:sp>
        <p:nvSpPr>
          <p:cNvPr id="15368" name="Text Box 16"/>
          <p:cNvSpPr txBox="1">
            <a:spLocks noChangeArrowheads="1"/>
          </p:cNvSpPr>
          <p:nvPr/>
        </p:nvSpPr>
        <p:spPr bwMode="auto">
          <a:xfrm>
            <a:off x="3419475" y="6092825"/>
            <a:ext cx="2592388" cy="641350"/>
          </a:xfrm>
          <a:prstGeom prst="rect">
            <a:avLst/>
          </a:prstGeom>
          <a:noFill/>
          <a:ln w="9525" algn="ctr">
            <a:noFill/>
            <a:miter lim="800000"/>
            <a:headEnd/>
            <a:tailEnd/>
          </a:ln>
        </p:spPr>
        <p:txBody>
          <a:bodyPr>
            <a:spAutoFit/>
          </a:bodyPr>
          <a:lstStyle/>
          <a:p>
            <a:pPr lvl="1" algn="r">
              <a:spcBef>
                <a:spcPct val="50000"/>
              </a:spcBef>
            </a:pPr>
            <a:r>
              <a:rPr lang="ru-RU" sz="1800"/>
              <a:t>У красного пруда</a:t>
            </a:r>
            <a:br>
              <a:rPr lang="ru-RU" sz="1800"/>
            </a:br>
            <a:r>
              <a:rPr lang="ru-RU" sz="1800"/>
              <a:t>Б. Прядков</a:t>
            </a:r>
          </a:p>
        </p:txBody>
      </p:sp>
      <p:pic>
        <p:nvPicPr>
          <p:cNvPr id="15369" name="Picture 9" descr="окт - 4 - 08 009"/>
          <p:cNvPicPr>
            <a:picLocks noChangeAspect="1" noChangeArrowheads="1"/>
          </p:cNvPicPr>
          <p:nvPr/>
        </p:nvPicPr>
        <p:blipFill>
          <a:blip r:embed="rId4" cstate="email"/>
          <a:srcRect/>
          <a:stretch>
            <a:fillRect/>
          </a:stretch>
        </p:blipFill>
        <p:spPr bwMode="auto">
          <a:xfrm>
            <a:off x="3563938" y="1916113"/>
            <a:ext cx="3887787" cy="2840037"/>
          </a:xfrm>
          <a:prstGeom prst="rect">
            <a:avLst/>
          </a:prstGeom>
          <a:noFill/>
          <a:ln w="9525">
            <a:solidFill>
              <a:srgbClr val="C0C0C0"/>
            </a:solidFill>
            <a:miter lim="800000"/>
            <a:headEnd/>
            <a:tailEnd/>
          </a:ln>
        </p:spPr>
      </p:pic>
      <p:pic>
        <p:nvPicPr>
          <p:cNvPr id="15370" name="Picture 10" descr="окт - 4 - 08 016"/>
          <p:cNvPicPr>
            <a:picLocks noChangeAspect="1" noChangeArrowheads="1"/>
          </p:cNvPicPr>
          <p:nvPr/>
        </p:nvPicPr>
        <p:blipFill>
          <a:blip r:embed="rId5" cstate="email"/>
          <a:srcRect/>
          <a:stretch>
            <a:fillRect/>
          </a:stretch>
        </p:blipFill>
        <p:spPr bwMode="auto">
          <a:xfrm>
            <a:off x="6156325" y="4637088"/>
            <a:ext cx="2987675" cy="2220912"/>
          </a:xfrm>
          <a:prstGeom prst="rect">
            <a:avLst/>
          </a:prstGeom>
          <a:no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0" descr="stravinskii1s"/>
          <p:cNvPicPr>
            <a:picLocks noChangeAspect="1" noChangeArrowheads="1"/>
          </p:cNvPicPr>
          <p:nvPr/>
        </p:nvPicPr>
        <p:blipFill>
          <a:blip r:embed="rId2" cstate="email"/>
          <a:srcRect/>
          <a:stretch>
            <a:fillRect/>
          </a:stretch>
        </p:blipFill>
        <p:spPr bwMode="auto">
          <a:xfrm>
            <a:off x="184150" y="1270000"/>
            <a:ext cx="2443163" cy="3311525"/>
          </a:xfrm>
          <a:prstGeom prst="rect">
            <a:avLst/>
          </a:prstGeom>
          <a:noFill/>
          <a:ln w="9525">
            <a:noFill/>
            <a:miter lim="800000"/>
            <a:headEnd/>
            <a:tailEnd/>
          </a:ln>
        </p:spPr>
      </p:pic>
      <p:pic>
        <p:nvPicPr>
          <p:cNvPr id="16387"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7938"/>
            <a:ext cx="9144000" cy="6850062"/>
          </a:xfrm>
          <a:prstGeom prst="rect">
            <a:avLst/>
          </a:prstGeom>
          <a:noFill/>
          <a:ln w="9525">
            <a:noFill/>
            <a:miter lim="800000"/>
            <a:headEnd/>
            <a:tailEnd/>
          </a:ln>
        </p:spPr>
      </p:pic>
      <p:sp>
        <p:nvSpPr>
          <p:cNvPr id="16388" name="Text Box 5"/>
          <p:cNvSpPr txBox="1">
            <a:spLocks noChangeArrowheads="1"/>
          </p:cNvSpPr>
          <p:nvPr/>
        </p:nvSpPr>
        <p:spPr bwMode="auto">
          <a:xfrm>
            <a:off x="2484438" y="981075"/>
            <a:ext cx="636587"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З</a:t>
            </a:r>
          </a:p>
        </p:txBody>
      </p:sp>
      <p:sp>
        <p:nvSpPr>
          <p:cNvPr id="16389"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16390"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sp>
        <p:nvSpPr>
          <p:cNvPr id="16391" name="Text Box 8"/>
          <p:cNvSpPr txBox="1">
            <a:spLocks noChangeArrowheads="1"/>
          </p:cNvSpPr>
          <p:nvPr/>
        </p:nvSpPr>
        <p:spPr bwMode="auto">
          <a:xfrm>
            <a:off x="2843213" y="1311275"/>
            <a:ext cx="3660775" cy="579438"/>
          </a:xfrm>
          <a:prstGeom prst="rect">
            <a:avLst/>
          </a:prstGeom>
          <a:noFill/>
          <a:ln w="9525">
            <a:noFill/>
            <a:miter lim="800000"/>
            <a:headEnd/>
            <a:tailEnd/>
          </a:ln>
        </p:spPr>
        <p:txBody>
          <a:bodyPr wrap="none">
            <a:spAutoFit/>
          </a:bodyPr>
          <a:lstStyle/>
          <a:p>
            <a:pPr algn="l"/>
            <a:r>
              <a:rPr lang="ru-RU" sz="3200"/>
              <a:t>наменитые</a:t>
            </a:r>
            <a:r>
              <a:rPr lang="ru-RU" sz="3200" i="0">
                <a:solidFill>
                  <a:schemeClr val="tx1"/>
                </a:solidFill>
              </a:rPr>
              <a:t> </a:t>
            </a:r>
            <a:r>
              <a:rPr lang="ru-RU" sz="3200"/>
              <a:t>люди </a:t>
            </a:r>
          </a:p>
        </p:txBody>
      </p:sp>
      <p:sp>
        <p:nvSpPr>
          <p:cNvPr id="16392" name="Rectangle 9"/>
          <p:cNvSpPr>
            <a:spLocks noChangeArrowheads="1"/>
          </p:cNvSpPr>
          <p:nvPr/>
        </p:nvSpPr>
        <p:spPr bwMode="auto">
          <a:xfrm>
            <a:off x="2124075" y="1922463"/>
            <a:ext cx="6048375" cy="1739900"/>
          </a:xfrm>
          <a:prstGeom prst="rect">
            <a:avLst/>
          </a:prstGeom>
          <a:noFill/>
          <a:ln w="9525">
            <a:noFill/>
            <a:miter lim="800000"/>
            <a:headEnd/>
            <a:tailEnd/>
          </a:ln>
        </p:spPr>
        <p:txBody>
          <a:bodyPr anchor="ctr">
            <a:spAutoFit/>
          </a:bodyPr>
          <a:lstStyle/>
          <a:p>
            <a:pPr marL="358775" lvl="2" algn="l">
              <a:spcBef>
                <a:spcPct val="20000"/>
              </a:spcBef>
            </a:pPr>
            <a:r>
              <a:rPr lang="ru-RU" sz="1800"/>
              <a:t>Стравинский Игорь Фёдорович</a:t>
            </a:r>
            <a:r>
              <a:rPr lang="ru-RU" sz="1800" b="1"/>
              <a:t> –</a:t>
            </a:r>
            <a:r>
              <a:rPr lang="ru-RU" sz="1800"/>
              <a:t/>
            </a:r>
            <a:br>
              <a:rPr lang="ru-RU" sz="1800"/>
            </a:br>
            <a:r>
              <a:rPr lang="ru-RU" sz="1800"/>
              <a:t>русский композитор, дирижёр и пианист,</a:t>
            </a:r>
            <a:br>
              <a:rPr lang="ru-RU" sz="1800"/>
            </a:br>
            <a:r>
              <a:rPr lang="ru-RU" sz="1800"/>
              <a:t>один из крупнейших представителей мировой музыкальной культуры XX века. Родился в Ораниенбауме, автор знаменитых балетов: «Петрушка», «Весна священная», «Жар-Птица». </a:t>
            </a:r>
          </a:p>
        </p:txBody>
      </p:sp>
      <p:sp>
        <p:nvSpPr>
          <p:cNvPr id="16393" name="Text Box 13"/>
          <p:cNvSpPr txBox="1">
            <a:spLocks noChangeArrowheads="1"/>
          </p:cNvSpPr>
          <p:nvPr/>
        </p:nvSpPr>
        <p:spPr bwMode="auto">
          <a:xfrm>
            <a:off x="2306638" y="3716338"/>
            <a:ext cx="6659562" cy="641350"/>
          </a:xfrm>
          <a:prstGeom prst="rect">
            <a:avLst/>
          </a:prstGeom>
          <a:noFill/>
          <a:ln w="9525" algn="ctr">
            <a:noFill/>
            <a:miter lim="800000"/>
            <a:headEnd/>
            <a:tailEnd/>
          </a:ln>
        </p:spPr>
        <p:txBody>
          <a:bodyPr>
            <a:spAutoFit/>
          </a:bodyPr>
          <a:lstStyle/>
          <a:p>
            <a:pPr marL="180975" lvl="1" indent="-1588" algn="l">
              <a:spcBef>
                <a:spcPct val="50000"/>
              </a:spcBef>
            </a:pPr>
            <a:r>
              <a:rPr lang="ru-RU" sz="1800"/>
              <a:t>Конструкторы стрелкового оружия:</a:t>
            </a:r>
            <a:br>
              <a:rPr lang="ru-RU" sz="1800"/>
            </a:br>
            <a:r>
              <a:rPr lang="ru-RU" sz="1800"/>
              <a:t>В.Г. Федоров, В.А. Дегтярев, Ф.В. Токарев, С.И. Мосин.</a:t>
            </a:r>
          </a:p>
        </p:txBody>
      </p:sp>
      <p:sp>
        <p:nvSpPr>
          <p:cNvPr id="16394" name="Text Box 14"/>
          <p:cNvSpPr txBox="1">
            <a:spLocks noChangeArrowheads="1"/>
          </p:cNvSpPr>
          <p:nvPr/>
        </p:nvSpPr>
        <p:spPr bwMode="auto">
          <a:xfrm>
            <a:off x="179388" y="4365625"/>
            <a:ext cx="8785225" cy="671513"/>
          </a:xfrm>
          <a:prstGeom prst="rect">
            <a:avLst/>
          </a:prstGeom>
          <a:noFill/>
          <a:ln w="9525" algn="ctr">
            <a:noFill/>
            <a:miter lim="800000"/>
            <a:headEnd/>
            <a:tailEnd/>
          </a:ln>
        </p:spPr>
        <p:txBody>
          <a:bodyPr>
            <a:spAutoFit/>
          </a:bodyPr>
          <a:lstStyle/>
          <a:p>
            <a:pPr lvl="1" algn="l">
              <a:spcBef>
                <a:spcPct val="50000"/>
              </a:spcBef>
            </a:pPr>
            <a:r>
              <a:rPr lang="ru-RU" sz="1800"/>
              <a:t>А.И. Мельников</a:t>
            </a:r>
            <a:r>
              <a:rPr lang="ru-RU" sz="2000"/>
              <a:t> </a:t>
            </a:r>
            <a:r>
              <a:rPr lang="ru-RU" sz="1800"/>
              <a:t>– русский архитектор, член Петербургской академии художеств.</a:t>
            </a:r>
          </a:p>
        </p:txBody>
      </p:sp>
      <p:sp>
        <p:nvSpPr>
          <p:cNvPr id="16395" name="Text Box 16"/>
          <p:cNvSpPr txBox="1">
            <a:spLocks noChangeArrowheads="1"/>
          </p:cNvSpPr>
          <p:nvPr/>
        </p:nvSpPr>
        <p:spPr bwMode="auto">
          <a:xfrm>
            <a:off x="827088" y="5013325"/>
            <a:ext cx="7704137" cy="396875"/>
          </a:xfrm>
          <a:prstGeom prst="rect">
            <a:avLst/>
          </a:prstGeom>
          <a:noFill/>
          <a:ln w="9525" algn="ctr">
            <a:noFill/>
            <a:miter lim="800000"/>
            <a:headEnd/>
            <a:tailEnd/>
          </a:ln>
        </p:spPr>
        <p:txBody>
          <a:bodyPr>
            <a:spAutoFit/>
          </a:bodyPr>
          <a:lstStyle/>
          <a:p>
            <a:pPr marL="179388" lvl="1" algn="l">
              <a:spcBef>
                <a:spcPct val="50000"/>
              </a:spcBef>
            </a:pPr>
            <a:r>
              <a:rPr lang="ru-RU" sz="2000"/>
              <a:t>Хирург Н.И. Пирогов; Профессор Ф.Ф. Преображенский.</a:t>
            </a:r>
          </a:p>
        </p:txBody>
      </p:sp>
      <p:sp>
        <p:nvSpPr>
          <p:cNvPr id="16396" name="Text Box 17"/>
          <p:cNvSpPr txBox="1">
            <a:spLocks noChangeArrowheads="1"/>
          </p:cNvSpPr>
          <p:nvPr/>
        </p:nvSpPr>
        <p:spPr bwMode="auto">
          <a:xfrm>
            <a:off x="1042988" y="5445125"/>
            <a:ext cx="8316912" cy="701675"/>
          </a:xfrm>
          <a:prstGeom prst="rect">
            <a:avLst/>
          </a:prstGeom>
          <a:noFill/>
          <a:ln w="9525" algn="ctr">
            <a:noFill/>
            <a:miter lim="800000"/>
            <a:headEnd/>
            <a:tailEnd/>
          </a:ln>
        </p:spPr>
        <p:txBody>
          <a:bodyPr>
            <a:spAutoFit/>
          </a:bodyPr>
          <a:lstStyle/>
          <a:p>
            <a:pPr lvl="1" algn="l">
              <a:spcBef>
                <a:spcPct val="50000"/>
              </a:spcBef>
            </a:pPr>
            <a:r>
              <a:rPr lang="ru-RU" sz="2000"/>
              <a:t>Художник О.А. Кипренский, полотна которого украшают знаменитые музеи.</a:t>
            </a:r>
          </a:p>
        </p:txBody>
      </p:sp>
      <p:sp>
        <p:nvSpPr>
          <p:cNvPr id="16397" name="Text Box 18"/>
          <p:cNvSpPr txBox="1">
            <a:spLocks noChangeArrowheads="1"/>
          </p:cNvSpPr>
          <p:nvPr/>
        </p:nvSpPr>
        <p:spPr bwMode="auto">
          <a:xfrm>
            <a:off x="1331913" y="6092825"/>
            <a:ext cx="7488237" cy="396875"/>
          </a:xfrm>
          <a:prstGeom prst="rect">
            <a:avLst/>
          </a:prstGeom>
          <a:noFill/>
          <a:ln w="9525" algn="ctr">
            <a:noFill/>
            <a:miter lim="800000"/>
            <a:headEnd/>
            <a:tailEnd/>
          </a:ln>
        </p:spPr>
        <p:txBody>
          <a:bodyPr>
            <a:spAutoFit/>
          </a:bodyPr>
          <a:lstStyle/>
          <a:p>
            <a:pPr lvl="1" algn="l">
              <a:spcBef>
                <a:spcPct val="50000"/>
              </a:spcBef>
            </a:pPr>
            <a:r>
              <a:rPr lang="ru-RU" sz="2000"/>
              <a:t>П.Ф. Анжу – исследователь северных берегов Сибири.</a:t>
            </a:r>
          </a:p>
        </p:txBody>
      </p:sp>
    </p:spTree>
  </p:cSld>
  <p:clrMapOvr>
    <a:masterClrMapping/>
  </p:clrMapOvr>
  <p:transition advClick="0" advTm="3000">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8" descr="живопись 08 172"/>
          <p:cNvPicPr>
            <a:picLocks noChangeAspect="1" noChangeArrowheads="1"/>
          </p:cNvPicPr>
          <p:nvPr/>
        </p:nvPicPr>
        <p:blipFill>
          <a:blip r:embed="rId2" cstate="email"/>
          <a:srcRect/>
          <a:stretch>
            <a:fillRect/>
          </a:stretch>
        </p:blipFill>
        <p:spPr bwMode="auto">
          <a:xfrm>
            <a:off x="0" y="1052513"/>
            <a:ext cx="4284663" cy="2803525"/>
          </a:xfrm>
          <a:prstGeom prst="rect">
            <a:avLst/>
          </a:prstGeom>
          <a:noFill/>
          <a:ln w="9525">
            <a:noFill/>
            <a:miter lim="800000"/>
            <a:headEnd/>
            <a:tailEnd/>
          </a:ln>
        </p:spPr>
      </p:pic>
      <p:pic>
        <p:nvPicPr>
          <p:cNvPr id="17411" name="Picture 12" descr="окт - 8 003"/>
          <p:cNvPicPr>
            <a:picLocks noChangeAspect="1" noChangeArrowheads="1"/>
          </p:cNvPicPr>
          <p:nvPr/>
        </p:nvPicPr>
        <p:blipFill>
          <a:blip r:embed="rId3" cstate="email">
            <a:lum bright="12000" contrast="6000"/>
          </a:blip>
          <a:srcRect/>
          <a:stretch>
            <a:fillRect/>
          </a:stretch>
        </p:blipFill>
        <p:spPr bwMode="auto">
          <a:xfrm>
            <a:off x="0" y="3933825"/>
            <a:ext cx="4284663" cy="2836863"/>
          </a:xfrm>
          <a:prstGeom prst="rect">
            <a:avLst/>
          </a:prstGeom>
          <a:noFill/>
          <a:ln w="9525">
            <a:solidFill>
              <a:srgbClr val="C0C0C0"/>
            </a:solidFill>
            <a:miter lim="800000"/>
            <a:headEnd/>
            <a:tailEnd/>
          </a:ln>
        </p:spPr>
      </p:pic>
      <p:pic>
        <p:nvPicPr>
          <p:cNvPr id="17412" name="Picture 4" descr="подложка презентации"/>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0" y="0"/>
            <a:ext cx="9144000" cy="6858000"/>
          </a:xfrm>
          <a:prstGeom prst="rect">
            <a:avLst/>
          </a:prstGeom>
          <a:noFill/>
          <a:ln w="9525">
            <a:noFill/>
            <a:miter lim="800000"/>
            <a:headEnd/>
            <a:tailEnd/>
          </a:ln>
        </p:spPr>
      </p:pic>
      <p:grpSp>
        <p:nvGrpSpPr>
          <p:cNvPr id="17413" name="Group 22"/>
          <p:cNvGrpSpPr>
            <a:grpSpLocks/>
          </p:cNvGrpSpPr>
          <p:nvPr/>
        </p:nvGrpSpPr>
        <p:grpSpPr bwMode="auto">
          <a:xfrm>
            <a:off x="3671888" y="1557338"/>
            <a:ext cx="6516687" cy="5321300"/>
            <a:chOff x="-316" y="619"/>
            <a:chExt cx="4105" cy="3352"/>
          </a:xfrm>
        </p:grpSpPr>
        <p:sp>
          <p:nvSpPr>
            <p:cNvPr id="17414" name="Text Box 6"/>
            <p:cNvSpPr txBox="1">
              <a:spLocks noChangeArrowheads="1"/>
            </p:cNvSpPr>
            <p:nvPr/>
          </p:nvSpPr>
          <p:spPr bwMode="auto">
            <a:xfrm>
              <a:off x="2765" y="1298"/>
              <a:ext cx="116" cy="231"/>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17415" name="Group 20"/>
            <p:cNvGrpSpPr>
              <a:grpSpLocks/>
            </p:cNvGrpSpPr>
            <p:nvPr/>
          </p:nvGrpSpPr>
          <p:grpSpPr bwMode="auto">
            <a:xfrm>
              <a:off x="177" y="619"/>
              <a:ext cx="1932" cy="634"/>
              <a:chOff x="2018" y="618"/>
              <a:chExt cx="1932" cy="634"/>
            </a:xfrm>
          </p:grpSpPr>
          <p:sp>
            <p:nvSpPr>
              <p:cNvPr id="17419" name="Text Box 5"/>
              <p:cNvSpPr txBox="1">
                <a:spLocks noChangeArrowheads="1"/>
              </p:cNvSpPr>
              <p:nvPr/>
            </p:nvSpPr>
            <p:spPr bwMode="auto">
              <a:xfrm>
                <a:off x="2018" y="618"/>
                <a:ext cx="917"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И</a:t>
                </a:r>
              </a:p>
            </p:txBody>
          </p:sp>
          <p:sp>
            <p:nvSpPr>
              <p:cNvPr id="17420" name="Text Box 9"/>
              <p:cNvSpPr txBox="1">
                <a:spLocks noChangeArrowheads="1"/>
              </p:cNvSpPr>
              <p:nvPr/>
            </p:nvSpPr>
            <p:spPr bwMode="auto">
              <a:xfrm>
                <a:off x="2336" y="890"/>
                <a:ext cx="1614" cy="288"/>
              </a:xfrm>
              <a:prstGeom prst="rect">
                <a:avLst/>
              </a:prstGeom>
              <a:noFill/>
              <a:ln w="9525">
                <a:noFill/>
                <a:miter lim="800000"/>
                <a:headEnd/>
                <a:tailEnd/>
              </a:ln>
            </p:spPr>
            <p:txBody>
              <a:bodyPr>
                <a:spAutoFit/>
              </a:bodyPr>
              <a:lstStyle/>
              <a:p>
                <a:pPr algn="l"/>
                <a:r>
                  <a:rPr lang="ru-RU" sz="2400"/>
                  <a:t>стория города</a:t>
                </a:r>
              </a:p>
            </p:txBody>
          </p:sp>
        </p:grpSp>
        <p:sp>
          <p:nvSpPr>
            <p:cNvPr id="17416" name="Text Box 10"/>
            <p:cNvSpPr txBox="1">
              <a:spLocks noChangeArrowheads="1"/>
            </p:cNvSpPr>
            <p:nvPr/>
          </p:nvSpPr>
          <p:spPr bwMode="auto">
            <a:xfrm>
              <a:off x="-316" y="1207"/>
              <a:ext cx="4105" cy="750"/>
            </a:xfrm>
            <a:prstGeom prst="rect">
              <a:avLst/>
            </a:prstGeom>
            <a:noFill/>
            <a:ln w="9525">
              <a:noFill/>
              <a:miter lim="800000"/>
              <a:headEnd/>
              <a:tailEnd/>
            </a:ln>
          </p:spPr>
          <p:txBody>
            <a:bodyPr>
              <a:spAutoFit/>
            </a:bodyPr>
            <a:lstStyle/>
            <a:p>
              <a:pPr marL="717550" lvl="4" algn="l"/>
              <a:r>
                <a:rPr lang="ru-RU" sz="1800"/>
                <a:t>Он стоит, историей богатый,</a:t>
              </a:r>
            </a:p>
            <a:p>
              <a:pPr marL="717550" lvl="4" algn="l"/>
              <a:r>
                <a:rPr lang="ru-RU" sz="1800"/>
                <a:t>Как маяк, открывший к морю дверь,</a:t>
              </a:r>
            </a:p>
            <a:p>
              <a:pPr marL="717550" lvl="4" algn="l"/>
              <a:r>
                <a:rPr lang="ru-RU" sz="1800"/>
                <a:t>Меньшиковым начатый когда – то,</a:t>
              </a:r>
            </a:p>
            <a:p>
              <a:pPr marL="717550" lvl="4" algn="l"/>
              <a:r>
                <a:rPr lang="ru-RU" sz="1800"/>
                <a:t>Нами продолжаемый теперь.</a:t>
              </a:r>
            </a:p>
          </p:txBody>
        </p:sp>
        <p:sp>
          <p:nvSpPr>
            <p:cNvPr id="17417" name="Rectangle 15"/>
            <p:cNvSpPr>
              <a:spLocks noChangeArrowheads="1"/>
            </p:cNvSpPr>
            <p:nvPr/>
          </p:nvSpPr>
          <p:spPr bwMode="auto">
            <a:xfrm>
              <a:off x="-103" y="2840"/>
              <a:ext cx="3346" cy="1131"/>
            </a:xfrm>
            <a:prstGeom prst="rect">
              <a:avLst/>
            </a:prstGeom>
            <a:noFill/>
            <a:ln w="9525" algn="ctr">
              <a:noFill/>
              <a:miter lim="800000"/>
              <a:headEnd/>
              <a:tailEnd/>
            </a:ln>
          </p:spPr>
          <p:txBody>
            <a:bodyPr>
              <a:spAutoFit/>
            </a:bodyPr>
            <a:lstStyle/>
            <a:p>
              <a:pPr marL="342900" indent="-342900" algn="l">
                <a:spcBef>
                  <a:spcPct val="20000"/>
                </a:spcBef>
              </a:pPr>
              <a:r>
                <a:rPr lang="ru-RU" sz="1800"/>
                <a:t>	Отсюда «Гордый» уходил в бессмертие,</a:t>
              </a:r>
              <a:br>
                <a:rPr lang="ru-RU" sz="1800"/>
              </a:br>
              <a:r>
                <a:rPr lang="ru-RU" sz="1800"/>
                <a:t>А шлюп «Камчатка» - земли открывать.</a:t>
              </a:r>
              <a:br>
                <a:rPr lang="ru-RU" sz="1800"/>
              </a:br>
              <a:r>
                <a:rPr lang="ru-RU" sz="1800"/>
                <a:t>Рамбов не стар, но все – таки, </a:t>
              </a:r>
              <a:br>
                <a:rPr lang="ru-RU" sz="1800"/>
              </a:br>
              <a:r>
                <a:rPr lang="ru-RU" sz="1800"/>
                <a:t>			поверьте мне,</a:t>
              </a:r>
              <a:br>
                <a:rPr lang="ru-RU" sz="1800"/>
              </a:br>
              <a:r>
                <a:rPr lang="ru-RU" sz="1800"/>
                <a:t>Нам есть о  чем потомкам рассказать</a:t>
              </a:r>
            </a:p>
            <a:p>
              <a:pPr marL="342900" indent="-342900" algn="l">
                <a:spcBef>
                  <a:spcPct val="20000"/>
                </a:spcBef>
              </a:pPr>
              <a:endParaRPr lang="ru-RU" sz="1800"/>
            </a:p>
          </p:txBody>
        </p:sp>
        <p:sp>
          <p:nvSpPr>
            <p:cNvPr id="17418" name="Text Box 21"/>
            <p:cNvSpPr txBox="1">
              <a:spLocks noChangeArrowheads="1"/>
            </p:cNvSpPr>
            <p:nvPr/>
          </p:nvSpPr>
          <p:spPr bwMode="auto">
            <a:xfrm>
              <a:off x="123" y="1988"/>
              <a:ext cx="2867" cy="923"/>
            </a:xfrm>
            <a:prstGeom prst="rect">
              <a:avLst/>
            </a:prstGeom>
            <a:noFill/>
            <a:ln w="9525" algn="ctr">
              <a:noFill/>
              <a:miter lim="800000"/>
              <a:headEnd/>
              <a:tailEnd/>
            </a:ln>
          </p:spPr>
          <p:txBody>
            <a:bodyPr wrap="none">
              <a:spAutoFit/>
            </a:bodyPr>
            <a:lstStyle/>
            <a:p>
              <a:pPr algn="l"/>
              <a:r>
                <a:rPr lang="ru-RU" sz="1800"/>
                <a:t>Здесь Ломоносов смело ставил опыты,</a:t>
              </a:r>
            </a:p>
            <a:p>
              <a:pPr algn="l"/>
              <a:r>
                <a:rPr lang="ru-RU" sz="1800"/>
                <a:t>Маклай итоги странствий подбивал.</a:t>
              </a:r>
            </a:p>
            <a:p>
              <a:pPr algn="l"/>
              <a:r>
                <a:rPr lang="ru-RU" sz="1800"/>
                <a:t>И о Кронштадте Меншикова хлопоты</a:t>
              </a:r>
            </a:p>
            <a:p>
              <a:pPr algn="l"/>
              <a:r>
                <a:rPr lang="ru-RU" sz="1800"/>
                <a:t>Сам государь Петр </a:t>
              </a:r>
              <a:r>
                <a:rPr lang="en-US" sz="1800"/>
                <a:t>I </a:t>
              </a:r>
              <a:r>
                <a:rPr lang="ru-RU" sz="1800"/>
                <a:t>признавал.</a:t>
              </a:r>
            </a:p>
            <a:p>
              <a:pPr algn="l"/>
              <a:endParaRPr lang="ru-RU" sz="1800"/>
            </a:p>
          </p:txBody>
        </p:sp>
      </p:grpSp>
    </p:spTree>
  </p:cSld>
  <p:clrMapOvr>
    <a:masterClrMapping/>
  </p:clrMapOvr>
  <p:transition advClick="0" advTm="5000">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1" descr="Китайский дворец"/>
          <p:cNvPicPr>
            <a:picLocks noChangeAspect="1" noChangeArrowheads="1"/>
          </p:cNvPicPr>
          <p:nvPr/>
        </p:nvPicPr>
        <p:blipFill>
          <a:blip r:embed="rId2" cstate="email"/>
          <a:srcRect l="1639"/>
          <a:stretch>
            <a:fillRect/>
          </a:stretch>
        </p:blipFill>
        <p:spPr bwMode="auto">
          <a:xfrm>
            <a:off x="0" y="4094163"/>
            <a:ext cx="4000500" cy="2703512"/>
          </a:xfrm>
          <a:prstGeom prst="rect">
            <a:avLst/>
          </a:prstGeom>
          <a:noFill/>
          <a:ln w="9525">
            <a:noFill/>
            <a:miter lim="800000"/>
            <a:headEnd/>
            <a:tailEnd/>
          </a:ln>
        </p:spPr>
      </p:pic>
      <p:pic>
        <p:nvPicPr>
          <p:cNvPr id="18435" name="Picture 9" descr="карт 1"/>
          <p:cNvPicPr>
            <a:picLocks noChangeAspect="1" noChangeArrowheads="1"/>
          </p:cNvPicPr>
          <p:nvPr/>
        </p:nvPicPr>
        <p:blipFill>
          <a:blip r:embed="rId3" cstate="email"/>
          <a:srcRect/>
          <a:stretch>
            <a:fillRect/>
          </a:stretch>
        </p:blipFill>
        <p:spPr bwMode="auto">
          <a:xfrm>
            <a:off x="0" y="1052513"/>
            <a:ext cx="3995738" cy="2987675"/>
          </a:xfrm>
          <a:prstGeom prst="rect">
            <a:avLst/>
          </a:prstGeom>
          <a:noFill/>
          <a:ln w="9525">
            <a:noFill/>
            <a:miter lim="800000"/>
            <a:headEnd/>
            <a:tailEnd/>
          </a:ln>
        </p:spPr>
      </p:pic>
      <p:pic>
        <p:nvPicPr>
          <p:cNvPr id="18436" name="Picture 4" descr="подложка презентации"/>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0" y="7938"/>
            <a:ext cx="9144000" cy="6850062"/>
          </a:xfrm>
          <a:prstGeom prst="rect">
            <a:avLst/>
          </a:prstGeom>
          <a:noFill/>
          <a:ln w="9525">
            <a:noFill/>
            <a:miter lim="800000"/>
            <a:headEnd/>
            <a:tailEnd/>
          </a:ln>
        </p:spPr>
      </p:pic>
      <p:sp>
        <p:nvSpPr>
          <p:cNvPr id="18437" name="Text Box 6"/>
          <p:cNvSpPr txBox="1">
            <a:spLocks noChangeArrowheads="1"/>
          </p:cNvSpPr>
          <p:nvPr/>
        </p:nvSpPr>
        <p:spPr bwMode="auto">
          <a:xfrm>
            <a:off x="44275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18438" name="Group 13"/>
          <p:cNvGrpSpPr>
            <a:grpSpLocks/>
          </p:cNvGrpSpPr>
          <p:nvPr/>
        </p:nvGrpSpPr>
        <p:grpSpPr bwMode="auto">
          <a:xfrm>
            <a:off x="4068763" y="1231900"/>
            <a:ext cx="4391025" cy="1189038"/>
            <a:chOff x="2699" y="709"/>
            <a:chExt cx="2766" cy="749"/>
          </a:xfrm>
        </p:grpSpPr>
        <p:sp>
          <p:nvSpPr>
            <p:cNvPr id="18440" name="Text Box 5"/>
            <p:cNvSpPr txBox="1">
              <a:spLocks noChangeArrowheads="1"/>
            </p:cNvSpPr>
            <p:nvPr/>
          </p:nvSpPr>
          <p:spPr bwMode="auto">
            <a:xfrm>
              <a:off x="2699" y="709"/>
              <a:ext cx="453"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К</a:t>
              </a:r>
            </a:p>
          </p:txBody>
        </p:sp>
        <p:sp>
          <p:nvSpPr>
            <p:cNvPr id="18441" name="Text Box 7"/>
            <p:cNvSpPr txBox="1">
              <a:spLocks noChangeArrowheads="1"/>
            </p:cNvSpPr>
            <p:nvPr/>
          </p:nvSpPr>
          <p:spPr bwMode="auto">
            <a:xfrm>
              <a:off x="3107" y="1071"/>
              <a:ext cx="2358" cy="288"/>
            </a:xfrm>
            <a:prstGeom prst="rect">
              <a:avLst/>
            </a:prstGeom>
            <a:noFill/>
            <a:ln w="9525">
              <a:noFill/>
              <a:miter lim="800000"/>
              <a:headEnd/>
              <a:tailEnd/>
            </a:ln>
          </p:spPr>
          <p:txBody>
            <a:bodyPr>
              <a:spAutoFit/>
            </a:bodyPr>
            <a:lstStyle/>
            <a:p>
              <a:pPr algn="l"/>
              <a:r>
                <a:rPr lang="ru-RU" sz="2400"/>
                <a:t>итайский дворец</a:t>
              </a:r>
            </a:p>
          </p:txBody>
        </p:sp>
      </p:grpSp>
      <p:sp>
        <p:nvSpPr>
          <p:cNvPr id="18439" name="Rectangle 8"/>
          <p:cNvSpPr>
            <a:spLocks noChangeArrowheads="1"/>
          </p:cNvSpPr>
          <p:nvPr/>
        </p:nvSpPr>
        <p:spPr bwMode="auto">
          <a:xfrm>
            <a:off x="4140200" y="2419350"/>
            <a:ext cx="4608513" cy="4211638"/>
          </a:xfrm>
          <a:prstGeom prst="rect">
            <a:avLst/>
          </a:prstGeom>
          <a:noFill/>
          <a:ln w="9525">
            <a:noFill/>
            <a:miter lim="800000"/>
            <a:headEnd/>
            <a:tailEnd/>
          </a:ln>
        </p:spPr>
        <p:txBody>
          <a:bodyPr anchor="ctr">
            <a:spAutoFit/>
          </a:bodyPr>
          <a:lstStyle/>
          <a:p>
            <a:pPr algn="l"/>
            <a:r>
              <a:rPr lang="ru-RU" sz="1800"/>
              <a:t>Название родилось от отделки четырех интерьеров, и хранящихся там коллекций произведений прикладного искусства Китая и Японии. </a:t>
            </a:r>
          </a:p>
          <a:p>
            <a:pPr algn="l"/>
            <a:r>
              <a:rPr lang="ru-RU" sz="1800"/>
              <a:t/>
            </a:r>
            <a:br>
              <a:rPr lang="ru-RU" sz="1800"/>
            </a:br>
            <a:r>
              <a:rPr lang="ru-RU" sz="1800"/>
              <a:t>А. Н. Бенуа писал о нем: «Китайский дворец в Ораниенбауме по цельности и изяществу художественной отделки - </a:t>
            </a:r>
            <a:r>
              <a:rPr lang="en-US" sz="1800"/>
              <a:t>         </a:t>
            </a:r>
            <a:r>
              <a:rPr lang="ru-RU" sz="1800"/>
              <a:t>один из самых изумительных</a:t>
            </a:r>
            <a:r>
              <a:rPr lang="en-US" sz="1800"/>
              <a:t> </a:t>
            </a:r>
            <a:r>
              <a:rPr lang="ru-RU" sz="1800"/>
              <a:t>памятников XVIII века... </a:t>
            </a:r>
            <a:br>
              <a:rPr lang="ru-RU" sz="1800"/>
            </a:br>
            <a:r>
              <a:rPr lang="ru-RU" sz="1800"/>
              <a:t/>
            </a:r>
            <a:br>
              <a:rPr lang="ru-RU" sz="1800"/>
            </a:br>
            <a:r>
              <a:rPr lang="ru-RU" sz="1800"/>
              <a:t>Живописные узоры, штукатурные орнаменты, картины, архитектурные детали - все это имеет что-то общее с сонатами Гайдна или Моцарта». </a:t>
            </a:r>
          </a:p>
        </p:txBody>
      </p:sp>
    </p:spTree>
  </p:cSld>
  <p:clrMapOvr>
    <a:masterClrMapping/>
  </p:clrMapOvr>
  <p:transition advClick="0" advTm="5000">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ru-RU" smtClean="0"/>
          </a:p>
        </p:txBody>
      </p:sp>
      <p:sp>
        <p:nvSpPr>
          <p:cNvPr id="19459" name="Rectangle 3"/>
          <p:cNvSpPr>
            <a:spLocks noGrp="1" noChangeArrowheads="1"/>
          </p:cNvSpPr>
          <p:nvPr>
            <p:ph type="body" idx="1"/>
          </p:nvPr>
        </p:nvSpPr>
        <p:spPr/>
        <p:txBody>
          <a:bodyPr/>
          <a:lstStyle/>
          <a:p>
            <a:pPr eaLnBrk="1" hangingPunct="1"/>
            <a:endParaRPr lang="ru-RU" smtClean="0"/>
          </a:p>
        </p:txBody>
      </p:sp>
      <p:pic>
        <p:nvPicPr>
          <p:cNvPr id="19460"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19461"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19462" name="Group 17"/>
          <p:cNvGrpSpPr>
            <a:grpSpLocks/>
          </p:cNvGrpSpPr>
          <p:nvPr/>
        </p:nvGrpSpPr>
        <p:grpSpPr bwMode="auto">
          <a:xfrm>
            <a:off x="4140200" y="1484313"/>
            <a:ext cx="3887788" cy="1619250"/>
            <a:chOff x="2608" y="641"/>
            <a:chExt cx="2449" cy="1020"/>
          </a:xfrm>
        </p:grpSpPr>
        <p:sp>
          <p:nvSpPr>
            <p:cNvPr id="19468" name="Text Box 5"/>
            <p:cNvSpPr txBox="1">
              <a:spLocks noChangeArrowheads="1"/>
            </p:cNvSpPr>
            <p:nvPr/>
          </p:nvSpPr>
          <p:spPr bwMode="auto">
            <a:xfrm>
              <a:off x="2608" y="641"/>
              <a:ext cx="408"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К</a:t>
              </a:r>
            </a:p>
          </p:txBody>
        </p:sp>
        <p:sp>
          <p:nvSpPr>
            <p:cNvPr id="19469" name="Text Box 7"/>
            <p:cNvSpPr txBox="1">
              <a:spLocks noChangeArrowheads="1"/>
            </p:cNvSpPr>
            <p:nvPr/>
          </p:nvSpPr>
          <p:spPr bwMode="auto">
            <a:xfrm>
              <a:off x="2880" y="913"/>
              <a:ext cx="2177" cy="748"/>
            </a:xfrm>
            <a:prstGeom prst="rect">
              <a:avLst/>
            </a:prstGeom>
            <a:noFill/>
            <a:ln w="9525">
              <a:noFill/>
              <a:miter lim="800000"/>
              <a:headEnd/>
              <a:tailEnd/>
            </a:ln>
          </p:spPr>
          <p:txBody>
            <a:bodyPr>
              <a:spAutoFit/>
            </a:bodyPr>
            <a:lstStyle/>
            <a:p>
              <a:pPr algn="l"/>
              <a:r>
                <a:rPr lang="ru-RU" sz="2400"/>
                <a:t>итайский дворец -</a:t>
              </a:r>
            </a:p>
            <a:p>
              <a:pPr algn="l"/>
              <a:endParaRPr lang="ru-RU" sz="2400"/>
            </a:p>
            <a:p>
              <a:pPr algn="l"/>
              <a:endParaRPr lang="ru-RU" sz="2400"/>
            </a:p>
          </p:txBody>
        </p:sp>
      </p:grpSp>
      <p:sp>
        <p:nvSpPr>
          <p:cNvPr id="19463" name="Rectangle 8"/>
          <p:cNvSpPr>
            <a:spLocks noChangeArrowheads="1"/>
          </p:cNvSpPr>
          <p:nvPr/>
        </p:nvSpPr>
        <p:spPr bwMode="auto">
          <a:xfrm>
            <a:off x="4140200" y="2420938"/>
            <a:ext cx="4248150" cy="1082675"/>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r>
              <a:rPr lang="ru-RU" sz="1800"/>
              <a:t>был загородной резиденцией</a:t>
            </a:r>
            <a:br>
              <a:rPr lang="ru-RU" sz="1800"/>
            </a:br>
            <a:r>
              <a:rPr lang="ru-RU" sz="1800"/>
              <a:t>для уединенного отдыха и кратковременных приемов узкого круга гостей.</a:t>
            </a:r>
          </a:p>
        </p:txBody>
      </p:sp>
      <p:pic>
        <p:nvPicPr>
          <p:cNvPr id="19464" name="Picture 12" descr="Рисунок3"/>
          <p:cNvPicPr>
            <a:picLocks noChangeAspect="1" noChangeArrowheads="1"/>
          </p:cNvPicPr>
          <p:nvPr/>
        </p:nvPicPr>
        <p:blipFill>
          <a:blip r:embed="rId3" cstate="email"/>
          <a:srcRect/>
          <a:stretch>
            <a:fillRect/>
          </a:stretch>
        </p:blipFill>
        <p:spPr bwMode="auto">
          <a:xfrm>
            <a:off x="0" y="1390650"/>
            <a:ext cx="4067175" cy="3406775"/>
          </a:xfrm>
          <a:prstGeom prst="rect">
            <a:avLst/>
          </a:prstGeom>
          <a:noFill/>
          <a:ln w="9525">
            <a:solidFill>
              <a:srgbClr val="C0C0C0"/>
            </a:solidFill>
            <a:miter lim="800000"/>
            <a:headEnd/>
            <a:tailEnd/>
          </a:ln>
        </p:spPr>
      </p:pic>
      <p:sp>
        <p:nvSpPr>
          <p:cNvPr id="19465" name="Rectangle 14"/>
          <p:cNvSpPr>
            <a:spLocks noChangeArrowheads="1"/>
          </p:cNvSpPr>
          <p:nvPr/>
        </p:nvSpPr>
        <p:spPr bwMode="auto">
          <a:xfrm>
            <a:off x="-76200" y="4854575"/>
            <a:ext cx="4176713" cy="1246188"/>
          </a:xfrm>
          <a:prstGeom prst="rect">
            <a:avLst/>
          </a:prstGeom>
          <a:noFill/>
          <a:ln w="9525" algn="ctr">
            <a:noFill/>
            <a:miter lim="800000"/>
            <a:headEnd/>
            <a:tailEnd/>
          </a:ln>
        </p:spPr>
        <p:txBody>
          <a:bodyPr>
            <a:spAutoFit/>
          </a:bodyPr>
          <a:lstStyle/>
          <a:p>
            <a:pPr marL="179388" lvl="1" algn="l">
              <a:spcBef>
                <a:spcPct val="20000"/>
              </a:spcBef>
            </a:pPr>
            <a:r>
              <a:rPr lang="ru-RU" sz="1800"/>
              <a:t>Зимняя сказка уже началась, </a:t>
            </a:r>
            <a:br>
              <a:rPr lang="ru-RU" sz="1800"/>
            </a:br>
            <a:r>
              <a:rPr lang="ru-RU" sz="1800"/>
              <a:t>Снежная фея до нас добралась –</a:t>
            </a:r>
          </a:p>
          <a:p>
            <a:pPr marL="179388" lvl="1" algn="l">
              <a:spcBef>
                <a:spcPct val="20000"/>
              </a:spcBef>
            </a:pPr>
            <a:r>
              <a:rPr lang="ru-RU" sz="1800"/>
              <a:t>Кружится снег и мелькают огни, </a:t>
            </a:r>
            <a:br>
              <a:rPr lang="ru-RU" sz="1800"/>
            </a:br>
            <a:r>
              <a:rPr lang="ru-RU" sz="1800"/>
              <a:t>Сказки волшебные в город пришли</a:t>
            </a:r>
          </a:p>
        </p:txBody>
      </p:sp>
      <p:sp>
        <p:nvSpPr>
          <p:cNvPr id="19466" name="Rectangle 15"/>
          <p:cNvSpPr>
            <a:spLocks noChangeArrowheads="1"/>
          </p:cNvSpPr>
          <p:nvPr/>
        </p:nvSpPr>
        <p:spPr bwMode="auto">
          <a:xfrm>
            <a:off x="1835150" y="6161088"/>
            <a:ext cx="2376488" cy="581025"/>
          </a:xfrm>
          <a:prstGeom prst="rect">
            <a:avLst/>
          </a:prstGeom>
          <a:noFill/>
          <a:ln w="9525" algn="ctr">
            <a:noFill/>
            <a:miter lim="800000"/>
            <a:headEnd/>
            <a:tailEnd/>
          </a:ln>
        </p:spPr>
        <p:txBody>
          <a:bodyPr>
            <a:spAutoFit/>
          </a:bodyPr>
          <a:lstStyle/>
          <a:p>
            <a:pPr marL="342900" indent="-342900" algn="r">
              <a:spcBef>
                <a:spcPct val="20000"/>
              </a:spcBef>
            </a:pPr>
            <a:r>
              <a:rPr lang="ru-RU"/>
              <a:t>Китайский дворец</a:t>
            </a:r>
            <a:br>
              <a:rPr lang="ru-RU"/>
            </a:br>
            <a:r>
              <a:rPr lang="ru-RU"/>
              <a:t>С. Сильченко</a:t>
            </a:r>
          </a:p>
        </p:txBody>
      </p:sp>
      <p:pic>
        <p:nvPicPr>
          <p:cNvPr id="19467" name="Picture 16" descr="живопись 08 148"/>
          <p:cNvPicPr>
            <a:picLocks noChangeAspect="1" noChangeArrowheads="1"/>
          </p:cNvPicPr>
          <p:nvPr/>
        </p:nvPicPr>
        <p:blipFill>
          <a:blip r:embed="rId4" cstate="email">
            <a:lum bright="12000" contrast="12000"/>
          </a:blip>
          <a:srcRect/>
          <a:stretch>
            <a:fillRect/>
          </a:stretch>
        </p:blipFill>
        <p:spPr bwMode="auto">
          <a:xfrm>
            <a:off x="4284663" y="3578225"/>
            <a:ext cx="4859337" cy="3279775"/>
          </a:xfrm>
          <a:prstGeom prst="rect">
            <a:avLst/>
          </a:prstGeom>
          <a:noFill/>
          <a:ln w="9525">
            <a:no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ru-RU" smtClean="0"/>
          </a:p>
        </p:txBody>
      </p:sp>
      <p:sp>
        <p:nvSpPr>
          <p:cNvPr id="20483" name="Rectangle 3"/>
          <p:cNvSpPr>
            <a:spLocks noGrp="1" noChangeArrowheads="1"/>
          </p:cNvSpPr>
          <p:nvPr>
            <p:ph type="body" idx="1"/>
          </p:nvPr>
        </p:nvSpPr>
        <p:spPr/>
        <p:txBody>
          <a:bodyPr/>
          <a:lstStyle/>
          <a:p>
            <a:pPr eaLnBrk="1" hangingPunct="1"/>
            <a:endParaRPr lang="ru-RU" smtClean="0"/>
          </a:p>
        </p:txBody>
      </p:sp>
      <p:pic>
        <p:nvPicPr>
          <p:cNvPr id="20484"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20485" name="Text Box 5"/>
          <p:cNvSpPr txBox="1">
            <a:spLocks noChangeArrowheads="1"/>
          </p:cNvSpPr>
          <p:nvPr/>
        </p:nvSpPr>
        <p:spPr bwMode="auto">
          <a:xfrm>
            <a:off x="3851275" y="981075"/>
            <a:ext cx="706438"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К</a:t>
            </a:r>
          </a:p>
        </p:txBody>
      </p:sp>
      <p:sp>
        <p:nvSpPr>
          <p:cNvPr id="20486" name="Text Box 6"/>
          <p:cNvSpPr txBox="1">
            <a:spLocks noChangeArrowheads="1"/>
          </p:cNvSpPr>
          <p:nvPr/>
        </p:nvSpPr>
        <p:spPr bwMode="auto">
          <a:xfrm>
            <a:off x="44275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20487" name="Text Box 7"/>
          <p:cNvSpPr txBox="1">
            <a:spLocks noChangeArrowheads="1"/>
          </p:cNvSpPr>
          <p:nvPr/>
        </p:nvSpPr>
        <p:spPr bwMode="auto">
          <a:xfrm>
            <a:off x="4427538" y="1557338"/>
            <a:ext cx="4248150" cy="457200"/>
          </a:xfrm>
          <a:prstGeom prst="rect">
            <a:avLst/>
          </a:prstGeom>
          <a:noFill/>
          <a:ln w="9525">
            <a:noFill/>
            <a:miter lim="800000"/>
            <a:headEnd/>
            <a:tailEnd/>
          </a:ln>
        </p:spPr>
        <p:txBody>
          <a:bodyPr>
            <a:spAutoFit/>
          </a:bodyPr>
          <a:lstStyle/>
          <a:p>
            <a:pPr algn="l"/>
            <a:r>
              <a:rPr lang="ru-RU" sz="2400"/>
              <a:t>атальная горка</a:t>
            </a:r>
          </a:p>
        </p:txBody>
      </p:sp>
      <p:sp>
        <p:nvSpPr>
          <p:cNvPr id="20488" name="Text Box 11"/>
          <p:cNvSpPr txBox="1">
            <a:spLocks noChangeArrowheads="1"/>
          </p:cNvSpPr>
          <p:nvPr/>
        </p:nvSpPr>
        <p:spPr bwMode="auto">
          <a:xfrm>
            <a:off x="5310188" y="6491288"/>
            <a:ext cx="3833812" cy="366712"/>
          </a:xfrm>
          <a:prstGeom prst="rect">
            <a:avLst/>
          </a:prstGeom>
          <a:noFill/>
          <a:ln w="9525">
            <a:noFill/>
            <a:miter lim="800000"/>
            <a:headEnd/>
            <a:tailEnd/>
          </a:ln>
        </p:spPr>
        <p:txBody>
          <a:bodyPr>
            <a:spAutoFit/>
          </a:bodyPr>
          <a:lstStyle/>
          <a:p>
            <a:pPr algn="l"/>
            <a:r>
              <a:rPr lang="ru-RU" sz="1800"/>
              <a:t>Катальная горка. С.Карлыханова</a:t>
            </a:r>
          </a:p>
        </p:txBody>
      </p:sp>
      <p:pic>
        <p:nvPicPr>
          <p:cNvPr id="20489" name="Picture 12"/>
          <p:cNvPicPr>
            <a:picLocks noChangeAspect="1" noChangeArrowheads="1"/>
          </p:cNvPicPr>
          <p:nvPr/>
        </p:nvPicPr>
        <p:blipFill>
          <a:blip r:embed="rId3" cstate="email"/>
          <a:srcRect/>
          <a:stretch>
            <a:fillRect/>
          </a:stretch>
        </p:blipFill>
        <p:spPr bwMode="auto">
          <a:xfrm>
            <a:off x="0" y="1268413"/>
            <a:ext cx="3924300" cy="2617787"/>
          </a:xfrm>
          <a:prstGeom prst="rect">
            <a:avLst/>
          </a:prstGeom>
          <a:noFill/>
          <a:ln w="9525">
            <a:solidFill>
              <a:srgbClr val="C0C0C0"/>
            </a:solidFill>
            <a:miter lim="800000"/>
            <a:headEnd/>
            <a:tailEnd/>
          </a:ln>
        </p:spPr>
      </p:pic>
      <p:pic>
        <p:nvPicPr>
          <p:cNvPr id="20490" name="Picture 13" descr="живопись 08 132"/>
          <p:cNvPicPr>
            <a:picLocks noChangeAspect="1" noChangeArrowheads="1"/>
          </p:cNvPicPr>
          <p:nvPr/>
        </p:nvPicPr>
        <p:blipFill>
          <a:blip r:embed="rId4" cstate="email"/>
          <a:srcRect/>
          <a:stretch>
            <a:fillRect/>
          </a:stretch>
        </p:blipFill>
        <p:spPr bwMode="auto">
          <a:xfrm>
            <a:off x="4787900" y="3429000"/>
            <a:ext cx="4356100" cy="3024188"/>
          </a:xfrm>
          <a:prstGeom prst="rect">
            <a:avLst/>
          </a:prstGeom>
          <a:noFill/>
          <a:ln w="9525">
            <a:solidFill>
              <a:srgbClr val="C0C0C0"/>
            </a:solidFill>
            <a:miter lim="800000"/>
            <a:headEnd/>
            <a:tailEnd/>
          </a:ln>
        </p:spPr>
      </p:pic>
      <p:pic>
        <p:nvPicPr>
          <p:cNvPr id="20491" name="Picture 14" descr="Рисунок2"/>
          <p:cNvPicPr>
            <a:picLocks noChangeAspect="1" noChangeArrowheads="1"/>
          </p:cNvPicPr>
          <p:nvPr/>
        </p:nvPicPr>
        <p:blipFill>
          <a:blip r:embed="rId5" cstate="email"/>
          <a:srcRect/>
          <a:stretch>
            <a:fillRect/>
          </a:stretch>
        </p:blipFill>
        <p:spPr bwMode="auto">
          <a:xfrm>
            <a:off x="0" y="4108450"/>
            <a:ext cx="4572000" cy="2749550"/>
          </a:xfrm>
          <a:prstGeom prst="rect">
            <a:avLst/>
          </a:prstGeom>
          <a:noFill/>
          <a:ln w="9525">
            <a:solidFill>
              <a:srgbClr val="C0C0C0"/>
            </a:solidFill>
            <a:miter lim="800000"/>
            <a:headEnd/>
            <a:tailEnd/>
          </a:ln>
        </p:spPr>
      </p:pic>
      <p:sp>
        <p:nvSpPr>
          <p:cNvPr id="20492" name="Rectangle 16"/>
          <p:cNvSpPr>
            <a:spLocks noChangeArrowheads="1"/>
          </p:cNvSpPr>
          <p:nvPr/>
        </p:nvSpPr>
        <p:spPr bwMode="auto">
          <a:xfrm>
            <a:off x="3492500" y="1916113"/>
            <a:ext cx="4897438" cy="1465262"/>
          </a:xfrm>
          <a:prstGeom prst="rect">
            <a:avLst/>
          </a:prstGeom>
          <a:noFill/>
          <a:ln w="9525" algn="ctr">
            <a:noFill/>
            <a:miter lim="800000"/>
            <a:headEnd/>
            <a:tailEnd/>
          </a:ln>
        </p:spPr>
        <p:txBody>
          <a:bodyPr>
            <a:spAutoFit/>
          </a:bodyPr>
          <a:lstStyle/>
          <a:p>
            <a:pPr lvl="1" algn="l"/>
            <a:r>
              <a:rPr lang="ru-RU" sz="1800"/>
              <a:t>построена как увеселительное сооружение  в духе русских народных развлечений, декорирована раскошной лепниной и росписями в стиле барокко.</a:t>
            </a:r>
          </a:p>
        </p:txBody>
      </p:sp>
    </p:spTree>
  </p:cSld>
  <p:clrMapOvr>
    <a:masterClrMapping/>
  </p:clrMapOvr>
  <p:transition advClick="0" advTm="5000">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endParaRPr lang="ru-RU" smtClean="0"/>
          </a:p>
        </p:txBody>
      </p:sp>
      <p:sp>
        <p:nvSpPr>
          <p:cNvPr id="3075" name="Rectangle 3"/>
          <p:cNvSpPr>
            <a:spLocks noGrp="1" noChangeArrowheads="1"/>
          </p:cNvSpPr>
          <p:nvPr>
            <p:ph type="body" idx="1"/>
          </p:nvPr>
        </p:nvSpPr>
        <p:spPr/>
        <p:txBody>
          <a:bodyPr/>
          <a:lstStyle/>
          <a:p>
            <a:pPr eaLnBrk="1" hangingPunct="1"/>
            <a:endParaRPr lang="ru-RU" smtClean="0"/>
          </a:p>
        </p:txBody>
      </p:sp>
      <p:pic>
        <p:nvPicPr>
          <p:cNvPr id="3076"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5125" name="Text Box 5"/>
          <p:cNvSpPr txBox="1">
            <a:spLocks noChangeArrowheads="1"/>
          </p:cNvSpPr>
          <p:nvPr/>
        </p:nvSpPr>
        <p:spPr bwMode="auto">
          <a:xfrm>
            <a:off x="3765550" y="1485900"/>
            <a:ext cx="742950" cy="1189038"/>
          </a:xfrm>
          <a:prstGeom prst="rect">
            <a:avLst/>
          </a:prstGeom>
          <a:noFill/>
          <a:ln w="9525">
            <a:noFill/>
            <a:miter lim="800000"/>
            <a:headEnd/>
            <a:tailEnd/>
          </a:ln>
        </p:spPr>
        <p:txBody>
          <a:bodyPr wrap="none">
            <a:spAutoFit/>
          </a:bodyPr>
          <a:lstStyle/>
          <a:p>
            <a:pPr algn="l"/>
            <a:r>
              <a:rPr lang="ru-RU" sz="7200">
                <a:solidFill>
                  <a:srgbClr val="E20000"/>
                </a:solidFill>
                <a:latin typeface="Times New Roman" pitchFamily="18" charset="0"/>
              </a:rPr>
              <a:t>А</a:t>
            </a:r>
          </a:p>
        </p:txBody>
      </p:sp>
      <p:sp>
        <p:nvSpPr>
          <p:cNvPr id="3078"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5127" name="Text Box 7"/>
          <p:cNvSpPr txBox="1">
            <a:spLocks noChangeArrowheads="1"/>
          </p:cNvSpPr>
          <p:nvPr/>
        </p:nvSpPr>
        <p:spPr bwMode="auto">
          <a:xfrm>
            <a:off x="4284663" y="2060575"/>
            <a:ext cx="3103562" cy="457200"/>
          </a:xfrm>
          <a:prstGeom prst="rect">
            <a:avLst/>
          </a:prstGeom>
          <a:noFill/>
          <a:ln w="9525">
            <a:noFill/>
            <a:miter lim="800000"/>
            <a:headEnd/>
            <a:tailEnd/>
          </a:ln>
        </p:spPr>
        <p:txBody>
          <a:bodyPr wrap="none">
            <a:spAutoFit/>
          </a:bodyPr>
          <a:lstStyle/>
          <a:p>
            <a:pPr algn="l"/>
            <a:r>
              <a:rPr lang="ru-RU" sz="2400"/>
              <a:t>пельсиновое дерево</a:t>
            </a:r>
          </a:p>
        </p:txBody>
      </p:sp>
      <p:pic>
        <p:nvPicPr>
          <p:cNvPr id="5128" name="Picture 8" descr="oranienbaum1859_city_prcoa_n5341"/>
          <p:cNvPicPr>
            <a:picLocks noChangeAspect="1" noChangeArrowheads="1"/>
          </p:cNvPicPr>
          <p:nvPr/>
        </p:nvPicPr>
        <p:blipFill>
          <a:blip r:embed="rId3" cstate="email"/>
          <a:srcRect/>
          <a:stretch>
            <a:fillRect/>
          </a:stretch>
        </p:blipFill>
        <p:spPr bwMode="auto">
          <a:xfrm>
            <a:off x="107950" y="1844675"/>
            <a:ext cx="3481388" cy="3671888"/>
          </a:xfrm>
          <a:prstGeom prst="rect">
            <a:avLst/>
          </a:prstGeom>
          <a:noFill/>
          <a:ln w="9525">
            <a:noFill/>
            <a:miter lim="800000"/>
            <a:headEnd/>
            <a:tailEnd/>
          </a:ln>
        </p:spPr>
      </p:pic>
      <p:sp>
        <p:nvSpPr>
          <p:cNvPr id="5129" name="Rectangle 9"/>
          <p:cNvSpPr>
            <a:spLocks noChangeArrowheads="1"/>
          </p:cNvSpPr>
          <p:nvPr/>
        </p:nvSpPr>
        <p:spPr bwMode="auto">
          <a:xfrm>
            <a:off x="3851275" y="2781300"/>
            <a:ext cx="4752975" cy="3140075"/>
          </a:xfrm>
          <a:prstGeom prst="rect">
            <a:avLst/>
          </a:prstGeom>
          <a:noFill/>
          <a:ln w="9525">
            <a:noFill/>
            <a:miter lim="800000"/>
            <a:headEnd/>
            <a:tailEnd/>
          </a:ln>
        </p:spPr>
        <p:txBody>
          <a:bodyPr>
            <a:spAutoFit/>
          </a:bodyPr>
          <a:lstStyle/>
          <a:p>
            <a:pPr algn="l">
              <a:spcBef>
                <a:spcPct val="20000"/>
              </a:spcBef>
              <a:buClr>
                <a:schemeClr val="hlink"/>
              </a:buClr>
              <a:buSzPct val="70000"/>
              <a:buFont typeface="Wingdings" pitchFamily="2" charset="2"/>
              <a:buNone/>
            </a:pPr>
            <a:r>
              <a:rPr lang="ru-RU" sz="2200"/>
              <a:t>на серебряном щите украшает герб города Ораниенбаума с тех пор как в 1780 году специальным указом дворцовая слобода была преобразована в уездный город Ораниенбаум, что в переводе с немецкого означает «померанцевое</a:t>
            </a:r>
            <a:r>
              <a:rPr lang="en-US" sz="2200"/>
              <a:t> </a:t>
            </a:r>
            <a:r>
              <a:rPr lang="ru-RU" sz="2200"/>
              <a:t>(оранжевое) дерево»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25"/>
                                        </p:tgtEl>
                                        <p:attrNameLst>
                                          <p:attrName>style.visibility</p:attrName>
                                        </p:attrNameLst>
                                      </p:cBhvr>
                                      <p:to>
                                        <p:strVal val="visible"/>
                                      </p:to>
                                    </p:set>
                                    <p:animEffect transition="in" filter="fade">
                                      <p:cBhvr>
                                        <p:cTn id="11" dur="500"/>
                                        <p:tgtEl>
                                          <p:spTgt spid="5125"/>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5127"/>
                                        </p:tgtEl>
                                        <p:attrNameLst>
                                          <p:attrName>style.visibility</p:attrName>
                                        </p:attrNameLst>
                                      </p:cBhvr>
                                      <p:to>
                                        <p:strVal val="visible"/>
                                      </p:to>
                                    </p:set>
                                    <p:anim calcmode="discrete" valueType="clr">
                                      <p:cBhvr override="childStyle">
                                        <p:cTn id="15" dur="80"/>
                                        <p:tgtEl>
                                          <p:spTgt spid="5127"/>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127"/>
                                        </p:tgtEl>
                                        <p:attrNameLst>
                                          <p:attrName>fillcolor</p:attrName>
                                        </p:attrNameLst>
                                      </p:cBhvr>
                                      <p:tavLst>
                                        <p:tav tm="0">
                                          <p:val>
                                            <p:clrVal>
                                              <a:schemeClr val="accent2"/>
                                            </p:clrVal>
                                          </p:val>
                                        </p:tav>
                                        <p:tav tm="50000">
                                          <p:val>
                                            <p:clrVal>
                                              <a:schemeClr val="hlink"/>
                                            </p:clrVal>
                                          </p:val>
                                        </p:tav>
                                      </p:tavLst>
                                    </p:anim>
                                    <p:set>
                                      <p:cBhvr>
                                        <p:cTn id="17" dur="80"/>
                                        <p:tgtEl>
                                          <p:spTgt spid="5127"/>
                                        </p:tgtEl>
                                        <p:attrNameLst>
                                          <p:attrName>fill.type</p:attrName>
                                        </p:attrNameLst>
                                      </p:cBhvr>
                                      <p:to>
                                        <p:strVal val="solid"/>
                                      </p:to>
                                    </p:set>
                                  </p:childTnLst>
                                </p:cTn>
                              </p:par>
                            </p:childTnLst>
                          </p:cTn>
                        </p:par>
                        <p:par>
                          <p:cTn id="18" fill="hold">
                            <p:stCondLst>
                              <p:cond delay="1720"/>
                            </p:stCondLst>
                            <p:childTnLst>
                              <p:par>
                                <p:cTn id="19" presetID="10" presetClass="entr" presetSubtype="0" fill="hold" grpId="0" nodeType="afterEffect">
                                  <p:stCondLst>
                                    <p:cond delay="0"/>
                                  </p:stCondLst>
                                  <p:childTnLst>
                                    <p:set>
                                      <p:cBhvr>
                                        <p:cTn id="20" dur="1" fill="hold">
                                          <p:stCondLst>
                                            <p:cond delay="0"/>
                                          </p:stCondLst>
                                        </p:cTn>
                                        <p:tgtEl>
                                          <p:spTgt spid="5129"/>
                                        </p:tgtEl>
                                        <p:attrNameLst>
                                          <p:attrName>style.visibility</p:attrName>
                                        </p:attrNameLst>
                                      </p:cBhvr>
                                      <p:to>
                                        <p:strVal val="visible"/>
                                      </p:to>
                                    </p:set>
                                    <p:animEffect transition="in" filter="fade">
                                      <p:cBhvr>
                                        <p:cTn id="21" dur="10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P spid="5127" grpId="0"/>
      <p:bldP spid="51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4"/>
          <p:cNvPicPr>
            <a:picLocks noChangeAspect="1" noChangeArrowheads="1"/>
          </p:cNvPicPr>
          <p:nvPr/>
        </p:nvPicPr>
        <p:blipFill>
          <a:blip r:embed="rId2" cstate="email">
            <a:lum bright="12000" contrast="12000"/>
          </a:blip>
          <a:srcRect/>
          <a:stretch>
            <a:fillRect/>
          </a:stretch>
        </p:blipFill>
        <p:spPr bwMode="auto">
          <a:xfrm>
            <a:off x="0" y="981075"/>
            <a:ext cx="4284663" cy="3241675"/>
          </a:xfrm>
          <a:prstGeom prst="rect">
            <a:avLst/>
          </a:prstGeom>
          <a:noFill/>
          <a:ln w="9525" algn="ctr">
            <a:solidFill>
              <a:srgbClr val="C0C0C0"/>
            </a:solidFill>
            <a:miter lim="800000"/>
            <a:headEnd/>
            <a:tailEnd/>
          </a:ln>
        </p:spPr>
      </p:pic>
      <p:pic>
        <p:nvPicPr>
          <p:cNvPr id="21507"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21508" name="Text Box 5"/>
          <p:cNvSpPr txBox="1">
            <a:spLocks noChangeArrowheads="1"/>
          </p:cNvSpPr>
          <p:nvPr/>
        </p:nvSpPr>
        <p:spPr bwMode="auto">
          <a:xfrm>
            <a:off x="3779838" y="1341438"/>
            <a:ext cx="2955925" cy="579437"/>
          </a:xfrm>
          <a:prstGeom prst="rect">
            <a:avLst/>
          </a:prstGeom>
          <a:noFill/>
          <a:ln w="9525">
            <a:noFill/>
            <a:miter lim="800000"/>
            <a:headEnd/>
            <a:tailEnd/>
          </a:ln>
        </p:spPr>
        <p:txBody>
          <a:bodyPr>
            <a:spAutoFit/>
          </a:bodyPr>
          <a:lstStyle/>
          <a:p>
            <a:pPr algn="l"/>
            <a:endParaRPr lang="ru-RU" sz="3200">
              <a:latin typeface="Times New Roman" pitchFamily="18" charset="0"/>
            </a:endParaRPr>
          </a:p>
        </p:txBody>
      </p:sp>
      <p:sp>
        <p:nvSpPr>
          <p:cNvPr id="21509" name="Text Box 7"/>
          <p:cNvSpPr txBox="1">
            <a:spLocks noChangeArrowheads="1"/>
          </p:cNvSpPr>
          <p:nvPr/>
        </p:nvSpPr>
        <p:spPr bwMode="auto">
          <a:xfrm>
            <a:off x="4697413" y="1906588"/>
            <a:ext cx="184150" cy="457200"/>
          </a:xfrm>
          <a:prstGeom prst="rect">
            <a:avLst/>
          </a:prstGeom>
          <a:noFill/>
          <a:ln w="9525">
            <a:noFill/>
            <a:miter lim="800000"/>
            <a:headEnd/>
            <a:tailEnd/>
          </a:ln>
        </p:spPr>
        <p:txBody>
          <a:bodyPr wrap="none">
            <a:spAutoFit/>
          </a:bodyPr>
          <a:lstStyle/>
          <a:p>
            <a:pPr algn="l"/>
            <a:endParaRPr lang="ru-RU" sz="2400"/>
          </a:p>
        </p:txBody>
      </p:sp>
      <p:sp>
        <p:nvSpPr>
          <p:cNvPr id="21510" name="Text Box 8"/>
          <p:cNvSpPr txBox="1">
            <a:spLocks noChangeArrowheads="1"/>
          </p:cNvSpPr>
          <p:nvPr/>
        </p:nvSpPr>
        <p:spPr bwMode="auto">
          <a:xfrm>
            <a:off x="4500563" y="1527175"/>
            <a:ext cx="3600450" cy="1830388"/>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К</a:t>
            </a:r>
            <a:r>
              <a:rPr lang="ru-RU" sz="2400"/>
              <a:t>аменное зало</a:t>
            </a:r>
          </a:p>
          <a:p>
            <a:pPr algn="l"/>
            <a:r>
              <a:rPr lang="ru-RU" sz="1800"/>
              <a:t>специальный зал для праздников и маскарадов в эпоху Петра </a:t>
            </a:r>
            <a:r>
              <a:rPr lang="en-US" sz="1800"/>
              <a:t>III</a:t>
            </a:r>
            <a:r>
              <a:rPr lang="ru-RU" sz="1800"/>
              <a:t> и Екатерины </a:t>
            </a:r>
            <a:r>
              <a:rPr lang="en-US" sz="1800"/>
              <a:t>II</a:t>
            </a:r>
            <a:endParaRPr lang="ru-RU" sz="1800"/>
          </a:p>
        </p:txBody>
      </p:sp>
      <p:pic>
        <p:nvPicPr>
          <p:cNvPr id="21511" name="Picture 15" descr="Без имени-4"/>
          <p:cNvPicPr>
            <a:picLocks noChangeAspect="1" noChangeArrowheads="1"/>
          </p:cNvPicPr>
          <p:nvPr/>
        </p:nvPicPr>
        <p:blipFill>
          <a:blip r:embed="rId4" cstate="email"/>
          <a:srcRect/>
          <a:stretch>
            <a:fillRect/>
          </a:stretch>
        </p:blipFill>
        <p:spPr bwMode="auto">
          <a:xfrm>
            <a:off x="4356100" y="3679825"/>
            <a:ext cx="4787900" cy="3178175"/>
          </a:xfrm>
          <a:prstGeom prst="rect">
            <a:avLst/>
          </a:prstGeom>
          <a:noFill/>
          <a:ln w="9525">
            <a:solidFill>
              <a:srgbClr val="C0C0C0"/>
            </a:solidFill>
            <a:miter lim="800000"/>
            <a:headEnd/>
            <a:tailEnd/>
          </a:ln>
        </p:spPr>
      </p:pic>
      <p:sp>
        <p:nvSpPr>
          <p:cNvPr id="21512" name="Text Box 16"/>
          <p:cNvSpPr txBox="1">
            <a:spLocks noChangeArrowheads="1"/>
          </p:cNvSpPr>
          <p:nvPr/>
        </p:nvSpPr>
        <p:spPr bwMode="auto">
          <a:xfrm>
            <a:off x="1042988" y="4292600"/>
            <a:ext cx="3384550" cy="2292350"/>
          </a:xfrm>
          <a:prstGeom prst="rect">
            <a:avLst/>
          </a:prstGeom>
          <a:noFill/>
          <a:ln w="9525">
            <a:noFill/>
            <a:miter lim="800000"/>
            <a:headEnd/>
            <a:tailEnd/>
          </a:ln>
        </p:spPr>
        <p:txBody>
          <a:bodyPr>
            <a:spAutoFit/>
          </a:bodyPr>
          <a:lstStyle/>
          <a:p>
            <a:pPr algn="l"/>
            <a:r>
              <a:rPr lang="ru-RU"/>
              <a:t>Снова осень в Рамбове, </a:t>
            </a:r>
          </a:p>
          <a:p>
            <a:pPr algn="l"/>
            <a:r>
              <a:rPr lang="ru-RU"/>
              <a:t>               дождливая осень,</a:t>
            </a:r>
            <a:br>
              <a:rPr lang="ru-RU"/>
            </a:br>
            <a:r>
              <a:rPr lang="ru-RU"/>
              <a:t>Город мрачен как тучи, </a:t>
            </a:r>
          </a:p>
          <a:p>
            <a:pPr algn="l"/>
            <a:r>
              <a:rPr lang="ru-RU"/>
              <a:t>              молчит как вдова,</a:t>
            </a:r>
          </a:p>
          <a:p>
            <a:pPr algn="l"/>
            <a:r>
              <a:rPr lang="ru-RU"/>
              <a:t>А меня тянет к лесу, </a:t>
            </a:r>
          </a:p>
          <a:p>
            <a:pPr algn="l"/>
            <a:r>
              <a:rPr lang="ru-RU"/>
              <a:t>            побродить между сосен,</a:t>
            </a:r>
          </a:p>
          <a:p>
            <a:pPr algn="l"/>
            <a:r>
              <a:rPr lang="ru-RU"/>
              <a:t>И ложатся на лист </a:t>
            </a:r>
          </a:p>
          <a:p>
            <a:pPr algn="l"/>
            <a:r>
              <a:rPr lang="ru-RU"/>
              <a:t>          пожелтевший слова…</a:t>
            </a:r>
          </a:p>
          <a:p>
            <a:pPr algn="l"/>
            <a:r>
              <a:rPr lang="ru-RU"/>
              <a:t>	          Олег Черташ</a:t>
            </a:r>
          </a:p>
        </p:txBody>
      </p:sp>
    </p:spTree>
  </p:cSld>
  <p:clrMapOvr>
    <a:masterClrMapping/>
  </p:clrMapOvr>
  <p:transition advClick="0" advTm="4000">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1" descr="3"/>
          <p:cNvPicPr>
            <a:picLocks noChangeAspect="1" noChangeArrowheads="1"/>
          </p:cNvPicPr>
          <p:nvPr/>
        </p:nvPicPr>
        <p:blipFill>
          <a:blip r:embed="rId2" cstate="email"/>
          <a:srcRect/>
          <a:stretch>
            <a:fillRect/>
          </a:stretch>
        </p:blipFill>
        <p:spPr bwMode="auto">
          <a:xfrm>
            <a:off x="179388" y="1052513"/>
            <a:ext cx="2895600" cy="3671887"/>
          </a:xfrm>
          <a:prstGeom prst="rect">
            <a:avLst/>
          </a:prstGeom>
          <a:noFill/>
          <a:ln w="9525">
            <a:noFill/>
            <a:miter lim="800000"/>
            <a:headEnd/>
            <a:tailEnd/>
          </a:ln>
        </p:spPr>
      </p:pic>
      <p:sp>
        <p:nvSpPr>
          <p:cNvPr id="22531" name="Rectangle 3"/>
          <p:cNvSpPr>
            <a:spLocks noGrp="1" noChangeArrowheads="1"/>
          </p:cNvSpPr>
          <p:nvPr>
            <p:ph type="body" idx="1"/>
          </p:nvPr>
        </p:nvSpPr>
        <p:spPr/>
        <p:txBody>
          <a:bodyPr/>
          <a:lstStyle/>
          <a:p>
            <a:pPr eaLnBrk="1" hangingPunct="1">
              <a:spcBef>
                <a:spcPct val="0"/>
              </a:spcBef>
              <a:buFontTx/>
              <a:buNone/>
            </a:pPr>
            <a:endParaRPr lang="ru-RU" smtClean="0"/>
          </a:p>
          <a:p>
            <a:pPr eaLnBrk="1" hangingPunct="1"/>
            <a:endParaRPr lang="ru-RU" smtClean="0"/>
          </a:p>
        </p:txBody>
      </p:sp>
      <p:pic>
        <p:nvPicPr>
          <p:cNvPr id="22532"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b="-116"/>
          <a:stretch>
            <a:fillRect/>
          </a:stretch>
        </p:blipFill>
        <p:spPr bwMode="auto">
          <a:xfrm>
            <a:off x="0" y="0"/>
            <a:ext cx="9144000" cy="6858000"/>
          </a:xfrm>
          <a:prstGeom prst="rect">
            <a:avLst/>
          </a:prstGeom>
          <a:noFill/>
          <a:ln w="9525">
            <a:noFill/>
            <a:miter lim="800000"/>
            <a:headEnd/>
            <a:tailEnd/>
          </a:ln>
        </p:spPr>
      </p:pic>
      <p:sp>
        <p:nvSpPr>
          <p:cNvPr id="22533" name="Text Box 5"/>
          <p:cNvSpPr txBox="1">
            <a:spLocks noChangeArrowheads="1"/>
          </p:cNvSpPr>
          <p:nvPr/>
        </p:nvSpPr>
        <p:spPr bwMode="auto">
          <a:xfrm>
            <a:off x="3203575" y="908050"/>
            <a:ext cx="1592263"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Л</a:t>
            </a:r>
          </a:p>
        </p:txBody>
      </p:sp>
      <p:sp>
        <p:nvSpPr>
          <p:cNvPr id="22534" name="Text Box 6"/>
          <p:cNvSpPr txBox="1">
            <a:spLocks noChangeArrowheads="1"/>
          </p:cNvSpPr>
          <p:nvPr/>
        </p:nvSpPr>
        <p:spPr bwMode="auto">
          <a:xfrm>
            <a:off x="4100513" y="1987550"/>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22535" name="Rectangle 7"/>
          <p:cNvSpPr>
            <a:spLocks noChangeArrowheads="1"/>
          </p:cNvSpPr>
          <p:nvPr/>
        </p:nvSpPr>
        <p:spPr bwMode="auto">
          <a:xfrm>
            <a:off x="3706813" y="1411288"/>
            <a:ext cx="4392612" cy="476250"/>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r>
              <a:rPr lang="ru-RU" sz="2800"/>
              <a:t>омоносов</a:t>
            </a:r>
          </a:p>
        </p:txBody>
      </p:sp>
      <p:sp>
        <p:nvSpPr>
          <p:cNvPr id="22536" name="Rectangle 8"/>
          <p:cNvSpPr>
            <a:spLocks noChangeArrowheads="1"/>
          </p:cNvSpPr>
          <p:nvPr/>
        </p:nvSpPr>
        <p:spPr bwMode="auto">
          <a:xfrm>
            <a:off x="179388" y="4752975"/>
            <a:ext cx="6264275" cy="1739900"/>
          </a:xfrm>
          <a:prstGeom prst="rect">
            <a:avLst/>
          </a:prstGeom>
          <a:noFill/>
          <a:ln w="9525">
            <a:noFill/>
            <a:miter lim="800000"/>
            <a:headEnd/>
            <a:tailEnd/>
          </a:ln>
        </p:spPr>
        <p:txBody>
          <a:bodyPr anchor="ctr">
            <a:spAutoFit/>
          </a:bodyPr>
          <a:lstStyle/>
          <a:p>
            <a:pPr algn="l"/>
            <a:r>
              <a:rPr lang="ru-RU" sz="1800"/>
              <a:t>Ломоносов был одновременно физиком, химиком, геологом, минерологом, астрономом, философом, историком, литератором, поэтом и художником.</a:t>
            </a:r>
            <a:br>
              <a:rPr lang="ru-RU" sz="1800"/>
            </a:br>
            <a:r>
              <a:rPr lang="ru-RU" sz="1800"/>
              <a:t>Но кроме всего этого он был еще и первым ученым-стекловаром, занимавшимся разработкой смальт. </a:t>
            </a:r>
            <a:br>
              <a:rPr lang="ru-RU" sz="1800"/>
            </a:br>
            <a:endParaRPr lang="ru-RU" sz="1800"/>
          </a:p>
        </p:txBody>
      </p:sp>
      <p:sp>
        <p:nvSpPr>
          <p:cNvPr id="22537" name="Text Box 9"/>
          <p:cNvSpPr txBox="1">
            <a:spLocks noChangeArrowheads="1"/>
          </p:cNvSpPr>
          <p:nvPr/>
        </p:nvSpPr>
        <p:spPr bwMode="auto">
          <a:xfrm>
            <a:off x="3203575" y="1843088"/>
            <a:ext cx="4176713" cy="915987"/>
          </a:xfrm>
          <a:prstGeom prst="rect">
            <a:avLst/>
          </a:prstGeom>
          <a:noFill/>
          <a:ln w="9525">
            <a:noFill/>
            <a:miter lim="800000"/>
            <a:headEnd/>
            <a:tailEnd/>
          </a:ln>
        </p:spPr>
        <p:txBody>
          <a:bodyPr>
            <a:spAutoFit/>
          </a:bodyPr>
          <a:lstStyle/>
          <a:p>
            <a:pPr algn="l"/>
            <a:r>
              <a:rPr lang="ru-RU" sz="1800"/>
              <a:t>Ораниенбауму было присвоено в 1948 году в честь  гениального русского ученого М.В.Ломоносова</a:t>
            </a:r>
          </a:p>
        </p:txBody>
      </p:sp>
      <p:sp>
        <p:nvSpPr>
          <p:cNvPr id="22538" name="Text Box 10"/>
          <p:cNvSpPr txBox="1">
            <a:spLocks noChangeArrowheads="1"/>
          </p:cNvSpPr>
          <p:nvPr/>
        </p:nvSpPr>
        <p:spPr bwMode="auto">
          <a:xfrm>
            <a:off x="5507038" y="1484313"/>
            <a:ext cx="1747837" cy="396875"/>
          </a:xfrm>
          <a:prstGeom prst="rect">
            <a:avLst/>
          </a:prstGeom>
          <a:noFill/>
          <a:ln w="9525">
            <a:noFill/>
            <a:miter lim="800000"/>
            <a:headEnd/>
            <a:tailEnd/>
          </a:ln>
        </p:spPr>
        <p:txBody>
          <a:bodyPr>
            <a:spAutoFit/>
          </a:bodyPr>
          <a:lstStyle/>
          <a:p>
            <a:pPr algn="l"/>
            <a:r>
              <a:rPr lang="ru-RU" sz="2000"/>
              <a:t>- это имя</a:t>
            </a:r>
          </a:p>
        </p:txBody>
      </p:sp>
      <p:pic>
        <p:nvPicPr>
          <p:cNvPr id="22539" name="Picture 12" descr="6"/>
          <p:cNvPicPr>
            <a:picLocks noChangeAspect="1" noChangeArrowheads="1"/>
          </p:cNvPicPr>
          <p:nvPr/>
        </p:nvPicPr>
        <p:blipFill>
          <a:blip r:embed="rId4" cstate="email"/>
          <a:srcRect/>
          <a:stretch>
            <a:fillRect/>
          </a:stretch>
        </p:blipFill>
        <p:spPr bwMode="auto">
          <a:xfrm>
            <a:off x="6156325" y="2852738"/>
            <a:ext cx="2752725" cy="3814762"/>
          </a:xfrm>
          <a:prstGeom prst="rect">
            <a:avLst/>
          </a:prstGeom>
          <a:noFill/>
          <a:ln w="9525">
            <a:noFill/>
            <a:miter lim="800000"/>
            <a:headEnd/>
            <a:tailEnd/>
          </a:ln>
        </p:spPr>
      </p:pic>
      <p:pic>
        <p:nvPicPr>
          <p:cNvPr id="22540" name="Picture 15" descr="9-1"/>
          <p:cNvPicPr>
            <a:picLocks noChangeAspect="1" noChangeArrowheads="1"/>
          </p:cNvPicPr>
          <p:nvPr/>
        </p:nvPicPr>
        <p:blipFill>
          <a:blip r:embed="rId5" cstate="email"/>
          <a:srcRect/>
          <a:stretch>
            <a:fillRect/>
          </a:stretch>
        </p:blipFill>
        <p:spPr bwMode="auto">
          <a:xfrm>
            <a:off x="3708400" y="2997200"/>
            <a:ext cx="1943100" cy="1649413"/>
          </a:xfrm>
          <a:prstGeom prst="rect">
            <a:avLst/>
          </a:prstGeom>
          <a:noFill/>
          <a:ln w="9525">
            <a:no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ru-RU" smtClean="0"/>
          </a:p>
        </p:txBody>
      </p:sp>
      <p:sp>
        <p:nvSpPr>
          <p:cNvPr id="23555" name="Rectangle 3"/>
          <p:cNvSpPr>
            <a:spLocks noGrp="1" noChangeArrowheads="1"/>
          </p:cNvSpPr>
          <p:nvPr>
            <p:ph type="body" idx="1"/>
          </p:nvPr>
        </p:nvSpPr>
        <p:spPr/>
        <p:txBody>
          <a:bodyPr/>
          <a:lstStyle/>
          <a:p>
            <a:pPr eaLnBrk="1" hangingPunct="1"/>
            <a:endParaRPr lang="ru-RU" smtClean="0"/>
          </a:p>
        </p:txBody>
      </p:sp>
      <p:pic>
        <p:nvPicPr>
          <p:cNvPr id="23556"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23557"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23558" name="Group 15"/>
          <p:cNvGrpSpPr>
            <a:grpSpLocks/>
          </p:cNvGrpSpPr>
          <p:nvPr/>
        </p:nvGrpSpPr>
        <p:grpSpPr bwMode="auto">
          <a:xfrm>
            <a:off x="1481138" y="858838"/>
            <a:ext cx="2592387" cy="1189037"/>
            <a:chOff x="1202" y="595"/>
            <a:chExt cx="1633" cy="749"/>
          </a:xfrm>
        </p:grpSpPr>
        <p:sp>
          <p:nvSpPr>
            <p:cNvPr id="23565" name="Text Box 5"/>
            <p:cNvSpPr txBox="1">
              <a:spLocks noChangeArrowheads="1"/>
            </p:cNvSpPr>
            <p:nvPr/>
          </p:nvSpPr>
          <p:spPr bwMode="auto">
            <a:xfrm>
              <a:off x="1202" y="595"/>
              <a:ext cx="408"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Л</a:t>
              </a:r>
            </a:p>
          </p:txBody>
        </p:sp>
        <p:sp>
          <p:nvSpPr>
            <p:cNvPr id="23566" name="Text Box 7"/>
            <p:cNvSpPr txBox="1">
              <a:spLocks noChangeArrowheads="1"/>
            </p:cNvSpPr>
            <p:nvPr/>
          </p:nvSpPr>
          <p:spPr bwMode="auto">
            <a:xfrm>
              <a:off x="1565" y="958"/>
              <a:ext cx="1270" cy="288"/>
            </a:xfrm>
            <a:prstGeom prst="rect">
              <a:avLst/>
            </a:prstGeom>
            <a:noFill/>
            <a:ln w="9525">
              <a:noFill/>
              <a:miter lim="800000"/>
              <a:headEnd/>
              <a:tailEnd/>
            </a:ln>
          </p:spPr>
          <p:txBody>
            <a:bodyPr>
              <a:spAutoFit/>
            </a:bodyPr>
            <a:lstStyle/>
            <a:p>
              <a:pPr algn="l"/>
              <a:r>
                <a:rPr lang="ru-RU" sz="2400"/>
                <a:t>егенды</a:t>
              </a:r>
            </a:p>
          </p:txBody>
        </p:sp>
      </p:grpSp>
      <p:sp>
        <p:nvSpPr>
          <p:cNvPr id="23559" name="Rectangle 8"/>
          <p:cNvSpPr>
            <a:spLocks noChangeArrowheads="1"/>
          </p:cNvSpPr>
          <p:nvPr/>
        </p:nvSpPr>
        <p:spPr bwMode="auto">
          <a:xfrm>
            <a:off x="1454150" y="1760538"/>
            <a:ext cx="5997575" cy="915987"/>
          </a:xfrm>
          <a:prstGeom prst="rect">
            <a:avLst/>
          </a:prstGeom>
          <a:noFill/>
          <a:ln w="9525">
            <a:noFill/>
            <a:miter lim="800000"/>
            <a:headEnd/>
            <a:tailEnd/>
          </a:ln>
        </p:spPr>
        <p:txBody>
          <a:bodyPr anchor="ctr">
            <a:spAutoFit/>
          </a:bodyPr>
          <a:lstStyle/>
          <a:p>
            <a:pPr algn="l"/>
            <a:r>
              <a:rPr lang="ru-RU" sz="1800"/>
              <a:t>говорят, что в 1704 г. здесь была обнаружена </a:t>
            </a:r>
          </a:p>
          <a:p>
            <a:pPr algn="l"/>
            <a:r>
              <a:rPr lang="ru-RU" sz="1800"/>
              <a:t>оранжерея, в которой росли померанцевые деревья (дикие апельсиновые саженцы). </a:t>
            </a:r>
          </a:p>
        </p:txBody>
      </p:sp>
      <p:sp>
        <p:nvSpPr>
          <p:cNvPr id="23560" name="Text Box 9"/>
          <p:cNvSpPr txBox="1">
            <a:spLocks noChangeArrowheads="1"/>
          </p:cNvSpPr>
          <p:nvPr/>
        </p:nvSpPr>
        <p:spPr bwMode="auto">
          <a:xfrm>
            <a:off x="179388" y="5024438"/>
            <a:ext cx="8642350" cy="1739900"/>
          </a:xfrm>
          <a:prstGeom prst="rect">
            <a:avLst/>
          </a:prstGeom>
          <a:noFill/>
          <a:ln w="9525">
            <a:noFill/>
            <a:miter lim="800000"/>
            <a:headEnd/>
            <a:tailEnd/>
          </a:ln>
        </p:spPr>
        <p:txBody>
          <a:bodyPr>
            <a:spAutoFit/>
          </a:bodyPr>
          <a:lstStyle/>
          <a:p>
            <a:pPr algn="l"/>
            <a:r>
              <a:rPr lang="ru-RU" sz="1800"/>
              <a:t>«…живущие в городе – особенные. Они умеют рисовать </a:t>
            </a:r>
            <a:br>
              <a:rPr lang="ru-RU" sz="1800"/>
            </a:br>
            <a:r>
              <a:rPr lang="ru-RU" sz="1800"/>
              <a:t> омуты, писать прекрасные стихи о душе и о вечности, </a:t>
            </a:r>
            <a:br>
              <a:rPr lang="ru-RU" sz="1800"/>
            </a:br>
            <a:r>
              <a:rPr lang="ru-RU" sz="1800"/>
              <a:t>  растить талантливых детей, разводить на балконах </a:t>
            </a:r>
            <a:br>
              <a:rPr lang="ru-RU" sz="1800"/>
            </a:br>
            <a:r>
              <a:rPr lang="ru-RU" sz="1800"/>
              <a:t>         красивые цветы, понимать язык звезд.  В них всех</a:t>
            </a:r>
            <a:br>
              <a:rPr lang="ru-RU" sz="1800"/>
            </a:br>
            <a:r>
              <a:rPr lang="ru-RU" sz="1800"/>
              <a:t>                живет Душа. Душа города, который я люблю»</a:t>
            </a:r>
          </a:p>
          <a:p>
            <a:pPr algn="l"/>
            <a:r>
              <a:rPr lang="ru-RU" sz="1800"/>
              <a:t>                                                                    Татьяна Прошкина.   </a:t>
            </a:r>
          </a:p>
        </p:txBody>
      </p:sp>
      <p:pic>
        <p:nvPicPr>
          <p:cNvPr id="23561" name="Picture 10"/>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179388" y="1196975"/>
            <a:ext cx="1069975" cy="1511300"/>
          </a:xfrm>
          <a:prstGeom prst="rect">
            <a:avLst/>
          </a:prstGeom>
          <a:noFill/>
          <a:ln w="9525">
            <a:noFill/>
            <a:miter lim="800000"/>
            <a:headEnd/>
            <a:tailEnd/>
          </a:ln>
        </p:spPr>
      </p:pic>
      <p:sp>
        <p:nvSpPr>
          <p:cNvPr id="23562" name="Text Box 11"/>
          <p:cNvSpPr txBox="1">
            <a:spLocks noChangeArrowheads="1"/>
          </p:cNvSpPr>
          <p:nvPr/>
        </p:nvSpPr>
        <p:spPr bwMode="auto">
          <a:xfrm>
            <a:off x="179388" y="4149725"/>
            <a:ext cx="1273175" cy="1006475"/>
          </a:xfrm>
          <a:prstGeom prst="rect">
            <a:avLst/>
          </a:prstGeom>
          <a:noFill/>
          <a:ln w="9525" algn="ctr">
            <a:noFill/>
            <a:miter lim="800000"/>
            <a:headEnd/>
            <a:tailEnd/>
          </a:ln>
        </p:spPr>
        <p:txBody>
          <a:bodyPr>
            <a:spAutoFit/>
          </a:bodyPr>
          <a:lstStyle/>
          <a:p>
            <a:pPr marL="342900" indent="-342900" algn="l">
              <a:spcBef>
                <a:spcPct val="20000"/>
              </a:spcBef>
            </a:pPr>
            <a:r>
              <a:rPr lang="ru-RU" sz="6000">
                <a:solidFill>
                  <a:srgbClr val="E20000"/>
                </a:solidFill>
              </a:rPr>
              <a:t>Л</a:t>
            </a:r>
            <a:r>
              <a:rPr lang="ru-RU" sz="2400"/>
              <a:t>юди</a:t>
            </a:r>
          </a:p>
        </p:txBody>
      </p:sp>
      <p:sp>
        <p:nvSpPr>
          <p:cNvPr id="23563" name="Text Box 16"/>
          <p:cNvSpPr txBox="1">
            <a:spLocks noChangeArrowheads="1"/>
          </p:cNvSpPr>
          <p:nvPr/>
        </p:nvSpPr>
        <p:spPr bwMode="auto">
          <a:xfrm>
            <a:off x="250825" y="2636838"/>
            <a:ext cx="7273925" cy="2014537"/>
          </a:xfrm>
          <a:prstGeom prst="rect">
            <a:avLst/>
          </a:prstGeom>
          <a:noFill/>
          <a:ln w="9525" algn="ctr">
            <a:noFill/>
            <a:miter lim="800000"/>
            <a:headEnd/>
            <a:tailEnd/>
          </a:ln>
        </p:spPr>
        <p:txBody>
          <a:bodyPr>
            <a:spAutoFit/>
          </a:bodyPr>
          <a:lstStyle/>
          <a:p>
            <a:pPr algn="l"/>
            <a:r>
              <a:rPr lang="ru-RU" sz="1800"/>
              <a:t>На каждом из них висела табличка с надписью: Oranienbaum </a:t>
            </a:r>
            <a:r>
              <a:rPr lang="en-US" sz="1800"/>
              <a:t/>
            </a:r>
            <a:br>
              <a:rPr lang="en-US" sz="1800"/>
            </a:br>
            <a:r>
              <a:rPr lang="ru-RU" sz="1800"/>
              <a:t>(в переводе с нем. – «померанцевое дерево»). Петра I эти таблички немало позабавили, и он назвал дачу Меньшикова Ораниенбаумом.</a:t>
            </a:r>
          </a:p>
          <a:p>
            <a:pPr algn="l"/>
            <a:r>
              <a:rPr lang="ru-RU" sz="1800"/>
              <a:t>По другой легенде Меньшиков назвал свою резиденцию </a:t>
            </a:r>
            <a:br>
              <a:rPr lang="ru-RU" sz="1800"/>
            </a:br>
            <a:r>
              <a:rPr lang="ru-RU" sz="1800"/>
              <a:t>в честь английского короля Вильгельма III Оранского</a:t>
            </a:r>
            <a:br>
              <a:rPr lang="ru-RU" sz="1800"/>
            </a:br>
            <a:r>
              <a:rPr lang="ru-RU" sz="1800"/>
              <a:t>                  (1650-1702), которого очень уважал Петр I.</a:t>
            </a:r>
          </a:p>
        </p:txBody>
      </p:sp>
      <p:pic>
        <p:nvPicPr>
          <p:cNvPr id="23564" name="Picture 20" descr="P1100433"/>
          <p:cNvPicPr>
            <a:picLocks noChangeAspect="1" noChangeArrowheads="1"/>
          </p:cNvPicPr>
          <p:nvPr/>
        </p:nvPicPr>
        <p:blipFill>
          <a:blip r:embed="rId4" cstate="email"/>
          <a:srcRect/>
          <a:stretch>
            <a:fillRect/>
          </a:stretch>
        </p:blipFill>
        <p:spPr bwMode="auto">
          <a:xfrm>
            <a:off x="7042150" y="3070225"/>
            <a:ext cx="2114550" cy="3787775"/>
          </a:xfrm>
          <a:prstGeom prst="rect">
            <a:avLst/>
          </a:prstGeom>
          <a:noFill/>
          <a:ln w="9525">
            <a:solidFill>
              <a:srgbClr val="C0C0C0"/>
            </a:solidFill>
            <a:miter lim="800000"/>
            <a:headEnd/>
            <a:tailEnd/>
          </a:ln>
        </p:spPr>
      </p:pic>
    </p:spTree>
  </p:cSld>
  <p:clrMapOvr>
    <a:masterClrMapping/>
  </p:clrMapOvr>
  <p:transition advClick="0" advTm="3000">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1" descr="ГРЕБЕНЮК  - РИСУНКИ 012"/>
          <p:cNvPicPr>
            <a:picLocks noChangeAspect="1" noChangeArrowheads="1"/>
          </p:cNvPicPr>
          <p:nvPr/>
        </p:nvPicPr>
        <p:blipFill>
          <a:blip r:embed="rId2" cstate="email"/>
          <a:srcRect/>
          <a:stretch>
            <a:fillRect/>
          </a:stretch>
        </p:blipFill>
        <p:spPr bwMode="auto">
          <a:xfrm>
            <a:off x="4500563" y="1557338"/>
            <a:ext cx="4319587" cy="3122612"/>
          </a:xfrm>
          <a:prstGeom prst="rect">
            <a:avLst/>
          </a:prstGeom>
          <a:noFill/>
          <a:ln w="9525">
            <a:solidFill>
              <a:srgbClr val="C0C0C0"/>
            </a:solidFill>
            <a:miter lim="800000"/>
            <a:headEnd/>
            <a:tailEnd/>
          </a:ln>
        </p:spPr>
      </p:pic>
      <p:pic>
        <p:nvPicPr>
          <p:cNvPr id="24579" name="Picture 9" descr="январь февраль 2009 009"/>
          <p:cNvPicPr>
            <a:picLocks noChangeAspect="1" noChangeArrowheads="1"/>
          </p:cNvPicPr>
          <p:nvPr/>
        </p:nvPicPr>
        <p:blipFill>
          <a:blip r:embed="rId3" cstate="email">
            <a:lum bright="12000" contrast="30000"/>
          </a:blip>
          <a:srcRect/>
          <a:stretch>
            <a:fillRect/>
          </a:stretch>
        </p:blipFill>
        <p:spPr bwMode="auto">
          <a:xfrm>
            <a:off x="0" y="4076700"/>
            <a:ext cx="4427538" cy="2781300"/>
          </a:xfrm>
          <a:prstGeom prst="rect">
            <a:avLst/>
          </a:prstGeom>
          <a:noFill/>
          <a:ln w="9525">
            <a:solidFill>
              <a:srgbClr val="C0C0C0"/>
            </a:solidFill>
            <a:miter lim="800000"/>
            <a:headEnd/>
            <a:tailEnd/>
          </a:ln>
        </p:spPr>
      </p:pic>
      <p:pic>
        <p:nvPicPr>
          <p:cNvPr id="24580" name="Picture 4" descr="подложка презентации"/>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grpSp>
        <p:nvGrpSpPr>
          <p:cNvPr id="24581" name="Group 17"/>
          <p:cNvGrpSpPr>
            <a:grpSpLocks/>
          </p:cNvGrpSpPr>
          <p:nvPr/>
        </p:nvGrpSpPr>
        <p:grpSpPr bwMode="auto">
          <a:xfrm>
            <a:off x="971550" y="908050"/>
            <a:ext cx="5040313" cy="1006475"/>
            <a:chOff x="1202" y="527"/>
            <a:chExt cx="3175" cy="634"/>
          </a:xfrm>
        </p:grpSpPr>
        <p:sp>
          <p:nvSpPr>
            <p:cNvPr id="24584" name="Text Box 5"/>
            <p:cNvSpPr txBox="1">
              <a:spLocks noChangeArrowheads="1"/>
            </p:cNvSpPr>
            <p:nvPr/>
          </p:nvSpPr>
          <p:spPr bwMode="auto">
            <a:xfrm>
              <a:off x="1202" y="527"/>
              <a:ext cx="772"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М</a:t>
              </a:r>
            </a:p>
          </p:txBody>
        </p:sp>
        <p:sp>
          <p:nvSpPr>
            <p:cNvPr id="24585" name="Rectangle 7"/>
            <p:cNvSpPr>
              <a:spLocks noChangeArrowheads="1"/>
            </p:cNvSpPr>
            <p:nvPr/>
          </p:nvSpPr>
          <p:spPr bwMode="auto">
            <a:xfrm>
              <a:off x="1610" y="799"/>
              <a:ext cx="2767" cy="265"/>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r>
                <a:rPr lang="ru-RU" sz="2400"/>
                <a:t>еншиковские балы</a:t>
              </a:r>
            </a:p>
          </p:txBody>
        </p:sp>
      </p:grpSp>
      <p:sp>
        <p:nvSpPr>
          <p:cNvPr id="24582" name="Text Box 14"/>
          <p:cNvSpPr txBox="1">
            <a:spLocks noChangeArrowheads="1"/>
          </p:cNvSpPr>
          <p:nvPr/>
        </p:nvSpPr>
        <p:spPr bwMode="auto">
          <a:xfrm>
            <a:off x="0" y="1773238"/>
            <a:ext cx="4465638" cy="2289175"/>
          </a:xfrm>
          <a:prstGeom prst="rect">
            <a:avLst/>
          </a:prstGeom>
          <a:noFill/>
          <a:ln w="9525" algn="ctr">
            <a:noFill/>
            <a:miter lim="800000"/>
            <a:headEnd/>
            <a:tailEnd/>
          </a:ln>
        </p:spPr>
        <p:txBody>
          <a:bodyPr>
            <a:spAutoFit/>
          </a:bodyPr>
          <a:lstStyle/>
          <a:p>
            <a:pPr marL="179388" lvl="1" algn="l">
              <a:spcBef>
                <a:spcPct val="20000"/>
              </a:spcBef>
            </a:pPr>
            <a:r>
              <a:rPr lang="ru-RU" sz="1800"/>
              <a:t>Основатель  Ораниенбаума был большим любителем музыки. Дворцы А.Д. Меншикова были музыкальными центрами Петербурга. Подъезжавших к его дворцу гостей встречали звуки музыки: трубы, гобои, флейты, барабан, литавры и тарелки.</a:t>
            </a:r>
          </a:p>
        </p:txBody>
      </p:sp>
      <p:sp>
        <p:nvSpPr>
          <p:cNvPr id="24583" name="Text Box 15"/>
          <p:cNvSpPr txBox="1">
            <a:spLocks noChangeArrowheads="1"/>
          </p:cNvSpPr>
          <p:nvPr/>
        </p:nvSpPr>
        <p:spPr bwMode="auto">
          <a:xfrm>
            <a:off x="4067175" y="4724400"/>
            <a:ext cx="5076825" cy="2014538"/>
          </a:xfrm>
          <a:prstGeom prst="rect">
            <a:avLst/>
          </a:prstGeom>
          <a:noFill/>
          <a:ln w="9525" algn="ctr">
            <a:noFill/>
            <a:miter lim="800000"/>
            <a:headEnd/>
            <a:tailEnd/>
          </a:ln>
        </p:spPr>
        <p:txBody>
          <a:bodyPr>
            <a:spAutoFit/>
          </a:bodyPr>
          <a:lstStyle/>
          <a:p>
            <a:pPr lvl="1" algn="l">
              <a:spcBef>
                <a:spcPct val="20000"/>
              </a:spcBef>
            </a:pPr>
            <a:r>
              <a:rPr lang="ru-RU" sz="1800"/>
              <a:t>По воле Петра</a:t>
            </a:r>
            <a:r>
              <a:rPr lang="en-US" sz="1800"/>
              <a:t> I</a:t>
            </a:r>
            <a:r>
              <a:rPr lang="ru-RU" sz="1800"/>
              <a:t> стали устраивать Ассамблеи в стиле французского собрания.</a:t>
            </a:r>
            <a:r>
              <a:rPr lang="en-US" sz="1800"/>
              <a:t> </a:t>
            </a:r>
            <a:r>
              <a:rPr lang="ru-RU" sz="1800"/>
              <a:t>На них являлись с женами и взрослыми детьми. Играли в шахматы, слушали музыку, танцевали: полонез, менуэт, гросфатер. Последний был любимым танцем Петра </a:t>
            </a:r>
            <a:r>
              <a:rPr lang="en-US" sz="1800"/>
              <a:t>I</a:t>
            </a:r>
            <a:r>
              <a:rPr lang="ru-RU" sz="1800"/>
              <a:t> .</a:t>
            </a:r>
            <a:r>
              <a:rPr lang="ru-RU"/>
              <a:t>  </a:t>
            </a:r>
          </a:p>
        </p:txBody>
      </p:sp>
    </p:spTree>
  </p:cSld>
  <p:clrMapOvr>
    <a:masterClrMapping/>
  </p:clrMapOvr>
  <p:transition advClick="0" advTm="5000">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ru-RU" smtClean="0"/>
          </a:p>
        </p:txBody>
      </p:sp>
      <p:sp>
        <p:nvSpPr>
          <p:cNvPr id="25603" name="Rectangle 3"/>
          <p:cNvSpPr>
            <a:spLocks noGrp="1" noChangeArrowheads="1"/>
          </p:cNvSpPr>
          <p:nvPr>
            <p:ph type="body" idx="1"/>
          </p:nvPr>
        </p:nvSpPr>
        <p:spPr/>
        <p:txBody>
          <a:bodyPr/>
          <a:lstStyle/>
          <a:p>
            <a:pPr eaLnBrk="1" hangingPunct="1"/>
            <a:endParaRPr lang="ru-RU" smtClean="0"/>
          </a:p>
        </p:txBody>
      </p:sp>
      <p:pic>
        <p:nvPicPr>
          <p:cNvPr id="25604"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25605" name="Text Box 5"/>
          <p:cNvSpPr txBox="1">
            <a:spLocks noChangeArrowheads="1"/>
          </p:cNvSpPr>
          <p:nvPr/>
        </p:nvSpPr>
        <p:spPr bwMode="auto">
          <a:xfrm>
            <a:off x="900113" y="982663"/>
            <a:ext cx="1798637"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М</a:t>
            </a:r>
          </a:p>
        </p:txBody>
      </p:sp>
      <p:sp>
        <p:nvSpPr>
          <p:cNvPr id="25606"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25607"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sp>
        <p:nvSpPr>
          <p:cNvPr id="25608" name="Text Box 10"/>
          <p:cNvSpPr txBox="1">
            <a:spLocks noChangeArrowheads="1"/>
          </p:cNvSpPr>
          <p:nvPr/>
        </p:nvSpPr>
        <p:spPr bwMode="auto">
          <a:xfrm>
            <a:off x="1547813" y="1341438"/>
            <a:ext cx="5184775" cy="457200"/>
          </a:xfrm>
          <a:prstGeom prst="rect">
            <a:avLst/>
          </a:prstGeom>
          <a:noFill/>
          <a:ln w="9525">
            <a:noFill/>
            <a:miter lim="800000"/>
            <a:headEnd/>
            <a:tailEnd/>
          </a:ln>
        </p:spPr>
        <p:txBody>
          <a:bodyPr>
            <a:spAutoFit/>
          </a:bodyPr>
          <a:lstStyle/>
          <a:p>
            <a:pPr algn="l"/>
            <a:r>
              <a:rPr lang="ru-RU" sz="2400"/>
              <a:t>узыкальный Ораниенбаум</a:t>
            </a:r>
          </a:p>
        </p:txBody>
      </p:sp>
      <p:pic>
        <p:nvPicPr>
          <p:cNvPr id="25609" name="Picture 11" descr="сентябрь2007 466"/>
          <p:cNvPicPr>
            <a:picLocks noChangeAspect="1" noChangeArrowheads="1"/>
          </p:cNvPicPr>
          <p:nvPr/>
        </p:nvPicPr>
        <p:blipFill>
          <a:blip r:embed="rId3" cstate="email">
            <a:lum bright="12000" contrast="36000"/>
          </a:blip>
          <a:srcRect/>
          <a:stretch>
            <a:fillRect/>
          </a:stretch>
        </p:blipFill>
        <p:spPr bwMode="auto">
          <a:xfrm>
            <a:off x="0" y="1971675"/>
            <a:ext cx="3276600" cy="2465388"/>
          </a:xfrm>
          <a:prstGeom prst="rect">
            <a:avLst/>
          </a:prstGeom>
          <a:noFill/>
          <a:ln w="9525">
            <a:solidFill>
              <a:srgbClr val="C0C0C0"/>
            </a:solidFill>
            <a:miter lim="800000"/>
            <a:headEnd/>
            <a:tailEnd/>
          </a:ln>
        </p:spPr>
      </p:pic>
      <p:pic>
        <p:nvPicPr>
          <p:cNvPr id="25610" name="Picture 12" descr="Арайякопирование"/>
          <p:cNvPicPr>
            <a:picLocks noChangeAspect="1" noChangeArrowheads="1"/>
          </p:cNvPicPr>
          <p:nvPr/>
        </p:nvPicPr>
        <p:blipFill>
          <a:blip r:embed="rId4" cstate="email"/>
          <a:srcRect/>
          <a:stretch>
            <a:fillRect/>
          </a:stretch>
        </p:blipFill>
        <p:spPr bwMode="auto">
          <a:xfrm>
            <a:off x="3419475" y="3789363"/>
            <a:ext cx="1604963" cy="1903412"/>
          </a:xfrm>
          <a:prstGeom prst="rect">
            <a:avLst/>
          </a:prstGeom>
          <a:noFill/>
          <a:ln w="9525">
            <a:noFill/>
            <a:miter lim="800000"/>
            <a:headEnd/>
            <a:tailEnd/>
          </a:ln>
        </p:spPr>
      </p:pic>
      <p:pic>
        <p:nvPicPr>
          <p:cNvPr id="25611" name="Picture 14" descr="окт - 8 006"/>
          <p:cNvPicPr>
            <a:picLocks noChangeAspect="1" noChangeArrowheads="1"/>
          </p:cNvPicPr>
          <p:nvPr/>
        </p:nvPicPr>
        <p:blipFill>
          <a:blip r:embed="rId5" cstate="email">
            <a:lum bright="12000" contrast="12000"/>
          </a:blip>
          <a:srcRect/>
          <a:stretch>
            <a:fillRect/>
          </a:stretch>
        </p:blipFill>
        <p:spPr bwMode="auto">
          <a:xfrm>
            <a:off x="0" y="4505325"/>
            <a:ext cx="3276600" cy="2352675"/>
          </a:xfrm>
          <a:prstGeom prst="rect">
            <a:avLst/>
          </a:prstGeom>
          <a:noFill/>
          <a:ln w="9525">
            <a:solidFill>
              <a:srgbClr val="C0C0C0"/>
            </a:solidFill>
            <a:miter lim="800000"/>
            <a:headEnd/>
            <a:tailEnd/>
          </a:ln>
        </p:spPr>
      </p:pic>
      <p:sp>
        <p:nvSpPr>
          <p:cNvPr id="25612" name="Rectangle 15"/>
          <p:cNvSpPr>
            <a:spLocks noChangeArrowheads="1"/>
          </p:cNvSpPr>
          <p:nvPr/>
        </p:nvSpPr>
        <p:spPr bwMode="auto">
          <a:xfrm>
            <a:off x="5076825" y="3789363"/>
            <a:ext cx="3816350" cy="2014537"/>
          </a:xfrm>
          <a:prstGeom prst="rect">
            <a:avLst/>
          </a:prstGeom>
          <a:noFill/>
          <a:ln w="9525" algn="ctr">
            <a:noFill/>
            <a:miter lim="800000"/>
            <a:headEnd/>
            <a:tailEnd/>
          </a:ln>
        </p:spPr>
        <p:txBody>
          <a:bodyPr anchor="ctr">
            <a:spAutoFit/>
          </a:bodyPr>
          <a:lstStyle/>
          <a:p>
            <a:pPr algn="l"/>
            <a:r>
              <a:rPr lang="ru-RU" sz="1800"/>
              <a:t>По его указу в Ораниенбаумском дворце отстроили в 1755 году Оперный дом. Здесь, на этой сцене, состоялась оперная премьера, ставшая лебединой песней итальянского композитора Франческо Арайи.</a:t>
            </a:r>
          </a:p>
        </p:txBody>
      </p:sp>
      <p:sp>
        <p:nvSpPr>
          <p:cNvPr id="25613" name="Text Box 17"/>
          <p:cNvSpPr txBox="1">
            <a:spLocks noChangeArrowheads="1"/>
          </p:cNvSpPr>
          <p:nvPr/>
        </p:nvSpPr>
        <p:spPr bwMode="auto">
          <a:xfrm>
            <a:off x="2843213" y="1989138"/>
            <a:ext cx="5903912" cy="1739900"/>
          </a:xfrm>
          <a:prstGeom prst="rect">
            <a:avLst/>
          </a:prstGeom>
          <a:noFill/>
          <a:ln w="9525" algn="ctr">
            <a:noFill/>
            <a:miter lim="800000"/>
            <a:headEnd/>
            <a:tailEnd/>
          </a:ln>
        </p:spPr>
        <p:txBody>
          <a:bodyPr>
            <a:spAutoFit/>
          </a:bodyPr>
          <a:lstStyle/>
          <a:p>
            <a:pPr lvl="1" algn="l">
              <a:spcBef>
                <a:spcPct val="20000"/>
              </a:spcBef>
            </a:pPr>
            <a:r>
              <a:rPr lang="ru-RU" sz="1800"/>
              <a:t>Музыкальная и театральная жизнь в </a:t>
            </a:r>
            <a:br>
              <a:rPr lang="ru-RU" sz="1800"/>
            </a:br>
            <a:r>
              <a:rPr lang="ru-RU" sz="1800"/>
              <a:t>Ораниенбауме связана с именем </a:t>
            </a:r>
            <a:br>
              <a:rPr lang="ru-RU" sz="1800"/>
            </a:br>
            <a:r>
              <a:rPr lang="ru-RU" sz="1800"/>
              <a:t>наследника, будущего императора   Петра </a:t>
            </a:r>
            <a:r>
              <a:rPr lang="en-US" sz="1800"/>
              <a:t>III</a:t>
            </a:r>
            <a:r>
              <a:rPr lang="ru-RU" sz="1800"/>
              <a:t> . Как музыкант, он имел скромные способности, но играл и импровизировал почти  на всех музыкальных инструментах. </a:t>
            </a:r>
            <a:endParaRPr lang="ru-RU" sz="1800">
              <a:solidFill>
                <a:schemeClr val="tx1"/>
              </a:solidFill>
            </a:endParaRPr>
          </a:p>
        </p:txBody>
      </p:sp>
      <p:sp>
        <p:nvSpPr>
          <p:cNvPr id="25614" name="Text Box 18"/>
          <p:cNvSpPr txBox="1">
            <a:spLocks noChangeArrowheads="1"/>
          </p:cNvSpPr>
          <p:nvPr/>
        </p:nvSpPr>
        <p:spPr bwMode="auto">
          <a:xfrm>
            <a:off x="3563938" y="5805488"/>
            <a:ext cx="5329237" cy="915987"/>
          </a:xfrm>
          <a:prstGeom prst="rect">
            <a:avLst/>
          </a:prstGeom>
          <a:noFill/>
          <a:ln w="9525" algn="ctr">
            <a:noFill/>
            <a:miter lim="800000"/>
            <a:headEnd/>
            <a:tailEnd/>
          </a:ln>
        </p:spPr>
        <p:txBody>
          <a:bodyPr>
            <a:spAutoFit/>
          </a:bodyPr>
          <a:lstStyle/>
          <a:p>
            <a:pPr algn="l"/>
            <a:r>
              <a:rPr lang="ru-RU" sz="1800"/>
              <a:t>В театре свободных мест не было. Арайя давал свою оперу "Александр в Индии". </a:t>
            </a:r>
          </a:p>
          <a:p>
            <a:pPr algn="l"/>
            <a:endParaRPr lang="ru-RU" sz="1800"/>
          </a:p>
        </p:txBody>
      </p:sp>
    </p:spTree>
  </p:cSld>
  <p:clrMapOvr>
    <a:masterClrMapping/>
  </p:clrMapOvr>
  <p:transition advClick="0" advTm="5000">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9" descr="Фото 2"/>
          <p:cNvPicPr>
            <a:picLocks noChangeAspect="1" noChangeArrowheads="1"/>
          </p:cNvPicPr>
          <p:nvPr/>
        </p:nvPicPr>
        <p:blipFill>
          <a:blip r:embed="rId2" cstate="email"/>
          <a:srcRect/>
          <a:stretch>
            <a:fillRect/>
          </a:stretch>
        </p:blipFill>
        <p:spPr bwMode="auto">
          <a:xfrm>
            <a:off x="0" y="1058863"/>
            <a:ext cx="3276600" cy="3197225"/>
          </a:xfrm>
          <a:prstGeom prst="rect">
            <a:avLst/>
          </a:prstGeom>
          <a:noFill/>
          <a:ln w="9525">
            <a:solidFill>
              <a:srgbClr val="C0C0C0"/>
            </a:solidFill>
            <a:miter lim="800000"/>
            <a:headEnd/>
            <a:tailEnd/>
          </a:ln>
        </p:spPr>
      </p:pic>
      <p:pic>
        <p:nvPicPr>
          <p:cNvPr id="26627" name="Picture 30" descr="ФОТО 3"/>
          <p:cNvPicPr>
            <a:picLocks noChangeAspect="1" noChangeArrowheads="1"/>
          </p:cNvPicPr>
          <p:nvPr/>
        </p:nvPicPr>
        <p:blipFill>
          <a:blip r:embed="rId3" cstate="email"/>
          <a:srcRect/>
          <a:stretch>
            <a:fillRect/>
          </a:stretch>
        </p:blipFill>
        <p:spPr bwMode="auto">
          <a:xfrm>
            <a:off x="0" y="4319588"/>
            <a:ext cx="3276600" cy="2349500"/>
          </a:xfrm>
          <a:prstGeom prst="rect">
            <a:avLst/>
          </a:prstGeom>
          <a:noFill/>
          <a:ln w="9525">
            <a:solidFill>
              <a:srgbClr val="C0C0C0"/>
            </a:solidFill>
            <a:miter lim="800000"/>
            <a:headEnd/>
            <a:tailEnd/>
          </a:ln>
        </p:spPr>
      </p:pic>
      <p:pic>
        <p:nvPicPr>
          <p:cNvPr id="26628" name="Picture 26" descr="фотки Ларисы 304"/>
          <p:cNvPicPr>
            <a:picLocks noChangeAspect="1" noChangeArrowheads="1"/>
          </p:cNvPicPr>
          <p:nvPr/>
        </p:nvPicPr>
        <p:blipFill>
          <a:blip r:embed="rId4" cstate="email"/>
          <a:srcRect/>
          <a:stretch>
            <a:fillRect/>
          </a:stretch>
        </p:blipFill>
        <p:spPr bwMode="auto">
          <a:xfrm>
            <a:off x="6156325" y="2947988"/>
            <a:ext cx="2987675" cy="3884612"/>
          </a:xfrm>
          <a:prstGeom prst="rect">
            <a:avLst/>
          </a:prstGeom>
          <a:noFill/>
          <a:ln w="9525">
            <a:solidFill>
              <a:srgbClr val="C0C0C0"/>
            </a:solidFill>
            <a:miter lim="800000"/>
            <a:headEnd/>
            <a:tailEnd/>
          </a:ln>
        </p:spPr>
      </p:pic>
      <p:pic>
        <p:nvPicPr>
          <p:cNvPr id="26629" name="Picture 4" descr="подложка презентации"/>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grpSp>
        <p:nvGrpSpPr>
          <p:cNvPr id="26630" name="Group 22"/>
          <p:cNvGrpSpPr>
            <a:grpSpLocks/>
          </p:cNvGrpSpPr>
          <p:nvPr/>
        </p:nvGrpSpPr>
        <p:grpSpPr bwMode="auto">
          <a:xfrm>
            <a:off x="3563938" y="1052513"/>
            <a:ext cx="2397125" cy="1006475"/>
            <a:chOff x="1338" y="527"/>
            <a:chExt cx="1510" cy="634"/>
          </a:xfrm>
        </p:grpSpPr>
        <p:sp>
          <p:nvSpPr>
            <p:cNvPr id="26633" name="Text Box 5"/>
            <p:cNvSpPr txBox="1">
              <a:spLocks noChangeArrowheads="1"/>
            </p:cNvSpPr>
            <p:nvPr/>
          </p:nvSpPr>
          <p:spPr bwMode="auto">
            <a:xfrm>
              <a:off x="1338" y="527"/>
              <a:ext cx="543"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Н</a:t>
              </a:r>
            </a:p>
          </p:txBody>
        </p:sp>
        <p:sp>
          <p:nvSpPr>
            <p:cNvPr id="26634" name="Text Box 11"/>
            <p:cNvSpPr txBox="1">
              <a:spLocks noChangeArrowheads="1"/>
            </p:cNvSpPr>
            <p:nvPr/>
          </p:nvSpPr>
          <p:spPr bwMode="auto">
            <a:xfrm>
              <a:off x="1643" y="783"/>
              <a:ext cx="1205" cy="288"/>
            </a:xfrm>
            <a:prstGeom prst="rect">
              <a:avLst/>
            </a:prstGeom>
            <a:noFill/>
            <a:ln w="9525">
              <a:noFill/>
              <a:miter lim="800000"/>
              <a:headEnd/>
              <a:tailEnd/>
            </a:ln>
          </p:spPr>
          <p:txBody>
            <a:bodyPr wrap="none">
              <a:spAutoFit/>
            </a:bodyPr>
            <a:lstStyle/>
            <a:p>
              <a:pPr algn="l"/>
              <a:r>
                <a:rPr lang="ru-RU" sz="2400"/>
                <a:t>овостройки</a:t>
              </a:r>
            </a:p>
          </p:txBody>
        </p:sp>
      </p:grpSp>
      <p:pic>
        <p:nvPicPr>
          <p:cNvPr id="26631" name="Picture 27" descr="фотки Ларисы 305"/>
          <p:cNvPicPr>
            <a:picLocks noChangeAspect="1" noChangeArrowheads="1"/>
          </p:cNvPicPr>
          <p:nvPr/>
        </p:nvPicPr>
        <p:blipFill>
          <a:blip r:embed="rId6" cstate="email"/>
          <a:srcRect/>
          <a:stretch>
            <a:fillRect/>
          </a:stretch>
        </p:blipFill>
        <p:spPr bwMode="auto">
          <a:xfrm>
            <a:off x="3348038" y="2265363"/>
            <a:ext cx="3095625" cy="4581525"/>
          </a:xfrm>
          <a:prstGeom prst="rect">
            <a:avLst/>
          </a:prstGeom>
          <a:noFill/>
          <a:ln w="9525">
            <a:solidFill>
              <a:srgbClr val="C0C0C0"/>
            </a:solidFill>
            <a:miter lim="800000"/>
            <a:headEnd/>
            <a:tailEnd/>
          </a:ln>
        </p:spPr>
      </p:pic>
      <p:pic>
        <p:nvPicPr>
          <p:cNvPr id="26632" name="Picture 28" descr="АНЖУ 07 060"/>
          <p:cNvPicPr>
            <a:picLocks noChangeAspect="1" noChangeArrowheads="1"/>
          </p:cNvPicPr>
          <p:nvPr/>
        </p:nvPicPr>
        <p:blipFill>
          <a:blip r:embed="rId7" cstate="email"/>
          <a:srcRect/>
          <a:stretch>
            <a:fillRect/>
          </a:stretch>
        </p:blipFill>
        <p:spPr bwMode="auto">
          <a:xfrm>
            <a:off x="-6589713" y="4508500"/>
            <a:ext cx="5364163" cy="4022725"/>
          </a:xfrm>
          <a:prstGeom prst="rect">
            <a:avLst/>
          </a:prstGeom>
          <a:noFill/>
          <a:ln w="9525">
            <a:noFill/>
            <a:miter lim="800000"/>
            <a:headEnd/>
            <a:tailEnd/>
          </a:ln>
        </p:spPr>
      </p:pic>
    </p:spTree>
  </p:cSld>
  <p:clrMapOvr>
    <a:masterClrMapping/>
  </p:clrMapOvr>
  <p:transition advClick="0" advTm="3000">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ru-RU" smtClean="0"/>
          </a:p>
        </p:txBody>
      </p:sp>
      <p:sp>
        <p:nvSpPr>
          <p:cNvPr id="27651" name="Rectangle 3"/>
          <p:cNvSpPr>
            <a:spLocks noGrp="1" noChangeArrowheads="1"/>
          </p:cNvSpPr>
          <p:nvPr>
            <p:ph type="body" idx="1"/>
          </p:nvPr>
        </p:nvSpPr>
        <p:spPr/>
        <p:txBody>
          <a:bodyPr/>
          <a:lstStyle/>
          <a:p>
            <a:pPr eaLnBrk="1" hangingPunct="1"/>
            <a:r>
              <a:rPr lang="ru-RU" i="1" smtClean="0"/>
              <a:t>.</a:t>
            </a:r>
          </a:p>
        </p:txBody>
      </p:sp>
      <p:pic>
        <p:nvPicPr>
          <p:cNvPr id="27652"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27653" name="Text Box 5"/>
          <p:cNvSpPr txBox="1">
            <a:spLocks noChangeArrowheads="1"/>
          </p:cNvSpPr>
          <p:nvPr/>
        </p:nvSpPr>
        <p:spPr bwMode="auto">
          <a:xfrm>
            <a:off x="4573588" y="1196975"/>
            <a:ext cx="862012"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Н</a:t>
            </a:r>
          </a:p>
        </p:txBody>
      </p:sp>
      <p:sp>
        <p:nvSpPr>
          <p:cNvPr id="27654" name="Text Box 7"/>
          <p:cNvSpPr txBox="1">
            <a:spLocks noChangeArrowheads="1"/>
          </p:cNvSpPr>
          <p:nvPr/>
        </p:nvSpPr>
        <p:spPr bwMode="auto">
          <a:xfrm>
            <a:off x="5127625" y="1574800"/>
            <a:ext cx="1912938" cy="457200"/>
          </a:xfrm>
          <a:prstGeom prst="rect">
            <a:avLst/>
          </a:prstGeom>
          <a:noFill/>
          <a:ln w="9525">
            <a:noFill/>
            <a:miter lim="800000"/>
            <a:headEnd/>
            <a:tailEnd/>
          </a:ln>
        </p:spPr>
        <p:txBody>
          <a:bodyPr wrap="none">
            <a:spAutoFit/>
          </a:bodyPr>
          <a:lstStyle/>
          <a:p>
            <a:pPr algn="l"/>
            <a:r>
              <a:rPr lang="ru-RU" sz="2400"/>
              <a:t>овостройки</a:t>
            </a:r>
          </a:p>
        </p:txBody>
      </p:sp>
      <p:pic>
        <p:nvPicPr>
          <p:cNvPr id="27655" name="Picture 9" descr="1"/>
          <p:cNvPicPr>
            <a:picLocks noChangeAspect="1" noChangeArrowheads="1"/>
          </p:cNvPicPr>
          <p:nvPr/>
        </p:nvPicPr>
        <p:blipFill>
          <a:blip r:embed="rId3" cstate="email"/>
          <a:srcRect/>
          <a:stretch>
            <a:fillRect/>
          </a:stretch>
        </p:blipFill>
        <p:spPr bwMode="auto">
          <a:xfrm>
            <a:off x="3348038" y="2997200"/>
            <a:ext cx="4572000" cy="3070225"/>
          </a:xfrm>
          <a:prstGeom prst="rect">
            <a:avLst/>
          </a:prstGeom>
          <a:noFill/>
          <a:ln w="9525">
            <a:solidFill>
              <a:srgbClr val="C0C0C0"/>
            </a:solidFill>
            <a:miter lim="800000"/>
            <a:headEnd/>
            <a:tailEnd/>
          </a:ln>
        </p:spPr>
      </p:pic>
      <p:pic>
        <p:nvPicPr>
          <p:cNvPr id="27656" name="Picture 10" descr="живопись 08 163"/>
          <p:cNvPicPr>
            <a:picLocks noChangeAspect="1" noChangeArrowheads="1"/>
          </p:cNvPicPr>
          <p:nvPr/>
        </p:nvPicPr>
        <p:blipFill>
          <a:blip r:embed="rId4" cstate="email">
            <a:lum contrast="6000"/>
          </a:blip>
          <a:srcRect/>
          <a:stretch>
            <a:fillRect/>
          </a:stretch>
        </p:blipFill>
        <p:spPr bwMode="auto">
          <a:xfrm>
            <a:off x="0" y="1279525"/>
            <a:ext cx="3995738" cy="3197225"/>
          </a:xfrm>
          <a:prstGeom prst="rect">
            <a:avLst/>
          </a:prstGeom>
          <a:noFill/>
          <a:ln w="9525">
            <a:solidFill>
              <a:srgbClr val="C0C0C0"/>
            </a:solidFill>
            <a:miter lim="800000"/>
            <a:headEnd/>
            <a:tailEnd/>
          </a:ln>
        </p:spPr>
      </p:pic>
      <p:pic>
        <p:nvPicPr>
          <p:cNvPr id="27657" name="Picture 14" descr="Цветок НаграждениеРисунки Ломоносова 021"/>
          <p:cNvPicPr>
            <a:picLocks noChangeAspect="1" noChangeArrowheads="1"/>
          </p:cNvPicPr>
          <p:nvPr/>
        </p:nvPicPr>
        <p:blipFill>
          <a:blip r:embed="rId5" cstate="email">
            <a:lum contrast="24000"/>
          </a:blip>
          <a:srcRect/>
          <a:stretch>
            <a:fillRect/>
          </a:stretch>
        </p:blipFill>
        <p:spPr bwMode="auto">
          <a:xfrm>
            <a:off x="6075363" y="4556125"/>
            <a:ext cx="3068637" cy="2301875"/>
          </a:xfrm>
          <a:prstGeom prst="rect">
            <a:avLst/>
          </a:prstGeom>
          <a:noFill/>
          <a:ln w="9525">
            <a:solidFill>
              <a:srgbClr val="C0C0C0"/>
            </a:solidFill>
            <a:miter lim="800000"/>
            <a:headEnd/>
            <a:tailEnd/>
          </a:ln>
        </p:spPr>
      </p:pic>
      <p:sp>
        <p:nvSpPr>
          <p:cNvPr id="27658" name="Text Box 17"/>
          <p:cNvSpPr txBox="1">
            <a:spLocks noChangeArrowheads="1"/>
          </p:cNvSpPr>
          <p:nvPr/>
        </p:nvSpPr>
        <p:spPr bwMode="auto">
          <a:xfrm>
            <a:off x="971550" y="4797425"/>
            <a:ext cx="2105025" cy="696913"/>
          </a:xfrm>
          <a:prstGeom prst="rect">
            <a:avLst/>
          </a:prstGeom>
          <a:noFill/>
          <a:ln w="9525" algn="ctr">
            <a:noFill/>
            <a:miter lim="800000"/>
            <a:headEnd/>
            <a:tailEnd/>
          </a:ln>
        </p:spPr>
        <p:txBody>
          <a:bodyPr wrap="none">
            <a:spAutoFit/>
          </a:bodyPr>
          <a:lstStyle/>
          <a:p>
            <a:pPr marL="342900" indent="-342900" algn="r">
              <a:spcBef>
                <a:spcPct val="20000"/>
              </a:spcBef>
            </a:pPr>
            <a:r>
              <a:rPr lang="ru-RU" sz="1800"/>
              <a:t>Городская улица. </a:t>
            </a:r>
          </a:p>
          <a:p>
            <a:pPr marL="342900" indent="-342900" algn="r">
              <a:spcBef>
                <a:spcPct val="20000"/>
              </a:spcBef>
            </a:pPr>
            <a:r>
              <a:rPr lang="ru-RU" sz="1800"/>
              <a:t>Г.Серебряков.</a:t>
            </a:r>
          </a:p>
        </p:txBody>
      </p:sp>
      <p:sp>
        <p:nvSpPr>
          <p:cNvPr id="27659" name="Text Box 18"/>
          <p:cNvSpPr txBox="1">
            <a:spLocks noChangeArrowheads="1"/>
          </p:cNvSpPr>
          <p:nvPr/>
        </p:nvSpPr>
        <p:spPr bwMode="auto">
          <a:xfrm>
            <a:off x="2124075" y="6308725"/>
            <a:ext cx="3884613" cy="366713"/>
          </a:xfrm>
          <a:prstGeom prst="rect">
            <a:avLst/>
          </a:prstGeom>
          <a:noFill/>
          <a:ln w="9525" algn="ctr">
            <a:noFill/>
            <a:miter lim="800000"/>
            <a:headEnd/>
            <a:tailEnd/>
          </a:ln>
        </p:spPr>
        <p:txBody>
          <a:bodyPr wrap="none">
            <a:spAutoFit/>
          </a:bodyPr>
          <a:lstStyle/>
          <a:p>
            <a:pPr marL="342900" indent="-342900" algn="l">
              <a:spcBef>
                <a:spcPct val="20000"/>
              </a:spcBef>
            </a:pPr>
            <a:r>
              <a:rPr lang="ru-RU" sz="1800"/>
              <a:t>Муниципальный досуговый центр</a:t>
            </a:r>
          </a:p>
        </p:txBody>
      </p:sp>
      <p:sp>
        <p:nvSpPr>
          <p:cNvPr id="27660" name="Text Box 19"/>
          <p:cNvSpPr txBox="1">
            <a:spLocks noChangeArrowheads="1"/>
          </p:cNvSpPr>
          <p:nvPr/>
        </p:nvSpPr>
        <p:spPr bwMode="auto">
          <a:xfrm>
            <a:off x="4427538" y="2420938"/>
            <a:ext cx="3533775" cy="366712"/>
          </a:xfrm>
          <a:prstGeom prst="rect">
            <a:avLst/>
          </a:prstGeom>
          <a:noFill/>
          <a:ln w="9525" algn="ctr">
            <a:noFill/>
            <a:miter lim="800000"/>
            <a:headEnd/>
            <a:tailEnd/>
          </a:ln>
        </p:spPr>
        <p:txBody>
          <a:bodyPr wrap="none">
            <a:spAutoFit/>
          </a:bodyPr>
          <a:lstStyle/>
          <a:p>
            <a:pPr marL="342900" indent="-342900" algn="l">
              <a:spcBef>
                <a:spcPct val="20000"/>
              </a:spcBef>
            </a:pPr>
            <a:r>
              <a:rPr lang="ru-RU" sz="1800"/>
              <a:t>Улица Победы. «Новый район»</a:t>
            </a:r>
          </a:p>
        </p:txBody>
      </p:sp>
    </p:spTree>
  </p:cSld>
  <p:clrMapOvr>
    <a:masterClrMapping/>
  </p:clrMapOvr>
  <p:transition advClick="0" advTm="3000">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3" descr="живопись 08 150"/>
          <p:cNvPicPr>
            <a:picLocks noChangeAspect="1" noChangeArrowheads="1"/>
          </p:cNvPicPr>
          <p:nvPr/>
        </p:nvPicPr>
        <p:blipFill>
          <a:blip r:embed="rId2" cstate="email"/>
          <a:srcRect/>
          <a:stretch>
            <a:fillRect/>
          </a:stretch>
        </p:blipFill>
        <p:spPr bwMode="auto">
          <a:xfrm>
            <a:off x="0" y="981075"/>
            <a:ext cx="2373313" cy="3408363"/>
          </a:xfrm>
          <a:prstGeom prst="rect">
            <a:avLst/>
          </a:prstGeom>
          <a:noFill/>
          <a:ln w="9525">
            <a:noFill/>
            <a:miter lim="800000"/>
            <a:headEnd/>
            <a:tailEnd/>
          </a:ln>
        </p:spPr>
      </p:pic>
      <p:pic>
        <p:nvPicPr>
          <p:cNvPr id="28675"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grpSp>
        <p:nvGrpSpPr>
          <p:cNvPr id="28676" name="Group 18"/>
          <p:cNvGrpSpPr>
            <a:grpSpLocks/>
          </p:cNvGrpSpPr>
          <p:nvPr/>
        </p:nvGrpSpPr>
        <p:grpSpPr bwMode="auto">
          <a:xfrm>
            <a:off x="2333625" y="908050"/>
            <a:ext cx="4752975" cy="1189038"/>
            <a:chOff x="1746" y="572"/>
            <a:chExt cx="2994" cy="749"/>
          </a:xfrm>
        </p:grpSpPr>
        <p:sp>
          <p:nvSpPr>
            <p:cNvPr id="28684" name="Text Box 5"/>
            <p:cNvSpPr txBox="1">
              <a:spLocks noChangeArrowheads="1"/>
            </p:cNvSpPr>
            <p:nvPr/>
          </p:nvSpPr>
          <p:spPr bwMode="auto">
            <a:xfrm>
              <a:off x="1746" y="572"/>
              <a:ext cx="622"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О</a:t>
              </a:r>
            </a:p>
          </p:txBody>
        </p:sp>
        <p:sp>
          <p:nvSpPr>
            <p:cNvPr id="28685" name="Text Box 6"/>
            <p:cNvSpPr txBox="1">
              <a:spLocks noChangeArrowheads="1"/>
            </p:cNvSpPr>
            <p:nvPr/>
          </p:nvSpPr>
          <p:spPr bwMode="auto">
            <a:xfrm>
              <a:off x="2113" y="919"/>
              <a:ext cx="2627" cy="288"/>
            </a:xfrm>
            <a:prstGeom prst="rect">
              <a:avLst/>
            </a:prstGeom>
            <a:noFill/>
            <a:ln w="9525">
              <a:noFill/>
              <a:miter lim="800000"/>
              <a:headEnd/>
              <a:tailEnd/>
            </a:ln>
          </p:spPr>
          <p:txBody>
            <a:bodyPr>
              <a:spAutoFit/>
            </a:bodyPr>
            <a:lstStyle/>
            <a:p>
              <a:pPr algn="l"/>
              <a:r>
                <a:rPr lang="ru-RU" sz="2400"/>
                <a:t>раниенбаумский пятачок</a:t>
              </a:r>
            </a:p>
          </p:txBody>
        </p:sp>
      </p:grpSp>
      <p:sp>
        <p:nvSpPr>
          <p:cNvPr id="28677" name="Rectangle 9"/>
          <p:cNvSpPr>
            <a:spLocks noChangeArrowheads="1"/>
          </p:cNvSpPr>
          <p:nvPr/>
        </p:nvSpPr>
        <p:spPr bwMode="auto">
          <a:xfrm>
            <a:off x="2447925" y="2897188"/>
            <a:ext cx="6732588" cy="915987"/>
          </a:xfrm>
          <a:prstGeom prst="rect">
            <a:avLst/>
          </a:prstGeom>
          <a:noFill/>
          <a:ln w="9525">
            <a:noFill/>
            <a:miter lim="800000"/>
            <a:headEnd/>
            <a:tailEnd/>
          </a:ln>
        </p:spPr>
        <p:txBody>
          <a:bodyPr anchor="ctr">
            <a:spAutoFit/>
          </a:bodyPr>
          <a:lstStyle/>
          <a:p>
            <a:pPr algn="l"/>
            <a:r>
              <a:rPr lang="ru-RU" sz="1800"/>
              <a:t>Ораниенбаум - единственный из пригородов, который в годы Великой Отечественной войны не был занят фашистами</a:t>
            </a:r>
            <a:r>
              <a:rPr lang="ru-RU" sz="1800" i="0">
                <a:solidFill>
                  <a:schemeClr val="tx1"/>
                </a:solidFill>
              </a:rPr>
              <a:t>.</a:t>
            </a:r>
          </a:p>
        </p:txBody>
      </p:sp>
      <p:sp>
        <p:nvSpPr>
          <p:cNvPr id="28678" name="Text Box 10"/>
          <p:cNvSpPr txBox="1">
            <a:spLocks noChangeArrowheads="1"/>
          </p:cNvSpPr>
          <p:nvPr/>
        </p:nvSpPr>
        <p:spPr bwMode="auto">
          <a:xfrm>
            <a:off x="2413000" y="1844675"/>
            <a:ext cx="6551613" cy="1006475"/>
          </a:xfrm>
          <a:prstGeom prst="rect">
            <a:avLst/>
          </a:prstGeom>
          <a:noFill/>
          <a:ln w="9525">
            <a:noFill/>
            <a:miter lim="800000"/>
            <a:headEnd/>
            <a:tailEnd/>
          </a:ln>
        </p:spPr>
        <p:txBody>
          <a:bodyPr>
            <a:spAutoFit/>
          </a:bodyPr>
          <a:lstStyle/>
          <a:p>
            <a:pPr algn="l"/>
            <a:r>
              <a:rPr lang="ru-RU" sz="2000"/>
              <a:t>важный стратегический плацдарм, </a:t>
            </a:r>
          </a:p>
          <a:p>
            <a:pPr algn="l"/>
            <a:r>
              <a:rPr lang="ru-RU" sz="2000"/>
              <a:t>с которого началась операция </a:t>
            </a:r>
          </a:p>
          <a:p>
            <a:pPr algn="l"/>
            <a:r>
              <a:rPr lang="ru-RU" sz="2000"/>
              <a:t>по прорыву блокады Ленинграда</a:t>
            </a:r>
          </a:p>
        </p:txBody>
      </p:sp>
      <p:sp>
        <p:nvSpPr>
          <p:cNvPr id="28679" name="Text Box 11"/>
          <p:cNvSpPr txBox="1">
            <a:spLocks noChangeArrowheads="1"/>
          </p:cNvSpPr>
          <p:nvPr/>
        </p:nvSpPr>
        <p:spPr bwMode="auto">
          <a:xfrm>
            <a:off x="0" y="4797425"/>
            <a:ext cx="5435600" cy="915988"/>
          </a:xfrm>
          <a:prstGeom prst="rect">
            <a:avLst/>
          </a:prstGeom>
          <a:noFill/>
          <a:ln w="9525">
            <a:noFill/>
            <a:miter lim="800000"/>
            <a:headEnd/>
            <a:tailEnd/>
          </a:ln>
        </p:spPr>
        <p:txBody>
          <a:bodyPr>
            <a:spAutoFit/>
          </a:bodyPr>
          <a:lstStyle/>
          <a:p>
            <a:pPr algn="l"/>
            <a:r>
              <a:rPr lang="ru-RU" sz="1800"/>
              <a:t>Защитники Ораниенбаумского плацдарма, ценой своей жизни, спасли шедевры мировой архитектуры – дворцы и парки нашего города.</a:t>
            </a:r>
          </a:p>
        </p:txBody>
      </p:sp>
      <p:sp>
        <p:nvSpPr>
          <p:cNvPr id="28680" name="Text Box 12"/>
          <p:cNvSpPr txBox="1">
            <a:spLocks noChangeArrowheads="1"/>
          </p:cNvSpPr>
          <p:nvPr/>
        </p:nvSpPr>
        <p:spPr bwMode="auto">
          <a:xfrm>
            <a:off x="684213" y="5694363"/>
            <a:ext cx="5184775" cy="885825"/>
          </a:xfrm>
          <a:prstGeom prst="rect">
            <a:avLst/>
          </a:prstGeom>
          <a:noFill/>
          <a:ln w="9525">
            <a:noFill/>
            <a:miter lim="800000"/>
            <a:headEnd/>
            <a:tailEnd/>
          </a:ln>
        </p:spPr>
        <p:txBody>
          <a:bodyPr>
            <a:spAutoFit/>
          </a:bodyPr>
          <a:lstStyle/>
          <a:p>
            <a:pPr algn="l"/>
            <a:r>
              <a:rPr lang="ru-RU" sz="1800"/>
              <a:t>Так спасибо, браток, за последний бросок</a:t>
            </a:r>
            <a:br>
              <a:rPr lang="ru-RU" sz="1800"/>
            </a:br>
            <a:r>
              <a:rPr lang="ru-RU" sz="1800"/>
              <a:t>и за то, что ты спас Ленинград.</a:t>
            </a:r>
          </a:p>
          <a:p>
            <a:pPr algn="l"/>
            <a:r>
              <a:rPr lang="ru-RU"/>
              <a:t>                                                    Сергей Быстров </a:t>
            </a:r>
          </a:p>
        </p:txBody>
      </p:sp>
      <p:pic>
        <p:nvPicPr>
          <p:cNvPr id="28681" name="Picture 15"/>
          <p:cNvPicPr>
            <a:picLocks noChangeAspect="1" noChangeArrowheads="1"/>
          </p:cNvPicPr>
          <p:nvPr/>
        </p:nvPicPr>
        <p:blipFill>
          <a:blip r:embed="rId4" cstate="email">
            <a:lum bright="12000" contrast="18000"/>
          </a:blip>
          <a:srcRect/>
          <a:stretch>
            <a:fillRect/>
          </a:stretch>
        </p:blipFill>
        <p:spPr bwMode="auto">
          <a:xfrm>
            <a:off x="5508625" y="4248150"/>
            <a:ext cx="3635375" cy="2635250"/>
          </a:xfrm>
          <a:prstGeom prst="rect">
            <a:avLst/>
          </a:prstGeom>
          <a:noFill/>
          <a:ln w="9525" algn="ctr">
            <a:solidFill>
              <a:srgbClr val="C0C0C0"/>
            </a:solidFill>
            <a:miter lim="800000"/>
            <a:headEnd/>
            <a:tailEnd/>
          </a:ln>
        </p:spPr>
      </p:pic>
      <p:sp>
        <p:nvSpPr>
          <p:cNvPr id="28682" name="Text Box 16"/>
          <p:cNvSpPr txBox="1">
            <a:spLocks noChangeArrowheads="1"/>
          </p:cNvSpPr>
          <p:nvPr/>
        </p:nvSpPr>
        <p:spPr bwMode="auto">
          <a:xfrm>
            <a:off x="2700338" y="3860800"/>
            <a:ext cx="6624637" cy="336550"/>
          </a:xfrm>
          <a:prstGeom prst="rect">
            <a:avLst/>
          </a:prstGeom>
          <a:noFill/>
          <a:ln w="9525">
            <a:noFill/>
            <a:miter lim="800000"/>
            <a:headEnd/>
            <a:tailEnd/>
          </a:ln>
        </p:spPr>
        <p:txBody>
          <a:bodyPr>
            <a:spAutoFit/>
          </a:bodyPr>
          <a:lstStyle/>
          <a:p>
            <a:pPr algn="l"/>
            <a:r>
              <a:rPr lang="ru-RU"/>
              <a:t>мемориал</a:t>
            </a:r>
            <a:r>
              <a:rPr lang="ru-RU">
                <a:solidFill>
                  <a:schemeClr val="tx1"/>
                </a:solidFill>
              </a:rPr>
              <a:t> «</a:t>
            </a:r>
            <a:r>
              <a:rPr lang="ru-RU"/>
              <a:t>Малая Пискаревка» – жертвам блокады Ленинграда</a:t>
            </a:r>
          </a:p>
        </p:txBody>
      </p:sp>
      <p:sp>
        <p:nvSpPr>
          <p:cNvPr id="28683" name="Text Box 17"/>
          <p:cNvSpPr txBox="1">
            <a:spLocks noChangeArrowheads="1"/>
          </p:cNvSpPr>
          <p:nvPr/>
        </p:nvSpPr>
        <p:spPr bwMode="auto">
          <a:xfrm>
            <a:off x="87313" y="4437063"/>
            <a:ext cx="3487737" cy="336550"/>
          </a:xfrm>
          <a:prstGeom prst="rect">
            <a:avLst/>
          </a:prstGeom>
          <a:noFill/>
          <a:ln w="9525" algn="ctr">
            <a:noFill/>
            <a:miter lim="800000"/>
            <a:headEnd/>
            <a:tailEnd/>
          </a:ln>
        </p:spPr>
        <p:txBody>
          <a:bodyPr>
            <a:spAutoFit/>
          </a:bodyPr>
          <a:lstStyle/>
          <a:p>
            <a:pPr marL="342900" indent="-342900" algn="l">
              <a:spcBef>
                <a:spcPct val="20000"/>
              </a:spcBef>
            </a:pPr>
            <a:r>
              <a:rPr lang="ru-RU"/>
              <a:t>Царицын храм. В.Петров - Гринев</a:t>
            </a:r>
          </a:p>
        </p:txBody>
      </p:sp>
    </p:spTree>
  </p:cSld>
  <p:clrMapOvr>
    <a:masterClrMapping/>
  </p:clrMapOvr>
  <p:transition advClick="0" advTm="5000">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ru-RU" smtClean="0"/>
          </a:p>
        </p:txBody>
      </p:sp>
      <p:sp>
        <p:nvSpPr>
          <p:cNvPr id="29699" name="Rectangle 3"/>
          <p:cNvSpPr>
            <a:spLocks noGrp="1" noChangeArrowheads="1"/>
          </p:cNvSpPr>
          <p:nvPr>
            <p:ph type="body" idx="1"/>
          </p:nvPr>
        </p:nvSpPr>
        <p:spPr/>
        <p:txBody>
          <a:bodyPr/>
          <a:lstStyle/>
          <a:p>
            <a:pPr eaLnBrk="1" hangingPunct="1"/>
            <a:endParaRPr lang="ru-RU" smtClean="0"/>
          </a:p>
        </p:txBody>
      </p:sp>
      <p:pic>
        <p:nvPicPr>
          <p:cNvPr id="29700"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29701"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29702" name="Group 17"/>
          <p:cNvGrpSpPr>
            <a:grpSpLocks/>
          </p:cNvGrpSpPr>
          <p:nvPr/>
        </p:nvGrpSpPr>
        <p:grpSpPr bwMode="auto">
          <a:xfrm>
            <a:off x="1484313" y="909638"/>
            <a:ext cx="3024187" cy="1006475"/>
            <a:chOff x="1383" y="436"/>
            <a:chExt cx="1905" cy="634"/>
          </a:xfrm>
        </p:grpSpPr>
        <p:sp>
          <p:nvSpPr>
            <p:cNvPr id="29709" name="Text Box 5"/>
            <p:cNvSpPr txBox="1">
              <a:spLocks noChangeArrowheads="1"/>
            </p:cNvSpPr>
            <p:nvPr/>
          </p:nvSpPr>
          <p:spPr bwMode="auto">
            <a:xfrm>
              <a:off x="1383" y="436"/>
              <a:ext cx="498"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О</a:t>
              </a:r>
            </a:p>
          </p:txBody>
        </p:sp>
        <p:sp>
          <p:nvSpPr>
            <p:cNvPr id="29710" name="Text Box 9"/>
            <p:cNvSpPr txBox="1">
              <a:spLocks noChangeArrowheads="1"/>
            </p:cNvSpPr>
            <p:nvPr/>
          </p:nvSpPr>
          <p:spPr bwMode="auto">
            <a:xfrm>
              <a:off x="1746" y="663"/>
              <a:ext cx="1542" cy="327"/>
            </a:xfrm>
            <a:prstGeom prst="rect">
              <a:avLst/>
            </a:prstGeom>
            <a:noFill/>
            <a:ln w="9525" algn="ctr">
              <a:noFill/>
              <a:miter lim="800000"/>
              <a:headEnd/>
              <a:tailEnd/>
            </a:ln>
          </p:spPr>
          <p:txBody>
            <a:bodyPr>
              <a:spAutoFit/>
            </a:bodyPr>
            <a:lstStyle/>
            <a:p>
              <a:pPr marL="342900" indent="-342900" algn="l">
                <a:spcBef>
                  <a:spcPct val="20000"/>
                </a:spcBef>
              </a:pPr>
              <a:r>
                <a:rPr lang="ru-RU" sz="2800"/>
                <a:t>раниенбаум</a:t>
              </a:r>
            </a:p>
          </p:txBody>
        </p:sp>
      </p:grpSp>
      <p:sp>
        <p:nvSpPr>
          <p:cNvPr id="29703" name="Text Box 10"/>
          <p:cNvSpPr txBox="1">
            <a:spLocks noChangeArrowheads="1"/>
          </p:cNvSpPr>
          <p:nvPr/>
        </p:nvSpPr>
        <p:spPr bwMode="auto">
          <a:xfrm>
            <a:off x="3492500" y="1989138"/>
            <a:ext cx="184150" cy="579437"/>
          </a:xfrm>
          <a:prstGeom prst="rect">
            <a:avLst/>
          </a:prstGeom>
          <a:noFill/>
          <a:ln w="9525" algn="ctr">
            <a:noFill/>
            <a:miter lim="800000"/>
            <a:headEnd/>
            <a:tailEnd/>
          </a:ln>
        </p:spPr>
        <p:txBody>
          <a:bodyPr wrap="none">
            <a:spAutoFit/>
          </a:bodyPr>
          <a:lstStyle/>
          <a:p>
            <a:pPr marL="342900" indent="-342900" algn="l">
              <a:spcBef>
                <a:spcPct val="20000"/>
              </a:spcBef>
            </a:pPr>
            <a:endParaRPr lang="ru-RU" sz="3200">
              <a:solidFill>
                <a:schemeClr val="tx1"/>
              </a:solidFill>
            </a:endParaRPr>
          </a:p>
        </p:txBody>
      </p:sp>
      <p:sp>
        <p:nvSpPr>
          <p:cNvPr id="29704" name="Text Box 11"/>
          <p:cNvSpPr txBox="1">
            <a:spLocks noChangeArrowheads="1"/>
          </p:cNvSpPr>
          <p:nvPr/>
        </p:nvSpPr>
        <p:spPr bwMode="auto">
          <a:xfrm>
            <a:off x="-468313" y="1701800"/>
            <a:ext cx="8172451" cy="1006475"/>
          </a:xfrm>
          <a:prstGeom prst="rect">
            <a:avLst/>
          </a:prstGeom>
          <a:noFill/>
          <a:ln w="9525" algn="ctr">
            <a:noFill/>
            <a:miter lim="800000"/>
            <a:headEnd/>
            <a:tailEnd/>
          </a:ln>
        </p:spPr>
        <p:txBody>
          <a:bodyPr>
            <a:spAutoFit/>
          </a:bodyPr>
          <a:lstStyle/>
          <a:p>
            <a:pPr lvl="1" algn="l">
              <a:spcBef>
                <a:spcPct val="20000"/>
              </a:spcBef>
            </a:pPr>
            <a:r>
              <a:rPr lang="ru-RU" sz="2000"/>
              <a:t>	город, который своим существованием обязан двум гениям </a:t>
            </a:r>
            <a:r>
              <a:rPr lang="en-US" sz="2000"/>
              <a:t>XVIII</a:t>
            </a:r>
            <a:r>
              <a:rPr lang="ru-RU" sz="2000"/>
              <a:t> столетия – Петру Великому и его верному соратнику – светлейшему  князю А.Д. Меншикову.  </a:t>
            </a:r>
          </a:p>
        </p:txBody>
      </p:sp>
      <p:sp>
        <p:nvSpPr>
          <p:cNvPr id="29705" name="Text Box 13"/>
          <p:cNvSpPr txBox="1">
            <a:spLocks noChangeArrowheads="1"/>
          </p:cNvSpPr>
          <p:nvPr/>
        </p:nvSpPr>
        <p:spPr bwMode="auto">
          <a:xfrm rot="10800000" flipV="1">
            <a:off x="-180975" y="3860800"/>
            <a:ext cx="4572000" cy="1190625"/>
          </a:xfrm>
          <a:prstGeom prst="rect">
            <a:avLst/>
          </a:prstGeom>
          <a:noFill/>
          <a:ln w="9525" algn="ctr">
            <a:noFill/>
            <a:miter lim="800000"/>
            <a:headEnd/>
            <a:tailEnd/>
          </a:ln>
        </p:spPr>
        <p:txBody>
          <a:bodyPr>
            <a:spAutoFit/>
          </a:bodyPr>
          <a:lstStyle/>
          <a:p>
            <a:pPr lvl="1" algn="l"/>
            <a:r>
              <a:rPr lang="ru-RU" sz="1800"/>
              <a:t>Александр </a:t>
            </a:r>
            <a:r>
              <a:rPr lang="en-US" sz="1800"/>
              <a:t>I c</a:t>
            </a:r>
            <a:r>
              <a:rPr lang="ru-RU" sz="1800"/>
              <a:t> детства любил Ораниенбаум, говорил: «В Царском Селе хорошо, а в Ораниенбауме лучше».</a:t>
            </a:r>
          </a:p>
        </p:txBody>
      </p:sp>
      <p:sp>
        <p:nvSpPr>
          <p:cNvPr id="29706" name="Text Box 14"/>
          <p:cNvSpPr txBox="1">
            <a:spLocks noChangeArrowheads="1"/>
          </p:cNvSpPr>
          <p:nvPr/>
        </p:nvSpPr>
        <p:spPr bwMode="auto">
          <a:xfrm>
            <a:off x="-468313" y="4975225"/>
            <a:ext cx="5327651" cy="1190625"/>
          </a:xfrm>
          <a:prstGeom prst="rect">
            <a:avLst/>
          </a:prstGeom>
          <a:noFill/>
          <a:ln w="9525" algn="ctr">
            <a:noFill/>
            <a:miter lim="800000"/>
            <a:headEnd/>
            <a:tailEnd/>
          </a:ln>
        </p:spPr>
        <p:txBody>
          <a:bodyPr>
            <a:spAutoFit/>
          </a:bodyPr>
          <a:lstStyle/>
          <a:p>
            <a:pPr lvl="1" algn="l">
              <a:spcBef>
                <a:spcPct val="20000"/>
              </a:spcBef>
            </a:pPr>
            <a:r>
              <a:rPr lang="ru-RU" sz="1800"/>
              <a:t>В Ораниенбаум за вдохновением потянулись такие великие люди, как Пушкин, Салтыков – Щедрин, Толстой, Чернышевский, Тургенев, Добролюбов,</a:t>
            </a:r>
          </a:p>
        </p:txBody>
      </p:sp>
      <p:pic>
        <p:nvPicPr>
          <p:cNvPr id="29707" name="Picture 15" descr="Рисунок7"/>
          <p:cNvPicPr>
            <a:picLocks noChangeAspect="1" noChangeArrowheads="1"/>
          </p:cNvPicPr>
          <p:nvPr/>
        </p:nvPicPr>
        <p:blipFill>
          <a:blip r:embed="rId3" cstate="email"/>
          <a:srcRect/>
          <a:stretch>
            <a:fillRect/>
          </a:stretch>
        </p:blipFill>
        <p:spPr bwMode="auto">
          <a:xfrm>
            <a:off x="4500563" y="3644900"/>
            <a:ext cx="4643437" cy="3240088"/>
          </a:xfrm>
          <a:prstGeom prst="rect">
            <a:avLst/>
          </a:prstGeom>
          <a:noFill/>
          <a:ln w="9525">
            <a:solidFill>
              <a:srgbClr val="C0C0C0"/>
            </a:solidFill>
            <a:miter lim="800000"/>
            <a:headEnd/>
            <a:tailEnd/>
          </a:ln>
        </p:spPr>
      </p:pic>
      <p:sp>
        <p:nvSpPr>
          <p:cNvPr id="29708" name="Text Box 16"/>
          <p:cNvSpPr txBox="1">
            <a:spLocks noChangeArrowheads="1"/>
          </p:cNvSpPr>
          <p:nvPr/>
        </p:nvSpPr>
        <p:spPr bwMode="auto">
          <a:xfrm>
            <a:off x="-396875" y="2636838"/>
            <a:ext cx="8228013" cy="1190625"/>
          </a:xfrm>
          <a:prstGeom prst="rect">
            <a:avLst/>
          </a:prstGeom>
          <a:noFill/>
          <a:ln w="9525" algn="ctr">
            <a:noFill/>
            <a:miter lim="800000"/>
            <a:headEnd/>
            <a:tailEnd/>
          </a:ln>
        </p:spPr>
        <p:txBody>
          <a:bodyPr>
            <a:spAutoFit/>
          </a:bodyPr>
          <a:lstStyle/>
          <a:p>
            <a:pPr lvl="1" algn="l">
              <a:spcBef>
                <a:spcPct val="20000"/>
              </a:spcBef>
            </a:pPr>
            <a:r>
              <a:rPr lang="ru-RU" sz="1800"/>
              <a:t>Музыкально – художественный критик </a:t>
            </a:r>
            <a:r>
              <a:rPr lang="en-US" sz="1800"/>
              <a:t>XIX-XX</a:t>
            </a:r>
            <a:r>
              <a:rPr lang="ru-RU" sz="1800"/>
              <a:t> веков В.В. Стасов писал композитору М. А. Балакиреву, вздыхая: «Мне все – таки жаль, что вы не видите Ораниенбаума. Что за место – просто прелесть! Сколько видов на море…»</a:t>
            </a:r>
          </a:p>
        </p:txBody>
      </p:sp>
    </p:spTree>
  </p:cSld>
  <p:clrMapOvr>
    <a:masterClrMapping/>
  </p:clrMapOvr>
  <p:transition advClick="0" advTm="4000">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9"/>
          <p:cNvPicPr>
            <a:picLocks noChangeAspect="1" noChangeArrowheads="1"/>
          </p:cNvPicPr>
          <p:nvPr/>
        </p:nvPicPr>
        <p:blipFill>
          <a:blip r:embed="rId2" cstate="email"/>
          <a:srcRect/>
          <a:stretch>
            <a:fillRect/>
          </a:stretch>
        </p:blipFill>
        <p:spPr bwMode="auto">
          <a:xfrm>
            <a:off x="179388" y="836613"/>
            <a:ext cx="2305050" cy="3162300"/>
          </a:xfrm>
          <a:prstGeom prst="rect">
            <a:avLst/>
          </a:prstGeom>
          <a:noFill/>
          <a:ln w="9525">
            <a:solidFill>
              <a:srgbClr val="C0C0C0"/>
            </a:solidFill>
            <a:miter lim="800000"/>
            <a:headEnd/>
            <a:tailEnd/>
          </a:ln>
        </p:spPr>
      </p:pic>
      <p:pic>
        <p:nvPicPr>
          <p:cNvPr id="30723"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30724" name="Text Box 6"/>
          <p:cNvSpPr txBox="1">
            <a:spLocks noChangeArrowheads="1"/>
          </p:cNvSpPr>
          <p:nvPr/>
        </p:nvSpPr>
        <p:spPr bwMode="auto">
          <a:xfrm>
            <a:off x="4356100" y="2205038"/>
            <a:ext cx="184150" cy="366712"/>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30725" name="Group 19"/>
          <p:cNvGrpSpPr>
            <a:grpSpLocks/>
          </p:cNvGrpSpPr>
          <p:nvPr/>
        </p:nvGrpSpPr>
        <p:grpSpPr bwMode="auto">
          <a:xfrm>
            <a:off x="2843213" y="1052513"/>
            <a:ext cx="2952750" cy="1189037"/>
            <a:chOff x="2653" y="663"/>
            <a:chExt cx="1860" cy="749"/>
          </a:xfrm>
        </p:grpSpPr>
        <p:sp>
          <p:nvSpPr>
            <p:cNvPr id="30731" name="Text Box 5"/>
            <p:cNvSpPr txBox="1">
              <a:spLocks noChangeArrowheads="1"/>
            </p:cNvSpPr>
            <p:nvPr/>
          </p:nvSpPr>
          <p:spPr bwMode="auto">
            <a:xfrm>
              <a:off x="2653" y="663"/>
              <a:ext cx="454"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П</a:t>
              </a:r>
            </a:p>
          </p:txBody>
        </p:sp>
        <p:sp>
          <p:nvSpPr>
            <p:cNvPr id="30732" name="Text Box 7"/>
            <p:cNvSpPr txBox="1">
              <a:spLocks noChangeArrowheads="1"/>
            </p:cNvSpPr>
            <p:nvPr/>
          </p:nvSpPr>
          <p:spPr bwMode="auto">
            <a:xfrm>
              <a:off x="3061" y="1026"/>
              <a:ext cx="1452" cy="288"/>
            </a:xfrm>
            <a:prstGeom prst="rect">
              <a:avLst/>
            </a:prstGeom>
            <a:noFill/>
            <a:ln w="9525">
              <a:noFill/>
              <a:miter lim="800000"/>
              <a:headEnd/>
              <a:tailEnd/>
            </a:ln>
          </p:spPr>
          <p:txBody>
            <a:bodyPr>
              <a:spAutoFit/>
            </a:bodyPr>
            <a:lstStyle/>
            <a:p>
              <a:pPr algn="l"/>
              <a:r>
                <a:rPr lang="ru-RU" sz="2400"/>
                <a:t>етерштадт</a:t>
              </a:r>
            </a:p>
          </p:txBody>
        </p:sp>
      </p:grpSp>
      <p:sp>
        <p:nvSpPr>
          <p:cNvPr id="30726" name="Text Box 10"/>
          <p:cNvSpPr txBox="1">
            <a:spLocks noChangeArrowheads="1"/>
          </p:cNvSpPr>
          <p:nvPr/>
        </p:nvSpPr>
        <p:spPr bwMode="auto">
          <a:xfrm>
            <a:off x="179388" y="4076700"/>
            <a:ext cx="2592387" cy="396875"/>
          </a:xfrm>
          <a:prstGeom prst="rect">
            <a:avLst/>
          </a:prstGeom>
          <a:noFill/>
          <a:ln w="9525">
            <a:noFill/>
            <a:miter lim="800000"/>
            <a:headEnd/>
            <a:tailEnd/>
          </a:ln>
        </p:spPr>
        <p:txBody>
          <a:bodyPr>
            <a:spAutoFit/>
          </a:bodyPr>
          <a:lstStyle/>
          <a:p>
            <a:pPr algn="l"/>
            <a:r>
              <a:rPr lang="ru-RU" sz="2000">
                <a:solidFill>
                  <a:srgbClr val="E20000"/>
                </a:solidFill>
              </a:rPr>
              <a:t>П</a:t>
            </a:r>
            <a:r>
              <a:rPr lang="ru-RU" sz="2000"/>
              <a:t>очетные ворота</a:t>
            </a:r>
          </a:p>
        </p:txBody>
      </p:sp>
      <p:sp>
        <p:nvSpPr>
          <p:cNvPr id="30727" name="Rectangle 11"/>
          <p:cNvSpPr>
            <a:spLocks noChangeArrowheads="1"/>
          </p:cNvSpPr>
          <p:nvPr/>
        </p:nvSpPr>
        <p:spPr bwMode="auto">
          <a:xfrm>
            <a:off x="179388" y="4395788"/>
            <a:ext cx="4537075" cy="1770062"/>
          </a:xfrm>
          <a:prstGeom prst="rect">
            <a:avLst/>
          </a:prstGeom>
          <a:noFill/>
          <a:ln w="9525">
            <a:noFill/>
            <a:miter lim="800000"/>
            <a:headEnd/>
            <a:tailEnd/>
          </a:ln>
        </p:spPr>
        <p:txBody>
          <a:bodyPr anchor="ctr">
            <a:spAutoFit/>
          </a:bodyPr>
          <a:lstStyle/>
          <a:p>
            <a:pPr algn="l"/>
            <a:r>
              <a:rPr lang="ru-RU" sz="1800"/>
              <a:t>изящные, удивительно пропорциональные, своеобразные по композиции. Уникальный памятник архитектуры малых форм. Не имеет аналогов в пригородах Санкт-Петербурга</a:t>
            </a:r>
            <a:r>
              <a:rPr lang="ru-RU" sz="2000"/>
              <a:t> </a:t>
            </a:r>
          </a:p>
        </p:txBody>
      </p:sp>
      <p:sp>
        <p:nvSpPr>
          <p:cNvPr id="30728" name="Rectangle 13"/>
          <p:cNvSpPr>
            <a:spLocks noChangeArrowheads="1"/>
          </p:cNvSpPr>
          <p:nvPr/>
        </p:nvSpPr>
        <p:spPr bwMode="auto">
          <a:xfrm>
            <a:off x="2735263" y="2205038"/>
            <a:ext cx="6408737" cy="1371600"/>
          </a:xfrm>
          <a:prstGeom prst="rect">
            <a:avLst/>
          </a:prstGeom>
          <a:noFill/>
          <a:ln w="9525">
            <a:noFill/>
            <a:miter lim="800000"/>
            <a:headEnd/>
            <a:tailEnd/>
          </a:ln>
        </p:spPr>
        <p:txBody>
          <a:bodyPr>
            <a:spAutoFit/>
          </a:bodyPr>
          <a:lstStyle/>
          <a:p>
            <a:pPr algn="l"/>
            <a:r>
              <a:rPr lang="ru-RU" sz="2000"/>
              <a:t>потешная крепость в  форме </a:t>
            </a:r>
            <a:br>
              <a:rPr lang="ru-RU" sz="2000"/>
            </a:br>
            <a:r>
              <a:rPr lang="ru-RU" sz="2000"/>
              <a:t>12-конечной звезды, окруженная земляными валами, четырьмя бастионами и рвами,</a:t>
            </a:r>
            <a:r>
              <a:rPr lang="ru-RU" sz="2000" i="0">
                <a:solidFill>
                  <a:schemeClr val="tx1"/>
                </a:solidFill>
              </a:rPr>
              <a:t> </a:t>
            </a:r>
            <a:r>
              <a:rPr lang="ru-RU" sz="2000"/>
              <a:t>заполненными водой.</a:t>
            </a:r>
            <a:r>
              <a:rPr lang="ru-RU" sz="2400" i="0">
                <a:solidFill>
                  <a:schemeClr val="tx1"/>
                </a:solidFill>
              </a:rPr>
              <a:t> </a:t>
            </a:r>
          </a:p>
        </p:txBody>
      </p:sp>
      <p:pic>
        <p:nvPicPr>
          <p:cNvPr id="30729" name="Picture 17" descr="PICT0005"/>
          <p:cNvPicPr>
            <a:picLocks noChangeAspect="1" noChangeArrowheads="1"/>
          </p:cNvPicPr>
          <p:nvPr/>
        </p:nvPicPr>
        <p:blipFill>
          <a:blip r:embed="rId4" cstate="email"/>
          <a:srcRect/>
          <a:stretch>
            <a:fillRect/>
          </a:stretch>
        </p:blipFill>
        <p:spPr bwMode="auto">
          <a:xfrm>
            <a:off x="4932363" y="3716338"/>
            <a:ext cx="4032250" cy="3024187"/>
          </a:xfrm>
          <a:prstGeom prst="rect">
            <a:avLst/>
          </a:prstGeom>
          <a:noFill/>
          <a:ln w="9525">
            <a:solidFill>
              <a:srgbClr val="C0C0C0"/>
            </a:solidFill>
            <a:miter lim="800000"/>
            <a:headEnd/>
            <a:tailEnd/>
          </a:ln>
        </p:spPr>
      </p:pic>
      <p:sp>
        <p:nvSpPr>
          <p:cNvPr id="30730" name="Text Box 18"/>
          <p:cNvSpPr txBox="1">
            <a:spLocks noChangeArrowheads="1"/>
          </p:cNvSpPr>
          <p:nvPr/>
        </p:nvSpPr>
        <p:spPr bwMode="auto">
          <a:xfrm>
            <a:off x="7115175" y="3357563"/>
            <a:ext cx="2028825" cy="366712"/>
          </a:xfrm>
          <a:prstGeom prst="rect">
            <a:avLst/>
          </a:prstGeom>
          <a:noFill/>
          <a:ln w="9525">
            <a:noFill/>
            <a:miter lim="800000"/>
            <a:headEnd/>
            <a:tailEnd/>
          </a:ln>
        </p:spPr>
        <p:txBody>
          <a:bodyPr wrap="none">
            <a:spAutoFit/>
          </a:bodyPr>
          <a:lstStyle/>
          <a:p>
            <a:pPr algn="l"/>
            <a:r>
              <a:rPr lang="ru-RU" sz="1800"/>
              <a:t>Дворец Петра </a:t>
            </a:r>
            <a:r>
              <a:rPr lang="en-US" sz="1800"/>
              <a:t>III</a:t>
            </a:r>
            <a:endParaRPr lang="ru-RU" sz="1800"/>
          </a:p>
        </p:txBody>
      </p:sp>
    </p:spTree>
  </p:cSld>
  <p:clrMapOvr>
    <a:masterClrMapping/>
  </p:clrMapOvr>
  <p:transition advClick="0" advTm="5000">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ru-RU" smtClean="0"/>
          </a:p>
        </p:txBody>
      </p:sp>
      <p:sp>
        <p:nvSpPr>
          <p:cNvPr id="4099" name="Rectangle 3"/>
          <p:cNvSpPr>
            <a:spLocks noGrp="1" noChangeArrowheads="1"/>
          </p:cNvSpPr>
          <p:nvPr>
            <p:ph type="body" idx="1"/>
          </p:nvPr>
        </p:nvSpPr>
        <p:spPr/>
        <p:txBody>
          <a:bodyPr/>
          <a:lstStyle/>
          <a:p>
            <a:pPr eaLnBrk="1" hangingPunct="1"/>
            <a:endParaRPr lang="ru-RU" smtClean="0"/>
          </a:p>
        </p:txBody>
      </p:sp>
      <p:pic>
        <p:nvPicPr>
          <p:cNvPr id="4100"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4101" name="Text Box 5"/>
          <p:cNvSpPr txBox="1">
            <a:spLocks noChangeArrowheads="1"/>
          </p:cNvSpPr>
          <p:nvPr/>
        </p:nvSpPr>
        <p:spPr bwMode="auto">
          <a:xfrm>
            <a:off x="5867400" y="1916113"/>
            <a:ext cx="742950" cy="1189037"/>
          </a:xfrm>
          <a:prstGeom prst="rect">
            <a:avLst/>
          </a:prstGeom>
          <a:noFill/>
          <a:ln w="9525">
            <a:noFill/>
            <a:miter lim="800000"/>
            <a:headEnd/>
            <a:tailEnd/>
          </a:ln>
        </p:spPr>
        <p:txBody>
          <a:bodyPr wrap="none">
            <a:spAutoFit/>
          </a:bodyPr>
          <a:lstStyle/>
          <a:p>
            <a:pPr algn="l"/>
            <a:r>
              <a:rPr lang="ru-RU" sz="7200">
                <a:solidFill>
                  <a:srgbClr val="E20000"/>
                </a:solidFill>
                <a:latin typeface="Times New Roman" pitchFamily="18" charset="0"/>
              </a:rPr>
              <a:t>А</a:t>
            </a:r>
          </a:p>
        </p:txBody>
      </p:sp>
      <p:sp>
        <p:nvSpPr>
          <p:cNvPr id="4102" name="Text Box 6"/>
          <p:cNvSpPr txBox="1">
            <a:spLocks noChangeArrowheads="1"/>
          </p:cNvSpPr>
          <p:nvPr/>
        </p:nvSpPr>
        <p:spPr bwMode="auto">
          <a:xfrm>
            <a:off x="6491288" y="2490788"/>
            <a:ext cx="184150" cy="366712"/>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4103" name="Text Box 7"/>
          <p:cNvSpPr txBox="1">
            <a:spLocks noChangeArrowheads="1"/>
          </p:cNvSpPr>
          <p:nvPr/>
        </p:nvSpPr>
        <p:spPr bwMode="auto">
          <a:xfrm>
            <a:off x="6386513" y="2490788"/>
            <a:ext cx="1658937" cy="457200"/>
          </a:xfrm>
          <a:prstGeom prst="rect">
            <a:avLst/>
          </a:prstGeom>
          <a:noFill/>
          <a:ln w="9525">
            <a:noFill/>
            <a:miter lim="800000"/>
            <a:headEnd/>
            <a:tailEnd/>
          </a:ln>
        </p:spPr>
        <p:txBody>
          <a:bodyPr wrap="none">
            <a:spAutoFit/>
          </a:bodyPr>
          <a:lstStyle/>
          <a:p>
            <a:pPr algn="l"/>
            <a:r>
              <a:rPr lang="ru-RU" sz="2400"/>
              <a:t>пельсинки</a:t>
            </a:r>
          </a:p>
        </p:txBody>
      </p:sp>
      <p:pic>
        <p:nvPicPr>
          <p:cNvPr id="4104" name="Picture 8" descr="_Альбом 300 лет Ораниенбауму40"/>
          <p:cNvPicPr>
            <a:picLocks noChangeAspect="1" noChangeArrowheads="1"/>
          </p:cNvPicPr>
          <p:nvPr/>
        </p:nvPicPr>
        <p:blipFill>
          <a:blip r:embed="rId3" cstate="email"/>
          <a:srcRect/>
          <a:stretch>
            <a:fillRect/>
          </a:stretch>
        </p:blipFill>
        <p:spPr bwMode="auto">
          <a:xfrm>
            <a:off x="179388" y="1628775"/>
            <a:ext cx="5543550" cy="3290888"/>
          </a:xfrm>
          <a:prstGeom prst="rect">
            <a:avLst/>
          </a:prstGeom>
          <a:noFill/>
          <a:ln w="12700">
            <a:solidFill>
              <a:schemeClr val="bg2"/>
            </a:solidFill>
            <a:miter lim="800000"/>
            <a:headEnd/>
            <a:tailEnd/>
          </a:ln>
        </p:spPr>
      </p:pic>
      <p:sp>
        <p:nvSpPr>
          <p:cNvPr id="4107" name="Rectangle 11"/>
          <p:cNvSpPr>
            <a:spLocks noChangeArrowheads="1"/>
          </p:cNvSpPr>
          <p:nvPr/>
        </p:nvSpPr>
        <p:spPr bwMode="auto">
          <a:xfrm>
            <a:off x="5867400" y="3068638"/>
            <a:ext cx="2808288" cy="2774950"/>
          </a:xfrm>
          <a:prstGeom prst="rect">
            <a:avLst/>
          </a:prstGeom>
          <a:noFill/>
          <a:ln w="9525">
            <a:noFill/>
            <a:miter lim="800000"/>
            <a:headEnd/>
            <a:tailEnd/>
          </a:ln>
        </p:spPr>
        <p:txBody>
          <a:bodyPr>
            <a:spAutoFit/>
          </a:bodyPr>
          <a:lstStyle/>
          <a:p>
            <a:pPr algn="l">
              <a:lnSpc>
                <a:spcPct val="80000"/>
              </a:lnSpc>
              <a:spcBef>
                <a:spcPct val="20000"/>
              </a:spcBef>
              <a:buClr>
                <a:schemeClr val="hlink"/>
              </a:buClr>
              <a:buSzPct val="70000"/>
              <a:buFont typeface="Wingdings" pitchFamily="2" charset="2"/>
              <a:buNone/>
            </a:pPr>
            <a:r>
              <a:rPr lang="ru-RU" sz="2200"/>
              <a:t>маленькие жители нашего города, творческий коллектив первоклассников в ярких костюмах. Их «Песенка про себя» стала музыкальной эмблемой города.</a:t>
            </a:r>
          </a:p>
        </p:txBody>
      </p:sp>
      <p:sp>
        <p:nvSpPr>
          <p:cNvPr id="4108" name="Text Box 12"/>
          <p:cNvSpPr txBox="1">
            <a:spLocks noChangeArrowheads="1"/>
          </p:cNvSpPr>
          <p:nvPr/>
        </p:nvSpPr>
        <p:spPr bwMode="auto">
          <a:xfrm>
            <a:off x="1619250" y="5084763"/>
            <a:ext cx="3130550" cy="1190625"/>
          </a:xfrm>
          <a:prstGeom prst="rect">
            <a:avLst/>
          </a:prstGeom>
          <a:noFill/>
          <a:ln w="9525">
            <a:noFill/>
            <a:miter lim="800000"/>
            <a:headEnd/>
            <a:tailEnd/>
          </a:ln>
        </p:spPr>
        <p:txBody>
          <a:bodyPr wrap="none">
            <a:spAutoFit/>
          </a:bodyPr>
          <a:lstStyle/>
          <a:p>
            <a:pPr algn="l"/>
            <a:r>
              <a:rPr lang="ru-RU" sz="1800"/>
              <a:t>В Ломоносове живем,</a:t>
            </a:r>
          </a:p>
          <a:p>
            <a:pPr algn="l"/>
            <a:r>
              <a:rPr lang="ru-RU" sz="1800"/>
              <a:t>Юбилея очень ждем.</a:t>
            </a:r>
          </a:p>
          <a:p>
            <a:pPr algn="l"/>
            <a:r>
              <a:rPr lang="ru-RU" sz="1800"/>
              <a:t>Приезжайте посмотреть,</a:t>
            </a:r>
          </a:p>
          <a:p>
            <a:pPr algn="l"/>
            <a:r>
              <a:rPr lang="ru-RU" sz="1800"/>
              <a:t>Будем вместе песни петь!</a:t>
            </a:r>
          </a:p>
        </p:txBody>
      </p:sp>
      <p:pic>
        <p:nvPicPr>
          <p:cNvPr id="2" name="Picture 6" descr="C:\Documents and Settings\Admin\Рабочий стол\Кнопка.gif">
            <a:hlinkClick r:id="rId4" action="ppaction://hlinkfile" tooltip="Нажми чтобы прослушать"/>
          </p:cNvPr>
          <p:cNvPicPr>
            <a:picLocks noChangeAspect="1" noChangeArrowheads="1"/>
          </p:cNvPicPr>
          <p:nvPr/>
        </p:nvPicPr>
        <p:blipFill>
          <a:blip r:embed="rId5" cstate="email"/>
          <a:srcRect/>
          <a:stretch>
            <a:fillRect/>
          </a:stretch>
        </p:blipFill>
        <p:spPr bwMode="auto">
          <a:xfrm>
            <a:off x="8358188" y="6143625"/>
            <a:ext cx="574675" cy="571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08"/>
                                        </p:tgtEl>
                                        <p:attrNameLst>
                                          <p:attrName>style.visibility</p:attrName>
                                        </p:attrNameLst>
                                      </p:cBhvr>
                                      <p:to>
                                        <p:strVal val="visible"/>
                                      </p:to>
                                    </p:set>
                                    <p:animEffect transition="in" filter="fade">
                                      <p:cBhvr>
                                        <p:cTn id="10" dur="1000"/>
                                        <p:tgtEl>
                                          <p:spTgt spid="410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101"/>
                                        </p:tgtEl>
                                        <p:attrNameLst>
                                          <p:attrName>style.visibility</p:attrName>
                                        </p:attrNameLst>
                                      </p:cBhvr>
                                      <p:to>
                                        <p:strVal val="visible"/>
                                      </p:to>
                                    </p:set>
                                    <p:animEffect transition="in" filter="fade">
                                      <p:cBhvr>
                                        <p:cTn id="14" dur="500"/>
                                        <p:tgtEl>
                                          <p:spTgt spid="4101"/>
                                        </p:tgtEl>
                                      </p:cBhvr>
                                    </p:animEffect>
                                  </p:childTnLst>
                                </p:cTn>
                              </p:par>
                            </p:childTnLst>
                          </p:cTn>
                        </p:par>
                        <p:par>
                          <p:cTn id="15" fill="hold">
                            <p:stCondLst>
                              <p:cond delay="1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4103"/>
                                        </p:tgtEl>
                                        <p:attrNameLst>
                                          <p:attrName>style.visibility</p:attrName>
                                        </p:attrNameLst>
                                      </p:cBhvr>
                                      <p:to>
                                        <p:strVal val="visible"/>
                                      </p:to>
                                    </p:set>
                                    <p:anim calcmode="discrete" valueType="clr">
                                      <p:cBhvr override="childStyle">
                                        <p:cTn id="18" dur="80"/>
                                        <p:tgtEl>
                                          <p:spTgt spid="410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103"/>
                                        </p:tgtEl>
                                        <p:attrNameLst>
                                          <p:attrName>fillcolor</p:attrName>
                                        </p:attrNameLst>
                                      </p:cBhvr>
                                      <p:tavLst>
                                        <p:tav tm="0">
                                          <p:val>
                                            <p:clrVal>
                                              <a:schemeClr val="accent2"/>
                                            </p:clrVal>
                                          </p:val>
                                        </p:tav>
                                        <p:tav tm="50000">
                                          <p:val>
                                            <p:clrVal>
                                              <a:schemeClr val="hlink"/>
                                            </p:clrVal>
                                          </p:val>
                                        </p:tav>
                                      </p:tavLst>
                                    </p:anim>
                                    <p:set>
                                      <p:cBhvr>
                                        <p:cTn id="20" dur="80"/>
                                        <p:tgtEl>
                                          <p:spTgt spid="4103"/>
                                        </p:tgtEl>
                                        <p:attrNameLst>
                                          <p:attrName>fill.type</p:attrName>
                                        </p:attrNameLst>
                                      </p:cBhvr>
                                      <p:to>
                                        <p:strVal val="solid"/>
                                      </p:to>
                                    </p:set>
                                  </p:childTnLst>
                                </p:cTn>
                              </p:par>
                            </p:childTnLst>
                          </p:cTn>
                        </p:par>
                        <p:par>
                          <p:cTn id="21" fill="hold">
                            <p:stCondLst>
                              <p:cond delay="1900"/>
                            </p:stCondLst>
                            <p:childTnLst>
                              <p:par>
                                <p:cTn id="22" presetID="10" presetClass="entr" presetSubtype="0" fill="hold" grpId="0" nodeType="afterEffect">
                                  <p:stCondLst>
                                    <p:cond delay="0"/>
                                  </p:stCondLst>
                                  <p:childTnLst>
                                    <p:set>
                                      <p:cBhvr>
                                        <p:cTn id="23" dur="1" fill="hold">
                                          <p:stCondLst>
                                            <p:cond delay="0"/>
                                          </p:stCondLst>
                                        </p:cTn>
                                        <p:tgtEl>
                                          <p:spTgt spid="4107"/>
                                        </p:tgtEl>
                                        <p:attrNameLst>
                                          <p:attrName>style.visibility</p:attrName>
                                        </p:attrNameLst>
                                      </p:cBhvr>
                                      <p:to>
                                        <p:strVal val="visible"/>
                                      </p:to>
                                    </p:set>
                                    <p:animEffect transition="in" filter="fade">
                                      <p:cBhvr>
                                        <p:cTn id="24" dur="1000"/>
                                        <p:tgtEl>
                                          <p:spTgt spid="4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3" grpId="0"/>
      <p:bldP spid="4107" grpId="0"/>
      <p:bldP spid="4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ru-RU" smtClean="0"/>
          </a:p>
        </p:txBody>
      </p:sp>
      <p:sp>
        <p:nvSpPr>
          <p:cNvPr id="31747" name="Rectangle 3"/>
          <p:cNvSpPr>
            <a:spLocks noGrp="1" noChangeArrowheads="1"/>
          </p:cNvSpPr>
          <p:nvPr>
            <p:ph type="body" idx="1"/>
          </p:nvPr>
        </p:nvSpPr>
        <p:spPr/>
        <p:txBody>
          <a:bodyPr/>
          <a:lstStyle/>
          <a:p>
            <a:pPr eaLnBrk="1" hangingPunct="1"/>
            <a:endParaRPr lang="ru-RU" smtClean="0"/>
          </a:p>
        </p:txBody>
      </p:sp>
      <p:pic>
        <p:nvPicPr>
          <p:cNvPr id="31748" name="Picture 4" descr="подложка презентации"/>
          <p:cNvPicPr>
            <a:picLocks noChangeAspect="1" noChangeArrowheads="1"/>
          </p:cNvPicPr>
          <p:nvPr/>
        </p:nvPicPr>
        <p:blipFill>
          <a:blip r:embed="rId2" cstate="email"/>
          <a:srcRect/>
          <a:stretch>
            <a:fillRect/>
          </a:stretch>
        </p:blipFill>
        <p:spPr bwMode="auto">
          <a:xfrm>
            <a:off x="0" y="61913"/>
            <a:ext cx="9072563" cy="6796087"/>
          </a:xfrm>
          <a:prstGeom prst="rect">
            <a:avLst/>
          </a:prstGeom>
          <a:noFill/>
          <a:ln w="9525">
            <a:noFill/>
            <a:miter lim="800000"/>
            <a:headEnd/>
            <a:tailEnd/>
          </a:ln>
        </p:spPr>
      </p:pic>
      <p:sp>
        <p:nvSpPr>
          <p:cNvPr id="31749"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1750" name="Rectangle 7"/>
          <p:cNvSpPr>
            <a:spLocks noChangeArrowheads="1"/>
          </p:cNvSpPr>
          <p:nvPr/>
        </p:nvSpPr>
        <p:spPr bwMode="auto">
          <a:xfrm>
            <a:off x="4356100" y="5792788"/>
            <a:ext cx="4787900" cy="915987"/>
          </a:xfrm>
          <a:prstGeom prst="rect">
            <a:avLst/>
          </a:prstGeom>
          <a:noFill/>
          <a:ln w="9525">
            <a:noFill/>
            <a:miter lim="800000"/>
            <a:headEnd/>
            <a:tailEnd/>
          </a:ln>
        </p:spPr>
        <p:txBody>
          <a:bodyPr anchor="ctr">
            <a:spAutoFit/>
          </a:bodyPr>
          <a:lstStyle/>
          <a:p>
            <a:pPr algn="l"/>
            <a:r>
              <a:rPr lang="ru-RU" sz="1800"/>
              <a:t>Особую живописность парку в районе Петерштадта придают водопады и мосты, переброшенные через</a:t>
            </a:r>
            <a:r>
              <a:rPr lang="ru-RU" sz="1800" i="0">
                <a:solidFill>
                  <a:schemeClr val="tx1"/>
                </a:solidFill>
              </a:rPr>
              <a:t> </a:t>
            </a:r>
            <a:r>
              <a:rPr lang="ru-RU" sz="1800"/>
              <a:t>Карость. </a:t>
            </a:r>
          </a:p>
        </p:txBody>
      </p:sp>
      <p:pic>
        <p:nvPicPr>
          <p:cNvPr id="31751" name="Picture 8" descr="3"/>
          <p:cNvPicPr>
            <a:picLocks noChangeAspect="1" noChangeArrowheads="1"/>
          </p:cNvPicPr>
          <p:nvPr/>
        </p:nvPicPr>
        <p:blipFill>
          <a:blip r:embed="rId3" cstate="email"/>
          <a:srcRect/>
          <a:stretch>
            <a:fillRect/>
          </a:stretch>
        </p:blipFill>
        <p:spPr bwMode="auto">
          <a:xfrm>
            <a:off x="4572000" y="3284538"/>
            <a:ext cx="3816350" cy="2468562"/>
          </a:xfrm>
          <a:prstGeom prst="rect">
            <a:avLst/>
          </a:prstGeom>
          <a:noFill/>
          <a:ln w="9525">
            <a:solidFill>
              <a:srgbClr val="C0C0C0"/>
            </a:solidFill>
            <a:miter lim="800000"/>
            <a:headEnd/>
            <a:tailEnd/>
          </a:ln>
        </p:spPr>
      </p:pic>
      <p:sp>
        <p:nvSpPr>
          <p:cNvPr id="31752" name="Rectangle 9"/>
          <p:cNvSpPr>
            <a:spLocks noChangeArrowheads="1"/>
          </p:cNvSpPr>
          <p:nvPr/>
        </p:nvSpPr>
        <p:spPr bwMode="auto">
          <a:xfrm>
            <a:off x="250825" y="1989138"/>
            <a:ext cx="6626225" cy="641350"/>
          </a:xfrm>
          <a:prstGeom prst="rect">
            <a:avLst/>
          </a:prstGeom>
          <a:noFill/>
          <a:ln w="9525">
            <a:noFill/>
            <a:miter lim="800000"/>
            <a:headEnd/>
            <a:tailEnd/>
          </a:ln>
        </p:spPr>
        <p:txBody>
          <a:bodyPr anchor="ctr">
            <a:spAutoFit/>
          </a:bodyPr>
          <a:lstStyle/>
          <a:p>
            <a:pPr algn="l"/>
            <a:r>
              <a:rPr lang="ru-RU" sz="1800"/>
              <a:t>Это волшебное место. Это лес с как будто созданными</a:t>
            </a:r>
            <a:br>
              <a:rPr lang="ru-RU" sz="1800"/>
            </a:br>
            <a:r>
              <a:rPr lang="ru-RU" sz="1800"/>
              <a:t>природой аллеями. </a:t>
            </a:r>
          </a:p>
        </p:txBody>
      </p:sp>
      <p:grpSp>
        <p:nvGrpSpPr>
          <p:cNvPr id="31753" name="Group 17"/>
          <p:cNvGrpSpPr>
            <a:grpSpLocks/>
          </p:cNvGrpSpPr>
          <p:nvPr/>
        </p:nvGrpSpPr>
        <p:grpSpPr bwMode="auto">
          <a:xfrm>
            <a:off x="1403350" y="1054100"/>
            <a:ext cx="5040313" cy="1006475"/>
            <a:chOff x="884" y="527"/>
            <a:chExt cx="3175" cy="634"/>
          </a:xfrm>
        </p:grpSpPr>
        <p:sp>
          <p:nvSpPr>
            <p:cNvPr id="31758" name="Text Box 5"/>
            <p:cNvSpPr txBox="1">
              <a:spLocks noChangeArrowheads="1"/>
            </p:cNvSpPr>
            <p:nvPr/>
          </p:nvSpPr>
          <p:spPr bwMode="auto">
            <a:xfrm>
              <a:off x="884" y="527"/>
              <a:ext cx="408"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П</a:t>
              </a:r>
            </a:p>
          </p:txBody>
        </p:sp>
        <p:sp>
          <p:nvSpPr>
            <p:cNvPr id="31759" name="Text Box 10"/>
            <p:cNvSpPr txBox="1">
              <a:spLocks noChangeArrowheads="1"/>
            </p:cNvSpPr>
            <p:nvPr/>
          </p:nvSpPr>
          <p:spPr bwMode="auto">
            <a:xfrm>
              <a:off x="1202" y="796"/>
              <a:ext cx="2857" cy="288"/>
            </a:xfrm>
            <a:prstGeom prst="rect">
              <a:avLst/>
            </a:prstGeom>
            <a:noFill/>
            <a:ln w="9525">
              <a:noFill/>
              <a:miter lim="800000"/>
              <a:headEnd/>
              <a:tailEnd/>
            </a:ln>
          </p:spPr>
          <p:txBody>
            <a:bodyPr>
              <a:spAutoFit/>
            </a:bodyPr>
            <a:lstStyle/>
            <a:p>
              <a:pPr algn="l"/>
              <a:r>
                <a:rPr lang="ru-RU" sz="2400"/>
                <a:t>арк - гордость города</a:t>
              </a:r>
            </a:p>
          </p:txBody>
        </p:sp>
      </p:grpSp>
      <p:pic>
        <p:nvPicPr>
          <p:cNvPr id="31754" name="Picture 12" descr="PICT0035"/>
          <p:cNvPicPr>
            <a:picLocks noChangeAspect="1" noChangeArrowheads="1"/>
          </p:cNvPicPr>
          <p:nvPr/>
        </p:nvPicPr>
        <p:blipFill>
          <a:blip r:embed="rId4" cstate="email"/>
          <a:srcRect/>
          <a:stretch>
            <a:fillRect/>
          </a:stretch>
        </p:blipFill>
        <p:spPr bwMode="auto">
          <a:xfrm>
            <a:off x="0" y="4406900"/>
            <a:ext cx="3995738" cy="2451100"/>
          </a:xfrm>
          <a:prstGeom prst="rect">
            <a:avLst/>
          </a:prstGeom>
          <a:noFill/>
          <a:ln w="9525">
            <a:solidFill>
              <a:srgbClr val="C0C0C0"/>
            </a:solidFill>
            <a:miter lim="800000"/>
            <a:headEnd/>
            <a:tailEnd/>
          </a:ln>
        </p:spPr>
      </p:pic>
      <p:sp>
        <p:nvSpPr>
          <p:cNvPr id="31755" name="Text Box 13"/>
          <p:cNvSpPr txBox="1">
            <a:spLocks noChangeArrowheads="1"/>
          </p:cNvSpPr>
          <p:nvPr/>
        </p:nvSpPr>
        <p:spPr bwMode="auto">
          <a:xfrm>
            <a:off x="179388" y="3141663"/>
            <a:ext cx="4103687" cy="1190625"/>
          </a:xfrm>
          <a:prstGeom prst="rect">
            <a:avLst/>
          </a:prstGeom>
          <a:noFill/>
          <a:ln w="9525">
            <a:noFill/>
            <a:miter lim="800000"/>
            <a:headEnd/>
            <a:tailEnd/>
          </a:ln>
        </p:spPr>
        <p:txBody>
          <a:bodyPr>
            <a:spAutoFit/>
          </a:bodyPr>
          <a:lstStyle/>
          <a:p>
            <a:pPr algn="l"/>
            <a:r>
              <a:rPr lang="ru-RU" sz="1800"/>
              <a:t>Бесцельно, светло, не спеша</a:t>
            </a:r>
          </a:p>
          <a:p>
            <a:pPr algn="l"/>
            <a:r>
              <a:rPr lang="ru-RU" sz="1800"/>
              <a:t>Пройдите вдоль старой ограды,</a:t>
            </a:r>
          </a:p>
          <a:p>
            <a:pPr algn="l"/>
            <a:r>
              <a:rPr lang="ru-RU" sz="1800"/>
              <a:t>Покуда на музыку Сада</a:t>
            </a:r>
          </a:p>
          <a:p>
            <a:pPr algn="l"/>
            <a:r>
              <a:rPr lang="ru-RU" sz="1800"/>
              <a:t>Настроится ваша душа.</a:t>
            </a:r>
          </a:p>
        </p:txBody>
      </p:sp>
      <p:sp>
        <p:nvSpPr>
          <p:cNvPr id="31756" name="Text Box 14"/>
          <p:cNvSpPr txBox="1">
            <a:spLocks noChangeArrowheads="1"/>
          </p:cNvSpPr>
          <p:nvPr/>
        </p:nvSpPr>
        <p:spPr bwMode="auto">
          <a:xfrm>
            <a:off x="2463800" y="1216025"/>
            <a:ext cx="311150" cy="366713"/>
          </a:xfrm>
          <a:prstGeom prst="rect">
            <a:avLst/>
          </a:prstGeom>
          <a:noFill/>
          <a:ln w="9525">
            <a:noFill/>
            <a:miter lim="800000"/>
            <a:headEnd/>
            <a:tailEnd/>
          </a:ln>
        </p:spPr>
        <p:txBody>
          <a:bodyPr wrap="none">
            <a:spAutoFit/>
          </a:bodyPr>
          <a:lstStyle/>
          <a:p>
            <a:pPr algn="l"/>
            <a:r>
              <a:rPr lang="ru-RU" sz="1800" i="0">
                <a:solidFill>
                  <a:schemeClr val="tx1"/>
                </a:solidFill>
              </a:rPr>
              <a:t>  </a:t>
            </a:r>
          </a:p>
        </p:txBody>
      </p:sp>
      <p:sp>
        <p:nvSpPr>
          <p:cNvPr id="31757" name="Text Box 15"/>
          <p:cNvSpPr txBox="1">
            <a:spLocks noChangeArrowheads="1"/>
          </p:cNvSpPr>
          <p:nvPr/>
        </p:nvSpPr>
        <p:spPr bwMode="auto">
          <a:xfrm>
            <a:off x="185738" y="2565400"/>
            <a:ext cx="8958262" cy="641350"/>
          </a:xfrm>
          <a:prstGeom prst="rect">
            <a:avLst/>
          </a:prstGeom>
          <a:noFill/>
          <a:ln w="9525">
            <a:noFill/>
            <a:miter lim="800000"/>
            <a:headEnd/>
            <a:tailEnd/>
          </a:ln>
        </p:spPr>
        <p:txBody>
          <a:bodyPr>
            <a:spAutoFit/>
          </a:bodyPr>
          <a:lstStyle/>
          <a:p>
            <a:pPr algn="l"/>
            <a:r>
              <a:rPr lang="ru-RU" sz="1800"/>
              <a:t>С природой связаны мы тесно живой, загадочною нитью.</a:t>
            </a:r>
          </a:p>
          <a:p>
            <a:pPr algn="l"/>
            <a:r>
              <a:rPr lang="ru-RU" sz="1800"/>
              <a:t>Как с верным другом бессловесным ,Вы в мыслях с парком говорите.</a:t>
            </a:r>
          </a:p>
        </p:txBody>
      </p:sp>
    </p:spTree>
  </p:cSld>
  <p:clrMapOvr>
    <a:masterClrMapping/>
  </p:clrMapOvr>
  <p:transition advClick="0" advTm="5000">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2" descr="Без имени-5"/>
          <p:cNvPicPr>
            <a:picLocks noChangeAspect="1" noChangeArrowheads="1"/>
          </p:cNvPicPr>
          <p:nvPr/>
        </p:nvPicPr>
        <p:blipFill>
          <a:blip r:embed="rId2" cstate="email">
            <a:lum bright="6000" contrast="6000"/>
          </a:blip>
          <a:srcRect/>
          <a:stretch>
            <a:fillRect/>
          </a:stretch>
        </p:blipFill>
        <p:spPr bwMode="auto">
          <a:xfrm>
            <a:off x="0" y="1103313"/>
            <a:ext cx="2782888" cy="3478212"/>
          </a:xfrm>
          <a:prstGeom prst="rect">
            <a:avLst/>
          </a:prstGeom>
          <a:noFill/>
          <a:ln w="9525">
            <a:solidFill>
              <a:srgbClr val="C0C0C0"/>
            </a:solidFill>
            <a:miter lim="800000"/>
            <a:headEnd/>
            <a:tailEnd/>
          </a:ln>
        </p:spPr>
      </p:pic>
      <p:pic>
        <p:nvPicPr>
          <p:cNvPr id="32771" name="Picture 4"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7938"/>
            <a:ext cx="9144000" cy="6850062"/>
          </a:xfrm>
          <a:prstGeom prst="rect">
            <a:avLst/>
          </a:prstGeom>
          <a:noFill/>
          <a:ln w="9525">
            <a:noFill/>
            <a:miter lim="800000"/>
            <a:headEnd/>
            <a:tailEnd/>
          </a:ln>
        </p:spPr>
      </p:pic>
      <p:sp>
        <p:nvSpPr>
          <p:cNvPr id="32772" name="Text Box 6"/>
          <p:cNvSpPr txBox="1">
            <a:spLocks noChangeArrowheads="1"/>
          </p:cNvSpPr>
          <p:nvPr/>
        </p:nvSpPr>
        <p:spPr bwMode="auto">
          <a:xfrm>
            <a:off x="2805113" y="1152525"/>
            <a:ext cx="7056437" cy="1554163"/>
          </a:xfrm>
          <a:prstGeom prst="rect">
            <a:avLst/>
          </a:prstGeom>
          <a:noFill/>
          <a:ln w="9525">
            <a:noFill/>
            <a:miter lim="800000"/>
            <a:headEnd/>
            <a:tailEnd/>
          </a:ln>
        </p:spPr>
        <p:txBody>
          <a:bodyPr>
            <a:spAutoFit/>
          </a:bodyPr>
          <a:lstStyle/>
          <a:p>
            <a:pPr algn="l"/>
            <a:r>
              <a:rPr lang="ru-RU" sz="2400"/>
              <a:t>«</a:t>
            </a:r>
            <a:r>
              <a:rPr lang="ru-RU" sz="3200">
                <a:solidFill>
                  <a:srgbClr val="E20000"/>
                </a:solidFill>
              </a:rPr>
              <a:t>П</a:t>
            </a:r>
            <a:r>
              <a:rPr lang="ru-RU" sz="2400"/>
              <a:t>рогулки </a:t>
            </a:r>
            <a:br>
              <a:rPr lang="ru-RU" sz="2400"/>
            </a:br>
            <a:r>
              <a:rPr lang="ru-RU" sz="2400"/>
              <a:t>по Ораниенбауму»-</a:t>
            </a:r>
          </a:p>
          <a:p>
            <a:pPr algn="l"/>
            <a:r>
              <a:rPr lang="ru-RU" sz="2000"/>
              <a:t>поэтический образ города в стихах</a:t>
            </a:r>
            <a:br>
              <a:rPr lang="ru-RU" sz="2000"/>
            </a:br>
            <a:r>
              <a:rPr lang="ru-RU" sz="2000"/>
              <a:t>и прозе самодеятельных авторов. </a:t>
            </a:r>
          </a:p>
        </p:txBody>
      </p:sp>
      <p:sp>
        <p:nvSpPr>
          <p:cNvPr id="32773" name="Text Box 8"/>
          <p:cNvSpPr txBox="1">
            <a:spLocks noChangeArrowheads="1"/>
          </p:cNvSpPr>
          <p:nvPr/>
        </p:nvSpPr>
        <p:spPr bwMode="auto">
          <a:xfrm>
            <a:off x="2916238" y="2636838"/>
            <a:ext cx="4354512" cy="1190625"/>
          </a:xfrm>
          <a:prstGeom prst="rect">
            <a:avLst/>
          </a:prstGeom>
          <a:noFill/>
          <a:ln w="9525">
            <a:noFill/>
            <a:miter lim="800000"/>
            <a:headEnd/>
            <a:tailEnd/>
          </a:ln>
        </p:spPr>
        <p:txBody>
          <a:bodyPr>
            <a:spAutoFit/>
          </a:bodyPr>
          <a:lstStyle/>
          <a:p>
            <a:pPr algn="l"/>
            <a:r>
              <a:rPr lang="ru-RU" sz="1800"/>
              <a:t>Парк знал интриг дворцовых тайны</a:t>
            </a:r>
          </a:p>
          <a:p>
            <a:pPr algn="l"/>
            <a:r>
              <a:rPr lang="ru-RU" sz="1800"/>
              <a:t>И был игрушкою двора:</a:t>
            </a:r>
          </a:p>
          <a:p>
            <a:pPr algn="l"/>
            <a:r>
              <a:rPr lang="ru-RU" sz="1800"/>
              <a:t>Потешными войсками войны </a:t>
            </a:r>
          </a:p>
          <a:p>
            <a:pPr algn="l"/>
            <a:r>
              <a:rPr lang="ru-RU" sz="1800"/>
              <a:t>Здесь учинялись для царя.</a:t>
            </a:r>
          </a:p>
        </p:txBody>
      </p:sp>
      <p:sp>
        <p:nvSpPr>
          <p:cNvPr id="32774" name="Text Box 9"/>
          <p:cNvSpPr txBox="1">
            <a:spLocks noChangeArrowheads="1"/>
          </p:cNvSpPr>
          <p:nvPr/>
        </p:nvSpPr>
        <p:spPr bwMode="auto">
          <a:xfrm>
            <a:off x="323850" y="4652963"/>
            <a:ext cx="4897438" cy="1465262"/>
          </a:xfrm>
          <a:prstGeom prst="rect">
            <a:avLst/>
          </a:prstGeom>
          <a:noFill/>
          <a:ln w="9525">
            <a:noFill/>
            <a:miter lim="800000"/>
            <a:headEnd/>
            <a:tailEnd/>
          </a:ln>
        </p:spPr>
        <p:txBody>
          <a:bodyPr>
            <a:spAutoFit/>
          </a:bodyPr>
          <a:lstStyle/>
          <a:p>
            <a:pPr algn="l"/>
            <a:r>
              <a:rPr lang="ru-RU" sz="1800"/>
              <a:t>Зимой – забавы дивной Горки,</a:t>
            </a:r>
          </a:p>
          <a:p>
            <a:pPr algn="l"/>
            <a:r>
              <a:rPr lang="ru-RU" sz="1800"/>
              <a:t>А летом – тень и синь прудов.</a:t>
            </a:r>
          </a:p>
          <a:p>
            <a:pPr algn="l"/>
            <a:r>
              <a:rPr lang="ru-RU" sz="1800"/>
              <a:t>Фарфор заморский – чудный, тонкий,</a:t>
            </a:r>
          </a:p>
          <a:p>
            <a:pPr algn="l"/>
            <a:r>
              <a:rPr lang="ru-RU" sz="1800"/>
              <a:t>Античный в парке Аполлон…</a:t>
            </a:r>
          </a:p>
          <a:p>
            <a:pPr algn="l"/>
            <a:r>
              <a:rPr lang="ru-RU" sz="1800"/>
              <a:t>Вот где история писалась…</a:t>
            </a:r>
          </a:p>
        </p:txBody>
      </p:sp>
      <p:sp>
        <p:nvSpPr>
          <p:cNvPr id="32775" name="Text Box 10"/>
          <p:cNvSpPr txBox="1">
            <a:spLocks noChangeArrowheads="1"/>
          </p:cNvSpPr>
          <p:nvPr/>
        </p:nvSpPr>
        <p:spPr bwMode="auto">
          <a:xfrm>
            <a:off x="2987675" y="6308725"/>
            <a:ext cx="1582738" cy="336550"/>
          </a:xfrm>
          <a:prstGeom prst="rect">
            <a:avLst/>
          </a:prstGeom>
          <a:noFill/>
          <a:ln w="9525">
            <a:noFill/>
            <a:miter lim="800000"/>
            <a:headEnd/>
            <a:tailEnd/>
          </a:ln>
        </p:spPr>
        <p:txBody>
          <a:bodyPr>
            <a:spAutoFit/>
          </a:bodyPr>
          <a:lstStyle/>
          <a:p>
            <a:pPr algn="l"/>
            <a:r>
              <a:rPr lang="ru-RU"/>
              <a:t>Юлия Репина</a:t>
            </a:r>
          </a:p>
        </p:txBody>
      </p:sp>
      <p:pic>
        <p:nvPicPr>
          <p:cNvPr id="32776" name="Picture 11" descr="Цветок НаграждениеРисунки Ломоносова 025"/>
          <p:cNvPicPr>
            <a:picLocks noChangeAspect="1" noChangeArrowheads="1"/>
          </p:cNvPicPr>
          <p:nvPr/>
        </p:nvPicPr>
        <p:blipFill>
          <a:blip r:embed="rId4" cstate="email">
            <a:lum bright="6000" contrast="6000"/>
          </a:blip>
          <a:srcRect/>
          <a:stretch>
            <a:fillRect/>
          </a:stretch>
        </p:blipFill>
        <p:spPr bwMode="auto">
          <a:xfrm>
            <a:off x="4716463" y="3843338"/>
            <a:ext cx="4427537" cy="3014662"/>
          </a:xfrm>
          <a:prstGeom prst="rect">
            <a:avLst/>
          </a:prstGeom>
          <a:gradFill rotWithShape="1">
            <a:gsLst>
              <a:gs pos="0">
                <a:schemeClr val="bg2"/>
              </a:gs>
              <a:gs pos="100000">
                <a:schemeClr val="bg1"/>
              </a:gs>
            </a:gsLst>
            <a:lin ang="5400000" scaled="1"/>
          </a:grad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ru-RU" smtClean="0"/>
          </a:p>
        </p:txBody>
      </p:sp>
      <p:sp>
        <p:nvSpPr>
          <p:cNvPr id="33795" name="Rectangle 3"/>
          <p:cNvSpPr>
            <a:spLocks noGrp="1" noChangeArrowheads="1"/>
          </p:cNvSpPr>
          <p:nvPr>
            <p:ph type="body" idx="1"/>
          </p:nvPr>
        </p:nvSpPr>
        <p:spPr/>
        <p:txBody>
          <a:bodyPr/>
          <a:lstStyle/>
          <a:p>
            <a:pPr eaLnBrk="1" hangingPunct="1"/>
            <a:endParaRPr lang="ru-RU" smtClean="0"/>
          </a:p>
        </p:txBody>
      </p:sp>
      <p:pic>
        <p:nvPicPr>
          <p:cNvPr id="33796"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33797" name="Text Box 5"/>
          <p:cNvSpPr txBox="1">
            <a:spLocks noChangeArrowheads="1"/>
          </p:cNvSpPr>
          <p:nvPr/>
        </p:nvSpPr>
        <p:spPr bwMode="auto">
          <a:xfrm>
            <a:off x="4046538" y="1978025"/>
            <a:ext cx="792162"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Р</a:t>
            </a:r>
          </a:p>
        </p:txBody>
      </p:sp>
      <p:sp>
        <p:nvSpPr>
          <p:cNvPr id="33798"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3799" name="Text Box 7"/>
          <p:cNvSpPr txBox="1">
            <a:spLocks noChangeArrowheads="1"/>
          </p:cNvSpPr>
          <p:nvPr/>
        </p:nvSpPr>
        <p:spPr bwMode="auto">
          <a:xfrm>
            <a:off x="4356100" y="2565400"/>
            <a:ext cx="3095625" cy="1006475"/>
          </a:xfrm>
          <a:prstGeom prst="rect">
            <a:avLst/>
          </a:prstGeom>
          <a:noFill/>
          <a:ln w="9525">
            <a:noFill/>
            <a:miter lim="800000"/>
            <a:headEnd/>
            <a:tailEnd/>
          </a:ln>
        </p:spPr>
        <p:txBody>
          <a:bodyPr>
            <a:spAutoFit/>
          </a:bodyPr>
          <a:lstStyle/>
          <a:p>
            <a:pPr algn="l"/>
            <a:r>
              <a:rPr lang="ru-RU" sz="2400"/>
              <a:t>ечка Карость,</a:t>
            </a:r>
          </a:p>
          <a:p>
            <a:pPr algn="l"/>
            <a:r>
              <a:rPr lang="ru-RU" sz="1800"/>
              <a:t>  И водопад шумит           	беспечно…</a:t>
            </a:r>
          </a:p>
        </p:txBody>
      </p:sp>
      <p:pic>
        <p:nvPicPr>
          <p:cNvPr id="33800" name="Picture 10"/>
          <p:cNvPicPr>
            <a:picLocks noChangeAspect="1" noChangeArrowheads="1"/>
          </p:cNvPicPr>
          <p:nvPr/>
        </p:nvPicPr>
        <p:blipFill>
          <a:blip r:embed="rId3" cstate="email"/>
          <a:srcRect/>
          <a:stretch>
            <a:fillRect/>
          </a:stretch>
        </p:blipFill>
        <p:spPr bwMode="auto">
          <a:xfrm>
            <a:off x="2124075" y="1341438"/>
            <a:ext cx="1833563" cy="2533650"/>
          </a:xfrm>
          <a:prstGeom prst="rect">
            <a:avLst/>
          </a:prstGeom>
          <a:noFill/>
          <a:ln w="9525">
            <a:solidFill>
              <a:srgbClr val="C0C0C0"/>
            </a:solidFill>
            <a:miter lim="800000"/>
            <a:headEnd/>
            <a:tailEnd/>
          </a:ln>
        </p:spPr>
      </p:pic>
      <p:pic>
        <p:nvPicPr>
          <p:cNvPr id="33801" name="Picture 11"/>
          <p:cNvPicPr>
            <a:picLocks noChangeAspect="1" noChangeArrowheads="1"/>
          </p:cNvPicPr>
          <p:nvPr/>
        </p:nvPicPr>
        <p:blipFill>
          <a:blip r:embed="rId4" cstate="email"/>
          <a:srcRect/>
          <a:stretch>
            <a:fillRect/>
          </a:stretch>
        </p:blipFill>
        <p:spPr bwMode="auto">
          <a:xfrm>
            <a:off x="0" y="1341438"/>
            <a:ext cx="2051050" cy="2533650"/>
          </a:xfrm>
          <a:prstGeom prst="rect">
            <a:avLst/>
          </a:prstGeom>
          <a:noFill/>
          <a:ln w="9525">
            <a:solidFill>
              <a:srgbClr val="C0C0C0"/>
            </a:solidFill>
            <a:miter lim="800000"/>
            <a:headEnd/>
            <a:tailEnd/>
          </a:ln>
        </p:spPr>
      </p:pic>
      <p:sp>
        <p:nvSpPr>
          <p:cNvPr id="33802" name="Text Box 13"/>
          <p:cNvSpPr txBox="1">
            <a:spLocks noChangeArrowheads="1"/>
          </p:cNvSpPr>
          <p:nvPr/>
        </p:nvSpPr>
        <p:spPr bwMode="auto">
          <a:xfrm>
            <a:off x="4067175" y="4005263"/>
            <a:ext cx="1728788" cy="457200"/>
          </a:xfrm>
          <a:prstGeom prst="rect">
            <a:avLst/>
          </a:prstGeom>
          <a:noFill/>
          <a:ln w="9525">
            <a:noFill/>
            <a:miter lim="800000"/>
            <a:headEnd/>
            <a:tailEnd/>
          </a:ln>
        </p:spPr>
        <p:txBody>
          <a:bodyPr>
            <a:spAutoFit/>
          </a:bodyPr>
          <a:lstStyle/>
          <a:p>
            <a:pPr algn="l"/>
            <a:r>
              <a:rPr lang="ru-RU" sz="2400">
                <a:solidFill>
                  <a:srgbClr val="E20000"/>
                </a:solidFill>
              </a:rPr>
              <a:t>Р</a:t>
            </a:r>
            <a:r>
              <a:rPr lang="ru-RU" sz="2400"/>
              <a:t>ешетки </a:t>
            </a:r>
          </a:p>
        </p:txBody>
      </p:sp>
      <p:pic>
        <p:nvPicPr>
          <p:cNvPr id="33803" name="Picture 14"/>
          <p:cNvPicPr>
            <a:picLocks noChangeAspect="1" noChangeArrowheads="1"/>
          </p:cNvPicPr>
          <p:nvPr/>
        </p:nvPicPr>
        <p:blipFill>
          <a:blip r:embed="rId5" cstate="email"/>
          <a:srcRect/>
          <a:stretch>
            <a:fillRect/>
          </a:stretch>
        </p:blipFill>
        <p:spPr bwMode="auto">
          <a:xfrm>
            <a:off x="0" y="3930650"/>
            <a:ext cx="3924300" cy="2927350"/>
          </a:xfrm>
          <a:prstGeom prst="rect">
            <a:avLst/>
          </a:prstGeom>
          <a:noFill/>
          <a:ln w="9525">
            <a:solidFill>
              <a:srgbClr val="C0C0C0"/>
            </a:solidFill>
            <a:miter lim="800000"/>
            <a:headEnd/>
            <a:tailEnd/>
          </a:ln>
        </p:spPr>
      </p:pic>
      <p:pic>
        <p:nvPicPr>
          <p:cNvPr id="33804" name="Picture 15"/>
          <p:cNvPicPr>
            <a:picLocks noChangeAspect="1" noChangeArrowheads="1"/>
          </p:cNvPicPr>
          <p:nvPr/>
        </p:nvPicPr>
        <p:blipFill>
          <a:blip r:embed="rId6" cstate="email"/>
          <a:srcRect l="9207" r="16566"/>
          <a:stretch>
            <a:fillRect/>
          </a:stretch>
        </p:blipFill>
        <p:spPr bwMode="auto">
          <a:xfrm>
            <a:off x="6877050" y="3500438"/>
            <a:ext cx="2292350" cy="3357562"/>
          </a:xfrm>
          <a:prstGeom prst="rect">
            <a:avLst/>
          </a:prstGeom>
          <a:noFill/>
          <a:ln w="9525">
            <a:solidFill>
              <a:srgbClr val="C0C0C0"/>
            </a:solidFill>
            <a:miter lim="800000"/>
            <a:headEnd/>
            <a:tailEnd/>
          </a:ln>
        </p:spPr>
      </p:pic>
      <p:sp>
        <p:nvSpPr>
          <p:cNvPr id="33805" name="Text Box 17"/>
          <p:cNvSpPr txBox="1">
            <a:spLocks noChangeArrowheads="1"/>
          </p:cNvSpPr>
          <p:nvPr/>
        </p:nvSpPr>
        <p:spPr bwMode="auto">
          <a:xfrm>
            <a:off x="4572000" y="1916113"/>
            <a:ext cx="2997200" cy="366712"/>
          </a:xfrm>
          <a:prstGeom prst="rect">
            <a:avLst/>
          </a:prstGeom>
          <a:noFill/>
          <a:ln w="9525">
            <a:noFill/>
            <a:miter lim="800000"/>
            <a:headEnd/>
            <a:tailEnd/>
          </a:ln>
        </p:spPr>
        <p:txBody>
          <a:bodyPr>
            <a:spAutoFit/>
          </a:bodyPr>
          <a:lstStyle/>
          <a:p>
            <a:pPr algn="l"/>
            <a:r>
              <a:rPr lang="ru-RU" sz="1800"/>
              <a:t>Вот Верхний пруд, вот</a:t>
            </a:r>
          </a:p>
        </p:txBody>
      </p:sp>
      <p:sp>
        <p:nvSpPr>
          <p:cNvPr id="33806" name="Text Box 18"/>
          <p:cNvSpPr txBox="1">
            <a:spLocks noChangeArrowheads="1"/>
          </p:cNvSpPr>
          <p:nvPr/>
        </p:nvSpPr>
        <p:spPr bwMode="auto">
          <a:xfrm>
            <a:off x="3924300" y="4724400"/>
            <a:ext cx="3384550" cy="1739900"/>
          </a:xfrm>
          <a:prstGeom prst="rect">
            <a:avLst/>
          </a:prstGeom>
          <a:noFill/>
          <a:ln w="9525">
            <a:noFill/>
            <a:miter lim="800000"/>
            <a:headEnd/>
            <a:tailEnd/>
          </a:ln>
        </p:spPr>
        <p:txBody>
          <a:bodyPr>
            <a:spAutoFit/>
          </a:bodyPr>
          <a:lstStyle/>
          <a:p>
            <a:pPr algn="l"/>
            <a:r>
              <a:rPr lang="ru-RU" sz="1800"/>
              <a:t>Как пахнут свежестью </a:t>
            </a:r>
            <a:br>
              <a:rPr lang="ru-RU" sz="1800"/>
            </a:br>
            <a:r>
              <a:rPr lang="ru-RU" sz="1800"/>
              <a:t>	              деревья!</a:t>
            </a:r>
          </a:p>
          <a:p>
            <a:pPr algn="l"/>
            <a:r>
              <a:rPr lang="ru-RU" sz="1800"/>
              <a:t>Как мир лучист, по </a:t>
            </a:r>
            <a:br>
              <a:rPr lang="ru-RU" sz="1800"/>
            </a:br>
            <a:r>
              <a:rPr lang="ru-RU" sz="1800"/>
              <a:t>	    – детски чист,</a:t>
            </a:r>
          </a:p>
          <a:p>
            <a:pPr algn="l"/>
            <a:r>
              <a:rPr lang="ru-RU" sz="1800"/>
              <a:t>И как созвучно все…</a:t>
            </a:r>
          </a:p>
          <a:p>
            <a:pPr algn="l"/>
            <a:r>
              <a:rPr lang="ru-RU" sz="1800"/>
              <a:t>Как слаженно, как нужно!</a:t>
            </a:r>
          </a:p>
        </p:txBody>
      </p:sp>
    </p:spTree>
  </p:cSld>
  <p:clrMapOvr>
    <a:masterClrMapping/>
  </p:clrMapOvr>
  <p:transition advClick="0" advTm="5000">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ru-RU" smtClean="0"/>
          </a:p>
        </p:txBody>
      </p:sp>
      <p:sp>
        <p:nvSpPr>
          <p:cNvPr id="34819" name="Rectangle 3"/>
          <p:cNvSpPr>
            <a:spLocks noGrp="1" noChangeArrowheads="1"/>
          </p:cNvSpPr>
          <p:nvPr>
            <p:ph type="body" idx="1"/>
          </p:nvPr>
        </p:nvSpPr>
        <p:spPr/>
        <p:txBody>
          <a:bodyPr/>
          <a:lstStyle/>
          <a:p>
            <a:pPr eaLnBrk="1" hangingPunct="1"/>
            <a:endParaRPr lang="ru-RU" smtClean="0"/>
          </a:p>
        </p:txBody>
      </p:sp>
      <p:pic>
        <p:nvPicPr>
          <p:cNvPr id="34820"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34821"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34822" name="Group 22"/>
          <p:cNvGrpSpPr>
            <a:grpSpLocks/>
          </p:cNvGrpSpPr>
          <p:nvPr/>
        </p:nvGrpSpPr>
        <p:grpSpPr bwMode="auto">
          <a:xfrm>
            <a:off x="4284663" y="908050"/>
            <a:ext cx="1873250" cy="1189038"/>
            <a:chOff x="2562" y="482"/>
            <a:chExt cx="1180" cy="749"/>
          </a:xfrm>
        </p:grpSpPr>
        <p:sp>
          <p:nvSpPr>
            <p:cNvPr id="34830" name="Text Box 5"/>
            <p:cNvSpPr txBox="1">
              <a:spLocks noChangeArrowheads="1"/>
            </p:cNvSpPr>
            <p:nvPr/>
          </p:nvSpPr>
          <p:spPr bwMode="auto">
            <a:xfrm>
              <a:off x="2562" y="482"/>
              <a:ext cx="318"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Р</a:t>
              </a:r>
            </a:p>
          </p:txBody>
        </p:sp>
        <p:sp>
          <p:nvSpPr>
            <p:cNvPr id="34831" name="Text Box 7"/>
            <p:cNvSpPr txBox="1">
              <a:spLocks noChangeArrowheads="1"/>
            </p:cNvSpPr>
            <p:nvPr/>
          </p:nvSpPr>
          <p:spPr bwMode="auto">
            <a:xfrm>
              <a:off x="2744" y="845"/>
              <a:ext cx="998" cy="288"/>
            </a:xfrm>
            <a:prstGeom prst="rect">
              <a:avLst/>
            </a:prstGeom>
            <a:noFill/>
            <a:ln w="9525">
              <a:noFill/>
              <a:miter lim="800000"/>
              <a:headEnd/>
              <a:tailEnd/>
            </a:ln>
          </p:spPr>
          <p:txBody>
            <a:bodyPr>
              <a:spAutoFit/>
            </a:bodyPr>
            <a:lstStyle/>
            <a:p>
              <a:pPr algn="l"/>
              <a:r>
                <a:rPr lang="ru-RU" sz="2400"/>
                <a:t>амбов</a:t>
              </a:r>
            </a:p>
          </p:txBody>
        </p:sp>
      </p:grpSp>
      <p:sp>
        <p:nvSpPr>
          <p:cNvPr id="34823" name="Rectangle 9"/>
          <p:cNvSpPr>
            <a:spLocks noChangeArrowheads="1"/>
          </p:cNvSpPr>
          <p:nvPr/>
        </p:nvSpPr>
        <p:spPr bwMode="auto">
          <a:xfrm>
            <a:off x="4284663" y="1817688"/>
            <a:ext cx="4032250" cy="1465262"/>
          </a:xfrm>
          <a:prstGeom prst="rect">
            <a:avLst/>
          </a:prstGeom>
          <a:noFill/>
          <a:ln w="9525">
            <a:noFill/>
            <a:miter lim="800000"/>
            <a:headEnd/>
            <a:tailEnd/>
          </a:ln>
        </p:spPr>
        <p:txBody>
          <a:bodyPr anchor="ctr">
            <a:spAutoFit/>
          </a:bodyPr>
          <a:lstStyle/>
          <a:p>
            <a:pPr algn="l"/>
            <a:r>
              <a:rPr lang="ru-RU" sz="1800"/>
              <a:t>упоминается в словаре </a:t>
            </a:r>
            <a:br>
              <a:rPr lang="ru-RU" sz="1800"/>
            </a:br>
            <a:r>
              <a:rPr lang="ru-RU" sz="1800"/>
              <a:t>Даля в значении «Рамбов - </a:t>
            </a:r>
            <a:br>
              <a:rPr lang="ru-RU" sz="1800"/>
            </a:br>
            <a:r>
              <a:rPr lang="ru-RU" sz="1800"/>
              <a:t>город Ораниенбаум». Петр </a:t>
            </a:r>
            <a:r>
              <a:rPr lang="en-US" sz="1800"/>
              <a:t>I </a:t>
            </a:r>
            <a:r>
              <a:rPr lang="ru-RU" sz="1800"/>
              <a:t>называл его Ранибомом. «…был у светлейшего князя в Ранибоме» .</a:t>
            </a:r>
          </a:p>
        </p:txBody>
      </p:sp>
      <p:sp>
        <p:nvSpPr>
          <p:cNvPr id="34824" name="Text Box 10"/>
          <p:cNvSpPr txBox="1">
            <a:spLocks noChangeArrowheads="1"/>
          </p:cNvSpPr>
          <p:nvPr/>
        </p:nvSpPr>
        <p:spPr bwMode="auto">
          <a:xfrm>
            <a:off x="250825" y="1196975"/>
            <a:ext cx="2376488" cy="579438"/>
          </a:xfrm>
          <a:prstGeom prst="rect">
            <a:avLst/>
          </a:prstGeom>
          <a:noFill/>
          <a:ln w="9525">
            <a:noFill/>
            <a:miter lim="800000"/>
            <a:headEnd/>
            <a:tailEnd/>
          </a:ln>
        </p:spPr>
        <p:txBody>
          <a:bodyPr>
            <a:spAutoFit/>
          </a:bodyPr>
          <a:lstStyle/>
          <a:p>
            <a:pPr algn="l"/>
            <a:r>
              <a:rPr lang="ru-RU" sz="3200">
                <a:solidFill>
                  <a:srgbClr val="E20000"/>
                </a:solidFill>
              </a:rPr>
              <a:t>Р</a:t>
            </a:r>
            <a:r>
              <a:rPr lang="ru-RU" sz="2400"/>
              <a:t>инальди -</a:t>
            </a:r>
          </a:p>
        </p:txBody>
      </p:sp>
      <p:sp>
        <p:nvSpPr>
          <p:cNvPr id="34825" name="Text Box 12"/>
          <p:cNvSpPr txBox="1">
            <a:spLocks noChangeArrowheads="1"/>
          </p:cNvSpPr>
          <p:nvPr/>
        </p:nvSpPr>
        <p:spPr bwMode="auto">
          <a:xfrm>
            <a:off x="3670300" y="5954713"/>
            <a:ext cx="2540000" cy="579437"/>
          </a:xfrm>
          <a:prstGeom prst="rect">
            <a:avLst/>
          </a:prstGeom>
          <a:noFill/>
          <a:ln w="9525">
            <a:noFill/>
            <a:miter lim="800000"/>
            <a:headEnd/>
            <a:tailEnd/>
          </a:ln>
        </p:spPr>
        <p:txBody>
          <a:bodyPr>
            <a:spAutoFit/>
          </a:bodyPr>
          <a:lstStyle/>
          <a:p>
            <a:pPr algn="l"/>
            <a:r>
              <a:rPr lang="ru-RU" sz="3200">
                <a:solidFill>
                  <a:srgbClr val="E20000"/>
                </a:solidFill>
              </a:rPr>
              <a:t>Р</a:t>
            </a:r>
            <a:r>
              <a:rPr lang="ru-RU" sz="2400"/>
              <a:t>асстрелли -</a:t>
            </a:r>
          </a:p>
        </p:txBody>
      </p:sp>
      <p:sp>
        <p:nvSpPr>
          <p:cNvPr id="34826" name="Text Box 15"/>
          <p:cNvSpPr txBox="1">
            <a:spLocks noChangeArrowheads="1"/>
          </p:cNvSpPr>
          <p:nvPr/>
        </p:nvSpPr>
        <p:spPr bwMode="auto">
          <a:xfrm>
            <a:off x="11113" y="1695450"/>
            <a:ext cx="4356100" cy="1555750"/>
          </a:xfrm>
          <a:prstGeom prst="rect">
            <a:avLst/>
          </a:prstGeom>
          <a:noFill/>
          <a:ln w="9525">
            <a:noFill/>
            <a:miter lim="800000"/>
            <a:headEnd/>
            <a:tailEnd/>
          </a:ln>
        </p:spPr>
        <p:txBody>
          <a:bodyPr>
            <a:spAutoFit/>
          </a:bodyPr>
          <a:lstStyle/>
          <a:p>
            <a:pPr algn="l"/>
            <a:r>
              <a:rPr lang="ru-RU" sz="1800"/>
              <a:t>главный архитектор Ораниенбаума 2-й половины 18 века, сыграл исключительную роль в создании дворцово – паркового ансамбля в стиле </a:t>
            </a:r>
            <a:r>
              <a:rPr lang="ru-RU" sz="2400">
                <a:solidFill>
                  <a:srgbClr val="E20000"/>
                </a:solidFill>
              </a:rPr>
              <a:t>Р</a:t>
            </a:r>
            <a:r>
              <a:rPr lang="ru-RU" sz="2400"/>
              <a:t>ококо</a:t>
            </a:r>
            <a:endParaRPr lang="ru-RU" sz="2400">
              <a:solidFill>
                <a:srgbClr val="E20000"/>
              </a:solidFill>
            </a:endParaRPr>
          </a:p>
        </p:txBody>
      </p:sp>
      <p:sp>
        <p:nvSpPr>
          <p:cNvPr id="34827" name="Text Box 17"/>
          <p:cNvSpPr txBox="1">
            <a:spLocks noChangeArrowheads="1"/>
          </p:cNvSpPr>
          <p:nvPr/>
        </p:nvSpPr>
        <p:spPr bwMode="auto">
          <a:xfrm>
            <a:off x="5113338" y="6116638"/>
            <a:ext cx="3779837" cy="641350"/>
          </a:xfrm>
          <a:prstGeom prst="rect">
            <a:avLst/>
          </a:prstGeom>
          <a:noFill/>
          <a:ln w="9525">
            <a:noFill/>
            <a:miter lim="800000"/>
            <a:headEnd/>
            <a:tailEnd/>
          </a:ln>
        </p:spPr>
        <p:txBody>
          <a:bodyPr>
            <a:spAutoFit/>
          </a:bodyPr>
          <a:lstStyle/>
          <a:p>
            <a:pPr algn="r"/>
            <a:r>
              <a:rPr lang="ru-RU" sz="1800"/>
              <a:t>мастер торжественной и пышной архитектуры барокко</a:t>
            </a:r>
          </a:p>
        </p:txBody>
      </p:sp>
      <p:pic>
        <p:nvPicPr>
          <p:cNvPr id="34828" name="Picture 18" descr="живопись 08 135"/>
          <p:cNvPicPr>
            <a:picLocks noChangeAspect="1" noChangeArrowheads="1"/>
          </p:cNvPicPr>
          <p:nvPr/>
        </p:nvPicPr>
        <p:blipFill>
          <a:blip r:embed="rId3" cstate="email"/>
          <a:srcRect/>
          <a:stretch>
            <a:fillRect/>
          </a:stretch>
        </p:blipFill>
        <p:spPr bwMode="auto">
          <a:xfrm>
            <a:off x="0" y="3284538"/>
            <a:ext cx="3494088" cy="3573462"/>
          </a:xfrm>
          <a:prstGeom prst="rect">
            <a:avLst/>
          </a:prstGeom>
          <a:noFill/>
          <a:ln w="9525">
            <a:noFill/>
            <a:miter lim="800000"/>
            <a:headEnd/>
            <a:tailEnd/>
          </a:ln>
        </p:spPr>
      </p:pic>
      <p:pic>
        <p:nvPicPr>
          <p:cNvPr id="34829" name="Picture 21"/>
          <p:cNvPicPr>
            <a:picLocks noChangeAspect="1" noChangeArrowheads="1"/>
          </p:cNvPicPr>
          <p:nvPr/>
        </p:nvPicPr>
        <p:blipFill>
          <a:blip r:embed="rId4" cstate="email">
            <a:lum bright="6000" contrast="12000"/>
          </a:blip>
          <a:srcRect t="11298"/>
          <a:stretch>
            <a:fillRect/>
          </a:stretch>
        </p:blipFill>
        <p:spPr bwMode="auto">
          <a:xfrm>
            <a:off x="3779838" y="3341688"/>
            <a:ext cx="5106987" cy="2705100"/>
          </a:xfrm>
          <a:prstGeom prst="rect">
            <a:avLst/>
          </a:prstGeom>
          <a:no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ru-RU" smtClean="0"/>
          </a:p>
        </p:txBody>
      </p:sp>
      <p:sp>
        <p:nvSpPr>
          <p:cNvPr id="35843" name="Rectangle 3"/>
          <p:cNvSpPr>
            <a:spLocks noGrp="1" noChangeArrowheads="1"/>
          </p:cNvSpPr>
          <p:nvPr>
            <p:ph type="body" idx="1"/>
          </p:nvPr>
        </p:nvSpPr>
        <p:spPr/>
        <p:txBody>
          <a:bodyPr/>
          <a:lstStyle/>
          <a:p>
            <a:pPr eaLnBrk="1" hangingPunct="1"/>
            <a:endParaRPr lang="ru-RU" smtClean="0"/>
          </a:p>
        </p:txBody>
      </p:sp>
      <p:pic>
        <p:nvPicPr>
          <p:cNvPr id="35844"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35845"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35846" name="Group 24"/>
          <p:cNvGrpSpPr>
            <a:grpSpLocks/>
          </p:cNvGrpSpPr>
          <p:nvPr/>
        </p:nvGrpSpPr>
        <p:grpSpPr bwMode="auto">
          <a:xfrm>
            <a:off x="2125663" y="908050"/>
            <a:ext cx="4746625" cy="1189038"/>
            <a:chOff x="1339" y="572"/>
            <a:chExt cx="2990" cy="749"/>
          </a:xfrm>
        </p:grpSpPr>
        <p:sp>
          <p:nvSpPr>
            <p:cNvPr id="35854" name="Text Box 5"/>
            <p:cNvSpPr txBox="1">
              <a:spLocks noChangeArrowheads="1"/>
            </p:cNvSpPr>
            <p:nvPr/>
          </p:nvSpPr>
          <p:spPr bwMode="auto">
            <a:xfrm>
              <a:off x="1339" y="572"/>
              <a:ext cx="672"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С</a:t>
              </a:r>
            </a:p>
          </p:txBody>
        </p:sp>
        <p:sp>
          <p:nvSpPr>
            <p:cNvPr id="35855" name="Text Box 7"/>
            <p:cNvSpPr txBox="1">
              <a:spLocks noChangeArrowheads="1"/>
            </p:cNvSpPr>
            <p:nvPr/>
          </p:nvSpPr>
          <p:spPr bwMode="auto">
            <a:xfrm>
              <a:off x="1701" y="935"/>
              <a:ext cx="2628" cy="288"/>
            </a:xfrm>
            <a:prstGeom prst="rect">
              <a:avLst/>
            </a:prstGeom>
            <a:noFill/>
            <a:ln w="9525">
              <a:noFill/>
              <a:miter lim="800000"/>
              <a:headEnd/>
              <a:tailEnd/>
            </a:ln>
          </p:spPr>
          <p:txBody>
            <a:bodyPr>
              <a:spAutoFit/>
            </a:bodyPr>
            <a:lstStyle/>
            <a:p>
              <a:pPr algn="l"/>
              <a:r>
                <a:rPr lang="ru-RU" sz="2400"/>
                <a:t>обор Михаила Архангела</a:t>
              </a:r>
            </a:p>
          </p:txBody>
        </p:sp>
      </p:grpSp>
      <p:pic>
        <p:nvPicPr>
          <p:cNvPr id="35847" name="Picture 16" descr="Собор Архангела Михаила-s-400x311"/>
          <p:cNvPicPr>
            <a:picLocks noChangeAspect="1" noChangeArrowheads="1"/>
          </p:cNvPicPr>
          <p:nvPr/>
        </p:nvPicPr>
        <p:blipFill>
          <a:blip r:embed="rId3" cstate="email"/>
          <a:srcRect/>
          <a:stretch>
            <a:fillRect/>
          </a:stretch>
        </p:blipFill>
        <p:spPr bwMode="auto">
          <a:xfrm>
            <a:off x="5334000" y="3429000"/>
            <a:ext cx="3810000" cy="3429000"/>
          </a:xfrm>
          <a:prstGeom prst="rect">
            <a:avLst/>
          </a:prstGeom>
          <a:noFill/>
          <a:ln w="9525">
            <a:noFill/>
            <a:miter lim="800000"/>
            <a:headEnd/>
            <a:tailEnd/>
          </a:ln>
        </p:spPr>
      </p:pic>
      <p:pic>
        <p:nvPicPr>
          <p:cNvPr id="35848" name="Picture 17"/>
          <p:cNvPicPr>
            <a:picLocks noChangeAspect="1" noChangeArrowheads="1"/>
          </p:cNvPicPr>
          <p:nvPr/>
        </p:nvPicPr>
        <p:blipFill>
          <a:blip r:embed="rId4" cstate="email"/>
          <a:srcRect/>
          <a:stretch>
            <a:fillRect/>
          </a:stretch>
        </p:blipFill>
        <p:spPr bwMode="auto">
          <a:xfrm>
            <a:off x="0" y="3357563"/>
            <a:ext cx="2911475" cy="3500437"/>
          </a:xfrm>
          <a:prstGeom prst="rect">
            <a:avLst/>
          </a:prstGeom>
          <a:noFill/>
          <a:ln w="9525" algn="ctr">
            <a:noFill/>
            <a:miter lim="800000"/>
            <a:headEnd/>
            <a:tailEnd/>
          </a:ln>
        </p:spPr>
      </p:pic>
      <p:pic>
        <p:nvPicPr>
          <p:cNvPr id="35849" name="Picture 15"/>
          <p:cNvPicPr>
            <a:picLocks noChangeAspect="1" noChangeArrowheads="1"/>
          </p:cNvPicPr>
          <p:nvPr/>
        </p:nvPicPr>
        <p:blipFill>
          <a:blip r:embed="rId5" cstate="email"/>
          <a:srcRect/>
          <a:stretch>
            <a:fillRect/>
          </a:stretch>
        </p:blipFill>
        <p:spPr bwMode="auto">
          <a:xfrm>
            <a:off x="2987675" y="2708275"/>
            <a:ext cx="2311400" cy="3240088"/>
          </a:xfrm>
          <a:prstGeom prst="rect">
            <a:avLst/>
          </a:prstGeom>
          <a:noFill/>
          <a:ln w="9525" algn="ctr">
            <a:noFill/>
            <a:miter lim="800000"/>
            <a:headEnd/>
            <a:tailEnd/>
          </a:ln>
        </p:spPr>
      </p:pic>
      <p:sp>
        <p:nvSpPr>
          <p:cNvPr id="35850" name="Rectangle 18"/>
          <p:cNvSpPr>
            <a:spLocks noChangeArrowheads="1"/>
          </p:cNvSpPr>
          <p:nvPr/>
        </p:nvSpPr>
        <p:spPr bwMode="auto">
          <a:xfrm>
            <a:off x="3048000" y="6402388"/>
            <a:ext cx="2160588" cy="336550"/>
          </a:xfrm>
          <a:prstGeom prst="rect">
            <a:avLst/>
          </a:prstGeom>
          <a:noFill/>
          <a:ln w="9525" algn="ctr">
            <a:noFill/>
            <a:miter lim="800000"/>
            <a:headEnd/>
            <a:tailEnd/>
          </a:ln>
        </p:spPr>
        <p:txBody>
          <a:bodyPr anchor="ctr">
            <a:spAutoFit/>
          </a:bodyPr>
          <a:lstStyle/>
          <a:p>
            <a:r>
              <a:rPr lang="ru-RU"/>
              <a:t>Интерьер собора</a:t>
            </a:r>
          </a:p>
        </p:txBody>
      </p:sp>
      <p:sp>
        <p:nvSpPr>
          <p:cNvPr id="35851" name="Rectangle 19"/>
          <p:cNvSpPr>
            <a:spLocks noChangeArrowheads="1"/>
          </p:cNvSpPr>
          <p:nvPr/>
        </p:nvSpPr>
        <p:spPr bwMode="auto">
          <a:xfrm>
            <a:off x="-71438" y="2781300"/>
            <a:ext cx="3059113" cy="549275"/>
          </a:xfrm>
          <a:prstGeom prst="rect">
            <a:avLst/>
          </a:prstGeom>
          <a:noFill/>
          <a:ln w="9525" algn="ctr">
            <a:noFill/>
            <a:miter lim="800000"/>
            <a:headEnd/>
            <a:tailEnd/>
          </a:ln>
        </p:spPr>
        <p:txBody>
          <a:bodyPr anchor="ctr">
            <a:spAutoFit/>
          </a:bodyPr>
          <a:lstStyle/>
          <a:p>
            <a:pPr>
              <a:lnSpc>
                <a:spcPts val="1800"/>
              </a:lnSpc>
            </a:pPr>
            <a:r>
              <a:rPr lang="ru-RU"/>
              <a:t>Первый деревянный собор.</a:t>
            </a:r>
          </a:p>
          <a:p>
            <a:pPr>
              <a:lnSpc>
                <a:spcPts val="1800"/>
              </a:lnSpc>
            </a:pPr>
            <a:r>
              <a:rPr lang="ru-RU"/>
              <a:t>Фото 1890-х годов</a:t>
            </a:r>
            <a:r>
              <a:rPr lang="ru-RU" sz="3200">
                <a:solidFill>
                  <a:schemeClr val="tx1"/>
                </a:solidFill>
              </a:rPr>
              <a:t> </a:t>
            </a:r>
          </a:p>
        </p:txBody>
      </p:sp>
      <p:sp>
        <p:nvSpPr>
          <p:cNvPr id="35852" name="Rectangle 22"/>
          <p:cNvSpPr>
            <a:spLocks noChangeArrowheads="1"/>
          </p:cNvSpPr>
          <p:nvPr/>
        </p:nvSpPr>
        <p:spPr bwMode="auto">
          <a:xfrm>
            <a:off x="6227763" y="2714625"/>
            <a:ext cx="2160587" cy="581025"/>
          </a:xfrm>
          <a:prstGeom prst="rect">
            <a:avLst/>
          </a:prstGeom>
          <a:noFill/>
          <a:ln w="9525" algn="ctr">
            <a:noFill/>
            <a:miter lim="800000"/>
            <a:headEnd/>
            <a:tailEnd/>
          </a:ln>
        </p:spPr>
        <p:txBody>
          <a:bodyPr anchor="ctr">
            <a:spAutoFit/>
          </a:bodyPr>
          <a:lstStyle/>
          <a:p>
            <a:r>
              <a:rPr lang="ru-RU"/>
              <a:t>Собор Михаила Архангела. 2009г</a:t>
            </a:r>
          </a:p>
        </p:txBody>
      </p:sp>
      <p:sp>
        <p:nvSpPr>
          <p:cNvPr id="35853" name="Text Box 23"/>
          <p:cNvSpPr txBox="1">
            <a:spLocks noChangeArrowheads="1"/>
          </p:cNvSpPr>
          <p:nvPr/>
        </p:nvSpPr>
        <p:spPr bwMode="auto">
          <a:xfrm>
            <a:off x="395288" y="1911350"/>
            <a:ext cx="6411912" cy="581025"/>
          </a:xfrm>
          <a:prstGeom prst="rect">
            <a:avLst/>
          </a:prstGeom>
          <a:noFill/>
          <a:ln w="9525" algn="ctr">
            <a:noFill/>
            <a:miter lim="800000"/>
            <a:headEnd/>
            <a:tailEnd/>
          </a:ln>
        </p:spPr>
        <p:txBody>
          <a:bodyPr>
            <a:spAutoFit/>
          </a:bodyPr>
          <a:lstStyle/>
          <a:p>
            <a:pPr algn="l"/>
            <a:r>
              <a:rPr lang="ru-RU"/>
              <a:t>Главный православный храм города, является архитектурной доминантой Дворцового проспекта</a:t>
            </a:r>
          </a:p>
        </p:txBody>
      </p:sp>
    </p:spTree>
  </p:cSld>
  <p:clrMapOvr>
    <a:masterClrMapping/>
  </p:clrMapOvr>
  <p:transition advClick="0" advTm="5000">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ru-RU" smtClean="0"/>
          </a:p>
        </p:txBody>
      </p:sp>
      <p:sp>
        <p:nvSpPr>
          <p:cNvPr id="36867" name="Rectangle 3"/>
          <p:cNvSpPr>
            <a:spLocks noGrp="1" noChangeArrowheads="1"/>
          </p:cNvSpPr>
          <p:nvPr>
            <p:ph type="body" idx="1"/>
          </p:nvPr>
        </p:nvSpPr>
        <p:spPr/>
        <p:txBody>
          <a:bodyPr/>
          <a:lstStyle/>
          <a:p>
            <a:pPr eaLnBrk="1" hangingPunct="1"/>
            <a:endParaRPr lang="ru-RU" smtClean="0"/>
          </a:p>
        </p:txBody>
      </p:sp>
      <p:pic>
        <p:nvPicPr>
          <p:cNvPr id="36868"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36869"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6870"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grpSp>
        <p:nvGrpSpPr>
          <p:cNvPr id="36871" name="Group 18"/>
          <p:cNvGrpSpPr>
            <a:grpSpLocks/>
          </p:cNvGrpSpPr>
          <p:nvPr/>
        </p:nvGrpSpPr>
        <p:grpSpPr bwMode="auto">
          <a:xfrm>
            <a:off x="179388" y="981075"/>
            <a:ext cx="6300787" cy="1189038"/>
            <a:chOff x="1451" y="436"/>
            <a:chExt cx="3969" cy="749"/>
          </a:xfrm>
        </p:grpSpPr>
        <p:sp>
          <p:nvSpPr>
            <p:cNvPr id="36879" name="Text Box 5"/>
            <p:cNvSpPr txBox="1">
              <a:spLocks noChangeArrowheads="1"/>
            </p:cNvSpPr>
            <p:nvPr/>
          </p:nvSpPr>
          <p:spPr bwMode="auto">
            <a:xfrm>
              <a:off x="1451" y="436"/>
              <a:ext cx="454"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С</a:t>
              </a:r>
            </a:p>
          </p:txBody>
        </p:sp>
        <p:sp>
          <p:nvSpPr>
            <p:cNvPr id="36880" name="Text Box 8"/>
            <p:cNvSpPr txBox="1">
              <a:spLocks noChangeArrowheads="1"/>
            </p:cNvSpPr>
            <p:nvPr/>
          </p:nvSpPr>
          <p:spPr bwMode="auto">
            <a:xfrm>
              <a:off x="1497" y="706"/>
              <a:ext cx="3923" cy="365"/>
            </a:xfrm>
            <a:prstGeom prst="rect">
              <a:avLst/>
            </a:prstGeom>
            <a:noFill/>
            <a:ln w="9525" algn="ctr">
              <a:noFill/>
              <a:miter lim="800000"/>
              <a:headEnd/>
              <a:tailEnd/>
            </a:ln>
          </p:spPr>
          <p:txBody>
            <a:bodyPr>
              <a:spAutoFit/>
            </a:bodyPr>
            <a:lstStyle/>
            <a:p>
              <a:pPr lvl="1" algn="l">
                <a:spcBef>
                  <a:spcPct val="20000"/>
                </a:spcBef>
              </a:pPr>
              <a:r>
                <a:rPr lang="ru-RU" sz="3200"/>
                <a:t>иреневый город</a:t>
              </a:r>
            </a:p>
          </p:txBody>
        </p:sp>
      </p:grpSp>
      <p:sp>
        <p:nvSpPr>
          <p:cNvPr id="36872" name="Text Box 9"/>
          <p:cNvSpPr txBox="1">
            <a:spLocks noChangeArrowheads="1"/>
          </p:cNvSpPr>
          <p:nvPr/>
        </p:nvSpPr>
        <p:spPr bwMode="auto">
          <a:xfrm>
            <a:off x="-396875" y="1844675"/>
            <a:ext cx="9145588" cy="457200"/>
          </a:xfrm>
          <a:prstGeom prst="rect">
            <a:avLst/>
          </a:prstGeom>
          <a:noFill/>
          <a:ln w="9525" algn="ctr">
            <a:noFill/>
            <a:miter lim="800000"/>
            <a:headEnd/>
            <a:tailEnd/>
          </a:ln>
        </p:spPr>
        <p:txBody>
          <a:bodyPr>
            <a:spAutoFit/>
          </a:bodyPr>
          <a:lstStyle/>
          <a:p>
            <a:pPr lvl="1" algn="l">
              <a:spcBef>
                <a:spcPct val="20000"/>
              </a:spcBef>
            </a:pPr>
            <a:r>
              <a:rPr lang="ru-RU" sz="2400"/>
              <a:t>- </a:t>
            </a:r>
            <a:r>
              <a:rPr lang="ru-RU" sz="2000"/>
              <a:t>так называют Ломоносов его жители</a:t>
            </a:r>
          </a:p>
        </p:txBody>
      </p:sp>
      <p:sp>
        <p:nvSpPr>
          <p:cNvPr id="36873" name="Text Box 10"/>
          <p:cNvSpPr txBox="1">
            <a:spLocks noChangeArrowheads="1"/>
          </p:cNvSpPr>
          <p:nvPr/>
        </p:nvSpPr>
        <p:spPr bwMode="auto">
          <a:xfrm>
            <a:off x="-396875" y="2276475"/>
            <a:ext cx="5832475" cy="1739900"/>
          </a:xfrm>
          <a:prstGeom prst="rect">
            <a:avLst/>
          </a:prstGeom>
          <a:noFill/>
          <a:ln w="9525" algn="ctr">
            <a:noFill/>
            <a:miter lim="800000"/>
            <a:headEnd/>
            <a:tailEnd/>
          </a:ln>
        </p:spPr>
        <p:txBody>
          <a:bodyPr>
            <a:spAutoFit/>
          </a:bodyPr>
          <a:lstStyle/>
          <a:p>
            <a:pPr lvl="1" algn="l">
              <a:spcBef>
                <a:spcPct val="20000"/>
              </a:spcBef>
            </a:pPr>
            <a:r>
              <a:rPr lang="ru-RU" sz="1800"/>
              <a:t>Говорят, что раньше город утопал в зарослях сирени, от чего покрывался розовато – сиреневой дымкой. Так же называется детский творческий коллектив школы №430, визитной карточкой которого стала авторская «Песня о сиреневом городе»</a:t>
            </a:r>
          </a:p>
        </p:txBody>
      </p:sp>
      <p:sp>
        <p:nvSpPr>
          <p:cNvPr id="36874" name="Text Box 12"/>
          <p:cNvSpPr txBox="1">
            <a:spLocks noChangeArrowheads="1"/>
          </p:cNvSpPr>
          <p:nvPr/>
        </p:nvSpPr>
        <p:spPr bwMode="auto">
          <a:xfrm>
            <a:off x="3603625" y="4249738"/>
            <a:ext cx="5472113" cy="2563812"/>
          </a:xfrm>
          <a:prstGeom prst="rect">
            <a:avLst/>
          </a:prstGeom>
          <a:noFill/>
          <a:ln w="9525" algn="ctr">
            <a:noFill/>
            <a:miter lim="800000"/>
            <a:headEnd/>
            <a:tailEnd/>
          </a:ln>
        </p:spPr>
        <p:txBody>
          <a:bodyPr>
            <a:spAutoFit/>
          </a:bodyPr>
          <a:lstStyle/>
          <a:p>
            <a:pPr lvl="1" algn="l">
              <a:spcBef>
                <a:spcPct val="20000"/>
              </a:spcBef>
            </a:pPr>
            <a:r>
              <a:rPr lang="ru-RU" sz="1800"/>
              <a:t>Своё творчество: песни, мюзиклы, фото и видео-работы, стихи,  а также творческие исследования они посвящают родному городу, его жителям и предстоящему 300-летнему юбилею.  Ежегодно участники коллектива становятся победителями районных и городских конкурсов детского музыкально-художественного творчества, фестивалей и олимпиад.</a:t>
            </a:r>
          </a:p>
        </p:txBody>
      </p:sp>
      <p:grpSp>
        <p:nvGrpSpPr>
          <p:cNvPr id="36875" name="Group 17"/>
          <p:cNvGrpSpPr>
            <a:grpSpLocks/>
          </p:cNvGrpSpPr>
          <p:nvPr/>
        </p:nvGrpSpPr>
        <p:grpSpPr bwMode="auto">
          <a:xfrm>
            <a:off x="5435600" y="1911350"/>
            <a:ext cx="3419475" cy="2305050"/>
            <a:chOff x="3198" y="2492"/>
            <a:chExt cx="2562" cy="1828"/>
          </a:xfrm>
        </p:grpSpPr>
        <p:pic>
          <p:nvPicPr>
            <p:cNvPr id="36877" name="Picture 11" descr="Сиреневый город"/>
            <p:cNvPicPr>
              <a:picLocks noChangeAspect="1" noChangeArrowheads="1"/>
            </p:cNvPicPr>
            <p:nvPr/>
          </p:nvPicPr>
          <p:blipFill>
            <a:blip r:embed="rId3" cstate="email"/>
            <a:srcRect/>
            <a:stretch>
              <a:fillRect/>
            </a:stretch>
          </p:blipFill>
          <p:spPr bwMode="auto">
            <a:xfrm>
              <a:off x="3198" y="2492"/>
              <a:ext cx="2562" cy="1828"/>
            </a:xfrm>
            <a:prstGeom prst="rect">
              <a:avLst/>
            </a:prstGeom>
            <a:noFill/>
            <a:ln w="9525">
              <a:noFill/>
              <a:miter lim="800000"/>
              <a:headEnd/>
              <a:tailEnd/>
            </a:ln>
          </p:spPr>
        </p:pic>
        <p:pic>
          <p:nvPicPr>
            <p:cNvPr id="36878" name="Picture 15" descr="Без имени-2"/>
            <p:cNvPicPr>
              <a:picLocks noChangeAspect="1" noChangeArrowheads="1"/>
            </p:cNvPicPr>
            <p:nvPr/>
          </p:nvPicPr>
          <p:blipFill>
            <a:blip r:embed="rId4" cstate="email"/>
            <a:srcRect/>
            <a:stretch>
              <a:fillRect/>
            </a:stretch>
          </p:blipFill>
          <p:spPr bwMode="auto">
            <a:xfrm>
              <a:off x="3288" y="2609"/>
              <a:ext cx="2223" cy="1592"/>
            </a:xfrm>
            <a:prstGeom prst="rect">
              <a:avLst/>
            </a:prstGeom>
            <a:noFill/>
            <a:ln w="9525">
              <a:noFill/>
              <a:miter lim="800000"/>
              <a:headEnd/>
              <a:tailEnd/>
            </a:ln>
          </p:spPr>
        </p:pic>
      </p:grpSp>
      <p:pic>
        <p:nvPicPr>
          <p:cNvPr id="36876" name="Picture 16" descr="Сиреневый город"/>
          <p:cNvPicPr>
            <a:picLocks noChangeAspect="1" noChangeArrowheads="1"/>
          </p:cNvPicPr>
          <p:nvPr/>
        </p:nvPicPr>
        <p:blipFill>
          <a:blip r:embed="rId5" cstate="email"/>
          <a:srcRect/>
          <a:stretch>
            <a:fillRect/>
          </a:stretch>
        </p:blipFill>
        <p:spPr bwMode="auto">
          <a:xfrm>
            <a:off x="0" y="4016375"/>
            <a:ext cx="3995738" cy="2851150"/>
          </a:xfrm>
          <a:prstGeom prst="rect">
            <a:avLst/>
          </a:prstGeom>
          <a:noFill/>
          <a:ln w="9525">
            <a:no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ru-RU" smtClean="0"/>
          </a:p>
        </p:txBody>
      </p:sp>
      <p:sp>
        <p:nvSpPr>
          <p:cNvPr id="37891" name="Rectangle 3"/>
          <p:cNvSpPr>
            <a:spLocks noGrp="1" noChangeArrowheads="1"/>
          </p:cNvSpPr>
          <p:nvPr>
            <p:ph type="body" idx="1"/>
          </p:nvPr>
        </p:nvSpPr>
        <p:spPr/>
        <p:txBody>
          <a:bodyPr/>
          <a:lstStyle/>
          <a:p>
            <a:pPr eaLnBrk="1" hangingPunct="1"/>
            <a:endParaRPr lang="ru-RU" smtClean="0"/>
          </a:p>
        </p:txBody>
      </p:sp>
      <p:pic>
        <p:nvPicPr>
          <p:cNvPr id="37892"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37893"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7894" name="Rectangle 8"/>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pic>
        <p:nvPicPr>
          <p:cNvPr id="37895" name="Picture 10"/>
          <p:cNvPicPr>
            <a:picLocks noChangeAspect="1" noChangeArrowheads="1"/>
          </p:cNvPicPr>
          <p:nvPr/>
        </p:nvPicPr>
        <p:blipFill>
          <a:blip r:embed="rId3" cstate="email"/>
          <a:srcRect l="10236"/>
          <a:stretch>
            <a:fillRect/>
          </a:stretch>
        </p:blipFill>
        <p:spPr bwMode="auto">
          <a:xfrm>
            <a:off x="46038" y="1268413"/>
            <a:ext cx="3117850" cy="3240087"/>
          </a:xfrm>
          <a:prstGeom prst="rect">
            <a:avLst/>
          </a:prstGeom>
          <a:noFill/>
          <a:ln w="9525" algn="ctr">
            <a:solidFill>
              <a:srgbClr val="C0C0C0"/>
            </a:solidFill>
            <a:miter lim="800000"/>
            <a:headEnd/>
            <a:tailEnd/>
          </a:ln>
        </p:spPr>
      </p:pic>
      <p:grpSp>
        <p:nvGrpSpPr>
          <p:cNvPr id="37896" name="Group 15"/>
          <p:cNvGrpSpPr>
            <a:grpSpLocks/>
          </p:cNvGrpSpPr>
          <p:nvPr/>
        </p:nvGrpSpPr>
        <p:grpSpPr bwMode="auto">
          <a:xfrm>
            <a:off x="3178175" y="908050"/>
            <a:ext cx="1609725" cy="1189038"/>
            <a:chOff x="1973" y="436"/>
            <a:chExt cx="1014" cy="749"/>
          </a:xfrm>
        </p:grpSpPr>
        <p:sp>
          <p:nvSpPr>
            <p:cNvPr id="37900" name="Text Box 5"/>
            <p:cNvSpPr txBox="1">
              <a:spLocks noChangeArrowheads="1"/>
            </p:cNvSpPr>
            <p:nvPr/>
          </p:nvSpPr>
          <p:spPr bwMode="auto">
            <a:xfrm>
              <a:off x="1973" y="436"/>
              <a:ext cx="408"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Т</a:t>
              </a:r>
            </a:p>
          </p:txBody>
        </p:sp>
        <p:sp>
          <p:nvSpPr>
            <p:cNvPr id="37901" name="Text Box 11"/>
            <p:cNvSpPr txBox="1">
              <a:spLocks noChangeArrowheads="1"/>
            </p:cNvSpPr>
            <p:nvPr/>
          </p:nvSpPr>
          <p:spPr bwMode="auto">
            <a:xfrm>
              <a:off x="2232" y="706"/>
              <a:ext cx="755" cy="365"/>
            </a:xfrm>
            <a:prstGeom prst="rect">
              <a:avLst/>
            </a:prstGeom>
            <a:noFill/>
            <a:ln w="9525" algn="ctr">
              <a:noFill/>
              <a:miter lim="800000"/>
              <a:headEnd/>
              <a:tailEnd/>
            </a:ln>
          </p:spPr>
          <p:txBody>
            <a:bodyPr wrap="none">
              <a:spAutoFit/>
            </a:bodyPr>
            <a:lstStyle/>
            <a:p>
              <a:pPr marL="342900" indent="-342900" algn="l">
                <a:spcBef>
                  <a:spcPct val="20000"/>
                </a:spcBef>
              </a:pPr>
              <a:r>
                <a:rPr lang="ru-RU" sz="3200"/>
                <a:t>еатр</a:t>
              </a:r>
            </a:p>
          </p:txBody>
        </p:sp>
      </p:grpSp>
      <p:sp>
        <p:nvSpPr>
          <p:cNvPr id="37897" name="Text Box 12"/>
          <p:cNvSpPr txBox="1">
            <a:spLocks noChangeArrowheads="1"/>
          </p:cNvSpPr>
          <p:nvPr/>
        </p:nvSpPr>
        <p:spPr bwMode="auto">
          <a:xfrm>
            <a:off x="2700338" y="1844675"/>
            <a:ext cx="6443662" cy="2835275"/>
          </a:xfrm>
          <a:prstGeom prst="rect">
            <a:avLst/>
          </a:prstGeom>
          <a:noFill/>
          <a:ln w="9525" algn="ctr">
            <a:noFill/>
            <a:miter lim="800000"/>
            <a:headEnd/>
            <a:tailEnd/>
          </a:ln>
        </p:spPr>
        <p:txBody>
          <a:bodyPr>
            <a:spAutoFit/>
          </a:bodyPr>
          <a:lstStyle/>
          <a:p>
            <a:pPr lvl="1" algn="l">
              <a:spcBef>
                <a:spcPct val="20000"/>
              </a:spcBef>
            </a:pPr>
            <a:r>
              <a:rPr lang="ru-RU" sz="2000"/>
              <a:t>После пуска железной дороги, в </a:t>
            </a:r>
            <a:br>
              <a:rPr lang="ru-RU" sz="2000"/>
            </a:br>
            <a:r>
              <a:rPr lang="ru-RU" sz="2000"/>
              <a:t>Ораниенбауме появился свой </a:t>
            </a:r>
            <a:br>
              <a:rPr lang="ru-RU" sz="2000"/>
            </a:br>
            <a:r>
              <a:rPr lang="ru-RU" sz="2000"/>
              <a:t>театр, открытие состоялось </a:t>
            </a:r>
            <a:br>
              <a:rPr lang="ru-RU" sz="2000"/>
            </a:br>
            <a:r>
              <a:rPr lang="ru-RU" sz="2000"/>
              <a:t>20 июля 1867г. На его сцене состоялось первое представление пьесы Островского «Невольница». Театр существовал до 1905 года, на его сцене выступали А. Ленский, </a:t>
            </a:r>
            <a:br>
              <a:rPr lang="ru-RU" sz="2000"/>
            </a:br>
            <a:r>
              <a:rPr lang="ru-RU" sz="2000"/>
              <a:t>М. Савина, М. Ермолова, В. Комиссаржевская; Т. Карсавина, А. Павлова, Ф. Шаляпин.</a:t>
            </a:r>
          </a:p>
        </p:txBody>
      </p:sp>
      <p:sp>
        <p:nvSpPr>
          <p:cNvPr id="37898" name="Text Box 13"/>
          <p:cNvSpPr txBox="1">
            <a:spLocks noChangeArrowheads="1"/>
          </p:cNvSpPr>
          <p:nvPr/>
        </p:nvSpPr>
        <p:spPr bwMode="auto">
          <a:xfrm>
            <a:off x="-396875" y="4581525"/>
            <a:ext cx="9540875" cy="1006475"/>
          </a:xfrm>
          <a:prstGeom prst="rect">
            <a:avLst/>
          </a:prstGeom>
          <a:noFill/>
          <a:ln w="9525" algn="ctr">
            <a:noFill/>
            <a:miter lim="800000"/>
            <a:headEnd/>
            <a:tailEnd/>
          </a:ln>
        </p:spPr>
        <p:txBody>
          <a:bodyPr>
            <a:spAutoFit/>
          </a:bodyPr>
          <a:lstStyle/>
          <a:p>
            <a:pPr lvl="1" algn="l">
              <a:spcBef>
                <a:spcPct val="20000"/>
              </a:spcBef>
            </a:pPr>
            <a:r>
              <a:rPr lang="ru-RU" sz="2000">
                <a:solidFill>
                  <a:srgbClr val="E20000"/>
                </a:solidFill>
              </a:rPr>
              <a:t>Т</a:t>
            </a:r>
            <a:r>
              <a:rPr lang="ru-RU" sz="2000"/>
              <a:t>еатр находился на привокзальной площади и сгорел во время Кронштадского мятежа. Сейчас на этой площади находится памятник жертвам революции. </a:t>
            </a:r>
          </a:p>
        </p:txBody>
      </p:sp>
      <p:sp>
        <p:nvSpPr>
          <p:cNvPr id="37899" name="Text Box 14"/>
          <p:cNvSpPr txBox="1">
            <a:spLocks noChangeArrowheads="1"/>
          </p:cNvSpPr>
          <p:nvPr/>
        </p:nvSpPr>
        <p:spPr bwMode="auto">
          <a:xfrm>
            <a:off x="34925" y="5441950"/>
            <a:ext cx="9144000" cy="1371600"/>
          </a:xfrm>
          <a:prstGeom prst="rect">
            <a:avLst/>
          </a:prstGeom>
          <a:noFill/>
          <a:ln w="9525" algn="ctr">
            <a:noFill/>
            <a:miter lim="800000"/>
            <a:headEnd/>
            <a:tailEnd/>
          </a:ln>
        </p:spPr>
        <p:txBody>
          <a:bodyPr>
            <a:spAutoFit/>
          </a:bodyPr>
          <a:lstStyle/>
          <a:p>
            <a:pPr lvl="1" algn="l">
              <a:spcBef>
                <a:spcPct val="20000"/>
              </a:spcBef>
            </a:pPr>
            <a:r>
              <a:rPr lang="ru-RU" sz="2400">
                <a:solidFill>
                  <a:srgbClr val="E20000"/>
                </a:solidFill>
              </a:rPr>
              <a:t>Т</a:t>
            </a:r>
            <a:r>
              <a:rPr lang="ru-RU" sz="2400"/>
              <a:t>радиция</a:t>
            </a:r>
            <a:r>
              <a:rPr lang="ru-RU" sz="2000"/>
              <a:t>: Хочешь вернуться в город еще раз? Тогда не забудь кинуть монетку! В Ломоносове для этого существуют два 			специальных места – фонтан на главной площади города 				и водопад в парке </a:t>
            </a:r>
          </a:p>
        </p:txBody>
      </p:sp>
    </p:spTree>
  </p:cSld>
  <p:clrMapOvr>
    <a:masterClrMapping/>
  </p:clrMapOvr>
  <p:transition advClick="0" advTm="3000">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ru-RU" smtClean="0"/>
          </a:p>
        </p:txBody>
      </p:sp>
      <p:sp>
        <p:nvSpPr>
          <p:cNvPr id="38915" name="Rectangle 3"/>
          <p:cNvSpPr>
            <a:spLocks noGrp="1" noChangeArrowheads="1"/>
          </p:cNvSpPr>
          <p:nvPr>
            <p:ph type="body" idx="1"/>
          </p:nvPr>
        </p:nvSpPr>
        <p:spPr/>
        <p:txBody>
          <a:bodyPr/>
          <a:lstStyle/>
          <a:p>
            <a:pPr eaLnBrk="1" hangingPunct="1"/>
            <a:endParaRPr lang="ru-RU" smtClean="0"/>
          </a:p>
        </p:txBody>
      </p:sp>
      <p:pic>
        <p:nvPicPr>
          <p:cNvPr id="38916"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38917"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8918" name="Rectangle 8"/>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pic>
        <p:nvPicPr>
          <p:cNvPr id="38919" name="Picture 9"/>
          <p:cNvPicPr>
            <a:picLocks noChangeAspect="1" noChangeArrowheads="1"/>
          </p:cNvPicPr>
          <p:nvPr/>
        </p:nvPicPr>
        <p:blipFill>
          <a:blip r:embed="rId3" cstate="email"/>
          <a:srcRect/>
          <a:stretch>
            <a:fillRect/>
          </a:stretch>
        </p:blipFill>
        <p:spPr bwMode="auto">
          <a:xfrm>
            <a:off x="4572000" y="3644900"/>
            <a:ext cx="4572000" cy="3213100"/>
          </a:xfrm>
          <a:prstGeom prst="rect">
            <a:avLst/>
          </a:prstGeom>
          <a:noFill/>
          <a:ln w="9525" algn="ctr">
            <a:noFill/>
            <a:miter lim="800000"/>
            <a:headEnd/>
            <a:tailEnd/>
          </a:ln>
        </p:spPr>
      </p:pic>
      <p:pic>
        <p:nvPicPr>
          <p:cNvPr id="38920" name="Picture 10"/>
          <p:cNvPicPr>
            <a:picLocks noChangeAspect="1" noChangeArrowheads="1"/>
          </p:cNvPicPr>
          <p:nvPr/>
        </p:nvPicPr>
        <p:blipFill>
          <a:blip r:embed="rId4" cstate="email"/>
          <a:srcRect/>
          <a:stretch>
            <a:fillRect/>
          </a:stretch>
        </p:blipFill>
        <p:spPr bwMode="auto">
          <a:xfrm>
            <a:off x="0" y="1196975"/>
            <a:ext cx="1800225" cy="2457450"/>
          </a:xfrm>
          <a:prstGeom prst="rect">
            <a:avLst/>
          </a:prstGeom>
          <a:noFill/>
          <a:ln w="9525" algn="ctr">
            <a:noFill/>
            <a:miter lim="800000"/>
            <a:headEnd/>
            <a:tailEnd/>
          </a:ln>
        </p:spPr>
      </p:pic>
      <p:grpSp>
        <p:nvGrpSpPr>
          <p:cNvPr id="38921" name="Group 16"/>
          <p:cNvGrpSpPr>
            <a:grpSpLocks/>
          </p:cNvGrpSpPr>
          <p:nvPr/>
        </p:nvGrpSpPr>
        <p:grpSpPr bwMode="auto">
          <a:xfrm>
            <a:off x="1835150" y="981075"/>
            <a:ext cx="3040063" cy="1189038"/>
            <a:chOff x="2372" y="618"/>
            <a:chExt cx="1915" cy="749"/>
          </a:xfrm>
        </p:grpSpPr>
        <p:sp>
          <p:nvSpPr>
            <p:cNvPr id="38926" name="Text Box 5"/>
            <p:cNvSpPr txBox="1">
              <a:spLocks noChangeArrowheads="1"/>
            </p:cNvSpPr>
            <p:nvPr/>
          </p:nvSpPr>
          <p:spPr bwMode="auto">
            <a:xfrm>
              <a:off x="2372" y="618"/>
              <a:ext cx="504" cy="749"/>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У</a:t>
              </a:r>
            </a:p>
          </p:txBody>
        </p:sp>
        <p:sp>
          <p:nvSpPr>
            <p:cNvPr id="38927" name="Text Box 11"/>
            <p:cNvSpPr txBox="1">
              <a:spLocks noChangeArrowheads="1"/>
            </p:cNvSpPr>
            <p:nvPr/>
          </p:nvSpPr>
          <p:spPr bwMode="auto">
            <a:xfrm>
              <a:off x="2699" y="845"/>
              <a:ext cx="1588" cy="365"/>
            </a:xfrm>
            <a:prstGeom prst="rect">
              <a:avLst/>
            </a:prstGeom>
            <a:noFill/>
            <a:ln w="9525" algn="ctr">
              <a:noFill/>
              <a:miter lim="800000"/>
              <a:headEnd/>
              <a:tailEnd/>
            </a:ln>
          </p:spPr>
          <p:txBody>
            <a:bodyPr>
              <a:spAutoFit/>
            </a:bodyPr>
            <a:lstStyle/>
            <a:p>
              <a:pPr marL="342900" indent="-342900" algn="l">
                <a:spcBef>
                  <a:spcPct val="50000"/>
                </a:spcBef>
              </a:pPr>
              <a:r>
                <a:rPr lang="ru-RU" sz="3200"/>
                <a:t>сть-Рудица</a:t>
              </a:r>
            </a:p>
          </p:txBody>
        </p:sp>
      </p:grpSp>
      <p:sp>
        <p:nvSpPr>
          <p:cNvPr id="38922" name="Text Box 12"/>
          <p:cNvSpPr txBox="1">
            <a:spLocks noChangeArrowheads="1"/>
          </p:cNvSpPr>
          <p:nvPr/>
        </p:nvSpPr>
        <p:spPr bwMode="auto">
          <a:xfrm>
            <a:off x="1403350" y="2028825"/>
            <a:ext cx="6553200" cy="1616075"/>
          </a:xfrm>
          <a:prstGeom prst="rect">
            <a:avLst/>
          </a:prstGeom>
          <a:noFill/>
          <a:ln w="9525" algn="ctr">
            <a:noFill/>
            <a:miter lim="800000"/>
            <a:headEnd/>
            <a:tailEnd/>
          </a:ln>
        </p:spPr>
        <p:txBody>
          <a:bodyPr>
            <a:spAutoFit/>
          </a:bodyPr>
          <a:lstStyle/>
          <a:p>
            <a:pPr lvl="1" algn="l">
              <a:spcBef>
                <a:spcPct val="50000"/>
              </a:spcBef>
            </a:pPr>
            <a:r>
              <a:rPr lang="ru-RU" sz="2000"/>
              <a:t>Деревня в 24 километрах от Ораниенбаума, где Ломоносов, основав фабрику, занимался разработкой цветного стекла – смальты, для создания мозаик, картин и украшения дворцовых интерьеров.</a:t>
            </a:r>
          </a:p>
        </p:txBody>
      </p:sp>
      <p:sp>
        <p:nvSpPr>
          <p:cNvPr id="38923" name="Text Box 13"/>
          <p:cNvSpPr txBox="1">
            <a:spLocks noChangeArrowheads="1"/>
          </p:cNvSpPr>
          <p:nvPr/>
        </p:nvSpPr>
        <p:spPr bwMode="auto">
          <a:xfrm>
            <a:off x="-323850" y="4121150"/>
            <a:ext cx="5040313" cy="1311275"/>
          </a:xfrm>
          <a:prstGeom prst="rect">
            <a:avLst/>
          </a:prstGeom>
          <a:noFill/>
          <a:ln w="9525" algn="ctr">
            <a:noFill/>
            <a:miter lim="800000"/>
            <a:headEnd/>
            <a:tailEnd/>
          </a:ln>
        </p:spPr>
        <p:txBody>
          <a:bodyPr>
            <a:spAutoFit/>
          </a:bodyPr>
          <a:lstStyle/>
          <a:p>
            <a:pPr lvl="1" algn="l">
              <a:spcBef>
                <a:spcPct val="50000"/>
              </a:spcBef>
            </a:pPr>
            <a:r>
              <a:rPr lang="ru-RU" sz="2000"/>
              <a:t>В Стеклярусном кабинете Китайского дворца был яркий мозаичный пол из отдельных кусочков смальты</a:t>
            </a:r>
          </a:p>
        </p:txBody>
      </p:sp>
      <p:sp>
        <p:nvSpPr>
          <p:cNvPr id="38924" name="Text Box 14"/>
          <p:cNvSpPr txBox="1">
            <a:spLocks noChangeArrowheads="1"/>
          </p:cNvSpPr>
          <p:nvPr/>
        </p:nvSpPr>
        <p:spPr bwMode="auto">
          <a:xfrm>
            <a:off x="684213" y="5516563"/>
            <a:ext cx="4643437" cy="915987"/>
          </a:xfrm>
          <a:prstGeom prst="rect">
            <a:avLst/>
          </a:prstGeom>
          <a:noFill/>
          <a:ln w="9525" algn="ctr">
            <a:noFill/>
            <a:miter lim="800000"/>
            <a:headEnd/>
            <a:tailEnd/>
          </a:ln>
        </p:spPr>
        <p:txBody>
          <a:bodyPr>
            <a:spAutoFit/>
          </a:bodyPr>
          <a:lstStyle/>
          <a:p>
            <a:pPr lvl="1" algn="l">
              <a:spcBef>
                <a:spcPct val="50000"/>
              </a:spcBef>
            </a:pPr>
            <a:r>
              <a:rPr lang="ru-RU" sz="1800"/>
              <a:t>Самая большая картина Ломоносовской мастерской – «Полтавская баталия»</a:t>
            </a:r>
          </a:p>
        </p:txBody>
      </p:sp>
      <p:sp>
        <p:nvSpPr>
          <p:cNvPr id="38925" name="Text Box 15"/>
          <p:cNvSpPr txBox="1">
            <a:spLocks noChangeArrowheads="1"/>
          </p:cNvSpPr>
          <p:nvPr/>
        </p:nvSpPr>
        <p:spPr bwMode="auto">
          <a:xfrm>
            <a:off x="-468313" y="3716338"/>
            <a:ext cx="3816351" cy="366712"/>
          </a:xfrm>
          <a:prstGeom prst="rect">
            <a:avLst/>
          </a:prstGeom>
          <a:noFill/>
          <a:ln w="9525" algn="ctr">
            <a:noFill/>
            <a:miter lim="800000"/>
            <a:headEnd/>
            <a:tailEnd/>
          </a:ln>
        </p:spPr>
        <p:txBody>
          <a:bodyPr>
            <a:spAutoFit/>
          </a:bodyPr>
          <a:lstStyle/>
          <a:p>
            <a:pPr lvl="1" algn="l">
              <a:spcBef>
                <a:spcPct val="50000"/>
              </a:spcBef>
            </a:pPr>
            <a:r>
              <a:rPr lang="ru-RU" sz="1800"/>
              <a:t>Портрет Петр </a:t>
            </a:r>
            <a:r>
              <a:rPr lang="en-US" sz="1800"/>
              <a:t>I.</a:t>
            </a:r>
            <a:r>
              <a:rPr lang="ru-RU" sz="1800"/>
              <a:t> Мозаика</a:t>
            </a:r>
          </a:p>
        </p:txBody>
      </p:sp>
    </p:spTree>
  </p:cSld>
  <p:clrMapOvr>
    <a:masterClrMapping/>
  </p:clrMapOvr>
  <p:transition advClick="0" advTm="5000">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ru-RU" smtClean="0"/>
          </a:p>
        </p:txBody>
      </p:sp>
      <p:sp>
        <p:nvSpPr>
          <p:cNvPr id="39939" name="Rectangle 3"/>
          <p:cNvSpPr>
            <a:spLocks noGrp="1" noChangeArrowheads="1"/>
          </p:cNvSpPr>
          <p:nvPr>
            <p:ph type="body" idx="1"/>
          </p:nvPr>
        </p:nvSpPr>
        <p:spPr/>
        <p:txBody>
          <a:bodyPr/>
          <a:lstStyle/>
          <a:p>
            <a:pPr eaLnBrk="1" hangingPunct="1"/>
            <a:endParaRPr lang="ru-RU" smtClean="0"/>
          </a:p>
        </p:txBody>
      </p:sp>
      <p:pic>
        <p:nvPicPr>
          <p:cNvPr id="39940"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39941" name="Text Box 5"/>
          <p:cNvSpPr txBox="1">
            <a:spLocks noChangeArrowheads="1"/>
          </p:cNvSpPr>
          <p:nvPr/>
        </p:nvSpPr>
        <p:spPr bwMode="auto">
          <a:xfrm>
            <a:off x="3635375" y="908050"/>
            <a:ext cx="877888"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Ф</a:t>
            </a:r>
          </a:p>
        </p:txBody>
      </p:sp>
      <p:sp>
        <p:nvSpPr>
          <p:cNvPr id="39942"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9943" name="Text Box 7"/>
          <p:cNvSpPr txBox="1">
            <a:spLocks noChangeArrowheads="1"/>
          </p:cNvSpPr>
          <p:nvPr/>
        </p:nvSpPr>
        <p:spPr bwMode="auto">
          <a:xfrm>
            <a:off x="2916238" y="1773238"/>
            <a:ext cx="184150" cy="366712"/>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39944" name="Text Box 8"/>
          <p:cNvSpPr txBox="1">
            <a:spLocks noChangeArrowheads="1"/>
          </p:cNvSpPr>
          <p:nvPr/>
        </p:nvSpPr>
        <p:spPr bwMode="auto">
          <a:xfrm>
            <a:off x="3635375" y="1503363"/>
            <a:ext cx="5983288" cy="1890712"/>
          </a:xfrm>
          <a:prstGeom prst="rect">
            <a:avLst/>
          </a:prstGeom>
          <a:noFill/>
          <a:ln w="9525">
            <a:noFill/>
            <a:miter lim="800000"/>
            <a:headEnd/>
            <a:tailEnd/>
          </a:ln>
        </p:spPr>
        <p:txBody>
          <a:bodyPr>
            <a:spAutoFit/>
          </a:bodyPr>
          <a:lstStyle/>
          <a:p>
            <a:pPr algn="l"/>
            <a:r>
              <a:rPr lang="ru-RU" sz="2400"/>
              <a:t>        инский залив –</a:t>
            </a:r>
          </a:p>
          <a:p>
            <a:pPr algn="l"/>
            <a:r>
              <a:rPr lang="ru-RU" sz="2000"/>
              <a:t>                                    </a:t>
            </a:r>
            <a:r>
              <a:rPr lang="ru-RU" sz="1800"/>
              <a:t>синие воды.</a:t>
            </a:r>
          </a:p>
          <a:p>
            <a:pPr algn="l"/>
            <a:r>
              <a:rPr lang="ru-RU" sz="1800"/>
              <a:t>Здесь пробежали детские годы.</a:t>
            </a:r>
          </a:p>
          <a:p>
            <a:pPr algn="l"/>
            <a:r>
              <a:rPr lang="ru-RU" sz="1800"/>
              <a:t>Старый причал и носы кораблей –</a:t>
            </a:r>
          </a:p>
          <a:p>
            <a:pPr algn="l"/>
            <a:r>
              <a:rPr lang="ru-RU" sz="1800"/>
              <a:t>В городе места не сыщешь милей</a:t>
            </a:r>
            <a:r>
              <a:rPr lang="ru-RU" sz="2000"/>
              <a:t> .</a:t>
            </a:r>
          </a:p>
          <a:p>
            <a:pPr algn="l"/>
            <a:r>
              <a:rPr lang="ru-RU" sz="1800"/>
              <a:t>                                                Поцулявичус С.            </a:t>
            </a:r>
          </a:p>
        </p:txBody>
      </p:sp>
      <p:sp>
        <p:nvSpPr>
          <p:cNvPr id="39945" name="Text Box 9"/>
          <p:cNvSpPr txBox="1">
            <a:spLocks noChangeArrowheads="1"/>
          </p:cNvSpPr>
          <p:nvPr/>
        </p:nvSpPr>
        <p:spPr bwMode="auto">
          <a:xfrm rot="10800000" flipV="1">
            <a:off x="4138613" y="6216650"/>
            <a:ext cx="2881312" cy="641350"/>
          </a:xfrm>
          <a:prstGeom prst="rect">
            <a:avLst/>
          </a:prstGeom>
          <a:noFill/>
          <a:ln w="9525">
            <a:noFill/>
            <a:miter lim="800000"/>
            <a:headEnd/>
            <a:tailEnd/>
          </a:ln>
        </p:spPr>
        <p:txBody>
          <a:bodyPr>
            <a:spAutoFit/>
          </a:bodyPr>
          <a:lstStyle/>
          <a:p>
            <a:pPr algn="l"/>
            <a:r>
              <a:rPr lang="ru-RU" sz="1800"/>
              <a:t>Залив. Белая ночь. Серебряков Г</a:t>
            </a:r>
            <a:r>
              <a:rPr lang="ru-RU" sz="1800" i="0">
                <a:solidFill>
                  <a:schemeClr val="tx1"/>
                </a:solidFill>
              </a:rPr>
              <a:t>.</a:t>
            </a:r>
          </a:p>
        </p:txBody>
      </p:sp>
      <p:sp>
        <p:nvSpPr>
          <p:cNvPr id="39946" name="Text Box 10"/>
          <p:cNvSpPr txBox="1">
            <a:spLocks noChangeArrowheads="1"/>
          </p:cNvSpPr>
          <p:nvPr/>
        </p:nvSpPr>
        <p:spPr bwMode="auto">
          <a:xfrm>
            <a:off x="6516688" y="6381750"/>
            <a:ext cx="2627312" cy="366713"/>
          </a:xfrm>
          <a:prstGeom prst="rect">
            <a:avLst/>
          </a:prstGeom>
          <a:noFill/>
          <a:ln w="9525">
            <a:noFill/>
            <a:miter lim="800000"/>
            <a:headEnd/>
            <a:tailEnd/>
          </a:ln>
        </p:spPr>
        <p:txBody>
          <a:bodyPr>
            <a:spAutoFit/>
          </a:bodyPr>
          <a:lstStyle/>
          <a:p>
            <a:pPr algn="l"/>
            <a:r>
              <a:rPr lang="ru-RU" sz="1800"/>
              <a:t>Маяк. Сильченко С</a:t>
            </a:r>
            <a:r>
              <a:rPr lang="ru-RU" sz="1800" i="0">
                <a:solidFill>
                  <a:schemeClr val="tx1"/>
                </a:solidFill>
              </a:rPr>
              <a:t>.</a:t>
            </a:r>
          </a:p>
        </p:txBody>
      </p:sp>
      <p:sp>
        <p:nvSpPr>
          <p:cNvPr id="39947" name="Text Box 11"/>
          <p:cNvSpPr txBox="1">
            <a:spLocks noChangeArrowheads="1"/>
          </p:cNvSpPr>
          <p:nvPr/>
        </p:nvSpPr>
        <p:spPr bwMode="auto">
          <a:xfrm>
            <a:off x="0" y="3644900"/>
            <a:ext cx="3671888" cy="366713"/>
          </a:xfrm>
          <a:prstGeom prst="rect">
            <a:avLst/>
          </a:prstGeom>
          <a:noFill/>
          <a:ln w="9525">
            <a:noFill/>
            <a:miter lim="800000"/>
            <a:headEnd/>
            <a:tailEnd/>
          </a:ln>
        </p:spPr>
        <p:txBody>
          <a:bodyPr>
            <a:spAutoFit/>
          </a:bodyPr>
          <a:lstStyle/>
          <a:p>
            <a:pPr algn="l"/>
            <a:r>
              <a:rPr lang="ru-RU" sz="1800"/>
              <a:t>Сидоровский канал. Прядков Б</a:t>
            </a:r>
            <a:r>
              <a:rPr lang="ru-RU" sz="1800" i="0">
                <a:solidFill>
                  <a:schemeClr val="tx1"/>
                </a:solidFill>
              </a:rPr>
              <a:t>.</a:t>
            </a:r>
          </a:p>
        </p:txBody>
      </p:sp>
      <p:pic>
        <p:nvPicPr>
          <p:cNvPr id="39948" name="Picture 13" descr="живопись 08 166"/>
          <p:cNvPicPr>
            <a:picLocks noChangeAspect="1" noChangeArrowheads="1"/>
          </p:cNvPicPr>
          <p:nvPr/>
        </p:nvPicPr>
        <p:blipFill>
          <a:blip r:embed="rId3" cstate="email"/>
          <a:srcRect/>
          <a:stretch>
            <a:fillRect/>
          </a:stretch>
        </p:blipFill>
        <p:spPr bwMode="auto">
          <a:xfrm>
            <a:off x="0" y="4056063"/>
            <a:ext cx="3995738" cy="2801937"/>
          </a:xfrm>
          <a:prstGeom prst="rect">
            <a:avLst/>
          </a:prstGeom>
          <a:noFill/>
          <a:ln w="9525">
            <a:solidFill>
              <a:srgbClr val="C0C0C0"/>
            </a:solidFill>
            <a:miter lim="800000"/>
            <a:headEnd/>
            <a:tailEnd/>
          </a:ln>
        </p:spPr>
      </p:pic>
      <p:pic>
        <p:nvPicPr>
          <p:cNvPr id="39949" name="Picture 14" descr="живопись 08 152"/>
          <p:cNvPicPr>
            <a:picLocks noChangeAspect="1" noChangeArrowheads="1"/>
          </p:cNvPicPr>
          <p:nvPr/>
        </p:nvPicPr>
        <p:blipFill>
          <a:blip r:embed="rId4" cstate="email">
            <a:lum bright="12000" contrast="6000"/>
          </a:blip>
          <a:srcRect/>
          <a:stretch>
            <a:fillRect/>
          </a:stretch>
        </p:blipFill>
        <p:spPr bwMode="auto">
          <a:xfrm>
            <a:off x="0" y="1268413"/>
            <a:ext cx="3635375" cy="2324100"/>
          </a:xfrm>
          <a:prstGeom prst="rect">
            <a:avLst/>
          </a:prstGeom>
          <a:noFill/>
          <a:ln w="9525">
            <a:solidFill>
              <a:srgbClr val="C0C0C0"/>
            </a:solidFill>
            <a:miter lim="800000"/>
            <a:headEnd/>
            <a:tailEnd/>
          </a:ln>
        </p:spPr>
      </p:pic>
      <p:pic>
        <p:nvPicPr>
          <p:cNvPr id="39950" name="Picture 15" descr="окт - 4 - 08 025"/>
          <p:cNvPicPr>
            <a:picLocks noChangeAspect="1" noChangeArrowheads="1"/>
          </p:cNvPicPr>
          <p:nvPr/>
        </p:nvPicPr>
        <p:blipFill>
          <a:blip r:embed="rId5" cstate="email"/>
          <a:srcRect/>
          <a:stretch>
            <a:fillRect/>
          </a:stretch>
        </p:blipFill>
        <p:spPr bwMode="auto">
          <a:xfrm>
            <a:off x="4284663" y="3435350"/>
            <a:ext cx="4859337" cy="2759075"/>
          </a:xfrm>
          <a:prstGeom prst="rect">
            <a:avLst/>
          </a:prstGeom>
          <a:no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endParaRPr lang="ru-RU" smtClean="0"/>
          </a:p>
        </p:txBody>
      </p:sp>
      <p:sp>
        <p:nvSpPr>
          <p:cNvPr id="40963" name="Rectangle 3"/>
          <p:cNvSpPr>
            <a:spLocks noGrp="1" noChangeArrowheads="1"/>
          </p:cNvSpPr>
          <p:nvPr>
            <p:ph type="body" idx="1"/>
          </p:nvPr>
        </p:nvSpPr>
        <p:spPr/>
        <p:txBody>
          <a:bodyPr/>
          <a:lstStyle/>
          <a:p>
            <a:pPr eaLnBrk="1" hangingPunct="1"/>
            <a:endParaRPr lang="ru-RU" smtClean="0"/>
          </a:p>
        </p:txBody>
      </p:sp>
      <p:pic>
        <p:nvPicPr>
          <p:cNvPr id="40964"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40965"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pic>
        <p:nvPicPr>
          <p:cNvPr id="40966" name="Picture 10" descr="23"/>
          <p:cNvPicPr>
            <a:picLocks noChangeAspect="1" noChangeArrowheads="1"/>
          </p:cNvPicPr>
          <p:nvPr/>
        </p:nvPicPr>
        <p:blipFill>
          <a:blip r:embed="rId3" cstate="email">
            <a:lum bright="18000" contrast="30000"/>
          </a:blip>
          <a:srcRect/>
          <a:stretch>
            <a:fillRect/>
          </a:stretch>
        </p:blipFill>
        <p:spPr bwMode="auto">
          <a:xfrm>
            <a:off x="0" y="1341438"/>
            <a:ext cx="3348038" cy="2513012"/>
          </a:xfrm>
          <a:prstGeom prst="rect">
            <a:avLst/>
          </a:prstGeom>
          <a:noFill/>
          <a:ln w="9525">
            <a:solidFill>
              <a:srgbClr val="C0C0C0"/>
            </a:solidFill>
            <a:miter lim="800000"/>
            <a:headEnd/>
            <a:tailEnd/>
          </a:ln>
        </p:spPr>
      </p:pic>
      <p:pic>
        <p:nvPicPr>
          <p:cNvPr id="40967" name="Picture 12" descr="живопись 08 127"/>
          <p:cNvPicPr>
            <a:picLocks noChangeAspect="1" noChangeArrowheads="1"/>
          </p:cNvPicPr>
          <p:nvPr/>
        </p:nvPicPr>
        <p:blipFill>
          <a:blip r:embed="rId4" cstate="email"/>
          <a:srcRect/>
          <a:stretch>
            <a:fillRect/>
          </a:stretch>
        </p:blipFill>
        <p:spPr bwMode="auto">
          <a:xfrm>
            <a:off x="6129338" y="2997200"/>
            <a:ext cx="3014662" cy="3860800"/>
          </a:xfrm>
          <a:prstGeom prst="rect">
            <a:avLst/>
          </a:prstGeom>
          <a:noFill/>
          <a:ln w="9525">
            <a:solidFill>
              <a:srgbClr val="C0C0C0"/>
            </a:solidFill>
            <a:miter lim="800000"/>
            <a:headEnd/>
            <a:tailEnd/>
          </a:ln>
        </p:spPr>
      </p:pic>
      <p:pic>
        <p:nvPicPr>
          <p:cNvPr id="40968" name="Picture 14"/>
          <p:cNvPicPr>
            <a:picLocks noChangeAspect="1" noChangeArrowheads="1"/>
          </p:cNvPicPr>
          <p:nvPr/>
        </p:nvPicPr>
        <p:blipFill>
          <a:blip r:embed="rId5" cstate="email"/>
          <a:srcRect/>
          <a:stretch>
            <a:fillRect/>
          </a:stretch>
        </p:blipFill>
        <p:spPr bwMode="auto">
          <a:xfrm>
            <a:off x="0" y="3922713"/>
            <a:ext cx="3348038" cy="2935287"/>
          </a:xfrm>
          <a:prstGeom prst="rect">
            <a:avLst/>
          </a:prstGeom>
          <a:noFill/>
          <a:ln w="9525" algn="ctr">
            <a:solidFill>
              <a:srgbClr val="C0C0C0"/>
            </a:solidFill>
            <a:miter lim="800000"/>
            <a:headEnd/>
            <a:tailEnd/>
          </a:ln>
        </p:spPr>
      </p:pic>
      <p:grpSp>
        <p:nvGrpSpPr>
          <p:cNvPr id="40969" name="Group 19"/>
          <p:cNvGrpSpPr>
            <a:grpSpLocks/>
          </p:cNvGrpSpPr>
          <p:nvPr/>
        </p:nvGrpSpPr>
        <p:grpSpPr bwMode="auto">
          <a:xfrm>
            <a:off x="3455988" y="981075"/>
            <a:ext cx="5580062" cy="1987550"/>
            <a:chOff x="2109" y="618"/>
            <a:chExt cx="3515" cy="1252"/>
          </a:xfrm>
        </p:grpSpPr>
        <p:sp>
          <p:nvSpPr>
            <p:cNvPr id="40974" name="Text Box 7"/>
            <p:cNvSpPr txBox="1">
              <a:spLocks noChangeArrowheads="1"/>
            </p:cNvSpPr>
            <p:nvPr/>
          </p:nvSpPr>
          <p:spPr bwMode="auto">
            <a:xfrm>
              <a:off x="2154" y="890"/>
              <a:ext cx="3470" cy="980"/>
            </a:xfrm>
            <a:prstGeom prst="rect">
              <a:avLst/>
            </a:prstGeom>
            <a:noFill/>
            <a:ln w="9525">
              <a:noFill/>
              <a:miter lim="800000"/>
              <a:headEnd/>
              <a:tailEnd/>
            </a:ln>
          </p:spPr>
          <p:txBody>
            <a:bodyPr>
              <a:spAutoFit/>
            </a:bodyPr>
            <a:lstStyle/>
            <a:p>
              <a:pPr algn="l"/>
              <a:r>
                <a:rPr lang="ru-RU" sz="2400"/>
                <a:t>     рамы  города</a:t>
              </a:r>
            </a:p>
            <a:p>
              <a:pPr algn="l"/>
              <a:r>
                <a:rPr lang="ru-RU" sz="1800"/>
                <a:t>в фотографиях и открытках – </a:t>
              </a:r>
            </a:p>
            <a:p>
              <a:pPr algn="l"/>
              <a:r>
                <a:rPr lang="ru-RU" sz="1800"/>
                <a:t>выставка в краеведческом музее,</a:t>
              </a:r>
            </a:p>
            <a:p>
              <a:pPr algn="l"/>
              <a:r>
                <a:rPr lang="ru-RU" sz="1800"/>
                <a:t>увиденная глазами детей и </a:t>
              </a:r>
              <a:br>
                <a:rPr lang="ru-RU" sz="1800"/>
              </a:br>
              <a:r>
                <a:rPr lang="ru-RU" sz="1800"/>
                <a:t>современных художников.</a:t>
              </a:r>
            </a:p>
          </p:txBody>
        </p:sp>
        <p:sp>
          <p:nvSpPr>
            <p:cNvPr id="40975" name="Text Box 5"/>
            <p:cNvSpPr txBox="1">
              <a:spLocks noChangeArrowheads="1"/>
            </p:cNvSpPr>
            <p:nvPr/>
          </p:nvSpPr>
          <p:spPr bwMode="auto">
            <a:xfrm>
              <a:off x="2109" y="618"/>
              <a:ext cx="363"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Х</a:t>
              </a:r>
            </a:p>
          </p:txBody>
        </p:sp>
      </p:grpSp>
      <p:sp>
        <p:nvSpPr>
          <p:cNvPr id="40970" name="Text Box 15"/>
          <p:cNvSpPr txBox="1">
            <a:spLocks noChangeArrowheads="1"/>
          </p:cNvSpPr>
          <p:nvPr/>
        </p:nvSpPr>
        <p:spPr bwMode="auto">
          <a:xfrm>
            <a:off x="3132138" y="2997200"/>
            <a:ext cx="2952750" cy="336550"/>
          </a:xfrm>
          <a:prstGeom prst="rect">
            <a:avLst/>
          </a:prstGeom>
          <a:noFill/>
          <a:ln w="9525" algn="ctr">
            <a:noFill/>
            <a:miter lim="800000"/>
            <a:headEnd/>
            <a:tailEnd/>
          </a:ln>
        </p:spPr>
        <p:txBody>
          <a:bodyPr>
            <a:spAutoFit/>
          </a:bodyPr>
          <a:lstStyle/>
          <a:p>
            <a:pPr marL="342900" indent="-342900" algn="l">
              <a:spcBef>
                <a:spcPct val="50000"/>
              </a:spcBef>
              <a:buFontTx/>
              <a:buChar char="•"/>
            </a:pPr>
            <a:endParaRPr lang="ru-RU">
              <a:solidFill>
                <a:schemeClr val="tx1"/>
              </a:solidFill>
            </a:endParaRPr>
          </a:p>
        </p:txBody>
      </p:sp>
      <p:sp>
        <p:nvSpPr>
          <p:cNvPr id="40971" name="Text Box 16"/>
          <p:cNvSpPr txBox="1">
            <a:spLocks noChangeArrowheads="1"/>
          </p:cNvSpPr>
          <p:nvPr/>
        </p:nvSpPr>
        <p:spPr bwMode="auto">
          <a:xfrm>
            <a:off x="2916238" y="3213100"/>
            <a:ext cx="3455987" cy="581025"/>
          </a:xfrm>
          <a:prstGeom prst="rect">
            <a:avLst/>
          </a:prstGeom>
          <a:noFill/>
          <a:ln w="9525" algn="ctr">
            <a:noFill/>
            <a:miter lim="800000"/>
            <a:headEnd/>
            <a:tailEnd/>
          </a:ln>
        </p:spPr>
        <p:txBody>
          <a:bodyPr>
            <a:spAutoFit/>
          </a:bodyPr>
          <a:lstStyle/>
          <a:p>
            <a:pPr lvl="1" algn="l">
              <a:spcBef>
                <a:spcPct val="50000"/>
              </a:spcBef>
            </a:pPr>
            <a:r>
              <a:rPr lang="ru-RU"/>
              <a:t>Саулко Марьяна «Собор Архангела Михаила»</a:t>
            </a:r>
          </a:p>
        </p:txBody>
      </p:sp>
      <p:sp>
        <p:nvSpPr>
          <p:cNvPr id="40972" name="Text Box 17"/>
          <p:cNvSpPr txBox="1">
            <a:spLocks noChangeArrowheads="1"/>
          </p:cNvSpPr>
          <p:nvPr/>
        </p:nvSpPr>
        <p:spPr bwMode="auto">
          <a:xfrm>
            <a:off x="2916238" y="4437063"/>
            <a:ext cx="2735262" cy="825500"/>
          </a:xfrm>
          <a:prstGeom prst="rect">
            <a:avLst/>
          </a:prstGeom>
          <a:noFill/>
          <a:ln w="9525" algn="ctr">
            <a:noFill/>
            <a:miter lim="800000"/>
            <a:headEnd/>
            <a:tailEnd/>
          </a:ln>
        </p:spPr>
        <p:txBody>
          <a:bodyPr>
            <a:spAutoFit/>
          </a:bodyPr>
          <a:lstStyle/>
          <a:p>
            <a:pPr lvl="1" algn="l">
              <a:spcBef>
                <a:spcPct val="50000"/>
              </a:spcBef>
            </a:pPr>
            <a:r>
              <a:rPr lang="ru-RU"/>
              <a:t>«Церковь Спиридона Тримифунского», рисунок</a:t>
            </a:r>
          </a:p>
        </p:txBody>
      </p:sp>
      <p:sp>
        <p:nvSpPr>
          <p:cNvPr id="40973" name="Text Box 18"/>
          <p:cNvSpPr txBox="1">
            <a:spLocks noChangeArrowheads="1"/>
          </p:cNvSpPr>
          <p:nvPr/>
        </p:nvSpPr>
        <p:spPr bwMode="auto">
          <a:xfrm>
            <a:off x="3779838" y="5543550"/>
            <a:ext cx="2232025" cy="1314450"/>
          </a:xfrm>
          <a:prstGeom prst="rect">
            <a:avLst/>
          </a:prstGeom>
          <a:noFill/>
          <a:ln w="9525" algn="ctr">
            <a:noFill/>
            <a:miter lim="800000"/>
            <a:headEnd/>
            <a:tailEnd/>
          </a:ln>
        </p:spPr>
        <p:txBody>
          <a:bodyPr>
            <a:spAutoFit/>
          </a:bodyPr>
          <a:lstStyle/>
          <a:p>
            <a:pPr lvl="1" algn="r">
              <a:spcBef>
                <a:spcPct val="50000"/>
              </a:spcBef>
            </a:pPr>
            <a:r>
              <a:rPr lang="ru-RU"/>
              <a:t>Сергей Савельев «Собор Архангела Михаила»</a:t>
            </a:r>
          </a:p>
        </p:txBody>
      </p:sp>
    </p:spTree>
  </p:cSld>
  <p:clrMapOvr>
    <a:masterClrMapping/>
  </p:clrMapOvr>
  <p:transition advClick="0" advTm="5000">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ru-RU" smtClean="0"/>
          </a:p>
        </p:txBody>
      </p:sp>
      <p:sp>
        <p:nvSpPr>
          <p:cNvPr id="5123" name="Rectangle 3"/>
          <p:cNvSpPr>
            <a:spLocks noGrp="1" noChangeArrowheads="1"/>
          </p:cNvSpPr>
          <p:nvPr>
            <p:ph type="body" idx="1"/>
          </p:nvPr>
        </p:nvSpPr>
        <p:spPr/>
        <p:txBody>
          <a:bodyPr/>
          <a:lstStyle/>
          <a:p>
            <a:pPr eaLnBrk="1" hangingPunct="1"/>
            <a:endParaRPr lang="ru-RU" smtClean="0"/>
          </a:p>
        </p:txBody>
      </p:sp>
      <p:pic>
        <p:nvPicPr>
          <p:cNvPr id="5124"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7173" name="Text Box 5"/>
          <p:cNvSpPr txBox="1">
            <a:spLocks noChangeArrowheads="1"/>
          </p:cNvSpPr>
          <p:nvPr/>
        </p:nvSpPr>
        <p:spPr bwMode="auto">
          <a:xfrm>
            <a:off x="4559300" y="1341438"/>
            <a:ext cx="723900" cy="1189037"/>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Б</a:t>
            </a:r>
          </a:p>
        </p:txBody>
      </p:sp>
      <p:sp>
        <p:nvSpPr>
          <p:cNvPr id="5126" name="Text Box 6"/>
          <p:cNvSpPr txBox="1">
            <a:spLocks noChangeArrowheads="1"/>
          </p:cNvSpPr>
          <p:nvPr/>
        </p:nvSpPr>
        <p:spPr bwMode="auto">
          <a:xfrm>
            <a:off x="5183188" y="2563813"/>
            <a:ext cx="184150" cy="366712"/>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7175" name="Text Box 7"/>
          <p:cNvSpPr txBox="1">
            <a:spLocks noChangeArrowheads="1"/>
          </p:cNvSpPr>
          <p:nvPr/>
        </p:nvSpPr>
        <p:spPr bwMode="auto">
          <a:xfrm>
            <a:off x="5078413" y="1844675"/>
            <a:ext cx="2373312" cy="457200"/>
          </a:xfrm>
          <a:prstGeom prst="rect">
            <a:avLst/>
          </a:prstGeom>
          <a:noFill/>
          <a:ln w="9525">
            <a:noFill/>
            <a:miter lim="800000"/>
            <a:headEnd/>
            <a:tailEnd/>
          </a:ln>
        </p:spPr>
        <p:txBody>
          <a:bodyPr>
            <a:spAutoFit/>
          </a:bodyPr>
          <a:lstStyle/>
          <a:p>
            <a:pPr algn="l"/>
            <a:r>
              <a:rPr lang="ru-RU" sz="2400"/>
              <a:t>ольшой дворец</a:t>
            </a:r>
          </a:p>
        </p:txBody>
      </p:sp>
      <p:sp>
        <p:nvSpPr>
          <p:cNvPr id="7176" name="Rectangle 8"/>
          <p:cNvSpPr>
            <a:spLocks noChangeArrowheads="1"/>
          </p:cNvSpPr>
          <p:nvPr/>
        </p:nvSpPr>
        <p:spPr bwMode="auto">
          <a:xfrm>
            <a:off x="4572000" y="2565400"/>
            <a:ext cx="4392613" cy="3409950"/>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r>
              <a:rPr lang="ru-RU" sz="2200"/>
              <a:t>был одним из грандиозных сооружений в окрестностях Петербурга, возведен  на краю высокой прибрежной гряды, перед ним был разбит регулярный сад, декорированный фонтанами и скульптурой. Сады эпохи </a:t>
            </a:r>
            <a:r>
              <a:rPr lang="ru-RU" sz="2200">
                <a:solidFill>
                  <a:srgbClr val="E20000"/>
                </a:solidFill>
              </a:rPr>
              <a:t>барокко </a:t>
            </a:r>
            <a:r>
              <a:rPr lang="ru-RU" sz="2200"/>
              <a:t>вызывают удивление, в них  - «тайна мироздания». Сад надо разгадывать.</a:t>
            </a:r>
          </a:p>
        </p:txBody>
      </p:sp>
      <p:pic>
        <p:nvPicPr>
          <p:cNvPr id="7178" name="Picture 10" descr="65"/>
          <p:cNvPicPr>
            <a:picLocks noChangeAspect="1" noChangeArrowheads="1"/>
          </p:cNvPicPr>
          <p:nvPr/>
        </p:nvPicPr>
        <p:blipFill>
          <a:blip r:embed="rId3" cstate="email"/>
          <a:srcRect/>
          <a:stretch>
            <a:fillRect/>
          </a:stretch>
        </p:blipFill>
        <p:spPr bwMode="auto">
          <a:xfrm>
            <a:off x="179388" y="1412875"/>
            <a:ext cx="4248150" cy="3294063"/>
          </a:xfrm>
          <a:prstGeom prst="rect">
            <a:avLst/>
          </a:prstGeom>
          <a:noFill/>
          <a:ln w="9525">
            <a:solidFill>
              <a:schemeClr val="bg2"/>
            </a:solidFill>
            <a:miter lim="800000"/>
            <a:headEnd/>
            <a:tailEnd/>
          </a:ln>
        </p:spPr>
      </p:pic>
      <p:sp>
        <p:nvSpPr>
          <p:cNvPr id="7179" name="Rectangle 11"/>
          <p:cNvSpPr>
            <a:spLocks noChangeArrowheads="1"/>
          </p:cNvSpPr>
          <p:nvPr/>
        </p:nvSpPr>
        <p:spPr bwMode="auto">
          <a:xfrm>
            <a:off x="468313" y="4724400"/>
            <a:ext cx="3960812" cy="1465263"/>
          </a:xfrm>
          <a:prstGeom prst="rect">
            <a:avLst/>
          </a:prstGeom>
          <a:noFill/>
          <a:ln w="9525">
            <a:noFill/>
            <a:miter lim="800000"/>
            <a:headEnd/>
            <a:tailEnd/>
          </a:ln>
          <a:effectLst/>
        </p:spPr>
        <p:txBody>
          <a:bodyPr>
            <a:spAutoFit/>
          </a:bodyPr>
          <a:lstStyle/>
          <a:p>
            <a:pPr algn="l">
              <a:defRPr/>
            </a:pPr>
            <a:r>
              <a:rPr lang="ru-RU" sz="1800"/>
              <a:t>Центральный корпус, увенчанный княжеской короной, соединен изогнутыми галереями с двумя павильонами – </a:t>
            </a:r>
            <a:br>
              <a:rPr lang="ru-RU" sz="1800"/>
            </a:br>
            <a:r>
              <a:rPr lang="ru-RU" sz="1800"/>
              <a:t>Церковным и Японским</a:t>
            </a:r>
            <a:r>
              <a:rPr lang="ru-RU" sz="1800">
                <a:solidFill>
                  <a:schemeClr val="tx1"/>
                </a:solidFill>
                <a:effectLst>
                  <a:outerShdw blurRad="38100" dist="38100" dir="2700000" algn="tl">
                    <a:srgbClr val="C0C0C0"/>
                  </a:outerShdw>
                </a:effectLst>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78"/>
                                        </p:tgtEl>
                                        <p:attrNameLst>
                                          <p:attrName>style.visibility</p:attrName>
                                        </p:attrNameLst>
                                      </p:cBhvr>
                                      <p:to>
                                        <p:strVal val="visible"/>
                                      </p:to>
                                    </p:set>
                                    <p:animEffect transition="in" filter="fade">
                                      <p:cBhvr>
                                        <p:cTn id="7" dur="500"/>
                                        <p:tgtEl>
                                          <p:spTgt spid="71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179"/>
                                        </p:tgtEl>
                                        <p:attrNameLst>
                                          <p:attrName>style.visibility</p:attrName>
                                        </p:attrNameLst>
                                      </p:cBhvr>
                                      <p:to>
                                        <p:strVal val="visible"/>
                                      </p:to>
                                    </p:set>
                                    <p:animEffect transition="in" filter="fade">
                                      <p:cBhvr>
                                        <p:cTn id="10" dur="500"/>
                                        <p:tgtEl>
                                          <p:spTgt spid="717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173"/>
                                        </p:tgtEl>
                                        <p:attrNameLst>
                                          <p:attrName>style.visibility</p:attrName>
                                        </p:attrNameLst>
                                      </p:cBhvr>
                                      <p:to>
                                        <p:strVal val="visible"/>
                                      </p:to>
                                    </p:set>
                                    <p:animEffect transition="in" filter="fade">
                                      <p:cBhvr>
                                        <p:cTn id="14" dur="500"/>
                                        <p:tgtEl>
                                          <p:spTgt spid="7173"/>
                                        </p:tgtEl>
                                      </p:cBhvr>
                                    </p:animEffect>
                                  </p:childTnLst>
                                </p:cTn>
                              </p:par>
                            </p:childTnLst>
                          </p:cTn>
                        </p:par>
                        <p:par>
                          <p:cTn id="15" fill="hold">
                            <p:stCondLst>
                              <p:cond delay="1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7175"/>
                                        </p:tgtEl>
                                        <p:attrNameLst>
                                          <p:attrName>style.visibility</p:attrName>
                                        </p:attrNameLst>
                                      </p:cBhvr>
                                      <p:to>
                                        <p:strVal val="visible"/>
                                      </p:to>
                                    </p:set>
                                    <p:anim calcmode="discrete" valueType="clr">
                                      <p:cBhvr override="childStyle">
                                        <p:cTn id="18" dur="80"/>
                                        <p:tgtEl>
                                          <p:spTgt spid="7175"/>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7175"/>
                                        </p:tgtEl>
                                        <p:attrNameLst>
                                          <p:attrName>fillcolor</p:attrName>
                                        </p:attrNameLst>
                                      </p:cBhvr>
                                      <p:tavLst>
                                        <p:tav tm="0">
                                          <p:val>
                                            <p:clrVal>
                                              <a:schemeClr val="accent2"/>
                                            </p:clrVal>
                                          </p:val>
                                        </p:tav>
                                        <p:tav tm="50000">
                                          <p:val>
                                            <p:clrVal>
                                              <a:schemeClr val="hlink"/>
                                            </p:clrVal>
                                          </p:val>
                                        </p:tav>
                                      </p:tavLst>
                                    </p:anim>
                                    <p:set>
                                      <p:cBhvr>
                                        <p:cTn id="20" dur="80"/>
                                        <p:tgtEl>
                                          <p:spTgt spid="7175"/>
                                        </p:tgtEl>
                                        <p:attrNameLst>
                                          <p:attrName>fill.type</p:attrName>
                                        </p:attrNameLst>
                                      </p:cBhvr>
                                      <p:to>
                                        <p:strVal val="solid"/>
                                      </p:to>
                                    </p:set>
                                  </p:childTnLst>
                                </p:cTn>
                              </p:par>
                            </p:childTnLst>
                          </p:cTn>
                        </p:par>
                        <p:par>
                          <p:cTn id="21" fill="hold">
                            <p:stCondLst>
                              <p:cond delay="1520"/>
                            </p:stCondLst>
                            <p:childTnLst>
                              <p:par>
                                <p:cTn id="22" presetID="10" presetClass="entr" presetSubtype="0" fill="hold" grpId="0" nodeType="afterEffect">
                                  <p:stCondLst>
                                    <p:cond delay="0"/>
                                  </p:stCondLst>
                                  <p:childTnLst>
                                    <p:set>
                                      <p:cBhvr>
                                        <p:cTn id="23" dur="1" fill="hold">
                                          <p:stCondLst>
                                            <p:cond delay="0"/>
                                          </p:stCondLst>
                                        </p:cTn>
                                        <p:tgtEl>
                                          <p:spTgt spid="7176"/>
                                        </p:tgtEl>
                                        <p:attrNameLst>
                                          <p:attrName>style.visibility</p:attrName>
                                        </p:attrNameLst>
                                      </p:cBhvr>
                                      <p:to>
                                        <p:strVal val="visible"/>
                                      </p:to>
                                    </p:set>
                                    <p:animEffect transition="in" filter="fade">
                                      <p:cBhvr>
                                        <p:cTn id="24" dur="10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P spid="7175" grpId="0"/>
      <p:bldP spid="7176" grpId="0"/>
      <p:bldP spid="717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ru-RU" smtClean="0"/>
          </a:p>
        </p:txBody>
      </p:sp>
      <p:sp>
        <p:nvSpPr>
          <p:cNvPr id="41987" name="Rectangle 3"/>
          <p:cNvSpPr>
            <a:spLocks noGrp="1" noChangeArrowheads="1"/>
          </p:cNvSpPr>
          <p:nvPr>
            <p:ph type="body" idx="1"/>
          </p:nvPr>
        </p:nvSpPr>
        <p:spPr/>
        <p:txBody>
          <a:bodyPr/>
          <a:lstStyle/>
          <a:p>
            <a:pPr eaLnBrk="1" hangingPunct="1"/>
            <a:endParaRPr lang="ru-RU" smtClean="0"/>
          </a:p>
        </p:txBody>
      </p:sp>
      <p:pic>
        <p:nvPicPr>
          <p:cNvPr id="41988"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sp>
        <p:nvSpPr>
          <p:cNvPr id="41989" name="Text Box 5"/>
          <p:cNvSpPr txBox="1">
            <a:spLocks noChangeArrowheads="1"/>
          </p:cNvSpPr>
          <p:nvPr/>
        </p:nvSpPr>
        <p:spPr bwMode="auto">
          <a:xfrm>
            <a:off x="4427538" y="1268413"/>
            <a:ext cx="844550" cy="1189037"/>
          </a:xfrm>
          <a:prstGeom prst="rect">
            <a:avLst/>
          </a:prstGeom>
          <a:noFill/>
          <a:ln w="9525">
            <a:noFill/>
            <a:miter lim="800000"/>
            <a:headEnd/>
            <a:tailEnd/>
          </a:ln>
        </p:spPr>
        <p:txBody>
          <a:bodyPr wrap="none">
            <a:spAutoFit/>
          </a:bodyPr>
          <a:lstStyle/>
          <a:p>
            <a:pPr algn="l"/>
            <a:r>
              <a:rPr lang="ru-RU" sz="7200">
                <a:solidFill>
                  <a:srgbClr val="E20000"/>
                </a:solidFill>
                <a:latin typeface="Times New Roman" pitchFamily="18" charset="0"/>
              </a:rPr>
              <a:t>Ц</a:t>
            </a:r>
          </a:p>
        </p:txBody>
      </p:sp>
      <p:sp>
        <p:nvSpPr>
          <p:cNvPr id="41990"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41991" name="Text Box 7"/>
          <p:cNvSpPr txBox="1">
            <a:spLocks noChangeArrowheads="1"/>
          </p:cNvSpPr>
          <p:nvPr/>
        </p:nvSpPr>
        <p:spPr bwMode="auto">
          <a:xfrm>
            <a:off x="5003800" y="1773238"/>
            <a:ext cx="1008063" cy="457200"/>
          </a:xfrm>
          <a:prstGeom prst="rect">
            <a:avLst/>
          </a:prstGeom>
          <a:noFill/>
          <a:ln w="9525">
            <a:noFill/>
            <a:miter lim="800000"/>
            <a:headEnd/>
            <a:tailEnd/>
          </a:ln>
        </p:spPr>
        <p:txBody>
          <a:bodyPr>
            <a:spAutoFit/>
          </a:bodyPr>
          <a:lstStyle/>
          <a:p>
            <a:pPr algn="l"/>
            <a:r>
              <a:rPr lang="ru-RU" sz="2400"/>
              <a:t>ентр</a:t>
            </a:r>
          </a:p>
        </p:txBody>
      </p:sp>
      <p:pic>
        <p:nvPicPr>
          <p:cNvPr id="41992" name="Picture 8"/>
          <p:cNvPicPr>
            <a:picLocks noChangeAspect="1" noChangeArrowheads="1"/>
          </p:cNvPicPr>
          <p:nvPr/>
        </p:nvPicPr>
        <p:blipFill>
          <a:blip r:embed="rId3" cstate="email"/>
          <a:srcRect/>
          <a:stretch>
            <a:fillRect/>
          </a:stretch>
        </p:blipFill>
        <p:spPr bwMode="auto">
          <a:xfrm>
            <a:off x="0" y="1493838"/>
            <a:ext cx="4500563" cy="3797300"/>
          </a:xfrm>
          <a:prstGeom prst="rect">
            <a:avLst/>
          </a:prstGeom>
          <a:noFill/>
          <a:ln w="9525">
            <a:solidFill>
              <a:srgbClr val="C0C0C0"/>
            </a:solidFill>
            <a:miter lim="800000"/>
            <a:headEnd/>
            <a:tailEnd/>
          </a:ln>
        </p:spPr>
      </p:pic>
      <p:sp>
        <p:nvSpPr>
          <p:cNvPr id="41993" name="Text Box 9"/>
          <p:cNvSpPr txBox="1">
            <a:spLocks noChangeArrowheads="1"/>
          </p:cNvSpPr>
          <p:nvPr/>
        </p:nvSpPr>
        <p:spPr bwMode="auto">
          <a:xfrm>
            <a:off x="5846763" y="1773238"/>
            <a:ext cx="1182687" cy="457200"/>
          </a:xfrm>
          <a:prstGeom prst="rect">
            <a:avLst/>
          </a:prstGeom>
          <a:noFill/>
          <a:ln w="9525">
            <a:noFill/>
            <a:miter lim="800000"/>
            <a:headEnd/>
            <a:tailEnd/>
          </a:ln>
        </p:spPr>
        <p:txBody>
          <a:bodyPr>
            <a:spAutoFit/>
          </a:bodyPr>
          <a:lstStyle/>
          <a:p>
            <a:pPr algn="l"/>
            <a:r>
              <a:rPr lang="ru-RU" sz="2400"/>
              <a:t>города</a:t>
            </a:r>
          </a:p>
        </p:txBody>
      </p:sp>
      <p:sp>
        <p:nvSpPr>
          <p:cNvPr id="41994" name="Text Box 11"/>
          <p:cNvSpPr txBox="1">
            <a:spLocks noChangeArrowheads="1"/>
          </p:cNvSpPr>
          <p:nvPr/>
        </p:nvSpPr>
        <p:spPr bwMode="auto">
          <a:xfrm>
            <a:off x="4572000" y="2492375"/>
            <a:ext cx="4572000" cy="1311275"/>
          </a:xfrm>
          <a:prstGeom prst="rect">
            <a:avLst/>
          </a:prstGeom>
          <a:noFill/>
          <a:ln w="9525">
            <a:noFill/>
            <a:miter lim="800000"/>
            <a:headEnd/>
            <a:tailEnd/>
          </a:ln>
        </p:spPr>
        <p:txBody>
          <a:bodyPr>
            <a:spAutoFit/>
          </a:bodyPr>
          <a:lstStyle/>
          <a:p>
            <a:pPr algn="l"/>
            <a:r>
              <a:rPr lang="ru-RU" sz="2000"/>
              <a:t>главная площадь с </a:t>
            </a:r>
          </a:p>
          <a:p>
            <a:pPr algn="l"/>
            <a:r>
              <a:rPr lang="ru-RU" sz="2000"/>
              <a:t>фонтаном – место проведения городских праздников и народных гуляний горожан</a:t>
            </a:r>
          </a:p>
        </p:txBody>
      </p:sp>
      <p:pic>
        <p:nvPicPr>
          <p:cNvPr id="41995" name="Picture 12" descr="P5130026"/>
          <p:cNvPicPr>
            <a:picLocks noChangeAspect="1" noChangeArrowheads="1"/>
          </p:cNvPicPr>
          <p:nvPr/>
        </p:nvPicPr>
        <p:blipFill>
          <a:blip r:embed="rId4" cstate="email"/>
          <a:srcRect/>
          <a:stretch>
            <a:fillRect/>
          </a:stretch>
        </p:blipFill>
        <p:spPr bwMode="auto">
          <a:xfrm>
            <a:off x="4643438" y="4059238"/>
            <a:ext cx="4500562" cy="2798762"/>
          </a:xfrm>
          <a:prstGeom prst="rect">
            <a:avLst/>
          </a:prstGeom>
          <a:no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ru-RU" smtClean="0"/>
          </a:p>
        </p:txBody>
      </p:sp>
      <p:sp>
        <p:nvSpPr>
          <p:cNvPr id="43011" name="Rectangle 3"/>
          <p:cNvSpPr>
            <a:spLocks noGrp="1" noChangeArrowheads="1"/>
          </p:cNvSpPr>
          <p:nvPr>
            <p:ph type="body" idx="1"/>
          </p:nvPr>
        </p:nvSpPr>
        <p:spPr/>
        <p:txBody>
          <a:bodyPr/>
          <a:lstStyle/>
          <a:p>
            <a:pPr eaLnBrk="1" hangingPunct="1"/>
            <a:endParaRPr lang="ru-RU" smtClean="0"/>
          </a:p>
        </p:txBody>
      </p:sp>
      <p:pic>
        <p:nvPicPr>
          <p:cNvPr id="43012" name="Picture 4" descr="подложка презентации"/>
          <p:cNvPicPr>
            <a:picLocks noChangeAspect="1" noChangeArrowheads="1"/>
          </p:cNvPicPr>
          <p:nvPr/>
        </p:nvPicPr>
        <p:blipFill>
          <a:blip r:embed="rId2" cstate="email"/>
          <a:srcRect/>
          <a:stretch>
            <a:fillRect/>
          </a:stretch>
        </p:blipFill>
        <p:spPr bwMode="auto">
          <a:xfrm>
            <a:off x="0" y="7938"/>
            <a:ext cx="9144000" cy="6850062"/>
          </a:xfrm>
          <a:prstGeom prst="rect">
            <a:avLst/>
          </a:prstGeom>
          <a:noFill/>
          <a:ln w="9525">
            <a:noFill/>
            <a:miter lim="800000"/>
            <a:headEnd/>
            <a:tailEnd/>
          </a:ln>
        </p:spPr>
      </p:pic>
      <p:grpSp>
        <p:nvGrpSpPr>
          <p:cNvPr id="43013" name="Group 14"/>
          <p:cNvGrpSpPr>
            <a:grpSpLocks/>
          </p:cNvGrpSpPr>
          <p:nvPr/>
        </p:nvGrpSpPr>
        <p:grpSpPr bwMode="auto">
          <a:xfrm>
            <a:off x="3925888" y="1100138"/>
            <a:ext cx="5678487" cy="1189037"/>
            <a:chOff x="2473" y="595"/>
            <a:chExt cx="3577" cy="749"/>
          </a:xfrm>
        </p:grpSpPr>
        <p:sp>
          <p:nvSpPr>
            <p:cNvPr id="43019" name="Text Box 5"/>
            <p:cNvSpPr txBox="1">
              <a:spLocks noChangeArrowheads="1"/>
            </p:cNvSpPr>
            <p:nvPr/>
          </p:nvSpPr>
          <p:spPr bwMode="auto">
            <a:xfrm>
              <a:off x="2473" y="595"/>
              <a:ext cx="513" cy="749"/>
            </a:xfrm>
            <a:prstGeom prst="rect">
              <a:avLst/>
            </a:prstGeom>
            <a:noFill/>
            <a:ln w="9525">
              <a:noFill/>
              <a:miter lim="800000"/>
              <a:headEnd/>
              <a:tailEnd/>
            </a:ln>
          </p:spPr>
          <p:txBody>
            <a:bodyPr wrap="none">
              <a:spAutoFit/>
            </a:bodyPr>
            <a:lstStyle/>
            <a:p>
              <a:pPr algn="l"/>
              <a:r>
                <a:rPr lang="ru-RU" sz="7200">
                  <a:solidFill>
                    <a:srgbClr val="E20000"/>
                  </a:solidFill>
                  <a:latin typeface="Times New Roman" pitchFamily="18" charset="0"/>
                </a:rPr>
                <a:t>Ч</a:t>
              </a:r>
            </a:p>
          </p:txBody>
        </p:sp>
        <p:sp>
          <p:nvSpPr>
            <p:cNvPr id="43020" name="Text Box 6"/>
            <p:cNvSpPr txBox="1">
              <a:spLocks noChangeArrowheads="1"/>
            </p:cNvSpPr>
            <p:nvPr/>
          </p:nvSpPr>
          <p:spPr bwMode="auto">
            <a:xfrm>
              <a:off x="2852" y="965"/>
              <a:ext cx="3198" cy="288"/>
            </a:xfrm>
            <a:prstGeom prst="rect">
              <a:avLst/>
            </a:prstGeom>
            <a:noFill/>
            <a:ln w="9525">
              <a:noFill/>
              <a:miter lim="800000"/>
              <a:headEnd/>
              <a:tailEnd/>
            </a:ln>
          </p:spPr>
          <p:txBody>
            <a:bodyPr>
              <a:spAutoFit/>
            </a:bodyPr>
            <a:lstStyle/>
            <a:p>
              <a:pPr algn="l"/>
              <a:r>
                <a:rPr lang="ru-RU" sz="2400"/>
                <a:t>еловечность –</a:t>
              </a:r>
            </a:p>
          </p:txBody>
        </p:sp>
      </p:grpSp>
      <p:sp>
        <p:nvSpPr>
          <p:cNvPr id="43014"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pic>
        <p:nvPicPr>
          <p:cNvPr id="43015" name="Picture 8"/>
          <p:cNvPicPr>
            <a:picLocks noChangeAspect="1" noChangeArrowheads="1"/>
          </p:cNvPicPr>
          <p:nvPr/>
        </p:nvPicPr>
        <p:blipFill>
          <a:blip r:embed="rId3" cstate="email"/>
          <a:srcRect l="8252" r="6755"/>
          <a:stretch>
            <a:fillRect/>
          </a:stretch>
        </p:blipFill>
        <p:spPr bwMode="auto">
          <a:xfrm>
            <a:off x="0" y="1281113"/>
            <a:ext cx="3924300" cy="2763837"/>
          </a:xfrm>
          <a:prstGeom prst="rect">
            <a:avLst/>
          </a:prstGeom>
          <a:noFill/>
          <a:ln w="9525" algn="ctr">
            <a:solidFill>
              <a:srgbClr val="C0C0C0"/>
            </a:solidFill>
            <a:miter lim="800000"/>
            <a:headEnd/>
            <a:tailEnd/>
          </a:ln>
        </p:spPr>
      </p:pic>
      <p:sp>
        <p:nvSpPr>
          <p:cNvPr id="43016" name="Text Box 9"/>
          <p:cNvSpPr txBox="1">
            <a:spLocks noChangeArrowheads="1"/>
          </p:cNvSpPr>
          <p:nvPr/>
        </p:nvSpPr>
        <p:spPr bwMode="auto">
          <a:xfrm>
            <a:off x="3563938" y="2111375"/>
            <a:ext cx="5076825" cy="2014538"/>
          </a:xfrm>
          <a:prstGeom prst="rect">
            <a:avLst/>
          </a:prstGeom>
          <a:noFill/>
          <a:ln w="9525">
            <a:noFill/>
            <a:miter lim="800000"/>
            <a:headEnd/>
            <a:tailEnd/>
          </a:ln>
        </p:spPr>
        <p:txBody>
          <a:bodyPr>
            <a:spAutoFit/>
          </a:bodyPr>
          <a:lstStyle/>
          <a:p>
            <a:pPr lvl="1" algn="l">
              <a:spcBef>
                <a:spcPct val="20000"/>
              </a:spcBef>
            </a:pPr>
            <a:r>
              <a:rPr lang="ru-RU" sz="1800"/>
              <a:t>это самое главное, что есть </a:t>
            </a:r>
            <a:br>
              <a:rPr lang="ru-RU" sz="1800"/>
            </a:br>
            <a:r>
              <a:rPr lang="ru-RU" sz="1800"/>
              <a:t>в городе. Город соразмерен человеку. Интимность, человечность – именно этим отличаются лучшие творения зодчих прошлого и настоящего. Рядом с ними чувствуешь себя любимым творением божьим.</a:t>
            </a:r>
          </a:p>
        </p:txBody>
      </p:sp>
      <p:sp>
        <p:nvSpPr>
          <p:cNvPr id="43017" name="Rectangle 10"/>
          <p:cNvSpPr>
            <a:spLocks noChangeArrowheads="1"/>
          </p:cNvSpPr>
          <p:nvPr/>
        </p:nvSpPr>
        <p:spPr bwMode="auto">
          <a:xfrm>
            <a:off x="-323850" y="4868863"/>
            <a:ext cx="9467850" cy="1739900"/>
          </a:xfrm>
          <a:prstGeom prst="rect">
            <a:avLst/>
          </a:prstGeom>
          <a:noFill/>
          <a:ln w="9525" algn="ctr">
            <a:noFill/>
            <a:miter lim="800000"/>
            <a:headEnd/>
            <a:tailEnd/>
          </a:ln>
        </p:spPr>
        <p:txBody>
          <a:bodyPr>
            <a:spAutoFit/>
          </a:bodyPr>
          <a:lstStyle/>
          <a:p>
            <a:pPr lvl="1" algn="l">
              <a:spcBef>
                <a:spcPct val="20000"/>
              </a:spcBef>
            </a:pPr>
            <a:r>
              <a:rPr lang="ru-RU" sz="1800"/>
              <a:t>В моем городе всегда солнечно и просторно. Он взобрался на некрутой прибрежный  склон Маркизовой лужи и через верхушки деревьев заглядывает в залив, пытаясь увидеть свое отражение. В моем городе всегда тепло. Даже если мороз или слякоть. Если идет снег или дождь. Город всегда согреет 	теплым взглядом случайного прохожего. Город добрый. Он щедро дарит 			свое очарование всем. Надо только увидеть и оценить этот дар.</a:t>
            </a:r>
          </a:p>
        </p:txBody>
      </p:sp>
      <p:sp>
        <p:nvSpPr>
          <p:cNvPr id="43018" name="Rectangle 11"/>
          <p:cNvSpPr>
            <a:spLocks noChangeArrowheads="1"/>
          </p:cNvSpPr>
          <p:nvPr/>
        </p:nvSpPr>
        <p:spPr bwMode="auto">
          <a:xfrm>
            <a:off x="-396875" y="4149725"/>
            <a:ext cx="9361488" cy="641350"/>
          </a:xfrm>
          <a:prstGeom prst="rect">
            <a:avLst/>
          </a:prstGeom>
          <a:noFill/>
          <a:ln w="9525" algn="ctr">
            <a:noFill/>
            <a:miter lim="800000"/>
            <a:headEnd/>
            <a:tailEnd/>
          </a:ln>
        </p:spPr>
        <p:txBody>
          <a:bodyPr>
            <a:spAutoFit/>
          </a:bodyPr>
          <a:lstStyle/>
          <a:p>
            <a:pPr lvl="1" algn="l">
              <a:spcBef>
                <a:spcPct val="20000"/>
              </a:spcBef>
            </a:pPr>
            <a:r>
              <a:rPr lang="ru-RU" sz="1800"/>
              <a:t>В старой части города привычно милые и близкие человеку невысокие дома, которые дают ощущение спокойствия и разумного устройства жизни.</a:t>
            </a:r>
          </a:p>
        </p:txBody>
      </p:sp>
    </p:spTree>
  </p:cSld>
  <p:clrMapOvr>
    <a:masterClrMapping/>
  </p:clrMapOvr>
  <p:transition advClick="0" advTm="5000">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endParaRPr lang="ru-RU" smtClean="0"/>
          </a:p>
        </p:txBody>
      </p:sp>
      <p:sp>
        <p:nvSpPr>
          <p:cNvPr id="44035" name="Rectangle 3"/>
          <p:cNvSpPr>
            <a:spLocks noGrp="1" noChangeArrowheads="1"/>
          </p:cNvSpPr>
          <p:nvPr>
            <p:ph type="body" idx="1"/>
          </p:nvPr>
        </p:nvSpPr>
        <p:spPr/>
        <p:txBody>
          <a:bodyPr/>
          <a:lstStyle/>
          <a:p>
            <a:pPr eaLnBrk="1" hangingPunct="1"/>
            <a:endParaRPr lang="ru-RU" smtClean="0"/>
          </a:p>
        </p:txBody>
      </p:sp>
      <p:pic>
        <p:nvPicPr>
          <p:cNvPr id="44036"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44037"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44038"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pic>
        <p:nvPicPr>
          <p:cNvPr id="44039" name="Picture 8"/>
          <p:cNvPicPr>
            <a:picLocks noChangeAspect="1" noChangeArrowheads="1"/>
          </p:cNvPicPr>
          <p:nvPr/>
        </p:nvPicPr>
        <p:blipFill>
          <a:blip r:embed="rId3" cstate="email"/>
          <a:srcRect/>
          <a:stretch>
            <a:fillRect/>
          </a:stretch>
        </p:blipFill>
        <p:spPr bwMode="auto">
          <a:xfrm>
            <a:off x="6516688" y="3284538"/>
            <a:ext cx="2627312" cy="3573462"/>
          </a:xfrm>
          <a:prstGeom prst="rect">
            <a:avLst/>
          </a:prstGeom>
          <a:noFill/>
          <a:ln w="9525" algn="ctr">
            <a:solidFill>
              <a:srgbClr val="C0C0C0"/>
            </a:solidFill>
            <a:miter lim="800000"/>
            <a:headEnd/>
            <a:tailEnd/>
          </a:ln>
        </p:spPr>
      </p:pic>
      <p:pic>
        <p:nvPicPr>
          <p:cNvPr id="44040" name="Picture 9"/>
          <p:cNvPicPr>
            <a:picLocks noChangeAspect="1" noChangeArrowheads="1"/>
          </p:cNvPicPr>
          <p:nvPr/>
        </p:nvPicPr>
        <p:blipFill>
          <a:blip r:embed="rId4" cstate="email"/>
          <a:srcRect/>
          <a:stretch>
            <a:fillRect/>
          </a:stretch>
        </p:blipFill>
        <p:spPr bwMode="auto">
          <a:xfrm>
            <a:off x="0" y="1301750"/>
            <a:ext cx="3635375" cy="2946400"/>
          </a:xfrm>
          <a:prstGeom prst="rect">
            <a:avLst/>
          </a:prstGeom>
          <a:noFill/>
          <a:ln w="9525" algn="ctr">
            <a:solidFill>
              <a:srgbClr val="C0C0C0"/>
            </a:solidFill>
            <a:miter lim="800000"/>
            <a:headEnd/>
            <a:tailEnd/>
          </a:ln>
        </p:spPr>
      </p:pic>
      <p:pic>
        <p:nvPicPr>
          <p:cNvPr id="44041" name="Picture 10"/>
          <p:cNvPicPr>
            <a:picLocks noChangeAspect="1" noChangeArrowheads="1"/>
          </p:cNvPicPr>
          <p:nvPr/>
        </p:nvPicPr>
        <p:blipFill>
          <a:blip r:embed="rId5" cstate="email">
            <a:lum bright="6000" contrast="12000"/>
          </a:blip>
          <a:srcRect/>
          <a:stretch>
            <a:fillRect/>
          </a:stretch>
        </p:blipFill>
        <p:spPr bwMode="auto">
          <a:xfrm>
            <a:off x="0" y="4302125"/>
            <a:ext cx="3348038" cy="2555875"/>
          </a:xfrm>
          <a:prstGeom prst="rect">
            <a:avLst/>
          </a:prstGeom>
          <a:noFill/>
          <a:ln w="9525" algn="ctr">
            <a:solidFill>
              <a:srgbClr val="C0C0C0"/>
            </a:solidFill>
            <a:miter lim="800000"/>
            <a:headEnd/>
            <a:tailEnd/>
          </a:ln>
        </p:spPr>
      </p:pic>
      <p:grpSp>
        <p:nvGrpSpPr>
          <p:cNvPr id="44042" name="Group 15"/>
          <p:cNvGrpSpPr>
            <a:grpSpLocks/>
          </p:cNvGrpSpPr>
          <p:nvPr/>
        </p:nvGrpSpPr>
        <p:grpSpPr bwMode="auto">
          <a:xfrm>
            <a:off x="3635375" y="1054100"/>
            <a:ext cx="2109788" cy="1006475"/>
            <a:chOff x="2426" y="572"/>
            <a:chExt cx="1329" cy="634"/>
          </a:xfrm>
        </p:grpSpPr>
        <p:sp>
          <p:nvSpPr>
            <p:cNvPr id="44045" name="Text Box 5"/>
            <p:cNvSpPr txBox="1">
              <a:spLocks noChangeArrowheads="1"/>
            </p:cNvSpPr>
            <p:nvPr/>
          </p:nvSpPr>
          <p:spPr bwMode="auto">
            <a:xfrm>
              <a:off x="2426" y="572"/>
              <a:ext cx="590"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Ш</a:t>
              </a:r>
            </a:p>
          </p:txBody>
        </p:sp>
        <p:sp>
          <p:nvSpPr>
            <p:cNvPr id="44046" name="Text Box 12"/>
            <p:cNvSpPr txBox="1">
              <a:spLocks noChangeArrowheads="1"/>
            </p:cNvSpPr>
            <p:nvPr/>
          </p:nvSpPr>
          <p:spPr bwMode="auto">
            <a:xfrm>
              <a:off x="2880" y="748"/>
              <a:ext cx="875" cy="365"/>
            </a:xfrm>
            <a:prstGeom prst="rect">
              <a:avLst/>
            </a:prstGeom>
            <a:noFill/>
            <a:ln w="9525" algn="ctr">
              <a:noFill/>
              <a:miter lim="800000"/>
              <a:headEnd/>
              <a:tailEnd/>
            </a:ln>
          </p:spPr>
          <p:txBody>
            <a:bodyPr wrap="none">
              <a:spAutoFit/>
            </a:bodyPr>
            <a:lstStyle/>
            <a:p>
              <a:pPr marL="342900" indent="-342900" algn="l">
                <a:spcBef>
                  <a:spcPct val="20000"/>
                </a:spcBef>
              </a:pPr>
              <a:r>
                <a:rPr lang="ru-RU" sz="3200"/>
                <a:t>ишкин</a:t>
              </a:r>
            </a:p>
          </p:txBody>
        </p:sp>
      </p:grpSp>
      <p:sp>
        <p:nvSpPr>
          <p:cNvPr id="44043" name="Text Box 13"/>
          <p:cNvSpPr txBox="1">
            <a:spLocks noChangeArrowheads="1"/>
          </p:cNvSpPr>
          <p:nvPr/>
        </p:nvSpPr>
        <p:spPr bwMode="auto">
          <a:xfrm>
            <a:off x="3203575" y="1903413"/>
            <a:ext cx="5616575" cy="2820987"/>
          </a:xfrm>
          <a:prstGeom prst="rect">
            <a:avLst/>
          </a:prstGeom>
          <a:noFill/>
          <a:ln w="9525" algn="ctr">
            <a:noFill/>
            <a:miter lim="800000"/>
            <a:headEnd/>
            <a:tailEnd/>
          </a:ln>
        </p:spPr>
        <p:txBody>
          <a:bodyPr>
            <a:spAutoFit/>
          </a:bodyPr>
          <a:lstStyle/>
          <a:p>
            <a:pPr lvl="1" algn="l">
              <a:spcBef>
                <a:spcPct val="20000"/>
              </a:spcBef>
            </a:pPr>
            <a:r>
              <a:rPr lang="ru-RU" sz="2400"/>
              <a:t>Иван Иванович –</a:t>
            </a:r>
          </a:p>
          <a:p>
            <a:pPr lvl="1" algn="l">
              <a:spcBef>
                <a:spcPct val="20000"/>
              </a:spcBef>
            </a:pPr>
            <a:r>
              <a:rPr lang="ru-RU" sz="1800"/>
              <a:t>русский художник, мастер пейзажа .</a:t>
            </a:r>
          </a:p>
          <a:p>
            <a:pPr lvl="1" algn="l">
              <a:spcBef>
                <a:spcPct val="20000"/>
              </a:spcBef>
            </a:pPr>
            <a:r>
              <a:rPr lang="ru-RU" sz="1800"/>
              <a:t>Любил природу со всей силой своей могучей натуры.</a:t>
            </a:r>
          </a:p>
          <a:p>
            <a:pPr lvl="1" algn="l">
              <a:spcBef>
                <a:spcPct val="20000"/>
              </a:spcBef>
            </a:pPr>
            <a:r>
              <a:rPr lang="ru-RU" sz="1800"/>
              <a:t>Более других деревьев </a:t>
            </a:r>
            <a:br>
              <a:rPr lang="ru-RU" sz="1800"/>
            </a:br>
            <a:r>
              <a:rPr lang="ru-RU" sz="1800"/>
              <a:t>любил сосны – </a:t>
            </a:r>
            <a:br>
              <a:rPr lang="ru-RU" sz="1800"/>
            </a:br>
            <a:r>
              <a:rPr lang="ru-RU" sz="1800"/>
              <a:t>	за изящество, </a:t>
            </a:r>
            <a:br>
              <a:rPr lang="ru-RU" sz="1800"/>
            </a:br>
            <a:r>
              <a:rPr lang="ru-RU" sz="1800"/>
              <a:t>и дубы – </a:t>
            </a:r>
            <a:br>
              <a:rPr lang="ru-RU" sz="1800"/>
            </a:br>
            <a:r>
              <a:rPr lang="ru-RU" sz="1800"/>
              <a:t>	      за могучую силу.</a:t>
            </a:r>
          </a:p>
        </p:txBody>
      </p:sp>
      <p:sp>
        <p:nvSpPr>
          <p:cNvPr id="44044" name="Text Box 14"/>
          <p:cNvSpPr txBox="1">
            <a:spLocks noChangeArrowheads="1"/>
          </p:cNvSpPr>
          <p:nvPr/>
        </p:nvSpPr>
        <p:spPr bwMode="auto">
          <a:xfrm rot="10800000" flipV="1">
            <a:off x="2987675" y="4797425"/>
            <a:ext cx="3455988" cy="1739900"/>
          </a:xfrm>
          <a:prstGeom prst="rect">
            <a:avLst/>
          </a:prstGeom>
          <a:noFill/>
          <a:ln w="9525" algn="ctr">
            <a:noFill/>
            <a:miter lim="800000"/>
            <a:headEnd/>
            <a:tailEnd/>
          </a:ln>
        </p:spPr>
        <p:txBody>
          <a:bodyPr>
            <a:spAutoFit/>
          </a:bodyPr>
          <a:lstStyle/>
          <a:p>
            <a:pPr lvl="1" algn="l">
              <a:spcBef>
                <a:spcPct val="20000"/>
              </a:spcBef>
            </a:pPr>
            <a:r>
              <a:rPr lang="ru-RU" sz="1800"/>
              <a:t>В окрестностях Ораниенбаума написал лучшие свои произведения «В лесу графини Мордвиновой», «Мордвиновские дубы».</a:t>
            </a:r>
          </a:p>
        </p:txBody>
      </p:sp>
    </p:spTree>
  </p:cSld>
  <p:clrMapOvr>
    <a:masterClrMapping/>
  </p:clrMapOvr>
  <p:transition advClick="0" advTm="5000">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endParaRPr lang="ru-RU" smtClean="0"/>
          </a:p>
        </p:txBody>
      </p:sp>
      <p:sp>
        <p:nvSpPr>
          <p:cNvPr id="45059" name="Rectangle 3"/>
          <p:cNvSpPr>
            <a:spLocks noGrp="1" noChangeArrowheads="1"/>
          </p:cNvSpPr>
          <p:nvPr>
            <p:ph type="body" idx="1"/>
          </p:nvPr>
        </p:nvSpPr>
        <p:spPr/>
        <p:txBody>
          <a:bodyPr/>
          <a:lstStyle/>
          <a:p>
            <a:pPr eaLnBrk="1" hangingPunct="1"/>
            <a:endParaRPr lang="ru-RU" smtClean="0"/>
          </a:p>
        </p:txBody>
      </p:sp>
      <p:pic>
        <p:nvPicPr>
          <p:cNvPr id="45060"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45061"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45062" name="Rectangle 7"/>
          <p:cNvSpPr>
            <a:spLocks noChangeArrowheads="1"/>
          </p:cNvSpPr>
          <p:nvPr/>
        </p:nvSpPr>
        <p:spPr bwMode="auto">
          <a:xfrm>
            <a:off x="3995738" y="2781300"/>
            <a:ext cx="4392612" cy="420688"/>
          </a:xfrm>
          <a:prstGeom prst="rect">
            <a:avLst/>
          </a:prstGeom>
          <a:noFill/>
          <a:ln w="9525">
            <a:noFill/>
            <a:miter lim="800000"/>
            <a:headEnd/>
            <a:tailEnd/>
          </a:ln>
        </p:spPr>
        <p:txBody>
          <a:bodyPr>
            <a:spAutoFit/>
          </a:bodyPr>
          <a:lstStyle/>
          <a:p>
            <a:pPr algn="l">
              <a:lnSpc>
                <a:spcPct val="90000"/>
              </a:lnSpc>
              <a:spcBef>
                <a:spcPct val="20000"/>
              </a:spcBef>
              <a:buClr>
                <a:schemeClr val="hlink"/>
              </a:buClr>
              <a:buSzPct val="70000"/>
              <a:buFont typeface="Wingdings" pitchFamily="2" charset="2"/>
              <a:buNone/>
            </a:pPr>
            <a:endParaRPr lang="ru-RU" sz="2400"/>
          </a:p>
        </p:txBody>
      </p:sp>
      <p:sp>
        <p:nvSpPr>
          <p:cNvPr id="45063" name="Text Box 8"/>
          <p:cNvSpPr txBox="1">
            <a:spLocks noChangeArrowheads="1"/>
          </p:cNvSpPr>
          <p:nvPr/>
        </p:nvSpPr>
        <p:spPr bwMode="auto">
          <a:xfrm>
            <a:off x="3059113" y="1479550"/>
            <a:ext cx="8424862" cy="396875"/>
          </a:xfrm>
          <a:prstGeom prst="rect">
            <a:avLst/>
          </a:prstGeom>
          <a:noFill/>
          <a:ln w="9525" algn="ctr">
            <a:noFill/>
            <a:miter lim="800000"/>
            <a:headEnd/>
            <a:tailEnd/>
          </a:ln>
        </p:spPr>
        <p:txBody>
          <a:bodyPr>
            <a:spAutoFit/>
          </a:bodyPr>
          <a:lstStyle/>
          <a:p>
            <a:pPr marL="342900" indent="-342900" algn="l">
              <a:spcBef>
                <a:spcPct val="50000"/>
              </a:spcBef>
            </a:pPr>
            <a:r>
              <a:rPr lang="ru-RU" sz="2000"/>
              <a:t>вот что отличает мой город</a:t>
            </a:r>
          </a:p>
        </p:txBody>
      </p:sp>
      <p:sp>
        <p:nvSpPr>
          <p:cNvPr id="45064" name="Text Box 9"/>
          <p:cNvSpPr txBox="1">
            <a:spLocks noChangeArrowheads="1"/>
          </p:cNvSpPr>
          <p:nvPr/>
        </p:nvSpPr>
        <p:spPr bwMode="auto">
          <a:xfrm>
            <a:off x="-396875" y="1916113"/>
            <a:ext cx="8424863" cy="2289175"/>
          </a:xfrm>
          <a:prstGeom prst="rect">
            <a:avLst/>
          </a:prstGeom>
          <a:noFill/>
          <a:ln w="9525" algn="ctr">
            <a:noFill/>
            <a:miter lim="800000"/>
            <a:headEnd/>
            <a:tailEnd/>
          </a:ln>
        </p:spPr>
        <p:txBody>
          <a:bodyPr>
            <a:spAutoFit/>
          </a:bodyPr>
          <a:lstStyle/>
          <a:p>
            <a:pPr lvl="1" algn="l">
              <a:spcBef>
                <a:spcPct val="50000"/>
              </a:spcBef>
            </a:pPr>
            <a:r>
              <a:rPr lang="ru-RU" sz="1800"/>
              <a:t>Здесь есть ухоженные и отлично обустроенные улицы. Обширные заброшенные пустыри. Огромный старый парк. Маленькие и </a:t>
            </a:r>
            <a:br>
              <a:rPr lang="ru-RU" sz="1800"/>
            </a:br>
            <a:r>
              <a:rPr lang="ru-RU" sz="1800"/>
              <a:t>уютные скверы. Есть тенистые и солнечные места. Есть веселые, прогретые солнцем пригорки и влажные сумрачные </a:t>
            </a:r>
            <a:br>
              <a:rPr lang="ru-RU" sz="1800"/>
            </a:br>
            <a:r>
              <a:rPr lang="ru-RU" sz="1800"/>
              <a:t>уголки. Есть быстрые речки, ручейки и спокойные </a:t>
            </a:r>
            <a:br>
              <a:rPr lang="ru-RU" sz="1800"/>
            </a:br>
            <a:r>
              <a:rPr lang="ru-RU" sz="1800"/>
              <a:t>пруды. На пустырях весной самозабвенно поют соловьи, </a:t>
            </a:r>
            <a:br>
              <a:rPr lang="ru-RU" sz="1800"/>
            </a:br>
            <a:r>
              <a:rPr lang="ru-RU" sz="1800"/>
              <a:t>и пахнет сначала черемухой, потом сиренью. И всё это </a:t>
            </a:r>
            <a:br>
              <a:rPr lang="ru-RU" sz="1800"/>
            </a:br>
            <a:r>
              <a:rPr lang="ru-RU" sz="1800"/>
              <a:t>город щедро дарит людям.</a:t>
            </a:r>
          </a:p>
        </p:txBody>
      </p:sp>
      <p:grpSp>
        <p:nvGrpSpPr>
          <p:cNvPr id="45065" name="Group 13"/>
          <p:cNvGrpSpPr>
            <a:grpSpLocks/>
          </p:cNvGrpSpPr>
          <p:nvPr/>
        </p:nvGrpSpPr>
        <p:grpSpPr bwMode="auto">
          <a:xfrm>
            <a:off x="106363" y="908050"/>
            <a:ext cx="4826000" cy="1190625"/>
            <a:chOff x="657" y="391"/>
            <a:chExt cx="3040" cy="750"/>
          </a:xfrm>
        </p:grpSpPr>
        <p:sp>
          <p:nvSpPr>
            <p:cNvPr id="45068" name="Text Box 5"/>
            <p:cNvSpPr txBox="1">
              <a:spLocks noChangeArrowheads="1"/>
            </p:cNvSpPr>
            <p:nvPr/>
          </p:nvSpPr>
          <p:spPr bwMode="auto">
            <a:xfrm>
              <a:off x="657" y="391"/>
              <a:ext cx="717" cy="750"/>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Щ</a:t>
              </a:r>
            </a:p>
          </p:txBody>
        </p:sp>
        <p:sp>
          <p:nvSpPr>
            <p:cNvPr id="45069" name="Text Box 10"/>
            <p:cNvSpPr txBox="1">
              <a:spLocks noChangeArrowheads="1"/>
            </p:cNvSpPr>
            <p:nvPr/>
          </p:nvSpPr>
          <p:spPr bwMode="auto">
            <a:xfrm>
              <a:off x="1247" y="663"/>
              <a:ext cx="2450" cy="365"/>
            </a:xfrm>
            <a:prstGeom prst="rect">
              <a:avLst/>
            </a:prstGeom>
            <a:noFill/>
            <a:ln w="9525" algn="ctr">
              <a:noFill/>
              <a:miter lim="800000"/>
              <a:headEnd/>
              <a:tailEnd/>
            </a:ln>
          </p:spPr>
          <p:txBody>
            <a:bodyPr>
              <a:spAutoFit/>
            </a:bodyPr>
            <a:lstStyle/>
            <a:p>
              <a:pPr marL="342900" indent="-342900" algn="l">
                <a:spcBef>
                  <a:spcPct val="50000"/>
                </a:spcBef>
              </a:pPr>
              <a:r>
                <a:rPr lang="ru-RU" sz="3200"/>
                <a:t>едрость -</a:t>
              </a:r>
            </a:p>
          </p:txBody>
        </p:sp>
      </p:grpSp>
      <p:pic>
        <p:nvPicPr>
          <p:cNvPr id="45066" name="Picture 11"/>
          <p:cNvPicPr>
            <a:picLocks noChangeAspect="1" noChangeArrowheads="1"/>
          </p:cNvPicPr>
          <p:nvPr/>
        </p:nvPicPr>
        <p:blipFill>
          <a:blip r:embed="rId3" cstate="email"/>
          <a:srcRect/>
          <a:stretch>
            <a:fillRect/>
          </a:stretch>
        </p:blipFill>
        <p:spPr bwMode="auto">
          <a:xfrm>
            <a:off x="6508750" y="2997200"/>
            <a:ext cx="2635250" cy="3860800"/>
          </a:xfrm>
          <a:prstGeom prst="rect">
            <a:avLst/>
          </a:prstGeom>
          <a:noFill/>
          <a:ln w="9525" algn="ctr">
            <a:solidFill>
              <a:srgbClr val="C0C0C0"/>
            </a:solidFill>
            <a:miter lim="800000"/>
            <a:headEnd/>
            <a:tailEnd/>
          </a:ln>
        </p:spPr>
      </p:pic>
      <p:pic>
        <p:nvPicPr>
          <p:cNvPr id="45067" name="Picture 12"/>
          <p:cNvPicPr>
            <a:picLocks noChangeAspect="1" noChangeArrowheads="1"/>
          </p:cNvPicPr>
          <p:nvPr/>
        </p:nvPicPr>
        <p:blipFill>
          <a:blip r:embed="rId4" cstate="email"/>
          <a:srcRect/>
          <a:stretch>
            <a:fillRect/>
          </a:stretch>
        </p:blipFill>
        <p:spPr bwMode="auto">
          <a:xfrm>
            <a:off x="0" y="4203700"/>
            <a:ext cx="6443663" cy="2654300"/>
          </a:xfrm>
          <a:prstGeom prst="rect">
            <a:avLst/>
          </a:prstGeom>
          <a:noFill/>
          <a:ln w="9525" algn="ctr">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endParaRPr lang="ru-RU" smtClean="0"/>
          </a:p>
        </p:txBody>
      </p:sp>
      <p:sp>
        <p:nvSpPr>
          <p:cNvPr id="46083" name="Rectangle 3"/>
          <p:cNvSpPr>
            <a:spLocks noGrp="1" noChangeArrowheads="1"/>
          </p:cNvSpPr>
          <p:nvPr>
            <p:ph type="body" idx="1"/>
          </p:nvPr>
        </p:nvSpPr>
        <p:spPr/>
        <p:txBody>
          <a:bodyPr/>
          <a:lstStyle/>
          <a:p>
            <a:pPr eaLnBrk="1" hangingPunct="1"/>
            <a:endParaRPr lang="ru-RU" smtClean="0"/>
          </a:p>
        </p:txBody>
      </p:sp>
      <p:pic>
        <p:nvPicPr>
          <p:cNvPr id="46084"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46085"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grpSp>
        <p:nvGrpSpPr>
          <p:cNvPr id="46086" name="Group 12"/>
          <p:cNvGrpSpPr>
            <a:grpSpLocks/>
          </p:cNvGrpSpPr>
          <p:nvPr/>
        </p:nvGrpSpPr>
        <p:grpSpPr bwMode="auto">
          <a:xfrm>
            <a:off x="1403350" y="981075"/>
            <a:ext cx="4048125" cy="1006475"/>
            <a:chOff x="1475" y="527"/>
            <a:chExt cx="2550" cy="634"/>
          </a:xfrm>
        </p:grpSpPr>
        <p:sp>
          <p:nvSpPr>
            <p:cNvPr id="46090" name="Text Box 5"/>
            <p:cNvSpPr txBox="1">
              <a:spLocks noChangeArrowheads="1"/>
            </p:cNvSpPr>
            <p:nvPr/>
          </p:nvSpPr>
          <p:spPr bwMode="auto">
            <a:xfrm>
              <a:off x="1475" y="527"/>
              <a:ext cx="589" cy="634"/>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Ю</a:t>
              </a:r>
            </a:p>
          </p:txBody>
        </p:sp>
        <p:sp>
          <p:nvSpPr>
            <p:cNvPr id="46091" name="Text Box 7"/>
            <p:cNvSpPr txBox="1">
              <a:spLocks noChangeArrowheads="1"/>
            </p:cNvSpPr>
            <p:nvPr/>
          </p:nvSpPr>
          <p:spPr bwMode="auto">
            <a:xfrm>
              <a:off x="1960" y="799"/>
              <a:ext cx="2065" cy="288"/>
            </a:xfrm>
            <a:prstGeom prst="rect">
              <a:avLst/>
            </a:prstGeom>
            <a:noFill/>
            <a:ln w="9525">
              <a:noFill/>
              <a:miter lim="800000"/>
              <a:headEnd/>
              <a:tailEnd/>
            </a:ln>
          </p:spPr>
          <p:txBody>
            <a:bodyPr>
              <a:spAutoFit/>
            </a:bodyPr>
            <a:lstStyle/>
            <a:p>
              <a:pPr algn="l"/>
              <a:r>
                <a:rPr lang="ru-RU" sz="2400"/>
                <a:t>ность</a:t>
              </a:r>
              <a:r>
                <a:rPr lang="ru-RU" sz="1800" i="0">
                  <a:solidFill>
                    <a:schemeClr val="tx1"/>
                  </a:solidFill>
                </a:rPr>
                <a:t> </a:t>
              </a:r>
              <a:r>
                <a:rPr lang="ru-RU" sz="2400"/>
                <a:t>Ораниенбаума</a:t>
              </a:r>
            </a:p>
          </p:txBody>
        </p:sp>
      </p:grpSp>
      <p:sp>
        <p:nvSpPr>
          <p:cNvPr id="46087" name="Text Box 8"/>
          <p:cNvSpPr txBox="1">
            <a:spLocks noChangeArrowheads="1"/>
          </p:cNvSpPr>
          <p:nvPr/>
        </p:nvSpPr>
        <p:spPr bwMode="auto">
          <a:xfrm>
            <a:off x="171450" y="1925638"/>
            <a:ext cx="7126288" cy="915987"/>
          </a:xfrm>
          <a:prstGeom prst="rect">
            <a:avLst/>
          </a:prstGeom>
          <a:noFill/>
          <a:ln w="9525">
            <a:noFill/>
            <a:miter lim="800000"/>
            <a:headEnd/>
            <a:tailEnd/>
          </a:ln>
        </p:spPr>
        <p:txBody>
          <a:bodyPr wrap="none">
            <a:spAutoFit/>
          </a:bodyPr>
          <a:lstStyle/>
          <a:p>
            <a:pPr algn="l"/>
            <a:r>
              <a:rPr lang="ru-RU" sz="1800"/>
              <a:t>Так называются концерты в рамках  музыкального фестиваля</a:t>
            </a:r>
          </a:p>
          <a:p>
            <a:pPr algn="l"/>
            <a:r>
              <a:rPr lang="ru-RU" sz="1800"/>
              <a:t> «Весна на родине Стравинского», где юные таланты дарят</a:t>
            </a:r>
          </a:p>
          <a:p>
            <a:pPr algn="l"/>
            <a:r>
              <a:rPr lang="ru-RU" sz="1800"/>
              <a:t> любимому городу свое творчество.</a:t>
            </a:r>
          </a:p>
        </p:txBody>
      </p:sp>
      <p:pic>
        <p:nvPicPr>
          <p:cNvPr id="46088" name="Picture 9" descr="IMG_3675"/>
          <p:cNvPicPr>
            <a:picLocks noChangeAspect="1" noChangeArrowheads="1"/>
          </p:cNvPicPr>
          <p:nvPr/>
        </p:nvPicPr>
        <p:blipFill>
          <a:blip r:embed="rId3" cstate="email"/>
          <a:srcRect/>
          <a:stretch>
            <a:fillRect/>
          </a:stretch>
        </p:blipFill>
        <p:spPr bwMode="auto">
          <a:xfrm>
            <a:off x="3419475" y="2830513"/>
            <a:ext cx="5724525" cy="4027487"/>
          </a:xfrm>
          <a:prstGeom prst="rect">
            <a:avLst/>
          </a:prstGeom>
          <a:noFill/>
          <a:ln w="9525">
            <a:solidFill>
              <a:srgbClr val="C0C0C0"/>
            </a:solidFill>
            <a:miter lim="800000"/>
            <a:headEnd/>
            <a:tailEnd/>
          </a:ln>
        </p:spPr>
      </p:pic>
      <p:pic>
        <p:nvPicPr>
          <p:cNvPr id="46089" name="Picture 11" descr="Без имени-1"/>
          <p:cNvPicPr>
            <a:picLocks noChangeAspect="1" noChangeArrowheads="1"/>
          </p:cNvPicPr>
          <p:nvPr/>
        </p:nvPicPr>
        <p:blipFill>
          <a:blip r:embed="rId4" cstate="email"/>
          <a:srcRect/>
          <a:stretch>
            <a:fillRect/>
          </a:stretch>
        </p:blipFill>
        <p:spPr bwMode="auto">
          <a:xfrm>
            <a:off x="0" y="2852738"/>
            <a:ext cx="3330575" cy="4005262"/>
          </a:xfrm>
          <a:prstGeom prst="rect">
            <a:avLst/>
          </a:prstGeom>
          <a:noFill/>
          <a:ln w="9525">
            <a:solidFill>
              <a:srgbClr val="C0C0C0"/>
            </a:solidFill>
            <a:miter lim="800000"/>
            <a:headEnd/>
            <a:tailEnd/>
          </a:ln>
        </p:spPr>
      </p:pic>
    </p:spTree>
  </p:cSld>
  <p:clrMapOvr>
    <a:masterClrMapping/>
  </p:clrMapOvr>
  <p:transition advClick="0" advTm="5000">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endParaRPr lang="ru-RU" smtClean="0"/>
          </a:p>
        </p:txBody>
      </p:sp>
      <p:sp>
        <p:nvSpPr>
          <p:cNvPr id="47107" name="Rectangle 3"/>
          <p:cNvSpPr>
            <a:spLocks noGrp="1" noChangeArrowheads="1"/>
          </p:cNvSpPr>
          <p:nvPr>
            <p:ph type="body" idx="1"/>
          </p:nvPr>
        </p:nvSpPr>
        <p:spPr/>
        <p:txBody>
          <a:bodyPr/>
          <a:lstStyle/>
          <a:p>
            <a:pPr eaLnBrk="1" hangingPunct="1"/>
            <a:endParaRPr lang="ru-RU" smtClean="0"/>
          </a:p>
        </p:txBody>
      </p:sp>
      <p:pic>
        <p:nvPicPr>
          <p:cNvPr id="47108" name="Picture 4" descr="подложка презентации"/>
          <p:cNvPicPr>
            <a:picLocks noChangeAspect="1" noChangeArrowheads="1"/>
          </p:cNvPicPr>
          <p:nvPr/>
        </p:nvPicPr>
        <p:blipFill>
          <a:blip r:embed="rId2" cstate="email"/>
          <a:srcRect/>
          <a:stretch>
            <a:fillRect/>
          </a:stretch>
        </p:blipFill>
        <p:spPr bwMode="auto">
          <a:xfrm>
            <a:off x="0" y="0"/>
            <a:ext cx="9144000" cy="6850063"/>
          </a:xfrm>
          <a:prstGeom prst="rect">
            <a:avLst/>
          </a:prstGeom>
          <a:noFill/>
          <a:ln w="9525">
            <a:noFill/>
            <a:miter lim="800000"/>
            <a:headEnd/>
            <a:tailEnd/>
          </a:ln>
        </p:spPr>
      </p:pic>
      <p:sp>
        <p:nvSpPr>
          <p:cNvPr id="47109" name="Text Box 5"/>
          <p:cNvSpPr txBox="1">
            <a:spLocks noChangeArrowheads="1"/>
          </p:cNvSpPr>
          <p:nvPr/>
        </p:nvSpPr>
        <p:spPr bwMode="auto">
          <a:xfrm>
            <a:off x="2587625" y="1092200"/>
            <a:ext cx="1374775"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Я</a:t>
            </a:r>
          </a:p>
        </p:txBody>
      </p:sp>
      <p:sp>
        <p:nvSpPr>
          <p:cNvPr id="47110" name="Text Box 6"/>
          <p:cNvSpPr txBox="1">
            <a:spLocks noChangeArrowheads="1"/>
          </p:cNvSpPr>
          <p:nvPr/>
        </p:nvSpPr>
        <p:spPr bwMode="auto">
          <a:xfrm>
            <a:off x="2916238" y="1517650"/>
            <a:ext cx="4727575" cy="1187450"/>
          </a:xfrm>
          <a:prstGeom prst="rect">
            <a:avLst/>
          </a:prstGeom>
          <a:noFill/>
          <a:ln w="9525">
            <a:noFill/>
            <a:miter lim="800000"/>
            <a:headEnd/>
            <a:tailEnd/>
          </a:ln>
        </p:spPr>
        <p:txBody>
          <a:bodyPr>
            <a:spAutoFit/>
          </a:bodyPr>
          <a:lstStyle/>
          <a:p>
            <a:pPr algn="l"/>
            <a:r>
              <a:rPr lang="ru-RU" sz="2400"/>
              <a:t>  непременно сюда вернусь »</a:t>
            </a:r>
          </a:p>
          <a:p>
            <a:pPr algn="l"/>
            <a:r>
              <a:rPr lang="ru-RU" sz="2400"/>
              <a:t>скажете Вы, побывав в нашем </a:t>
            </a:r>
            <a:br>
              <a:rPr lang="ru-RU" sz="2400"/>
            </a:br>
            <a:r>
              <a:rPr lang="ru-RU" sz="2400"/>
              <a:t>	замечательном городе.</a:t>
            </a:r>
          </a:p>
        </p:txBody>
      </p:sp>
      <p:sp>
        <p:nvSpPr>
          <p:cNvPr id="47111" name="Text Box 7"/>
          <p:cNvSpPr txBox="1">
            <a:spLocks noChangeArrowheads="1"/>
          </p:cNvSpPr>
          <p:nvPr/>
        </p:nvSpPr>
        <p:spPr bwMode="auto">
          <a:xfrm>
            <a:off x="2411413" y="1557338"/>
            <a:ext cx="766762" cy="457200"/>
          </a:xfrm>
          <a:prstGeom prst="rect">
            <a:avLst/>
          </a:prstGeom>
          <a:noFill/>
          <a:ln w="9525">
            <a:noFill/>
            <a:miter lim="800000"/>
            <a:headEnd/>
            <a:tailEnd/>
          </a:ln>
        </p:spPr>
        <p:txBody>
          <a:bodyPr>
            <a:spAutoFit/>
          </a:bodyPr>
          <a:lstStyle/>
          <a:p>
            <a:pPr algn="l"/>
            <a:r>
              <a:rPr lang="ru-RU" sz="2400" i="0"/>
              <a:t>«</a:t>
            </a:r>
          </a:p>
        </p:txBody>
      </p:sp>
      <p:pic>
        <p:nvPicPr>
          <p:cNvPr id="47112" name="Picture 8" descr="Рисунок1"/>
          <p:cNvPicPr>
            <a:picLocks noChangeAspect="1" noChangeArrowheads="1"/>
          </p:cNvPicPr>
          <p:nvPr/>
        </p:nvPicPr>
        <p:blipFill>
          <a:blip r:embed="rId3" cstate="email"/>
          <a:srcRect/>
          <a:stretch>
            <a:fillRect/>
          </a:stretch>
        </p:blipFill>
        <p:spPr bwMode="auto">
          <a:xfrm>
            <a:off x="107950" y="1281113"/>
            <a:ext cx="2339975" cy="1962150"/>
          </a:xfrm>
          <a:prstGeom prst="rect">
            <a:avLst/>
          </a:prstGeom>
          <a:noFill/>
          <a:ln w="9525">
            <a:noFill/>
            <a:miter lim="800000"/>
            <a:headEnd/>
            <a:tailEnd/>
          </a:ln>
        </p:spPr>
      </p:pic>
      <p:sp>
        <p:nvSpPr>
          <p:cNvPr id="47113" name="Text Box 9"/>
          <p:cNvSpPr txBox="1">
            <a:spLocks noChangeArrowheads="1"/>
          </p:cNvSpPr>
          <p:nvPr/>
        </p:nvSpPr>
        <p:spPr bwMode="auto">
          <a:xfrm>
            <a:off x="574675" y="4852988"/>
            <a:ext cx="8569325" cy="1739900"/>
          </a:xfrm>
          <a:prstGeom prst="rect">
            <a:avLst/>
          </a:prstGeom>
          <a:noFill/>
          <a:ln w="9525">
            <a:noFill/>
            <a:miter lim="800000"/>
            <a:headEnd/>
            <a:tailEnd/>
          </a:ln>
        </p:spPr>
        <p:txBody>
          <a:bodyPr>
            <a:spAutoFit/>
          </a:bodyPr>
          <a:lstStyle/>
          <a:p>
            <a:pPr algn="l"/>
            <a:r>
              <a:rPr lang="ru-RU" sz="1800"/>
              <a:t>Уйдем мы, другие придут,</a:t>
            </a:r>
          </a:p>
          <a:p>
            <a:pPr algn="l"/>
            <a:r>
              <a:rPr lang="ru-RU" sz="1800"/>
              <a:t>Ничто под луною не вечно…</a:t>
            </a:r>
          </a:p>
          <a:p>
            <a:pPr algn="l"/>
            <a:r>
              <a:rPr lang="ru-RU" sz="1800"/>
              <a:t>И только малиновый пруд</a:t>
            </a:r>
          </a:p>
          <a:p>
            <a:pPr algn="l"/>
            <a:r>
              <a:rPr lang="ru-RU" sz="1800"/>
              <a:t>Среди рукотворных причуд</a:t>
            </a:r>
          </a:p>
          <a:p>
            <a:pPr algn="l"/>
            <a:r>
              <a:rPr lang="ru-RU" sz="1800"/>
              <a:t>Глядит и светло, и беспечно.</a:t>
            </a:r>
          </a:p>
          <a:p>
            <a:pPr algn="l"/>
            <a:r>
              <a:rPr lang="ru-RU" sz="1800"/>
              <a:t>                        И. Михайловская</a:t>
            </a:r>
          </a:p>
        </p:txBody>
      </p:sp>
      <p:pic>
        <p:nvPicPr>
          <p:cNvPr id="47114" name="Picture 10" descr="Рисунок5"/>
          <p:cNvPicPr>
            <a:picLocks noChangeAspect="1" noChangeArrowheads="1"/>
          </p:cNvPicPr>
          <p:nvPr/>
        </p:nvPicPr>
        <p:blipFill>
          <a:blip r:embed="rId4" cstate="email"/>
          <a:srcRect/>
          <a:stretch>
            <a:fillRect/>
          </a:stretch>
        </p:blipFill>
        <p:spPr bwMode="auto">
          <a:xfrm>
            <a:off x="4281488" y="3211513"/>
            <a:ext cx="4862512" cy="3646487"/>
          </a:xfrm>
          <a:prstGeom prst="rect">
            <a:avLst/>
          </a:prstGeom>
          <a:noFill/>
          <a:ln w="9525">
            <a:noFill/>
            <a:miter lim="800000"/>
            <a:headEnd/>
            <a:tailEnd/>
          </a:ln>
        </p:spPr>
      </p:pic>
      <p:pic>
        <p:nvPicPr>
          <p:cNvPr id="47115" name="Picture 11" descr="Рисунок8"/>
          <p:cNvPicPr>
            <a:picLocks noChangeAspect="1" noChangeArrowheads="1"/>
          </p:cNvPicPr>
          <p:nvPr/>
        </p:nvPicPr>
        <p:blipFill>
          <a:blip r:embed="rId5" cstate="email"/>
          <a:srcRect/>
          <a:stretch>
            <a:fillRect/>
          </a:stretch>
        </p:blipFill>
        <p:spPr bwMode="auto">
          <a:xfrm>
            <a:off x="2051050" y="2676525"/>
            <a:ext cx="2613025" cy="21336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descr="Меншиковский дворец"/>
          <p:cNvPicPr>
            <a:picLocks noChangeAspect="1" noChangeArrowheads="1"/>
          </p:cNvPicPr>
          <p:nvPr/>
        </p:nvPicPr>
        <p:blipFill>
          <a:blip r:embed="rId3" cstate="email"/>
          <a:srcRect/>
          <a:stretch>
            <a:fillRect/>
          </a:stretch>
        </p:blipFill>
        <p:spPr bwMode="auto">
          <a:xfrm>
            <a:off x="4284663" y="1773238"/>
            <a:ext cx="4319587" cy="3375025"/>
          </a:xfrm>
          <a:prstGeom prst="rect">
            <a:avLst/>
          </a:prstGeom>
          <a:noFill/>
          <a:ln w="9525">
            <a:noFill/>
            <a:miter lim="800000"/>
            <a:headEnd/>
            <a:tailEnd/>
          </a:ln>
        </p:spPr>
      </p:pic>
      <p:pic>
        <p:nvPicPr>
          <p:cNvPr id="6147" name="Picture 4" descr="подложка презентации"/>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0" y="0"/>
            <a:ext cx="9144000" cy="6858000"/>
          </a:xfrm>
          <a:prstGeom prst="rect">
            <a:avLst/>
          </a:prstGeom>
          <a:noFill/>
          <a:ln w="9525">
            <a:noFill/>
            <a:miter lim="800000"/>
            <a:headEnd/>
            <a:tailEnd/>
          </a:ln>
        </p:spPr>
      </p:pic>
      <p:pic>
        <p:nvPicPr>
          <p:cNvPr id="6148" name="Picture 9" descr="Евдошенко Лена"/>
          <p:cNvPicPr>
            <a:picLocks noChangeAspect="1" noChangeArrowheads="1"/>
          </p:cNvPicPr>
          <p:nvPr/>
        </p:nvPicPr>
        <p:blipFill>
          <a:blip r:embed="rId5" cstate="email"/>
          <a:srcRect/>
          <a:stretch>
            <a:fillRect/>
          </a:stretch>
        </p:blipFill>
        <p:spPr bwMode="auto">
          <a:xfrm>
            <a:off x="611188" y="1296988"/>
            <a:ext cx="3292475" cy="3860800"/>
          </a:xfrm>
          <a:prstGeom prst="rect">
            <a:avLst/>
          </a:prstGeom>
          <a:noFill/>
          <a:ln w="9525">
            <a:noFill/>
            <a:miter lim="800000"/>
            <a:headEnd/>
            <a:tailEnd/>
          </a:ln>
        </p:spPr>
      </p:pic>
      <p:sp>
        <p:nvSpPr>
          <p:cNvPr id="6149" name="Rectangle 10"/>
          <p:cNvSpPr>
            <a:spLocks noChangeArrowheads="1"/>
          </p:cNvSpPr>
          <p:nvPr/>
        </p:nvSpPr>
        <p:spPr bwMode="auto">
          <a:xfrm>
            <a:off x="755650" y="5300663"/>
            <a:ext cx="3168650" cy="1190625"/>
          </a:xfrm>
          <a:prstGeom prst="rect">
            <a:avLst/>
          </a:prstGeom>
          <a:noFill/>
          <a:ln w="9525">
            <a:noFill/>
            <a:miter lim="800000"/>
            <a:headEnd/>
            <a:tailEnd/>
          </a:ln>
        </p:spPr>
        <p:txBody>
          <a:bodyPr>
            <a:spAutoFit/>
          </a:bodyPr>
          <a:lstStyle/>
          <a:p>
            <a:pPr algn="r"/>
            <a:r>
              <a:rPr lang="ru-RU" sz="1800">
                <a:solidFill>
                  <a:srgbClr val="E20000"/>
                </a:solidFill>
              </a:rPr>
              <a:t>Б</a:t>
            </a:r>
            <a:r>
              <a:rPr lang="ru-RU" sz="1800"/>
              <a:t>ольшой дворец.</a:t>
            </a:r>
            <a:r>
              <a:rPr lang="en-US" sz="1800"/>
              <a:t/>
            </a:r>
            <a:br>
              <a:rPr lang="en-US" sz="1800"/>
            </a:br>
            <a:r>
              <a:rPr lang="ru-RU" sz="1800"/>
              <a:t>Японский павильон. Компьютерный рисунок. Евдошенко Елена.</a:t>
            </a:r>
          </a:p>
        </p:txBody>
      </p:sp>
      <p:sp>
        <p:nvSpPr>
          <p:cNvPr id="6150" name="Text Box 14"/>
          <p:cNvSpPr txBox="1">
            <a:spLocks noChangeArrowheads="1"/>
          </p:cNvSpPr>
          <p:nvPr/>
        </p:nvSpPr>
        <p:spPr bwMode="auto">
          <a:xfrm>
            <a:off x="4284663" y="5373688"/>
            <a:ext cx="4248150" cy="915987"/>
          </a:xfrm>
          <a:prstGeom prst="rect">
            <a:avLst/>
          </a:prstGeom>
          <a:noFill/>
          <a:ln w="9525">
            <a:noFill/>
            <a:miter lim="800000"/>
            <a:headEnd/>
            <a:tailEnd/>
          </a:ln>
        </p:spPr>
        <p:txBody>
          <a:bodyPr>
            <a:spAutoFit/>
          </a:bodyPr>
          <a:lstStyle/>
          <a:p>
            <a:pPr algn="r"/>
            <a:r>
              <a:rPr lang="ru-RU" sz="1800">
                <a:solidFill>
                  <a:srgbClr val="E20000"/>
                </a:solidFill>
              </a:rPr>
              <a:t>Б</a:t>
            </a:r>
            <a:r>
              <a:rPr lang="ru-RU" sz="1800"/>
              <a:t>ольшой Меньшиковский дворец. Компьютерная графика.</a:t>
            </a:r>
          </a:p>
          <a:p>
            <a:pPr algn="r"/>
            <a:r>
              <a:rPr lang="ru-RU" sz="1800"/>
              <a:t>Бакун Кирилл.</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5" name="Picture 15" descr="окт - 4 - 08 005"/>
          <p:cNvPicPr>
            <a:picLocks noChangeAspect="1" noChangeArrowheads="1"/>
          </p:cNvPicPr>
          <p:nvPr/>
        </p:nvPicPr>
        <p:blipFill>
          <a:blip r:embed="rId2" cstate="email"/>
          <a:srcRect/>
          <a:stretch>
            <a:fillRect/>
          </a:stretch>
        </p:blipFill>
        <p:spPr bwMode="auto">
          <a:xfrm>
            <a:off x="4046538" y="2492375"/>
            <a:ext cx="5075237" cy="3556000"/>
          </a:xfrm>
          <a:prstGeom prst="rect">
            <a:avLst/>
          </a:prstGeom>
          <a:noFill/>
          <a:ln w="9525">
            <a:solidFill>
              <a:srgbClr val="C0C0C0"/>
            </a:solidFill>
            <a:miter lim="800000"/>
            <a:headEnd/>
            <a:tailEnd/>
          </a:ln>
        </p:spPr>
      </p:pic>
      <p:pic>
        <p:nvPicPr>
          <p:cNvPr id="40969" name="Picture 9" descr="карт Бенуа 2"/>
          <p:cNvPicPr>
            <a:picLocks noChangeAspect="1" noChangeArrowheads="1"/>
          </p:cNvPicPr>
          <p:nvPr/>
        </p:nvPicPr>
        <p:blipFill>
          <a:blip r:embed="rId3" cstate="email"/>
          <a:srcRect/>
          <a:stretch>
            <a:fillRect/>
          </a:stretch>
        </p:blipFill>
        <p:spPr bwMode="auto">
          <a:xfrm>
            <a:off x="0" y="1052513"/>
            <a:ext cx="3924300" cy="2693987"/>
          </a:xfrm>
          <a:prstGeom prst="rect">
            <a:avLst/>
          </a:prstGeom>
          <a:noFill/>
          <a:ln w="9525">
            <a:solidFill>
              <a:srgbClr val="C0C0C0"/>
            </a:solidFill>
            <a:miter lim="800000"/>
            <a:headEnd/>
            <a:tailEnd/>
          </a:ln>
        </p:spPr>
      </p:pic>
      <p:pic>
        <p:nvPicPr>
          <p:cNvPr id="7172" name="Picture 4" descr="подложка презентации"/>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40965" name="Text Box 5"/>
          <p:cNvSpPr txBox="1">
            <a:spLocks noChangeArrowheads="1"/>
          </p:cNvSpPr>
          <p:nvPr/>
        </p:nvSpPr>
        <p:spPr bwMode="auto">
          <a:xfrm>
            <a:off x="4067175" y="1285875"/>
            <a:ext cx="649288"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Б</a:t>
            </a:r>
          </a:p>
        </p:txBody>
      </p:sp>
      <p:sp>
        <p:nvSpPr>
          <p:cNvPr id="7174" name="Text Box 6"/>
          <p:cNvSpPr txBox="1">
            <a:spLocks noChangeArrowheads="1"/>
          </p:cNvSpPr>
          <p:nvPr/>
        </p:nvSpPr>
        <p:spPr bwMode="auto">
          <a:xfrm>
            <a:off x="4367213"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40967" name="Text Box 7"/>
          <p:cNvSpPr txBox="1">
            <a:spLocks noChangeArrowheads="1"/>
          </p:cNvSpPr>
          <p:nvPr/>
        </p:nvSpPr>
        <p:spPr bwMode="auto">
          <a:xfrm>
            <a:off x="4587875" y="1841500"/>
            <a:ext cx="3095625" cy="457200"/>
          </a:xfrm>
          <a:prstGeom prst="rect">
            <a:avLst/>
          </a:prstGeom>
          <a:noFill/>
          <a:ln w="9525">
            <a:noFill/>
            <a:miter lim="800000"/>
            <a:headEnd/>
            <a:tailEnd/>
          </a:ln>
        </p:spPr>
        <p:txBody>
          <a:bodyPr>
            <a:spAutoFit/>
          </a:bodyPr>
          <a:lstStyle/>
          <a:p>
            <a:pPr algn="l"/>
            <a:r>
              <a:rPr lang="ru-RU" sz="2400"/>
              <a:t>елая ночь</a:t>
            </a:r>
          </a:p>
        </p:txBody>
      </p:sp>
      <p:sp>
        <p:nvSpPr>
          <p:cNvPr id="40968" name="Text Box 8"/>
          <p:cNvSpPr txBox="1">
            <a:spLocks noChangeArrowheads="1"/>
          </p:cNvSpPr>
          <p:nvPr/>
        </p:nvSpPr>
        <p:spPr bwMode="auto">
          <a:xfrm>
            <a:off x="4859338" y="6092825"/>
            <a:ext cx="4105275" cy="641350"/>
          </a:xfrm>
          <a:prstGeom prst="rect">
            <a:avLst/>
          </a:prstGeom>
          <a:noFill/>
          <a:ln w="9525">
            <a:noFill/>
            <a:miter lim="800000"/>
            <a:headEnd/>
            <a:tailEnd/>
          </a:ln>
        </p:spPr>
        <p:txBody>
          <a:bodyPr>
            <a:spAutoFit/>
          </a:bodyPr>
          <a:lstStyle/>
          <a:p>
            <a:pPr algn="r"/>
            <a:r>
              <a:rPr lang="ru-RU" sz="1800">
                <a:solidFill>
                  <a:srgbClr val="E20000"/>
                </a:solidFill>
              </a:rPr>
              <a:t>Б</a:t>
            </a:r>
            <a:r>
              <a:rPr lang="ru-RU" sz="1800"/>
              <a:t>ольшой дворец глазами художника В. Мишурова</a:t>
            </a:r>
          </a:p>
        </p:txBody>
      </p:sp>
      <p:sp>
        <p:nvSpPr>
          <p:cNvPr id="40970" name="Text Box 10"/>
          <p:cNvSpPr txBox="1">
            <a:spLocks noChangeArrowheads="1"/>
          </p:cNvSpPr>
          <p:nvPr/>
        </p:nvSpPr>
        <p:spPr bwMode="auto">
          <a:xfrm>
            <a:off x="900113" y="3789363"/>
            <a:ext cx="2987675" cy="671512"/>
          </a:xfrm>
          <a:prstGeom prst="rect">
            <a:avLst/>
          </a:prstGeom>
          <a:noFill/>
          <a:ln w="9525">
            <a:noFill/>
            <a:miter lim="800000"/>
            <a:headEnd/>
            <a:tailEnd/>
          </a:ln>
        </p:spPr>
        <p:txBody>
          <a:bodyPr>
            <a:spAutoFit/>
          </a:bodyPr>
          <a:lstStyle/>
          <a:p>
            <a:pPr algn="r"/>
            <a:r>
              <a:rPr lang="ru-RU" sz="2000">
                <a:solidFill>
                  <a:srgbClr val="E20000"/>
                </a:solidFill>
              </a:rPr>
              <a:t>Б</a:t>
            </a:r>
            <a:r>
              <a:rPr lang="ru-RU" sz="1800"/>
              <a:t>енуа. </a:t>
            </a:r>
            <a:r>
              <a:rPr lang="ru-RU" sz="2000">
                <a:solidFill>
                  <a:srgbClr val="E20000"/>
                </a:solidFill>
              </a:rPr>
              <a:t>Б</a:t>
            </a:r>
            <a:r>
              <a:rPr lang="ru-RU" sz="1800"/>
              <a:t>ольшой дворец. </a:t>
            </a:r>
          </a:p>
          <a:p>
            <a:pPr algn="r"/>
            <a:r>
              <a:rPr lang="ru-RU" sz="1800"/>
              <a:t>Японский павильон.</a:t>
            </a:r>
          </a:p>
        </p:txBody>
      </p:sp>
      <p:pic>
        <p:nvPicPr>
          <p:cNvPr id="40971" name="Picture 11"/>
          <p:cNvPicPr>
            <a:picLocks noChangeAspect="1" noChangeArrowheads="1"/>
          </p:cNvPicPr>
          <p:nvPr/>
        </p:nvPicPr>
        <p:blipFill>
          <a:blip r:embed="rId5" cstate="email"/>
          <a:srcRect/>
          <a:stretch>
            <a:fillRect/>
          </a:stretch>
        </p:blipFill>
        <p:spPr bwMode="auto">
          <a:xfrm>
            <a:off x="0" y="4498975"/>
            <a:ext cx="3924300" cy="2359025"/>
          </a:xfrm>
          <a:prstGeom prst="rect">
            <a:avLst/>
          </a:prstGeom>
          <a:noFill/>
          <a:ln w="9525">
            <a:solidFill>
              <a:srgbClr val="C0C0C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69"/>
                                        </p:tgtEl>
                                        <p:attrNameLst>
                                          <p:attrName>style.visibility</p:attrName>
                                        </p:attrNameLst>
                                      </p:cBhvr>
                                      <p:to>
                                        <p:strVal val="visible"/>
                                      </p:to>
                                    </p:set>
                                    <p:animEffect transition="in" filter="fade">
                                      <p:cBhvr>
                                        <p:cTn id="7" dur="1000"/>
                                        <p:tgtEl>
                                          <p:spTgt spid="409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970"/>
                                        </p:tgtEl>
                                        <p:attrNameLst>
                                          <p:attrName>style.visibility</p:attrName>
                                        </p:attrNameLst>
                                      </p:cBhvr>
                                      <p:to>
                                        <p:strVal val="visible"/>
                                      </p:to>
                                    </p:set>
                                    <p:animEffect transition="in" filter="fade">
                                      <p:cBhvr>
                                        <p:cTn id="10" dur="500"/>
                                        <p:tgtEl>
                                          <p:spTgt spid="40970"/>
                                        </p:tgtEl>
                                      </p:cBhvr>
                                    </p:animEffect>
                                  </p:childTnLst>
                                </p:cTn>
                              </p:par>
                              <p:par>
                                <p:cTn id="11" presetID="10" presetClass="entr" presetSubtype="0" fill="hold" nodeType="withEffect">
                                  <p:stCondLst>
                                    <p:cond delay="0"/>
                                  </p:stCondLst>
                                  <p:childTnLst>
                                    <p:set>
                                      <p:cBhvr>
                                        <p:cTn id="12" dur="1" fill="hold">
                                          <p:stCondLst>
                                            <p:cond delay="0"/>
                                          </p:stCondLst>
                                        </p:cTn>
                                        <p:tgtEl>
                                          <p:spTgt spid="40971"/>
                                        </p:tgtEl>
                                        <p:attrNameLst>
                                          <p:attrName>style.visibility</p:attrName>
                                        </p:attrNameLst>
                                      </p:cBhvr>
                                      <p:to>
                                        <p:strVal val="visible"/>
                                      </p:to>
                                    </p:set>
                                    <p:animEffect transition="in" filter="fade">
                                      <p:cBhvr>
                                        <p:cTn id="13" dur="500"/>
                                        <p:tgtEl>
                                          <p:spTgt spid="40971"/>
                                        </p:tgtEl>
                                      </p:cBhvr>
                                    </p:animEffect>
                                  </p:childTnLst>
                                </p:cTn>
                              </p:par>
                              <p:par>
                                <p:cTn id="14" presetID="10" presetClass="entr" presetSubtype="0" fill="hold" nodeType="withEffect">
                                  <p:stCondLst>
                                    <p:cond delay="0"/>
                                  </p:stCondLst>
                                  <p:childTnLst>
                                    <p:set>
                                      <p:cBhvr>
                                        <p:cTn id="15" dur="1" fill="hold">
                                          <p:stCondLst>
                                            <p:cond delay="0"/>
                                          </p:stCondLst>
                                        </p:cTn>
                                        <p:tgtEl>
                                          <p:spTgt spid="40975"/>
                                        </p:tgtEl>
                                        <p:attrNameLst>
                                          <p:attrName>style.visibility</p:attrName>
                                        </p:attrNameLst>
                                      </p:cBhvr>
                                      <p:to>
                                        <p:strVal val="visible"/>
                                      </p:to>
                                    </p:set>
                                    <p:animEffect transition="in" filter="fade">
                                      <p:cBhvr>
                                        <p:cTn id="16" dur="500"/>
                                        <p:tgtEl>
                                          <p:spTgt spid="4097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968"/>
                                        </p:tgtEl>
                                        <p:attrNameLst>
                                          <p:attrName>style.visibility</p:attrName>
                                        </p:attrNameLst>
                                      </p:cBhvr>
                                      <p:to>
                                        <p:strVal val="visible"/>
                                      </p:to>
                                    </p:set>
                                    <p:animEffect transition="in" filter="fade">
                                      <p:cBhvr>
                                        <p:cTn id="19" dur="500"/>
                                        <p:tgtEl>
                                          <p:spTgt spid="4096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0965"/>
                                        </p:tgtEl>
                                        <p:attrNameLst>
                                          <p:attrName>style.visibility</p:attrName>
                                        </p:attrNameLst>
                                      </p:cBhvr>
                                      <p:to>
                                        <p:strVal val="visible"/>
                                      </p:to>
                                    </p:set>
                                    <p:animEffect transition="in" filter="fade">
                                      <p:cBhvr>
                                        <p:cTn id="23" dur="500"/>
                                        <p:tgtEl>
                                          <p:spTgt spid="40965"/>
                                        </p:tgtEl>
                                      </p:cBhvr>
                                    </p:animEffect>
                                  </p:childTnLst>
                                </p:cTn>
                              </p:par>
                            </p:childTnLst>
                          </p:cTn>
                        </p:par>
                        <p:par>
                          <p:cTn id="24" fill="hold">
                            <p:stCondLst>
                              <p:cond delay="150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40967"/>
                                        </p:tgtEl>
                                        <p:attrNameLst>
                                          <p:attrName>style.visibility</p:attrName>
                                        </p:attrNameLst>
                                      </p:cBhvr>
                                      <p:to>
                                        <p:strVal val="visible"/>
                                      </p:to>
                                    </p:set>
                                    <p:anim calcmode="discrete" valueType="clr">
                                      <p:cBhvr override="childStyle">
                                        <p:cTn id="27" dur="80"/>
                                        <p:tgtEl>
                                          <p:spTgt spid="40967"/>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0967"/>
                                        </p:tgtEl>
                                        <p:attrNameLst>
                                          <p:attrName>fillcolor</p:attrName>
                                        </p:attrNameLst>
                                      </p:cBhvr>
                                      <p:tavLst>
                                        <p:tav tm="0">
                                          <p:val>
                                            <p:clrVal>
                                              <a:schemeClr val="accent2"/>
                                            </p:clrVal>
                                          </p:val>
                                        </p:tav>
                                        <p:tav tm="50000">
                                          <p:val>
                                            <p:clrVal>
                                              <a:schemeClr val="hlink"/>
                                            </p:clrVal>
                                          </p:val>
                                        </p:tav>
                                      </p:tavLst>
                                    </p:anim>
                                    <p:set>
                                      <p:cBhvr>
                                        <p:cTn id="29" dur="80"/>
                                        <p:tgtEl>
                                          <p:spTgt spid="4096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p:bldP spid="40967" grpId="0"/>
      <p:bldP spid="40968" grpId="0"/>
      <p:bldP spid="409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4" descr="живопись 08 136"/>
          <p:cNvPicPr>
            <a:picLocks noChangeAspect="1" noChangeArrowheads="1"/>
          </p:cNvPicPr>
          <p:nvPr/>
        </p:nvPicPr>
        <p:blipFill>
          <a:blip r:embed="rId2" cstate="email">
            <a:lum bright="12000"/>
          </a:blip>
          <a:srcRect/>
          <a:stretch>
            <a:fillRect/>
          </a:stretch>
        </p:blipFill>
        <p:spPr bwMode="auto">
          <a:xfrm>
            <a:off x="179388" y="3429000"/>
            <a:ext cx="4321175" cy="2852738"/>
          </a:xfrm>
          <a:prstGeom prst="rect">
            <a:avLst/>
          </a:prstGeom>
          <a:noFill/>
          <a:ln w="9525">
            <a:solidFill>
              <a:srgbClr val="C0C0C0"/>
            </a:solidFill>
            <a:miter lim="800000"/>
            <a:headEnd/>
            <a:tailEnd/>
          </a:ln>
        </p:spPr>
      </p:pic>
      <p:pic>
        <p:nvPicPr>
          <p:cNvPr id="8195" name="Picture 3" descr="подложка презентации"/>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8196" name="Text Box 4"/>
          <p:cNvSpPr txBox="1">
            <a:spLocks noChangeArrowheads="1"/>
          </p:cNvSpPr>
          <p:nvPr/>
        </p:nvSpPr>
        <p:spPr bwMode="auto">
          <a:xfrm>
            <a:off x="2555875" y="908050"/>
            <a:ext cx="792163" cy="1189038"/>
          </a:xfrm>
          <a:prstGeom prst="rect">
            <a:avLst/>
          </a:prstGeom>
          <a:noFill/>
          <a:ln w="9525">
            <a:noFill/>
            <a:miter lim="800000"/>
            <a:headEnd/>
            <a:tailEnd/>
          </a:ln>
        </p:spPr>
        <p:txBody>
          <a:bodyPr>
            <a:spAutoFit/>
          </a:bodyPr>
          <a:lstStyle/>
          <a:p>
            <a:pPr algn="l"/>
            <a:r>
              <a:rPr lang="ru-RU" sz="7200">
                <a:solidFill>
                  <a:srgbClr val="E20000"/>
                </a:solidFill>
                <a:latin typeface="Times New Roman" pitchFamily="18" charset="0"/>
              </a:rPr>
              <a:t>В</a:t>
            </a:r>
          </a:p>
        </p:txBody>
      </p:sp>
      <p:sp>
        <p:nvSpPr>
          <p:cNvPr id="8197" name="Text Box 5"/>
          <p:cNvSpPr txBox="1">
            <a:spLocks noChangeArrowheads="1"/>
          </p:cNvSpPr>
          <p:nvPr/>
        </p:nvSpPr>
        <p:spPr bwMode="auto">
          <a:xfrm>
            <a:off x="5076825"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sp>
        <p:nvSpPr>
          <p:cNvPr id="8198" name="Text Box 6"/>
          <p:cNvSpPr txBox="1">
            <a:spLocks noChangeArrowheads="1"/>
          </p:cNvSpPr>
          <p:nvPr/>
        </p:nvSpPr>
        <p:spPr bwMode="auto">
          <a:xfrm>
            <a:off x="3109913" y="1458913"/>
            <a:ext cx="2735262" cy="457200"/>
          </a:xfrm>
          <a:prstGeom prst="rect">
            <a:avLst/>
          </a:prstGeom>
          <a:noFill/>
          <a:ln w="9525">
            <a:noFill/>
            <a:miter lim="800000"/>
            <a:headEnd/>
            <a:tailEnd/>
          </a:ln>
        </p:spPr>
        <p:txBody>
          <a:bodyPr>
            <a:spAutoFit/>
          </a:bodyPr>
          <a:lstStyle/>
          <a:p>
            <a:pPr algn="l"/>
            <a:r>
              <a:rPr lang="ru-RU" sz="2400"/>
              <a:t>ъездные ворота</a:t>
            </a:r>
          </a:p>
        </p:txBody>
      </p:sp>
      <p:sp>
        <p:nvSpPr>
          <p:cNvPr id="8199" name="Rectangle 8"/>
          <p:cNvSpPr>
            <a:spLocks noChangeArrowheads="1"/>
          </p:cNvSpPr>
          <p:nvPr/>
        </p:nvSpPr>
        <p:spPr bwMode="auto">
          <a:xfrm>
            <a:off x="4427538" y="4724400"/>
            <a:ext cx="184150" cy="641350"/>
          </a:xfrm>
          <a:prstGeom prst="rect">
            <a:avLst/>
          </a:prstGeom>
          <a:noFill/>
          <a:ln w="9525">
            <a:noFill/>
            <a:miter lim="800000"/>
            <a:headEnd/>
            <a:tailEnd/>
          </a:ln>
        </p:spPr>
        <p:txBody>
          <a:bodyPr wrap="none" anchor="ctr">
            <a:spAutoFit/>
          </a:bodyPr>
          <a:lstStyle/>
          <a:p>
            <a:pPr algn="l"/>
            <a:endParaRPr lang="ru-RU" sz="1800" i="0">
              <a:solidFill>
                <a:schemeClr val="tx1"/>
              </a:solidFill>
            </a:endParaRPr>
          </a:p>
          <a:p>
            <a:pPr algn="l" eaLnBrk="0" hangingPunct="0"/>
            <a:endParaRPr lang="ru-RU" sz="1800" i="0">
              <a:solidFill>
                <a:schemeClr val="tx1"/>
              </a:solidFill>
            </a:endParaRPr>
          </a:p>
        </p:txBody>
      </p:sp>
      <p:sp>
        <p:nvSpPr>
          <p:cNvPr id="8200" name="Text Box 9"/>
          <p:cNvSpPr txBox="1">
            <a:spLocks noChangeArrowheads="1"/>
          </p:cNvSpPr>
          <p:nvPr/>
        </p:nvSpPr>
        <p:spPr bwMode="auto">
          <a:xfrm>
            <a:off x="7019925" y="3573463"/>
            <a:ext cx="184150" cy="366712"/>
          </a:xfrm>
          <a:prstGeom prst="rect">
            <a:avLst/>
          </a:prstGeom>
          <a:noFill/>
          <a:ln w="9525">
            <a:noFill/>
            <a:miter lim="800000"/>
            <a:headEnd/>
            <a:tailEnd/>
          </a:ln>
        </p:spPr>
        <p:txBody>
          <a:bodyPr wrap="none">
            <a:spAutoFit/>
          </a:bodyPr>
          <a:lstStyle/>
          <a:p>
            <a:pPr algn="l"/>
            <a:endParaRPr lang="ru-RU" sz="1800">
              <a:solidFill>
                <a:schemeClr val="tx1"/>
              </a:solidFill>
            </a:endParaRPr>
          </a:p>
        </p:txBody>
      </p:sp>
      <p:sp>
        <p:nvSpPr>
          <p:cNvPr id="8201" name="Text Box 10"/>
          <p:cNvSpPr txBox="1">
            <a:spLocks noChangeArrowheads="1"/>
          </p:cNvSpPr>
          <p:nvPr/>
        </p:nvSpPr>
        <p:spPr bwMode="auto">
          <a:xfrm>
            <a:off x="6227763" y="3213100"/>
            <a:ext cx="184150" cy="366713"/>
          </a:xfrm>
          <a:prstGeom prst="rect">
            <a:avLst/>
          </a:prstGeom>
          <a:noFill/>
          <a:ln w="9525">
            <a:noFill/>
            <a:miter lim="800000"/>
            <a:headEnd/>
            <a:tailEnd/>
          </a:ln>
        </p:spPr>
        <p:txBody>
          <a:bodyPr wrap="none">
            <a:spAutoFit/>
          </a:bodyPr>
          <a:lstStyle/>
          <a:p>
            <a:pPr algn="l"/>
            <a:endParaRPr lang="ru-RU" sz="1800">
              <a:solidFill>
                <a:schemeClr val="tx1"/>
              </a:solidFill>
            </a:endParaRPr>
          </a:p>
        </p:txBody>
      </p:sp>
      <p:sp>
        <p:nvSpPr>
          <p:cNvPr id="8202" name="Text Box 11"/>
          <p:cNvSpPr txBox="1">
            <a:spLocks noChangeArrowheads="1"/>
          </p:cNvSpPr>
          <p:nvPr/>
        </p:nvSpPr>
        <p:spPr bwMode="auto">
          <a:xfrm>
            <a:off x="4716463" y="6308725"/>
            <a:ext cx="4176712" cy="366713"/>
          </a:xfrm>
          <a:prstGeom prst="rect">
            <a:avLst/>
          </a:prstGeom>
          <a:noFill/>
          <a:ln w="9525">
            <a:noFill/>
            <a:miter lim="800000"/>
            <a:headEnd/>
            <a:tailEnd/>
          </a:ln>
        </p:spPr>
        <p:txBody>
          <a:bodyPr>
            <a:spAutoFit/>
          </a:bodyPr>
          <a:lstStyle/>
          <a:p>
            <a:pPr algn="r"/>
            <a:r>
              <a:rPr lang="ru-RU" sz="1800">
                <a:solidFill>
                  <a:srgbClr val="E20000"/>
                </a:solidFill>
              </a:rPr>
              <a:t>В</a:t>
            </a:r>
            <a:r>
              <a:rPr lang="ru-RU" sz="1800"/>
              <a:t>ъездные ворота. С. Карлыханова</a:t>
            </a:r>
          </a:p>
        </p:txBody>
      </p:sp>
      <p:sp>
        <p:nvSpPr>
          <p:cNvPr id="8203" name="Text Box 12"/>
          <p:cNvSpPr txBox="1">
            <a:spLocks noChangeArrowheads="1"/>
          </p:cNvSpPr>
          <p:nvPr/>
        </p:nvSpPr>
        <p:spPr bwMode="auto">
          <a:xfrm>
            <a:off x="1906588" y="6308725"/>
            <a:ext cx="2736850" cy="366713"/>
          </a:xfrm>
          <a:prstGeom prst="rect">
            <a:avLst/>
          </a:prstGeom>
          <a:noFill/>
          <a:ln w="9525">
            <a:noFill/>
            <a:miter lim="800000"/>
            <a:headEnd/>
            <a:tailEnd/>
          </a:ln>
        </p:spPr>
        <p:txBody>
          <a:bodyPr>
            <a:spAutoFit/>
          </a:bodyPr>
          <a:lstStyle/>
          <a:p>
            <a:pPr algn="l"/>
            <a:r>
              <a:rPr lang="ru-RU" sz="1800">
                <a:solidFill>
                  <a:srgbClr val="E20000"/>
                </a:solidFill>
              </a:rPr>
              <a:t>В</a:t>
            </a:r>
            <a:r>
              <a:rPr lang="ru-RU" sz="1800"/>
              <a:t>есна 1945  А.Петров</a:t>
            </a:r>
          </a:p>
        </p:txBody>
      </p:sp>
      <p:sp>
        <p:nvSpPr>
          <p:cNvPr id="8204" name="Rectangle 13"/>
          <p:cNvSpPr>
            <a:spLocks noChangeArrowheads="1"/>
          </p:cNvSpPr>
          <p:nvPr/>
        </p:nvSpPr>
        <p:spPr bwMode="auto">
          <a:xfrm>
            <a:off x="2484438" y="1916113"/>
            <a:ext cx="6013450" cy="1766887"/>
          </a:xfrm>
          <a:prstGeom prst="rect">
            <a:avLst/>
          </a:prstGeom>
          <a:noFill/>
          <a:ln w="9525">
            <a:noFill/>
            <a:miter lim="800000"/>
            <a:headEnd/>
            <a:tailEnd/>
          </a:ln>
        </p:spPr>
        <p:txBody>
          <a:bodyPr anchor="ctr">
            <a:spAutoFit/>
          </a:bodyPr>
          <a:lstStyle/>
          <a:p>
            <a:pPr algn="l"/>
            <a:r>
              <a:rPr lang="ru-RU" sz="2200"/>
              <a:t>Монументальное сооружение в виде триумфальной арки "открывает" историческую часть города (1826-1829) архитектор А.М. Горностаев.</a:t>
            </a:r>
          </a:p>
          <a:p>
            <a:pPr algn="l" eaLnBrk="0" hangingPunct="0"/>
            <a:endParaRPr lang="ru-RU" sz="2200"/>
          </a:p>
        </p:txBody>
      </p:sp>
      <p:pic>
        <p:nvPicPr>
          <p:cNvPr id="8205" name="Picture 15" descr="живопись 08 161"/>
          <p:cNvPicPr>
            <a:picLocks noChangeAspect="1" noChangeArrowheads="1"/>
          </p:cNvPicPr>
          <p:nvPr/>
        </p:nvPicPr>
        <p:blipFill>
          <a:blip r:embed="rId4" cstate="email"/>
          <a:srcRect/>
          <a:stretch>
            <a:fillRect/>
          </a:stretch>
        </p:blipFill>
        <p:spPr bwMode="auto">
          <a:xfrm>
            <a:off x="4643438" y="3429000"/>
            <a:ext cx="4283075" cy="2855913"/>
          </a:xfrm>
          <a:prstGeom prst="rect">
            <a:avLst/>
          </a:prstGeom>
          <a:noFill/>
          <a:ln w="9525">
            <a:noFill/>
            <a:miter lim="800000"/>
            <a:headEnd/>
            <a:tailEnd/>
          </a:ln>
        </p:spPr>
      </p:pic>
      <p:pic>
        <p:nvPicPr>
          <p:cNvPr id="8206" name="Picture 16" descr="37295_18"/>
          <p:cNvPicPr>
            <a:picLocks noChangeAspect="1" noChangeArrowheads="1"/>
          </p:cNvPicPr>
          <p:nvPr/>
        </p:nvPicPr>
        <p:blipFill>
          <a:blip r:embed="rId5" cstate="email"/>
          <a:srcRect/>
          <a:stretch>
            <a:fillRect/>
          </a:stretch>
        </p:blipFill>
        <p:spPr bwMode="auto">
          <a:xfrm>
            <a:off x="179388" y="1354138"/>
            <a:ext cx="2236787" cy="1965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живопись 08 155"/>
          <p:cNvPicPr>
            <a:picLocks noChangeAspect="1" noChangeArrowheads="1"/>
          </p:cNvPicPr>
          <p:nvPr/>
        </p:nvPicPr>
        <p:blipFill>
          <a:blip r:embed="rId3" cstate="email">
            <a:lum bright="18000"/>
          </a:blip>
          <a:srcRect/>
          <a:stretch>
            <a:fillRect/>
          </a:stretch>
        </p:blipFill>
        <p:spPr bwMode="auto">
          <a:xfrm>
            <a:off x="0" y="981075"/>
            <a:ext cx="4751388" cy="3694113"/>
          </a:xfrm>
          <a:prstGeom prst="rect">
            <a:avLst/>
          </a:prstGeom>
          <a:noFill/>
          <a:ln w="9525">
            <a:noFill/>
            <a:miter lim="800000"/>
            <a:headEnd/>
            <a:tailEnd/>
          </a:ln>
        </p:spPr>
      </p:pic>
      <p:sp>
        <p:nvSpPr>
          <p:cNvPr id="9219" name="Text Box 6"/>
          <p:cNvSpPr txBox="1">
            <a:spLocks noChangeArrowheads="1"/>
          </p:cNvSpPr>
          <p:nvPr/>
        </p:nvSpPr>
        <p:spPr bwMode="auto">
          <a:xfrm>
            <a:off x="4389438" y="2060575"/>
            <a:ext cx="184150" cy="366713"/>
          </a:xfrm>
          <a:prstGeom prst="rect">
            <a:avLst/>
          </a:prstGeom>
          <a:noFill/>
          <a:ln w="9525">
            <a:noFill/>
            <a:miter lim="800000"/>
            <a:headEnd/>
            <a:tailEnd/>
          </a:ln>
        </p:spPr>
        <p:txBody>
          <a:bodyPr wrap="none">
            <a:spAutoFit/>
          </a:bodyPr>
          <a:lstStyle/>
          <a:p>
            <a:pPr algn="l"/>
            <a:endParaRPr lang="ru-RU" sz="1800" i="0">
              <a:solidFill>
                <a:schemeClr val="tx1"/>
              </a:solidFill>
            </a:endParaRPr>
          </a:p>
        </p:txBody>
      </p:sp>
      <p:pic>
        <p:nvPicPr>
          <p:cNvPr id="9220" name="Picture 9"/>
          <p:cNvPicPr>
            <a:picLocks noChangeAspect="1" noChangeArrowheads="1"/>
          </p:cNvPicPr>
          <p:nvPr/>
        </p:nvPicPr>
        <p:blipFill>
          <a:blip r:embed="rId4" cstate="email"/>
          <a:srcRect/>
          <a:stretch>
            <a:fillRect/>
          </a:stretch>
        </p:blipFill>
        <p:spPr bwMode="auto">
          <a:xfrm>
            <a:off x="677863" y="4365625"/>
            <a:ext cx="4068762" cy="2389188"/>
          </a:xfrm>
          <a:prstGeom prst="rect">
            <a:avLst/>
          </a:prstGeom>
          <a:noFill/>
          <a:ln w="9525">
            <a:noFill/>
            <a:miter lim="800000"/>
            <a:headEnd/>
            <a:tailEnd/>
          </a:ln>
        </p:spPr>
      </p:pic>
      <p:sp>
        <p:nvSpPr>
          <p:cNvPr id="9221" name="Rectangle 2"/>
          <p:cNvSpPr>
            <a:spLocks noGrp="1" noChangeArrowheads="1"/>
          </p:cNvSpPr>
          <p:nvPr>
            <p:ph type="title"/>
          </p:nvPr>
        </p:nvSpPr>
        <p:spPr>
          <a:xfrm>
            <a:off x="323850" y="260350"/>
            <a:ext cx="8229600" cy="1143000"/>
          </a:xfrm>
        </p:spPr>
        <p:txBody>
          <a:bodyPr/>
          <a:lstStyle/>
          <a:p>
            <a:pPr eaLnBrk="1" hangingPunct="1"/>
            <a:r>
              <a:rPr lang="ru-RU" smtClean="0"/>
              <a:t>о</a:t>
            </a:r>
          </a:p>
        </p:txBody>
      </p:sp>
      <p:pic>
        <p:nvPicPr>
          <p:cNvPr id="9222" name="Picture 4" descr="подложка презентации"/>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0" y="0"/>
            <a:ext cx="9144000" cy="6850063"/>
          </a:xfrm>
          <a:prstGeom prst="rect">
            <a:avLst/>
          </a:prstGeom>
          <a:noFill/>
          <a:ln w="9525">
            <a:noFill/>
            <a:miter lim="800000"/>
            <a:headEnd/>
            <a:tailEnd/>
          </a:ln>
        </p:spPr>
      </p:pic>
      <p:sp>
        <p:nvSpPr>
          <p:cNvPr id="9223" name="Text Box 5"/>
          <p:cNvSpPr txBox="1">
            <a:spLocks noChangeArrowheads="1"/>
          </p:cNvSpPr>
          <p:nvPr/>
        </p:nvSpPr>
        <p:spPr bwMode="auto">
          <a:xfrm>
            <a:off x="4859338" y="1412875"/>
            <a:ext cx="936625"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В</a:t>
            </a:r>
          </a:p>
        </p:txBody>
      </p:sp>
      <p:sp>
        <p:nvSpPr>
          <p:cNvPr id="9224" name="Text Box 7"/>
          <p:cNvSpPr txBox="1">
            <a:spLocks noChangeArrowheads="1"/>
          </p:cNvSpPr>
          <p:nvPr/>
        </p:nvSpPr>
        <p:spPr bwMode="auto">
          <a:xfrm>
            <a:off x="5297488" y="1844675"/>
            <a:ext cx="1441450" cy="457200"/>
          </a:xfrm>
          <a:prstGeom prst="rect">
            <a:avLst/>
          </a:prstGeom>
          <a:noFill/>
          <a:ln w="9525">
            <a:noFill/>
            <a:miter lim="800000"/>
            <a:headEnd/>
            <a:tailEnd/>
          </a:ln>
        </p:spPr>
        <p:txBody>
          <a:bodyPr>
            <a:spAutoFit/>
          </a:bodyPr>
          <a:lstStyle/>
          <a:p>
            <a:pPr algn="l"/>
            <a:r>
              <a:rPr lang="ru-RU" sz="2400"/>
              <a:t>окзал</a:t>
            </a:r>
          </a:p>
        </p:txBody>
      </p:sp>
      <p:sp>
        <p:nvSpPr>
          <p:cNvPr id="9225" name="Rectangle 10"/>
          <p:cNvSpPr>
            <a:spLocks noChangeArrowheads="1"/>
          </p:cNvSpPr>
          <p:nvPr/>
        </p:nvSpPr>
        <p:spPr bwMode="auto">
          <a:xfrm>
            <a:off x="4787900" y="2398713"/>
            <a:ext cx="4105275" cy="3937000"/>
          </a:xfrm>
          <a:prstGeom prst="rect">
            <a:avLst/>
          </a:prstGeom>
          <a:noFill/>
          <a:ln w="9525">
            <a:noFill/>
            <a:miter lim="800000"/>
            <a:headEnd/>
            <a:tailEnd/>
          </a:ln>
        </p:spPr>
        <p:txBody>
          <a:bodyPr anchor="ctr">
            <a:spAutoFit/>
          </a:bodyPr>
          <a:lstStyle/>
          <a:p>
            <a:pPr algn="l"/>
            <a:r>
              <a:rPr lang="ru-RU" sz="1800"/>
              <a:t>Строительство  </a:t>
            </a:r>
            <a:br>
              <a:rPr lang="ru-RU" sz="1800"/>
            </a:br>
            <a:r>
              <a:rPr lang="ru-RU" sz="1800"/>
              <a:t>вокзала  в Ораниенбауме было начато  1862 году, шло одновременно со строительством путей, и завершено в 1864 году. </a:t>
            </a:r>
          </a:p>
          <a:p>
            <a:pPr algn="l"/>
            <a:r>
              <a:rPr lang="ru-RU" sz="1800"/>
              <a:t>Напротив вокзала, на месте нынешнего сквера, стояло здание летнего театра. Дачная и музыкальная жизнь  Ораниенбаума </a:t>
            </a:r>
          </a:p>
          <a:p>
            <a:pPr algn="l"/>
            <a:r>
              <a:rPr lang="ru-RU" sz="1800"/>
              <a:t>с его открытием стала особенно интересной и  была  заметным явлением в культуре Петербурга. Театр не сохранился.</a:t>
            </a:r>
          </a:p>
          <a:p>
            <a:pPr algn="l"/>
            <a:endParaRPr lang="ru-RU" sz="180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11" name="02 Дорожка 2.wma">
            <a:hlinkClick r:id="" action="ppaction://media"/>
          </p:cNvPr>
          <p:cNvPicPr>
            <a:picLocks noRot="1" noChangeAspect="1" noChangeArrowheads="1"/>
          </p:cNvPicPr>
          <p:nvPr>
            <a:audioFile r:link="rId1"/>
          </p:nvPr>
        </p:nvPicPr>
        <p:blipFill>
          <a:blip r:embed="rId3" cstate="email"/>
          <a:srcRect/>
          <a:stretch>
            <a:fillRect/>
          </a:stretch>
        </p:blipFill>
        <p:spPr bwMode="auto">
          <a:xfrm>
            <a:off x="0" y="0"/>
            <a:ext cx="304800" cy="304800"/>
          </a:xfrm>
          <a:prstGeom prst="rect">
            <a:avLst/>
          </a:prstGeom>
          <a:noFill/>
          <a:ln w="9525">
            <a:noFill/>
            <a:miter lim="800000"/>
            <a:headEnd/>
            <a:tailEnd/>
          </a:ln>
        </p:spPr>
      </p:pic>
      <p:pic>
        <p:nvPicPr>
          <p:cNvPr id="10243" name="Picture 18" descr="ImageJPEG_2545-1"/>
          <p:cNvPicPr>
            <a:picLocks noChangeAspect="1" noChangeArrowheads="1"/>
          </p:cNvPicPr>
          <p:nvPr/>
        </p:nvPicPr>
        <p:blipFill>
          <a:blip r:embed="rId4" cstate="email">
            <a:lum bright="12000"/>
          </a:blip>
          <a:srcRect/>
          <a:stretch>
            <a:fillRect/>
          </a:stretch>
        </p:blipFill>
        <p:spPr bwMode="auto">
          <a:xfrm>
            <a:off x="7938" y="4149725"/>
            <a:ext cx="4059237" cy="2708275"/>
          </a:xfrm>
          <a:prstGeom prst="rect">
            <a:avLst/>
          </a:prstGeom>
          <a:noFill/>
          <a:ln w="9525">
            <a:solidFill>
              <a:srgbClr val="C0C0C0"/>
            </a:solidFill>
            <a:miter lim="800000"/>
            <a:headEnd/>
            <a:tailEnd/>
          </a:ln>
        </p:spPr>
      </p:pic>
      <p:pic>
        <p:nvPicPr>
          <p:cNvPr id="10244" name="Picture 17" descr="апельс"/>
          <p:cNvPicPr>
            <a:picLocks noChangeAspect="1" noChangeArrowheads="1"/>
          </p:cNvPicPr>
          <p:nvPr/>
        </p:nvPicPr>
        <p:blipFill>
          <a:blip r:embed="rId5" cstate="email">
            <a:lum bright="18000"/>
          </a:blip>
          <a:srcRect/>
          <a:stretch>
            <a:fillRect/>
          </a:stretch>
        </p:blipFill>
        <p:spPr bwMode="auto">
          <a:xfrm>
            <a:off x="0" y="981075"/>
            <a:ext cx="4068763" cy="3095625"/>
          </a:xfrm>
          <a:prstGeom prst="rect">
            <a:avLst/>
          </a:prstGeom>
          <a:noFill/>
          <a:ln w="9525">
            <a:solidFill>
              <a:srgbClr val="C0C0C0"/>
            </a:solidFill>
            <a:miter lim="800000"/>
            <a:headEnd/>
            <a:tailEnd/>
          </a:ln>
        </p:spPr>
      </p:pic>
      <p:pic>
        <p:nvPicPr>
          <p:cNvPr id="10245" name="Picture 4" descr="подложка презентации"/>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0" y="7938"/>
            <a:ext cx="9144000" cy="6850062"/>
          </a:xfrm>
          <a:prstGeom prst="rect">
            <a:avLst/>
          </a:prstGeom>
          <a:noFill/>
          <a:ln w="9525">
            <a:noFill/>
            <a:miter lim="800000"/>
            <a:headEnd/>
            <a:tailEnd/>
          </a:ln>
        </p:spPr>
      </p:pic>
      <p:sp>
        <p:nvSpPr>
          <p:cNvPr id="10246" name="Text Box 5"/>
          <p:cNvSpPr txBox="1">
            <a:spLocks noChangeArrowheads="1"/>
          </p:cNvSpPr>
          <p:nvPr/>
        </p:nvSpPr>
        <p:spPr bwMode="auto">
          <a:xfrm>
            <a:off x="4167188" y="1412875"/>
            <a:ext cx="1223962" cy="1006475"/>
          </a:xfrm>
          <a:prstGeom prst="rect">
            <a:avLst/>
          </a:prstGeom>
          <a:noFill/>
          <a:ln w="9525">
            <a:noFill/>
            <a:miter lim="800000"/>
            <a:headEnd/>
            <a:tailEnd/>
          </a:ln>
        </p:spPr>
        <p:txBody>
          <a:bodyPr>
            <a:spAutoFit/>
          </a:bodyPr>
          <a:lstStyle/>
          <a:p>
            <a:pPr algn="l"/>
            <a:r>
              <a:rPr lang="ru-RU" sz="6000">
                <a:solidFill>
                  <a:srgbClr val="E20000"/>
                </a:solidFill>
                <a:latin typeface="Times New Roman" pitchFamily="18" charset="0"/>
              </a:rPr>
              <a:t>Г</a:t>
            </a:r>
          </a:p>
        </p:txBody>
      </p:sp>
      <p:sp>
        <p:nvSpPr>
          <p:cNvPr id="10247" name="Text Box 7"/>
          <p:cNvSpPr txBox="1">
            <a:spLocks noChangeArrowheads="1"/>
          </p:cNvSpPr>
          <p:nvPr/>
        </p:nvSpPr>
        <p:spPr bwMode="auto">
          <a:xfrm>
            <a:off x="4400550" y="1844675"/>
            <a:ext cx="3773488" cy="457200"/>
          </a:xfrm>
          <a:prstGeom prst="rect">
            <a:avLst/>
          </a:prstGeom>
          <a:noFill/>
          <a:ln w="9525">
            <a:noFill/>
            <a:miter lim="800000"/>
            <a:headEnd/>
            <a:tailEnd/>
          </a:ln>
        </p:spPr>
        <p:txBody>
          <a:bodyPr>
            <a:spAutoFit/>
          </a:bodyPr>
          <a:lstStyle/>
          <a:p>
            <a:pPr algn="l"/>
            <a:r>
              <a:rPr lang="ru-RU" sz="2400"/>
              <a:t>ородские праздники</a:t>
            </a:r>
          </a:p>
        </p:txBody>
      </p:sp>
      <p:sp>
        <p:nvSpPr>
          <p:cNvPr id="10248" name="Text Box 9"/>
          <p:cNvSpPr txBox="1">
            <a:spLocks noChangeArrowheads="1"/>
          </p:cNvSpPr>
          <p:nvPr/>
        </p:nvSpPr>
        <p:spPr bwMode="auto">
          <a:xfrm>
            <a:off x="4260850" y="2349500"/>
            <a:ext cx="4805363" cy="396875"/>
          </a:xfrm>
          <a:prstGeom prst="rect">
            <a:avLst/>
          </a:prstGeom>
          <a:noFill/>
          <a:ln w="9525">
            <a:noFill/>
            <a:miter lim="800000"/>
            <a:headEnd/>
            <a:tailEnd/>
          </a:ln>
        </p:spPr>
        <p:txBody>
          <a:bodyPr>
            <a:spAutoFit/>
          </a:bodyPr>
          <a:lstStyle/>
          <a:p>
            <a:pPr algn="l"/>
            <a:r>
              <a:rPr lang="ru-RU" sz="1800"/>
              <a:t>главный из которых – </a:t>
            </a:r>
            <a:r>
              <a:rPr lang="ru-RU" sz="2000"/>
              <a:t>День города</a:t>
            </a:r>
          </a:p>
        </p:txBody>
      </p:sp>
      <p:sp>
        <p:nvSpPr>
          <p:cNvPr id="10249" name="Text Box 10"/>
          <p:cNvSpPr txBox="1">
            <a:spLocks noChangeArrowheads="1"/>
          </p:cNvSpPr>
          <p:nvPr/>
        </p:nvSpPr>
        <p:spPr bwMode="auto">
          <a:xfrm>
            <a:off x="5418138" y="2708275"/>
            <a:ext cx="2393950" cy="579438"/>
          </a:xfrm>
          <a:prstGeom prst="rect">
            <a:avLst/>
          </a:prstGeom>
          <a:noFill/>
          <a:ln w="9525">
            <a:noFill/>
            <a:miter lim="800000"/>
            <a:headEnd/>
            <a:tailEnd/>
          </a:ln>
        </p:spPr>
        <p:txBody>
          <a:bodyPr>
            <a:spAutoFit/>
          </a:bodyPr>
          <a:lstStyle/>
          <a:p>
            <a:r>
              <a:rPr lang="ru-RU" sz="3200">
                <a:solidFill>
                  <a:srgbClr val="E20000"/>
                </a:solidFill>
              </a:rPr>
              <a:t>Г</a:t>
            </a:r>
            <a:r>
              <a:rPr lang="ru-RU" sz="2000"/>
              <a:t>имн городу</a:t>
            </a:r>
          </a:p>
        </p:txBody>
      </p:sp>
      <p:sp>
        <p:nvSpPr>
          <p:cNvPr id="10250" name="Text Box 12"/>
          <p:cNvSpPr txBox="1">
            <a:spLocks noChangeArrowheads="1"/>
          </p:cNvSpPr>
          <p:nvPr/>
        </p:nvSpPr>
        <p:spPr bwMode="auto">
          <a:xfrm>
            <a:off x="4217988" y="4918075"/>
            <a:ext cx="4859337" cy="1984375"/>
          </a:xfrm>
          <a:prstGeom prst="rect">
            <a:avLst/>
          </a:prstGeom>
          <a:noFill/>
          <a:ln w="9525">
            <a:noFill/>
            <a:miter lim="800000"/>
            <a:headEnd/>
            <a:tailEnd/>
          </a:ln>
        </p:spPr>
        <p:txBody>
          <a:bodyPr>
            <a:spAutoFit/>
          </a:bodyPr>
          <a:lstStyle/>
          <a:p>
            <a:pPr algn="l"/>
            <a:r>
              <a:rPr lang="ru-RU" sz="1800"/>
              <a:t>Все мы, кто живем здесь, тобою любимы.</a:t>
            </a:r>
          </a:p>
          <a:p>
            <a:pPr algn="l"/>
            <a:r>
              <a:rPr lang="ru-RU" sz="1800"/>
              <a:t>Ты Питера спутник, соратник и брат.</a:t>
            </a:r>
          </a:p>
          <a:p>
            <a:pPr algn="l"/>
            <a:r>
              <a:rPr lang="ru-RU" sz="1800"/>
              <a:t>Мы всем  петербуржцам – друзья – побратимы,</a:t>
            </a:r>
          </a:p>
          <a:p>
            <a:pPr algn="l"/>
            <a:r>
              <a:rPr lang="ru-RU" sz="1800"/>
              <a:t>И каждый из нас здесь – строитель, </a:t>
            </a:r>
            <a:br>
              <a:rPr lang="ru-RU" sz="1800"/>
            </a:br>
            <a:r>
              <a:rPr lang="ru-RU" sz="1800"/>
              <a:t>мыслитель, солдат.</a:t>
            </a:r>
          </a:p>
          <a:p>
            <a:pPr algn="l"/>
            <a:r>
              <a:rPr lang="ru-RU"/>
              <a:t>                                                                       </a:t>
            </a:r>
          </a:p>
        </p:txBody>
      </p:sp>
      <p:sp>
        <p:nvSpPr>
          <p:cNvPr id="10251" name="Text Box 11"/>
          <p:cNvSpPr txBox="1">
            <a:spLocks noChangeArrowheads="1"/>
          </p:cNvSpPr>
          <p:nvPr/>
        </p:nvSpPr>
        <p:spPr bwMode="auto">
          <a:xfrm>
            <a:off x="4211638" y="3357563"/>
            <a:ext cx="4932362" cy="1739900"/>
          </a:xfrm>
          <a:prstGeom prst="rect">
            <a:avLst/>
          </a:prstGeom>
          <a:noFill/>
          <a:ln w="9525">
            <a:noFill/>
            <a:miter lim="800000"/>
            <a:headEnd/>
            <a:tailEnd/>
          </a:ln>
        </p:spPr>
        <p:txBody>
          <a:bodyPr>
            <a:spAutoFit/>
          </a:bodyPr>
          <a:lstStyle/>
          <a:p>
            <a:pPr algn="l"/>
            <a:r>
              <a:rPr lang="ru-RU" sz="1800" i="0">
                <a:solidFill>
                  <a:schemeClr val="tx1"/>
                </a:solidFill>
              </a:rPr>
              <a:t>«</a:t>
            </a:r>
            <a:r>
              <a:rPr lang="ru-RU" sz="1800"/>
              <a:t>Оранжевый город» у Финского моря,</a:t>
            </a:r>
          </a:p>
          <a:p>
            <a:pPr algn="l"/>
            <a:r>
              <a:rPr lang="ru-RU" sz="1800"/>
              <a:t>Холмами взлетевший над гладью морской,</a:t>
            </a:r>
          </a:p>
          <a:p>
            <a:pPr algn="l"/>
            <a:r>
              <a:rPr lang="ru-RU" sz="1800"/>
              <a:t>Ты многое видел: забавы и горе,</a:t>
            </a:r>
          </a:p>
          <a:p>
            <a:pPr algn="l"/>
            <a:r>
              <a:rPr lang="ru-RU" sz="1800"/>
              <a:t>Рядился в камзолы,</a:t>
            </a:r>
          </a:p>
          <a:p>
            <a:pPr algn="l"/>
            <a:r>
              <a:rPr lang="ru-RU" sz="1800"/>
              <a:t>Но больше гордился тельняшкой простой</a:t>
            </a:r>
            <a:r>
              <a:rPr lang="ru-RU" sz="1800" i="0">
                <a:solidFill>
                  <a:schemeClr val="tx1"/>
                </a:solidFill>
              </a:rPr>
              <a:t>.</a:t>
            </a:r>
          </a:p>
          <a:p>
            <a:pPr algn="l"/>
            <a:endParaRPr lang="ru-RU" sz="1800" i="0">
              <a:solidFill>
                <a:schemeClr val="tx1"/>
              </a:solidFill>
            </a:endParaRPr>
          </a:p>
        </p:txBody>
      </p:sp>
    </p:spTree>
  </p:cSld>
  <p:clrMapOvr>
    <a:masterClrMapping/>
  </p:clrMapOvr>
  <p:transition advClick="0" advTm="5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48">
                <p:cTn id="7" fill="hold" display="0">
                  <p:stCondLst>
                    <p:cond delay="indefinite"/>
                  </p:stCondLst>
                  <p:endCondLst>
                    <p:cond evt="onPrev" delay="0">
                      <p:tgtEl>
                        <p:sldTgt/>
                      </p:tgtEl>
                    </p:cond>
                    <p:cond evt="onStopAudio" delay="0">
                      <p:tgtEl>
                        <p:sldTgt/>
                      </p:tgtEl>
                    </p:cond>
                  </p:endCondLst>
                </p:cTn>
                <p:tgtEl>
                  <p:spTgt spid="8211"/>
                </p:tgtEl>
              </p:cMediaNode>
            </p:audio>
          </p:childTnLst>
        </p:cTn>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600" b="0" i="1" u="none" strike="noStrike" cap="none" normalizeH="0" baseline="0" smtClean="0">
            <a:ln>
              <a:noFill/>
            </a:ln>
            <a:solidFill>
              <a:schemeClr val="accent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600" b="0" i="1" u="none" strike="noStrike" cap="none" normalizeH="0" baseline="0" smtClean="0">
            <a:ln>
              <a:noFill/>
            </a:ln>
            <a:solidFill>
              <a:schemeClr val="accent2"/>
            </a:solidFill>
            <a:effectLst/>
            <a:latin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3483</TotalTime>
  <Words>1853</Words>
  <Application>Microsoft Office PowerPoint</Application>
  <PresentationFormat>Экран (4:3)</PresentationFormat>
  <Paragraphs>308</Paragraphs>
  <Slides>45</Slides>
  <Notes>3</Notes>
  <HiddenSlides>0</HiddenSlides>
  <MMClips>1</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45</vt:i4>
      </vt:variant>
    </vt:vector>
  </HeadingPairs>
  <TitlesOfParts>
    <vt:vector size="49" baseType="lpstr">
      <vt:lpstr>Arial</vt:lpstr>
      <vt:lpstr>Times New Roman</vt:lpstr>
      <vt:lpstr>Wingdings</vt:lpstr>
      <vt:lpstr>Оформление по умолчанию</vt:lpstr>
      <vt:lpstr>Слайд 1</vt:lpstr>
      <vt:lpstr>Слайд 2</vt:lpstr>
      <vt:lpstr>Слайд 3</vt:lpstr>
      <vt:lpstr>Слайд 4</vt:lpstr>
      <vt:lpstr>Слайд 5</vt:lpstr>
      <vt:lpstr>Слайд 6</vt:lpstr>
      <vt:lpstr>Слайд 7</vt:lpstr>
      <vt:lpstr>о</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DESIGN</dc:creator>
  <cp:lastModifiedBy>Дарёна</cp:lastModifiedBy>
  <cp:revision>156</cp:revision>
  <dcterms:created xsi:type="dcterms:W3CDTF">2010-05-04T10:12:47Z</dcterms:created>
  <dcterms:modified xsi:type="dcterms:W3CDTF">2012-04-19T18:53:31Z</dcterms:modified>
</cp:coreProperties>
</file>