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61" r:id="rId13"/>
    <p:sldId id="262" r:id="rId14"/>
    <p:sldId id="27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C2707-7F3F-4FF5-8985-E8CB23EAFD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05290-9797-4AE0-8DBC-D1A79BB3A9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A7BEE-1D5E-4518-8AF2-765D8FB8DA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A1EBA-CAE2-4472-B7FC-B4F894E9B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3AF97-0B58-4CA9-AF99-17FBDC7EEC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BECB5-6E6E-4791-88F0-B3EBD6D68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BF9C8-C7B6-4656-8BE2-D62607E16A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FEAF9-8DAF-411E-B4FD-8AD562D4F2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09B4B-DA21-4A3F-88EB-675773AFB0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8AA99-726F-46A4-8C74-3A87CFAE6F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EA7D1-E546-4FD5-9A4E-14810684A4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EBBF6-589F-42D2-B8E7-9F48C6BDB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04355-FE14-49F0-802B-AFD8F5F734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76D23E6D-59FA-4738-8813-9726D1AA5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0" r:id="rId2"/>
    <p:sldLayoutId id="2147483771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72" r:id="rId9"/>
    <p:sldLayoutId id="2147483766" r:id="rId10"/>
    <p:sldLayoutId id="2147483767" r:id="rId11"/>
    <p:sldLayoutId id="2147483768" r:id="rId12"/>
    <p:sldLayoutId id="2147483769" r:id="rId13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445500" cy="5688012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ru-RU" sz="3200" dirty="0" smtClean="0">
                <a:solidFill>
                  <a:schemeClr val="accent1"/>
                </a:solidFill>
              </a:rPr>
              <a:t>Презентация  по теме</a:t>
            </a:r>
            <a:br>
              <a:rPr lang="ru-RU" sz="3200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>«Физика атома»</a:t>
            </a:r>
            <a:br>
              <a:rPr lang="ru-RU" sz="3200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>для профильного 11-го класса</a:t>
            </a:r>
            <a:br>
              <a:rPr lang="ru-RU" sz="3200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/>
            </a:r>
            <a:br>
              <a:rPr lang="ru-RU" sz="3200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/>
            </a:r>
            <a:br>
              <a:rPr lang="ru-RU" sz="3200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/>
            </a:r>
            <a:br>
              <a:rPr lang="ru-RU" sz="3200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>Подготовила учитель физики</a:t>
            </a:r>
            <a:br>
              <a:rPr lang="ru-RU" sz="3200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> МОУ СОШ №43 г.Твери</a:t>
            </a:r>
            <a:br>
              <a:rPr lang="ru-RU" sz="3200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>Грекалова Галина Николаевна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1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1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1" y="28219"/>
            <a:ext cx="7570078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200" dirty="0" smtClean="0">
                <a:solidFill>
                  <a:schemeClr val="accent6"/>
                </a:solidFill>
              </a:rPr>
              <a:t>Распределение вероятности нахождения электрона на различных расстояниях от ядра</a:t>
            </a:r>
          </a:p>
        </p:txBody>
      </p:sp>
      <p:pic>
        <p:nvPicPr>
          <p:cNvPr id="14339" name="Content Placeholder 5"/>
          <p:cNvPicPr>
            <a:picLocks noGrp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76600" y="1692275"/>
            <a:ext cx="2736850" cy="2393950"/>
          </a:xfrm>
        </p:spPr>
      </p:pic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700213"/>
            <a:ext cx="27241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1695450"/>
            <a:ext cx="2716212" cy="238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TextBox 7"/>
          <p:cNvSpPr txBox="1">
            <a:spLocks noChangeArrowheads="1"/>
          </p:cNvSpPr>
          <p:nvPr/>
        </p:nvSpPr>
        <p:spPr bwMode="auto">
          <a:xfrm>
            <a:off x="352425" y="4078288"/>
            <a:ext cx="8548688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Боровских орбит в атоме в действительности не существует. В каждом состоянии может быть указано только распределение вероятности нахождения электрона на различных расстояниях от ядра, которое называют электронным облаком. Компьютерная модель предназначена для иллюстрации строгого решения задачи о состояниях атома водорода при значениях главного квантового числа n = 1, 2 и 3. При графическом изображении радиальных распределений вероятности удобно в качестве переменной величины использовать безразмерное отношение ρ = r / r</a:t>
            </a:r>
            <a:r>
              <a:rPr lang="ru-RU" baseline="-25000"/>
              <a:t>1</a:t>
            </a:r>
            <a:r>
              <a:rPr lang="ru-RU"/>
              <a:t>, где r</a:t>
            </a:r>
            <a:r>
              <a:rPr lang="ru-RU" baseline="-25000"/>
              <a:t>1</a:t>
            </a:r>
            <a:r>
              <a:rPr lang="ru-RU"/>
              <a:t> = 5,29·10</a:t>
            </a:r>
            <a:r>
              <a:rPr lang="ru-RU" baseline="30000"/>
              <a:t>–11</a:t>
            </a:r>
            <a:r>
              <a:rPr lang="ru-RU"/>
              <a:t> м – радиус первой боровской орбиты.</a:t>
            </a:r>
          </a:p>
        </p:txBody>
      </p:sp>
      <p:sp>
        <p:nvSpPr>
          <p:cNvPr id="14343" name="TextBox 6"/>
          <p:cNvSpPr txBox="1">
            <a:spLocks noChangeArrowheads="1"/>
          </p:cNvSpPr>
          <p:nvPr/>
        </p:nvSpPr>
        <p:spPr bwMode="auto">
          <a:xfrm>
            <a:off x="6102350" y="6391275"/>
            <a:ext cx="305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5" action="ppaction://hlinksldjump"/>
              </a:rPr>
              <a:t>Поурочное планирование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0929" y="116632"/>
            <a:ext cx="651251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accent6"/>
                </a:solidFill>
              </a:rPr>
              <a:t>Атомные спектры</a:t>
            </a:r>
          </a:p>
        </p:txBody>
      </p:sp>
      <p:pic>
        <p:nvPicPr>
          <p:cNvPr id="15363" name="Content Placeholder 3" descr="C:\Program Files\Physicon\Physics_7-11\content2\chapter5\section\paragraph3\images\0500303.gif"/>
          <p:cNvPicPr>
            <a:picLocks noGrp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60400" y="1571625"/>
            <a:ext cx="3810000" cy="3333750"/>
          </a:xfrm>
        </p:spPr>
      </p:pic>
      <p:sp>
        <p:nvSpPr>
          <p:cNvPr id="15364" name="TextBox 5"/>
          <p:cNvSpPr txBox="1">
            <a:spLocks noChangeArrowheads="1"/>
          </p:cNvSpPr>
          <p:nvPr/>
        </p:nvSpPr>
        <p:spPr bwMode="auto">
          <a:xfrm flipH="1">
            <a:off x="660400" y="5076825"/>
            <a:ext cx="347027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5365" name="TextBox 6"/>
          <p:cNvSpPr txBox="1">
            <a:spLocks noChangeArrowheads="1"/>
          </p:cNvSpPr>
          <p:nvPr/>
        </p:nvSpPr>
        <p:spPr bwMode="auto">
          <a:xfrm>
            <a:off x="660400" y="5076825"/>
            <a:ext cx="3317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Образование спектральных серий в атоме водорода. </a:t>
            </a:r>
          </a:p>
        </p:txBody>
      </p:sp>
      <p:pic>
        <p:nvPicPr>
          <p:cNvPr id="15366" name="Picture 7" descr="I:\_spectre\obafgkm_noa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68875" y="1571625"/>
            <a:ext cx="3671888" cy="196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9" descr="I:\_spectre\RGB Spectra_rige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68875" y="3535363"/>
            <a:ext cx="3671888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TextBox 6"/>
          <p:cNvSpPr txBox="1">
            <a:spLocks noChangeArrowheads="1"/>
          </p:cNvSpPr>
          <p:nvPr/>
        </p:nvSpPr>
        <p:spPr bwMode="auto">
          <a:xfrm>
            <a:off x="6102350" y="6391275"/>
            <a:ext cx="305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5" action="ppaction://hlinksldjump"/>
              </a:rPr>
              <a:t>Поурочное планирование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izotop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63713" y="260350"/>
            <a:ext cx="5470525" cy="4103688"/>
          </a:xfrm>
          <a:noFill/>
        </p:spPr>
      </p:pic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2286000" y="1858963"/>
            <a:ext cx="457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</a:t>
            </a:r>
          </a:p>
        </p:txBody>
      </p:sp>
      <p:sp>
        <p:nvSpPr>
          <p:cNvPr id="1843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187450" y="4365625"/>
            <a:ext cx="7596188" cy="2368550"/>
          </a:xfrm>
          <a:prstGeom prst="rect">
            <a:avLst/>
          </a:prstGeom>
          <a:blipFill rotWithShape="1">
            <a:blip r:embed="rId3" cstate="print"/>
            <a:stretch>
              <a:fillRect l="-722" t="-1028" b="-771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6102350" y="6391275"/>
            <a:ext cx="305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4" action="ppaction://hlinksldjump"/>
              </a:rPr>
              <a:t>Поурочное планирование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31489" y="116632"/>
            <a:ext cx="651251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800" dirty="0" smtClean="0">
                <a:solidFill>
                  <a:schemeClr val="accent6"/>
                </a:solidFill>
              </a:rPr>
              <a:t>Образование дейтерия из двух атомов водорода</a:t>
            </a:r>
          </a:p>
        </p:txBody>
      </p:sp>
      <p:pic>
        <p:nvPicPr>
          <p:cNvPr id="1741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1557338"/>
            <a:ext cx="5946775" cy="481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250825" y="1557338"/>
            <a:ext cx="2665413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/>
              <a:t>Слова «дейтерий» и «тритий» напоминают нам о том, что сегодня человек располагает мощнейшим источником энергии, высвобождающейся при реакции:</a:t>
            </a:r>
          </a:p>
        </p:txBody>
      </p:sp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6102350" y="6391275"/>
            <a:ext cx="305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Поурочное планирование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403350" y="2420938"/>
            <a:ext cx="6400800" cy="3475037"/>
          </a:xfrm>
        </p:spPr>
        <p:txBody>
          <a:bodyPr rtlCol="0">
            <a:normAutofit/>
          </a:bodyPr>
          <a:lstStyle/>
          <a:p>
            <a:pPr marL="45720" indent="0" algn="ctr" eaLnBrk="1" fontAlgn="auto" hangingPunct="1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7200" dirty="0" smtClean="0">
                <a:solidFill>
                  <a:schemeClr val="accent4"/>
                </a:solidFill>
                <a:latin typeface="Constantia" pitchFamily="18" charset="0"/>
              </a:rPr>
              <a:t>Спасибо за внимание</a:t>
            </a:r>
            <a:endParaRPr lang="ru-RU" sz="7200" dirty="0">
              <a:solidFill>
                <a:schemeClr val="accent4"/>
              </a:solidFill>
              <a:latin typeface="Constantia" pitchFamily="18" charset="0"/>
            </a:endParaRPr>
          </a:p>
        </p:txBody>
      </p:sp>
      <p:pic>
        <p:nvPicPr>
          <p:cNvPr id="18435" name="Picture 15" descr="C:\Users\rainRandom\AppData\Local\Microsoft\Windows\Temporary Internet Files\Content.IE5\SW1P1A1M\MC900436917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88"/>
            <a:ext cx="2590800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1"/>
          <p:cNvSpPr>
            <a:spLocks noGrp="1" noChangeArrowheads="1"/>
          </p:cNvSpPr>
          <p:nvPr>
            <p:ph type="title"/>
          </p:nvPr>
        </p:nvSpPr>
        <p:spPr>
          <a:xfrm>
            <a:off x="250825" y="1916832"/>
            <a:ext cx="8713788" cy="4104556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5400" dirty="0" smtClean="0">
                <a:solidFill>
                  <a:srgbClr val="FF5050"/>
                </a:solidFill>
              </a:rPr>
              <a:t>Тема :</a:t>
            </a:r>
            <a:r>
              <a:rPr lang="ru-RU" sz="5400" dirty="0" smtClean="0">
                <a:solidFill>
                  <a:schemeClr val="accent1"/>
                </a:solidFill>
              </a:rPr>
              <a:t/>
            </a:r>
            <a:br>
              <a:rPr lang="ru-RU" sz="5400" dirty="0" smtClean="0">
                <a:solidFill>
                  <a:schemeClr val="accent1"/>
                </a:solidFill>
              </a:rPr>
            </a:br>
            <a:r>
              <a:rPr lang="ru-RU" sz="5400" dirty="0" smtClean="0">
                <a:solidFill>
                  <a:schemeClr val="accent1"/>
                </a:solidFill>
              </a:rPr>
              <a:t>«Физика атома»</a:t>
            </a:r>
          </a:p>
        </p:txBody>
      </p:sp>
      <p:pic>
        <p:nvPicPr>
          <p:cNvPr id="6147" name="Picture 15" descr="C:\Users\rainRandom\AppData\Local\Microsoft\Windows\Temporary Internet Files\Content.IE5\SW1P1A1M\MC900436917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260350"/>
            <a:ext cx="2592388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760" y="116632"/>
            <a:ext cx="651251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rgbClr val="FF5050"/>
                </a:solidFill>
                <a:latin typeface="Arial" pitchFamily="34" charset="0"/>
                <a:cs typeface="Arial" pitchFamily="34" charset="0"/>
              </a:rPr>
              <a:t>Поурочное планирование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9750" y="2349500"/>
            <a:ext cx="7859713" cy="4924425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ru-RU" sz="2800" b="1" smtClean="0">
                <a:solidFill>
                  <a:schemeClr val="accent1"/>
                </a:solidFill>
                <a:latin typeface="Arial" charset="0"/>
                <a:cs typeface="Arial" charset="0"/>
                <a:hlinkClick r:id="rId2" action="ppaction://hlinksldjump"/>
              </a:rPr>
              <a:t>Строение атома по Томсону и Резерфорду. Опыт Резерфорда</a:t>
            </a:r>
            <a:endParaRPr lang="ru-RU" sz="2800" b="1" smtClean="0">
              <a:solidFill>
                <a:schemeClr val="accent1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ru-RU" sz="2800" b="1" smtClean="0">
                <a:solidFill>
                  <a:schemeClr val="accent1"/>
                </a:solidFill>
                <a:latin typeface="Arial" charset="0"/>
                <a:cs typeface="Arial" charset="0"/>
                <a:hlinkClick r:id="rId3" action="ppaction://hlinksldjump"/>
              </a:rPr>
              <a:t>Постулаты Бора. Атомные спектры  </a:t>
            </a:r>
            <a:endParaRPr lang="ru-RU" sz="2800" b="1" smtClean="0">
              <a:solidFill>
                <a:schemeClr val="accent1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v"/>
            </a:pPr>
            <a:r>
              <a:rPr lang="ru-RU" sz="2800" b="1" smtClean="0">
                <a:solidFill>
                  <a:schemeClr val="accent1"/>
                </a:solidFill>
                <a:latin typeface="Arial" charset="0"/>
                <a:cs typeface="Arial" charset="0"/>
                <a:hlinkClick r:id="rId4" action="ppaction://hlinksldjump"/>
              </a:rPr>
              <a:t>Атом водорода</a:t>
            </a:r>
            <a:endParaRPr lang="ru-RU" sz="2800" smtClean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3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96300" cy="2074862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Цель:</a:t>
            </a:r>
            <a:br>
              <a:rPr lang="ru-RU" sz="4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Познакомиться с теорией строения атома и атомного ядра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3284538"/>
            <a:ext cx="8229600" cy="295275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ru-RU" sz="2800" smtClean="0">
                <a:solidFill>
                  <a:schemeClr val="accent1"/>
                </a:solidFill>
                <a:latin typeface="Arial" charset="0"/>
                <a:cs typeface="Arial" charset="0"/>
              </a:rPr>
              <a:t>Изучить две модели строения атома, их недостатки в объяснении стабильности и сходства атомов.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z="2800" smtClean="0">
                <a:solidFill>
                  <a:schemeClr val="accent1"/>
                </a:solidFill>
                <a:latin typeface="Arial" charset="0"/>
                <a:cs typeface="Arial" charset="0"/>
              </a:rPr>
              <a:t>Выяснить, как постулаты Бора позволяют преодолеть трудности планетарной модели.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ru-RU" sz="2800" smtClean="0">
                <a:solidFill>
                  <a:schemeClr val="accent1"/>
                </a:solidFill>
                <a:latin typeface="Arial" charset="0"/>
                <a:cs typeface="Arial" charset="0"/>
              </a:rPr>
              <a:t>Изучить строение атома водорода по Бору.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468313" y="2636838"/>
            <a:ext cx="20875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chemeClr val="accent1"/>
                </a:solidFill>
              </a:rPr>
              <a:t>Задачи:</a:t>
            </a: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6102350" y="6391275"/>
            <a:ext cx="305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2" action="ppaction://hlinksldjump"/>
              </a:rPr>
              <a:t>Поурочное планирование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3357" y="260648"/>
            <a:ext cx="651251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accent6"/>
                </a:solidFill>
              </a:rPr>
              <a:t>Опыт Резерфорда</a:t>
            </a:r>
          </a:p>
        </p:txBody>
      </p:sp>
      <p:pic>
        <p:nvPicPr>
          <p:cNvPr id="9219" name="Content Placeholder 7" descr="C:\Program Files\Physicon\Physics_7-11\content2\chapter5\section\paragraph3\images\0500301.gif"/>
          <p:cNvPicPr>
            <a:picLocks noGrp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16463" y="1484313"/>
            <a:ext cx="4286250" cy="2381250"/>
          </a:xfrm>
        </p:spPr>
      </p:pic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407988" y="1484313"/>
            <a:ext cx="42481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 начале XX века было экспериментально доказано, что атом состоит из ядра и электронов. Резерфордом в результате опытов по рассеянию α-частиц на тонкой фольге (золото, серебро, медь и др.) была предложена планетарная модель строения атома.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050" y="4437063"/>
            <a:ext cx="8424863" cy="1754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cs typeface="+mn-cs"/>
              </a:rPr>
              <a:t>Согласно этой модели: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ru-RU" dirty="0">
                <a:cs typeface="+mn-cs"/>
              </a:rPr>
              <a:t>атом имеет положительно заряженное ядро, размеры которого малы по сравнению с размерами самого атома;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ru-RU" dirty="0">
                <a:cs typeface="+mn-cs"/>
              </a:rPr>
              <a:t>в ядре сконцентрирована почти вся масса атома;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ru-RU" dirty="0">
                <a:cs typeface="+mn-cs"/>
              </a:rPr>
              <a:t>электроны вращаются вокруг ядра по орбитам (почти как планеты вокруг Солнца).</a:t>
            </a:r>
          </a:p>
        </p:txBody>
      </p:sp>
      <p:sp>
        <p:nvSpPr>
          <p:cNvPr id="9222" name="TextBox 6"/>
          <p:cNvSpPr txBox="1">
            <a:spLocks noChangeArrowheads="1"/>
          </p:cNvSpPr>
          <p:nvPr/>
        </p:nvSpPr>
        <p:spPr bwMode="auto">
          <a:xfrm>
            <a:off x="6102350" y="6391275"/>
            <a:ext cx="305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Поурочное планирование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59263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accent6"/>
                </a:solidFill>
              </a:rPr>
              <a:t>Строение атома по Томсону и Резерфорду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1935163"/>
            <a:ext cx="352425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 descr="Планетарная модель атома по Резерфорду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788" y="4292600"/>
            <a:ext cx="157797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TextBox 7"/>
          <p:cNvSpPr txBox="1">
            <a:spLocks noChangeArrowheads="1"/>
          </p:cNvSpPr>
          <p:nvPr/>
        </p:nvSpPr>
        <p:spPr bwMode="auto">
          <a:xfrm>
            <a:off x="250825" y="1741488"/>
            <a:ext cx="47529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Планетарная модель атома</a:t>
            </a:r>
          </a:p>
          <a:p>
            <a:r>
              <a:rPr lang="ru-RU" b="1" i="1"/>
              <a:t>Атом – наименьшая частица химического элемента, являющаяся носителем его свойств.</a:t>
            </a:r>
            <a:endParaRPr lang="ru-RU"/>
          </a:p>
          <a:p>
            <a:r>
              <a:rPr lang="ru-RU"/>
              <a:t>Атом состоит из ядра и движущихся вокруг него электронов. Отрицательно заряженные электроны удерживаются вблизи положительно заряженного ядра силами электромагнитного взаимодействия.</a:t>
            </a:r>
          </a:p>
          <a:p>
            <a:r>
              <a:rPr lang="ru-RU" b="1" i="1"/>
              <a:t>Электрон</a:t>
            </a:r>
            <a:r>
              <a:rPr lang="ru-RU"/>
              <a:t> – это частица, заряд которой отрицателен и равен по модулю элементарному заряду </a:t>
            </a:r>
            <a:r>
              <a:rPr lang="ru-RU" i="1"/>
              <a:t>e</a:t>
            </a:r>
            <a:r>
              <a:rPr lang="ru-RU"/>
              <a:t> = 1,6·10</a:t>
            </a:r>
            <a:r>
              <a:rPr lang="ru-RU" baseline="30000"/>
              <a:t>–19</a:t>
            </a:r>
            <a:r>
              <a:rPr lang="ru-RU"/>
              <a:t> Кл, а масса </a:t>
            </a:r>
            <a:r>
              <a:rPr lang="ru-RU" i="1"/>
              <a:t>m</a:t>
            </a:r>
            <a:r>
              <a:rPr lang="ru-RU" baseline="-25000"/>
              <a:t>e</a:t>
            </a:r>
            <a:r>
              <a:rPr lang="ru-RU"/>
              <a:t> = 9,1·10</a:t>
            </a:r>
            <a:r>
              <a:rPr lang="ru-RU" baseline="30000"/>
              <a:t>–31</a:t>
            </a:r>
            <a:r>
              <a:rPr lang="ru-RU"/>
              <a:t> кг.</a:t>
            </a:r>
          </a:p>
          <a:p>
            <a:r>
              <a:rPr lang="ru-RU" b="1" i="1"/>
              <a:t>Планетарную модель атома</a:t>
            </a:r>
            <a:r>
              <a:rPr lang="ru-RU"/>
              <a:t> предложил Резерфорд в 1911 году </a:t>
            </a:r>
          </a:p>
          <a:p>
            <a:r>
              <a:rPr lang="ru-RU"/>
              <a:t>на основании своих исследований.</a:t>
            </a:r>
          </a:p>
        </p:txBody>
      </p:sp>
      <p:sp>
        <p:nvSpPr>
          <p:cNvPr id="10246" name="TextBox 6"/>
          <p:cNvSpPr txBox="1">
            <a:spLocks noChangeArrowheads="1"/>
          </p:cNvSpPr>
          <p:nvPr/>
        </p:nvSpPr>
        <p:spPr bwMode="auto">
          <a:xfrm>
            <a:off x="6102350" y="6391275"/>
            <a:ext cx="305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4" action="ppaction://hlinksldjump"/>
              </a:rPr>
              <a:t>Поурочное планирование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4063"/>
            <a:ext cx="8528735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accent6"/>
                </a:solidFill>
              </a:rPr>
              <a:t>Компьютерная  модель атома водорода</a:t>
            </a:r>
          </a:p>
        </p:txBody>
      </p:sp>
      <p:pic>
        <p:nvPicPr>
          <p:cNvPr id="11267" name="Picture 3" descr="Модель.Атом водород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63" y="2060575"/>
            <a:ext cx="3997325" cy="333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Box 4"/>
          <p:cNvSpPr txBox="1">
            <a:spLocks noChangeArrowheads="1"/>
          </p:cNvSpPr>
          <p:nvPr/>
        </p:nvSpPr>
        <p:spPr bwMode="auto">
          <a:xfrm>
            <a:off x="409575" y="1989138"/>
            <a:ext cx="4105275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Модель атома водорода </a:t>
            </a:r>
            <a:r>
              <a:rPr lang="ru-RU" baseline="30000"/>
              <a:t>1</a:t>
            </a:r>
            <a:r>
              <a:rPr lang="ru-RU" baseline="-25000"/>
              <a:t>1</a:t>
            </a:r>
            <a:r>
              <a:rPr lang="ru-RU"/>
              <a:t>Н. Это самый простой атом. Он состоит из протона и электрона. </a:t>
            </a:r>
          </a:p>
          <a:p>
            <a:r>
              <a:rPr lang="ru-RU"/>
              <a:t>При поглощении атомом кванта света электрон переходит на более высокую орбиту. При переходе электрона на более низкую орбиту атом излучает квант света. </a:t>
            </a:r>
          </a:p>
          <a:p>
            <a:r>
              <a:rPr lang="ru-RU"/>
              <a:t>В правом верхнем углу экрана показана схема энергетических уровней атома водорода, на которой стрелками изображены переходы электрона.</a:t>
            </a:r>
          </a:p>
          <a:p>
            <a:endParaRPr lang="ru-RU"/>
          </a:p>
        </p:txBody>
      </p: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6102350" y="6391275"/>
            <a:ext cx="305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Поурочное планирование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125413"/>
            <a:ext cx="651251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accent6"/>
                </a:solidFill>
              </a:rPr>
              <a:t>Атомное ядро</a:t>
            </a:r>
          </a:p>
        </p:txBody>
      </p:sp>
      <p:pic>
        <p:nvPicPr>
          <p:cNvPr id="12291" name="Picture 3" descr="Ядро атома кислород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1916113"/>
            <a:ext cx="136842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6624638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/>
              <a:t>Атомное ядро</a:t>
            </a:r>
            <a:r>
              <a:rPr lang="ru-RU"/>
              <a:t> заряжено положительно. Его диаметр не превышает 10</a:t>
            </a:r>
            <a:r>
              <a:rPr lang="ru-RU" baseline="30000"/>
              <a:t>–14</a:t>
            </a:r>
            <a:r>
              <a:rPr lang="ru-RU"/>
              <a:t>–10</a:t>
            </a:r>
            <a:r>
              <a:rPr lang="ru-RU" baseline="30000"/>
              <a:t>–15</a:t>
            </a:r>
            <a:r>
              <a:rPr lang="ru-RU"/>
              <a:t> м, а заряд </a:t>
            </a:r>
            <a:r>
              <a:rPr lang="en-US"/>
              <a:t>Q</a:t>
            </a:r>
            <a:r>
              <a:rPr lang="ru-RU"/>
              <a:t> равен произведению элементарного заряда электрона на порядковый номер атома </a:t>
            </a:r>
            <a:r>
              <a:rPr lang="ru-RU" i="1"/>
              <a:t>Z</a:t>
            </a:r>
            <a:r>
              <a:rPr lang="ru-RU"/>
              <a:t> в таблице Менделеева: </a:t>
            </a:r>
          </a:p>
          <a:p>
            <a:r>
              <a:rPr lang="en-US"/>
              <a:t>Q</a:t>
            </a:r>
            <a:r>
              <a:rPr lang="ru-RU"/>
              <a:t> = </a:t>
            </a:r>
            <a:r>
              <a:rPr lang="ru-RU" i="1"/>
              <a:t>Z</a:t>
            </a:r>
            <a:r>
              <a:rPr lang="ru-RU"/>
              <a:t>·</a:t>
            </a:r>
            <a:r>
              <a:rPr lang="ru-RU" i="1"/>
              <a:t>e</a:t>
            </a:r>
            <a:r>
              <a:rPr lang="ru-RU"/>
              <a:t>.</a:t>
            </a:r>
          </a:p>
          <a:p>
            <a:r>
              <a:rPr lang="ru-RU"/>
              <a:t>В настоящее время доказано, что атомное ядро состоит из протонов и нейтронов, удерживаемых ядерными силами. Протоны и нейтроны носят общее название </a:t>
            </a:r>
            <a:r>
              <a:rPr lang="ru-RU" b="1" i="1"/>
              <a:t>нуклонов</a:t>
            </a:r>
            <a:r>
              <a:rPr lang="ru-RU"/>
              <a:t>. </a:t>
            </a:r>
          </a:p>
          <a:p>
            <a:r>
              <a:rPr lang="ru-RU" b="1" i="1"/>
              <a:t>Протон –</a:t>
            </a:r>
            <a:r>
              <a:rPr lang="ru-RU" b="1"/>
              <a:t> </a:t>
            </a:r>
            <a:r>
              <a:rPr lang="ru-RU"/>
              <a:t>это частица, заряд которой положителен и равен по модулю заряду электрона: </a:t>
            </a:r>
            <a:r>
              <a:rPr lang="ru-RU" i="1"/>
              <a:t>q</a:t>
            </a:r>
            <a:r>
              <a:rPr lang="ru-RU" baseline="-25000"/>
              <a:t>p</a:t>
            </a:r>
            <a:r>
              <a:rPr lang="ru-RU"/>
              <a:t> = +1,6·10</a:t>
            </a:r>
            <a:r>
              <a:rPr lang="ru-RU" baseline="30000"/>
              <a:t>–19</a:t>
            </a:r>
            <a:r>
              <a:rPr lang="ru-RU"/>
              <a:t> Кл, а масса </a:t>
            </a:r>
            <a:r>
              <a:rPr lang="ru-RU" i="1"/>
              <a:t>m</a:t>
            </a:r>
            <a:r>
              <a:rPr lang="ru-RU" baseline="-25000"/>
              <a:t>p</a:t>
            </a:r>
            <a:r>
              <a:rPr lang="ru-RU"/>
              <a:t> = 1,6726·10</a:t>
            </a:r>
            <a:r>
              <a:rPr lang="ru-RU" baseline="30000"/>
              <a:t>–27</a:t>
            </a:r>
            <a:r>
              <a:rPr lang="ru-RU"/>
              <a:t> кг.</a:t>
            </a:r>
            <a:r>
              <a:rPr lang="ru-RU" b="1"/>
              <a:t> </a:t>
            </a:r>
          </a:p>
          <a:p>
            <a:r>
              <a:rPr lang="ru-RU" b="1" i="1"/>
              <a:t>Нейтрон –</a:t>
            </a:r>
            <a:r>
              <a:rPr lang="ru-RU" b="1"/>
              <a:t> </a:t>
            </a:r>
            <a:r>
              <a:rPr lang="ru-RU"/>
              <a:t>это нейтральная частица, масса которой равна </a:t>
            </a:r>
            <a:r>
              <a:rPr lang="ru-RU" i="1"/>
              <a:t>m</a:t>
            </a:r>
            <a:r>
              <a:rPr lang="ru-RU" baseline="-25000"/>
              <a:t>n</a:t>
            </a:r>
            <a:r>
              <a:rPr lang="ru-RU"/>
              <a:t> = 1,6749·10</a:t>
            </a:r>
            <a:r>
              <a:rPr lang="ru-RU" baseline="30000"/>
              <a:t>–27</a:t>
            </a:r>
            <a:r>
              <a:rPr lang="ru-RU"/>
              <a:t> кг.</a:t>
            </a:r>
            <a:endParaRPr lang="ru-RU" b="1"/>
          </a:p>
          <a:p>
            <a:endParaRPr lang="ru-RU"/>
          </a:p>
        </p:txBody>
      </p:sp>
      <p:sp>
        <p:nvSpPr>
          <p:cNvPr id="12293" name="TextBox 11"/>
          <p:cNvSpPr txBox="1">
            <a:spLocks noChangeArrowheads="1"/>
          </p:cNvSpPr>
          <p:nvPr/>
        </p:nvSpPr>
        <p:spPr bwMode="auto">
          <a:xfrm>
            <a:off x="468313" y="5238750"/>
            <a:ext cx="82073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Условное обозначение химического элемента позволяет легко определять состав ядра и число электронов в атоме. В ядре атома кислорода </a:t>
            </a:r>
            <a:r>
              <a:rPr lang="ru-RU" baseline="30000"/>
              <a:t>16</a:t>
            </a:r>
            <a:r>
              <a:rPr lang="ru-RU" baseline="-25000"/>
              <a:t>8</a:t>
            </a:r>
            <a:r>
              <a:rPr lang="ru-RU"/>
              <a:t>О находятся 8 протонов и 8 нейтронов </a:t>
            </a:r>
          </a:p>
        </p:txBody>
      </p:sp>
      <p:sp>
        <p:nvSpPr>
          <p:cNvPr id="12294" name="TextBox 6"/>
          <p:cNvSpPr txBox="1">
            <a:spLocks noChangeArrowheads="1"/>
          </p:cNvSpPr>
          <p:nvPr/>
        </p:nvSpPr>
        <p:spPr bwMode="auto">
          <a:xfrm>
            <a:off x="6102350" y="6391275"/>
            <a:ext cx="305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Поурочное планирование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116632"/>
            <a:ext cx="6512511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accent6"/>
                </a:solidFill>
              </a:rPr>
              <a:t>Постулаты Бора</a:t>
            </a:r>
          </a:p>
        </p:txBody>
      </p:sp>
      <p:sp>
        <p:nvSpPr>
          <p:cNvPr id="13315" name="TextBox 6"/>
          <p:cNvSpPr txBox="1">
            <a:spLocks noChangeArrowheads="1"/>
          </p:cNvSpPr>
          <p:nvPr/>
        </p:nvSpPr>
        <p:spPr bwMode="auto">
          <a:xfrm>
            <a:off x="6102350" y="6391275"/>
            <a:ext cx="3052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2" action="ppaction://hlinksldjump"/>
              </a:rPr>
              <a:t>Поурочное планирование</a:t>
            </a:r>
            <a:endParaRPr lang="ru-RU"/>
          </a:p>
        </p:txBody>
      </p:sp>
      <p:sp>
        <p:nvSpPr>
          <p:cNvPr id="7" name="TextBox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1560" y="1340768"/>
            <a:ext cx="8136904" cy="4163319"/>
          </a:xfrm>
          <a:prstGeom prst="rect">
            <a:avLst/>
          </a:prstGeom>
          <a:blipFill rotWithShape="1">
            <a:blip r:embed="rId3" cstate="print"/>
            <a:stretch>
              <a:fillRect l="-599" t="-732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713</TotalTime>
  <Words>506</Words>
  <Application>Microsoft Office PowerPoint</Application>
  <PresentationFormat>Экран (4:3)</PresentationFormat>
  <Paragraphs>56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Trebuchet MS</vt:lpstr>
      <vt:lpstr>Georgia</vt:lpstr>
      <vt:lpstr>Calibri</vt:lpstr>
      <vt:lpstr>Wingdings</vt:lpstr>
      <vt:lpstr>Constantia</vt:lpstr>
      <vt:lpstr>Slipstream</vt:lpstr>
      <vt:lpstr> Презентация  по теме «Физика атома» для профильного 11-го класса    Подготовила учитель физики  МОУ СОШ №43 г.Твери Грекалова Галина Николаевна</vt:lpstr>
      <vt:lpstr>Тема : «Физика атома»</vt:lpstr>
      <vt:lpstr>Поурочное планирование</vt:lpstr>
      <vt:lpstr>Цель:  Познакомиться с теорией строения атома и атомного ядра</vt:lpstr>
      <vt:lpstr>Опыт Резерфорда</vt:lpstr>
      <vt:lpstr>Строение атома по Томсону и Резерфорду</vt:lpstr>
      <vt:lpstr>Компьютерная  модель атома водорода</vt:lpstr>
      <vt:lpstr>Атомное ядро</vt:lpstr>
      <vt:lpstr>Постулаты Бора</vt:lpstr>
      <vt:lpstr>Распределение вероятности нахождения электрона на различных расстояниях от ядра</vt:lpstr>
      <vt:lpstr>Атомные спектры</vt:lpstr>
      <vt:lpstr>Слайд 12</vt:lpstr>
      <vt:lpstr>Образование дейтерия из двух атомов водорода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атома Водорода</dc:title>
  <dc:creator>.</dc:creator>
  <cp:lastModifiedBy>Дарёна</cp:lastModifiedBy>
  <cp:revision>32</cp:revision>
  <dcterms:created xsi:type="dcterms:W3CDTF">2009-05-24T14:37:05Z</dcterms:created>
  <dcterms:modified xsi:type="dcterms:W3CDTF">2012-04-19T19:05:38Z</dcterms:modified>
</cp:coreProperties>
</file>