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8" r:id="rId3"/>
    <p:sldId id="280" r:id="rId4"/>
    <p:sldId id="266" r:id="rId5"/>
    <p:sldId id="297" r:id="rId6"/>
    <p:sldId id="298" r:id="rId7"/>
    <p:sldId id="285" r:id="rId8"/>
    <p:sldId id="282" r:id="rId9"/>
    <p:sldId id="303" r:id="rId10"/>
    <p:sldId id="256" r:id="rId11"/>
    <p:sldId id="260" r:id="rId12"/>
    <p:sldId id="261" r:id="rId13"/>
    <p:sldId id="257" r:id="rId14"/>
    <p:sldId id="258" r:id="rId15"/>
    <p:sldId id="259" r:id="rId16"/>
    <p:sldId id="290" r:id="rId17"/>
    <p:sldId id="293" r:id="rId18"/>
    <p:sldId id="294" r:id="rId19"/>
    <p:sldId id="295" r:id="rId20"/>
    <p:sldId id="275" r:id="rId21"/>
    <p:sldId id="296" r:id="rId22"/>
    <p:sldId id="299" r:id="rId23"/>
    <p:sldId id="300" r:id="rId24"/>
    <p:sldId id="301"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2DA0A3"/>
    <a:srgbClr val="0099FF"/>
    <a:srgbClr val="FF6600"/>
    <a:srgbClr val="FF0066"/>
    <a:srgbClr val="0033CC"/>
    <a:srgbClr val="CC00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60"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D56A60B-FB3B-4772-90E2-221266F48D8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A9414A6-1DCD-457E-911F-4068C4AB3E1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E945ADF-CA42-401F-83FB-37ADF2CB41F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25D184E-0FDD-4C65-8B0B-F3EF2590DD2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6A4798C-E75A-40F7-99FF-9C13453C429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BBF14AA-E56B-40D9-9BEC-AF934E279DB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D721D12-6392-4430-B7C6-B7FC3FE0219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57CE4A4-4101-44ED-BC51-5539BF6C8AF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1F2D8DC-0D57-4A8F-A191-C674A330016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0E23388-9D82-4742-9828-D5A8BC2C298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69CA4D1-44BB-40F4-B412-43ACFB77803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F05C83D-3C69-4473-99C2-DE22B5C30F2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hyperlink" Target="http://img.liveinternet.ru/images/attach/4/18876/18876738_image004.jpg" TargetMode="Externa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allday.ru/uploads/posts/2009-04/thumbs/1238863376_wipe_book.jpg" TargetMode="Externa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hyperlink" Target="http://www.androsov.com/kindercorner/kbg/kbg07.JP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1044;&#1080;&#1082;&#1080;&#1077;%20&#1082;&#1086;&#1096;&#1082;&#1080;.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Кошки-анимашки"/>
          <p:cNvPicPr>
            <a:picLocks noChangeAspect="1" noChangeArrowheads="1" noCrop="1"/>
          </p:cNvPicPr>
          <p:nvPr/>
        </p:nvPicPr>
        <p:blipFill>
          <a:blip r:embed="rId2" cstate="email"/>
          <a:srcRect/>
          <a:stretch>
            <a:fillRect/>
          </a:stretch>
        </p:blipFill>
        <p:spPr bwMode="auto">
          <a:xfrm>
            <a:off x="4000500" y="5715000"/>
            <a:ext cx="1800225" cy="815975"/>
          </a:xfrm>
          <a:prstGeom prst="rect">
            <a:avLst/>
          </a:prstGeom>
          <a:noFill/>
          <a:ln w="9525">
            <a:noFill/>
            <a:miter lim="800000"/>
            <a:headEnd/>
            <a:tailEnd/>
          </a:ln>
        </p:spPr>
      </p:pic>
      <p:sp>
        <p:nvSpPr>
          <p:cNvPr id="14340" name="Rectangle 4"/>
          <p:cNvSpPr>
            <a:spLocks noChangeArrowheads="1"/>
          </p:cNvSpPr>
          <p:nvPr/>
        </p:nvSpPr>
        <p:spPr bwMode="auto">
          <a:xfrm>
            <a:off x="468313" y="428625"/>
            <a:ext cx="8272462" cy="5072063"/>
          </a:xfrm>
          <a:prstGeom prst="rect">
            <a:avLst/>
          </a:prstGeom>
          <a:solidFill>
            <a:srgbClr val="2DA0A3"/>
          </a:solidFill>
          <a:ln w="38100" algn="ctr">
            <a:solidFill>
              <a:schemeClr val="tx1"/>
            </a:solidFill>
            <a:miter lim="800000"/>
            <a:headEnd/>
            <a:tailEnd/>
          </a:ln>
          <a:effectLst>
            <a:outerShdw dist="20000" dir="5400000" rotWithShape="0">
              <a:srgbClr val="000000">
                <a:alpha val="37999"/>
              </a:srgbClr>
            </a:outerShdw>
          </a:effectLst>
        </p:spPr>
        <p:txBody>
          <a:bodyPr wrap="none" anchor="ctr"/>
          <a:lstStyle/>
          <a:p>
            <a:pPr algn="r"/>
            <a:endParaRPr lang="ru-RU" sz="2400" b="1">
              <a:solidFill>
                <a:schemeClr val="bg2"/>
              </a:solidFill>
              <a:effectLst>
                <a:outerShdw blurRad="38100" dist="38100" dir="2700000" algn="tl">
                  <a:srgbClr val="000000"/>
                </a:outerShdw>
              </a:effectLst>
            </a:endParaRPr>
          </a:p>
          <a:p>
            <a:pPr algn="r"/>
            <a:endParaRPr lang="ru-RU" sz="2400" b="1">
              <a:solidFill>
                <a:schemeClr val="bg2"/>
              </a:solidFill>
              <a:effectLst>
                <a:outerShdw blurRad="38100" dist="38100" dir="2700000" algn="tl">
                  <a:srgbClr val="000000"/>
                </a:outerShdw>
              </a:effectLst>
            </a:endParaRPr>
          </a:p>
          <a:p>
            <a:pPr algn="r"/>
            <a:r>
              <a:rPr lang="ru-RU" sz="2400" b="1">
                <a:solidFill>
                  <a:schemeClr val="bg2"/>
                </a:solidFill>
                <a:effectLst>
                  <a:outerShdw blurRad="38100" dist="38100" dir="2700000" algn="tl">
                    <a:srgbClr val="000000"/>
                  </a:outerShdw>
                </a:effectLst>
              </a:rPr>
              <a:t>МБОУ «Емелькинская  СОШ»</a:t>
            </a:r>
            <a:br>
              <a:rPr lang="ru-RU" sz="2400" b="1">
                <a:solidFill>
                  <a:schemeClr val="bg2"/>
                </a:solidFill>
                <a:effectLst>
                  <a:outerShdw blurRad="38100" dist="38100" dir="2700000" algn="tl">
                    <a:srgbClr val="000000"/>
                  </a:outerShdw>
                </a:effectLst>
              </a:rPr>
            </a:br>
            <a:r>
              <a:rPr lang="ru-RU" sz="2400" b="1">
                <a:solidFill>
                  <a:schemeClr val="bg2"/>
                </a:solidFill>
                <a:effectLst>
                  <a:outerShdw blurRad="38100" dist="38100" dir="2700000" algn="tl">
                    <a:srgbClr val="000000"/>
                  </a:outerShdw>
                </a:effectLst>
              </a:rPr>
              <a:t>Аксубаевского муниципального района  РТ</a:t>
            </a:r>
            <a:br>
              <a:rPr lang="ru-RU" sz="2400" b="1">
                <a:solidFill>
                  <a:schemeClr val="bg2"/>
                </a:solidFill>
                <a:effectLst>
                  <a:outerShdw blurRad="38100" dist="38100" dir="2700000" algn="tl">
                    <a:srgbClr val="000000"/>
                  </a:outerShdw>
                </a:effectLst>
              </a:rPr>
            </a:br>
            <a:endParaRPr lang="ru-RU" sz="2800">
              <a:solidFill>
                <a:schemeClr val="bg2"/>
              </a:solidFill>
            </a:endParaRPr>
          </a:p>
          <a:p>
            <a:pPr algn="r"/>
            <a:r>
              <a:rPr lang="ru-RU" sz="4000" b="1" i="1">
                <a:solidFill>
                  <a:srgbClr val="FFCCCC"/>
                </a:solidFill>
              </a:rPr>
              <a:t>Проект на тему:</a:t>
            </a:r>
            <a:br>
              <a:rPr lang="ru-RU" sz="4000" b="1" i="1">
                <a:solidFill>
                  <a:srgbClr val="FFCCCC"/>
                </a:solidFill>
              </a:rPr>
            </a:br>
            <a:r>
              <a:rPr lang="ru-RU" sz="4000" b="1" i="1">
                <a:solidFill>
                  <a:srgbClr val="FFCCCC"/>
                </a:solidFill>
              </a:rPr>
              <a:t>«Кот  на  стенке»</a:t>
            </a:r>
            <a:endParaRPr lang="ru-RU" sz="4400">
              <a:solidFill>
                <a:srgbClr val="FFCCCC"/>
              </a:solidFill>
            </a:endParaRPr>
          </a:p>
          <a:p>
            <a:pPr algn="r"/>
            <a:endParaRPr lang="ru-RU" sz="2800">
              <a:solidFill>
                <a:srgbClr val="FFCCCC"/>
              </a:solidFill>
              <a:effectLst>
                <a:outerShdw blurRad="38100" dist="38100" dir="2700000" algn="tl">
                  <a:srgbClr val="000000"/>
                </a:outerShdw>
              </a:effectLst>
            </a:endParaRPr>
          </a:p>
          <a:p>
            <a:pPr algn="r"/>
            <a:endParaRPr lang="ru-RU" sz="2400">
              <a:solidFill>
                <a:schemeClr val="bg2"/>
              </a:solidFill>
              <a:effectLst>
                <a:outerShdw blurRad="38100" dist="38100" dir="2700000" algn="tl">
                  <a:srgbClr val="000000"/>
                </a:outerShdw>
              </a:effectLst>
            </a:endParaRPr>
          </a:p>
          <a:p>
            <a:pPr algn="r"/>
            <a:r>
              <a:rPr lang="ru-RU" sz="2400">
                <a:solidFill>
                  <a:schemeClr val="bg2"/>
                </a:solidFill>
                <a:effectLst>
                  <a:outerShdw blurRad="38100" dist="38100" dir="2700000" algn="tl">
                    <a:srgbClr val="000000"/>
                  </a:outerShdw>
                </a:effectLst>
              </a:rPr>
              <a:t>Работу выполнила:</a:t>
            </a:r>
            <a:r>
              <a:rPr lang="ru-RU">
                <a:solidFill>
                  <a:schemeClr val="bg2"/>
                </a:solidFill>
                <a:effectLst>
                  <a:outerShdw blurRad="38100" dist="38100" dir="2700000" algn="tl">
                    <a:srgbClr val="000000"/>
                  </a:outerShdw>
                </a:effectLst>
              </a:rPr>
              <a:t>   </a:t>
            </a:r>
            <a:r>
              <a:rPr lang="ru-RU">
                <a:solidFill>
                  <a:schemeClr val="accent2"/>
                </a:solidFill>
                <a:effectLst>
                  <a:outerShdw blurRad="38100" dist="38100" dir="2700000" algn="tl">
                    <a:srgbClr val="000000"/>
                  </a:outerShdw>
                </a:effectLst>
              </a:rPr>
              <a:t> </a:t>
            </a:r>
            <a:r>
              <a:rPr lang="ru-RU" sz="2400">
                <a:solidFill>
                  <a:schemeClr val="accent2"/>
                </a:solidFill>
                <a:effectLst>
                  <a:outerShdw blurRad="38100" dist="38100" dir="2700000" algn="tl">
                    <a:srgbClr val="000000"/>
                  </a:outerShdw>
                </a:effectLst>
              </a:rPr>
              <a:t>ученица 4 «а» класса</a:t>
            </a:r>
            <a:r>
              <a:rPr lang="ru-RU">
                <a:solidFill>
                  <a:schemeClr val="accent2"/>
                </a:solidFill>
                <a:effectLst>
                  <a:outerShdw blurRad="38100" dist="38100" dir="2700000" algn="tl">
                    <a:srgbClr val="000000"/>
                  </a:outerShdw>
                </a:effectLst>
              </a:rPr>
              <a:t> </a:t>
            </a:r>
          </a:p>
          <a:p>
            <a:pPr algn="r"/>
            <a:r>
              <a:rPr lang="ru-RU" sz="2400">
                <a:solidFill>
                  <a:schemeClr val="accent2"/>
                </a:solidFill>
                <a:effectLst>
                  <a:outerShdw blurRad="38100" dist="38100" dir="2700000" algn="tl">
                    <a:srgbClr val="000000"/>
                  </a:outerShdw>
                </a:effectLst>
              </a:rPr>
              <a:t>Иванова  Ангелина</a:t>
            </a:r>
          </a:p>
          <a:p>
            <a:pPr algn="r"/>
            <a:r>
              <a:rPr lang="ru-RU">
                <a:solidFill>
                  <a:schemeClr val="accent2"/>
                </a:solidFill>
                <a:effectLst>
                  <a:outerShdw blurRad="38100" dist="38100" dir="2700000" algn="tl">
                    <a:srgbClr val="000000"/>
                  </a:outerShdw>
                </a:effectLst>
              </a:rPr>
              <a:t>   </a:t>
            </a:r>
          </a:p>
          <a:p>
            <a:pPr algn="r"/>
            <a:r>
              <a:rPr lang="ru-RU" sz="2400">
                <a:solidFill>
                  <a:schemeClr val="bg2"/>
                </a:solidFill>
                <a:effectLst>
                  <a:outerShdw blurRad="38100" dist="38100" dir="2700000" algn="tl">
                    <a:srgbClr val="000000"/>
                  </a:outerShdw>
                </a:effectLst>
              </a:rPr>
              <a:t>Руководитель:</a:t>
            </a:r>
            <a:r>
              <a:rPr lang="ru-RU">
                <a:solidFill>
                  <a:schemeClr val="bg2"/>
                </a:solidFill>
                <a:effectLst>
                  <a:outerShdw blurRad="38100" dist="38100" dir="2700000" algn="tl">
                    <a:srgbClr val="000000"/>
                  </a:outerShdw>
                </a:effectLst>
              </a:rPr>
              <a:t>     </a:t>
            </a:r>
            <a:r>
              <a:rPr lang="ru-RU" sz="2400">
                <a:solidFill>
                  <a:schemeClr val="accent2"/>
                </a:solidFill>
                <a:effectLst>
                  <a:outerShdw blurRad="38100" dist="38100" dir="2700000" algn="tl">
                    <a:srgbClr val="000000"/>
                  </a:outerShdw>
                </a:effectLst>
              </a:rPr>
              <a:t>Никитина  Нина </a:t>
            </a:r>
          </a:p>
          <a:p>
            <a:pPr algn="r"/>
            <a:r>
              <a:rPr lang="ru-RU" sz="2400">
                <a:solidFill>
                  <a:schemeClr val="accent2"/>
                </a:solidFill>
                <a:effectLst>
                  <a:outerShdw blurRad="38100" dist="38100" dir="2700000" algn="tl">
                    <a:srgbClr val="000000"/>
                  </a:outerShdw>
                </a:effectLst>
              </a:rPr>
              <a:t>                           Александровна</a:t>
            </a:r>
            <a:endParaRPr lang="ru-RU" sz="4000">
              <a:solidFill>
                <a:schemeClr val="accent2"/>
              </a:solidFill>
            </a:endParaRPr>
          </a:p>
          <a:p>
            <a:pPr algn="r"/>
            <a:endParaRPr lang="ru-RU" sz="2800">
              <a:solidFill>
                <a:schemeClr val="accent2"/>
              </a:solidFill>
            </a:endParaRPr>
          </a:p>
          <a:p>
            <a:pPr algn="r"/>
            <a:endParaRPr lang="ru-RU" sz="2000">
              <a:solidFill>
                <a:schemeClr val="accent2"/>
              </a:solidFill>
            </a:endParaRPr>
          </a:p>
        </p:txBody>
      </p:sp>
      <p:pic>
        <p:nvPicPr>
          <p:cNvPr id="2057" name="Picture 9"/>
          <p:cNvPicPr>
            <a:picLocks noChangeAspect="1" noChangeArrowheads="1"/>
          </p:cNvPicPr>
          <p:nvPr/>
        </p:nvPicPr>
        <p:blipFill>
          <a:blip r:embed="rId3" cstate="email"/>
          <a:srcRect/>
          <a:stretch>
            <a:fillRect/>
          </a:stretch>
        </p:blipFill>
        <p:spPr bwMode="auto">
          <a:xfrm>
            <a:off x="1116013" y="1419225"/>
            <a:ext cx="2592387" cy="2278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amond(in)">
                                      <p:cBhvr>
                                        <p:cTn id="7"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57313" y="3000375"/>
            <a:ext cx="6400800" cy="771525"/>
          </a:xfrm>
        </p:spPr>
        <p:txBody>
          <a:bodyPr/>
          <a:lstStyle/>
          <a:p>
            <a:pPr eaLnBrk="1" hangingPunct="1"/>
            <a:r>
              <a:rPr lang="ru-RU" smtClean="0"/>
              <a:t>Бенгальская кошка</a:t>
            </a:r>
          </a:p>
        </p:txBody>
      </p:sp>
      <p:pic>
        <p:nvPicPr>
          <p:cNvPr id="2053" name="Picture 5" descr="Бенгальская кошка"/>
          <p:cNvPicPr>
            <a:picLocks noChangeAspect="1" noChangeArrowheads="1"/>
          </p:cNvPicPr>
          <p:nvPr/>
        </p:nvPicPr>
        <p:blipFill>
          <a:blip r:embed="rId2" cstate="email"/>
          <a:srcRect/>
          <a:stretch>
            <a:fillRect/>
          </a:stretch>
        </p:blipFill>
        <p:spPr bwMode="auto">
          <a:xfrm>
            <a:off x="142844" y="285728"/>
            <a:ext cx="3743325" cy="2546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5" name="Picture 7" descr="bengalsk"/>
          <p:cNvPicPr>
            <a:picLocks noChangeAspect="1" noChangeArrowheads="1"/>
          </p:cNvPicPr>
          <p:nvPr/>
        </p:nvPicPr>
        <p:blipFill>
          <a:blip r:embed="rId3" cstate="email"/>
          <a:srcRect/>
          <a:stretch>
            <a:fillRect/>
          </a:stretch>
        </p:blipFill>
        <p:spPr bwMode="auto">
          <a:xfrm>
            <a:off x="3071802" y="3857628"/>
            <a:ext cx="2668587" cy="2647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7" name="Picture 9" descr="beng02"/>
          <p:cNvPicPr>
            <a:picLocks noChangeAspect="1" noChangeArrowheads="1"/>
          </p:cNvPicPr>
          <p:nvPr/>
        </p:nvPicPr>
        <p:blipFill>
          <a:blip r:embed="rId4" cstate="email"/>
          <a:srcRect/>
          <a:stretch>
            <a:fillRect/>
          </a:stretch>
        </p:blipFill>
        <p:spPr bwMode="auto">
          <a:xfrm>
            <a:off x="6357950" y="214290"/>
            <a:ext cx="2509827" cy="26771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1000"/>
                                        <p:tgtEl>
                                          <p:spTgt spid="2053"/>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2057"/>
                                        </p:tgtEl>
                                        <p:attrNameLst>
                                          <p:attrName>style.visibility</p:attrName>
                                        </p:attrNameLst>
                                      </p:cBhvr>
                                      <p:to>
                                        <p:strVal val="visible"/>
                                      </p:to>
                                    </p:set>
                                    <p:animEffect transition="in" filter="box(in)">
                                      <p:cBhvr>
                                        <p:cTn id="11" dur="2000"/>
                                        <p:tgtEl>
                                          <p:spTgt spid="2057"/>
                                        </p:tgtEl>
                                      </p:cBhvr>
                                    </p:animEffect>
                                  </p:childTnLst>
                                </p:cTn>
                              </p:par>
                            </p:childTnLst>
                          </p:cTn>
                        </p:par>
                        <p:par>
                          <p:cTn id="12" fill="hold">
                            <p:stCondLst>
                              <p:cond delay="3000"/>
                            </p:stCondLst>
                            <p:childTnLst>
                              <p:par>
                                <p:cTn id="13" presetID="4" presetClass="entr" presetSubtype="16" fill="hold" nodeType="after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box(in)">
                                      <p:cBhvr>
                                        <p:cTn id="15"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1550" y="5157788"/>
            <a:ext cx="7172325" cy="714375"/>
          </a:xfrm>
        </p:spPr>
        <p:txBody>
          <a:bodyPr/>
          <a:lstStyle/>
          <a:p>
            <a:pPr eaLnBrk="1" hangingPunct="1"/>
            <a:r>
              <a:rPr lang="ru-RU" smtClean="0"/>
              <a:t>Сибирская кошка </a:t>
            </a:r>
          </a:p>
        </p:txBody>
      </p:sp>
      <p:pic>
        <p:nvPicPr>
          <p:cNvPr id="6151" name="Picture 7" descr="color04"/>
          <p:cNvPicPr>
            <a:picLocks noChangeAspect="1" noChangeArrowheads="1"/>
          </p:cNvPicPr>
          <p:nvPr/>
        </p:nvPicPr>
        <p:blipFill>
          <a:blip r:embed="rId2" cstate="email"/>
          <a:srcRect/>
          <a:stretch>
            <a:fillRect/>
          </a:stretch>
        </p:blipFill>
        <p:spPr bwMode="auto">
          <a:xfrm>
            <a:off x="947640" y="1731559"/>
            <a:ext cx="3729020" cy="27441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153" name="Picture 9" descr="Сибирская кошка"/>
          <p:cNvPicPr>
            <a:picLocks noChangeAspect="1" noChangeArrowheads="1"/>
          </p:cNvPicPr>
          <p:nvPr/>
        </p:nvPicPr>
        <p:blipFill>
          <a:blip r:embed="rId3" cstate="email"/>
          <a:srcRect/>
          <a:stretch>
            <a:fillRect/>
          </a:stretch>
        </p:blipFill>
        <p:spPr bwMode="auto">
          <a:xfrm>
            <a:off x="5054900" y="572237"/>
            <a:ext cx="3641308" cy="27180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in)">
                                      <p:cBhvr>
                                        <p:cTn id="7" dur="2000"/>
                                        <p:tgtEl>
                                          <p:spTgt spid="6151"/>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box(in)">
                                      <p:cBhvr>
                                        <p:cTn id="11"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1500" y="5072063"/>
            <a:ext cx="8229600" cy="1143000"/>
          </a:xfrm>
        </p:spPr>
        <p:txBody>
          <a:bodyPr/>
          <a:lstStyle/>
          <a:p>
            <a:pPr eaLnBrk="1" hangingPunct="1"/>
            <a:r>
              <a:rPr lang="ru-RU" smtClean="0"/>
              <a:t>Бомбейская кошка</a:t>
            </a:r>
          </a:p>
        </p:txBody>
      </p:sp>
      <p:pic>
        <p:nvPicPr>
          <p:cNvPr id="7173" name="Picture 5" descr="bombej2"/>
          <p:cNvPicPr>
            <a:picLocks noChangeAspect="1" noChangeArrowheads="1"/>
          </p:cNvPicPr>
          <p:nvPr/>
        </p:nvPicPr>
        <p:blipFill>
          <a:blip r:embed="rId2" cstate="email"/>
          <a:srcRect/>
          <a:stretch>
            <a:fillRect/>
          </a:stretch>
        </p:blipFill>
        <p:spPr bwMode="auto">
          <a:xfrm>
            <a:off x="190469" y="128565"/>
            <a:ext cx="2771776" cy="25812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177" name="Picture 9" descr="bombay-cat-facts-2"/>
          <p:cNvPicPr>
            <a:picLocks noChangeAspect="1" noChangeArrowheads="1"/>
          </p:cNvPicPr>
          <p:nvPr/>
        </p:nvPicPr>
        <p:blipFill>
          <a:blip r:embed="rId3" cstate="email"/>
          <a:srcRect/>
          <a:stretch>
            <a:fillRect/>
          </a:stretch>
        </p:blipFill>
        <p:spPr bwMode="auto">
          <a:xfrm>
            <a:off x="2571736" y="1142984"/>
            <a:ext cx="2881306" cy="273724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175" name="Picture 7" descr="bombay"/>
          <p:cNvPicPr>
            <a:picLocks noChangeAspect="1" noChangeArrowheads="1"/>
          </p:cNvPicPr>
          <p:nvPr/>
        </p:nvPicPr>
        <p:blipFill>
          <a:blip r:embed="rId4" cstate="email"/>
          <a:srcRect/>
          <a:stretch>
            <a:fillRect/>
          </a:stretch>
        </p:blipFill>
        <p:spPr bwMode="auto">
          <a:xfrm>
            <a:off x="5214942" y="2643182"/>
            <a:ext cx="3686175" cy="26765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Scale>
                                      <p:cBhvr>
                                        <p:cTn id="7" dur="1000" decel="50000" fill="hold">
                                          <p:stCondLst>
                                            <p:cond delay="0"/>
                                          </p:stCondLst>
                                        </p:cTn>
                                        <p:tgtEl>
                                          <p:spTgt spid="71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3"/>
                                        </p:tgtEl>
                                        <p:attrNameLst>
                                          <p:attrName>ppt_x</p:attrName>
                                          <p:attrName>ppt_y</p:attrName>
                                        </p:attrNameLst>
                                      </p:cBhvr>
                                    </p:animMotion>
                                    <p:animEffect transition="in" filter="fade">
                                      <p:cBhvr>
                                        <p:cTn id="9" dur="1000"/>
                                        <p:tgtEl>
                                          <p:spTgt spid="717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7177"/>
                                        </p:tgtEl>
                                        <p:attrNameLst>
                                          <p:attrName>style.visibility</p:attrName>
                                        </p:attrNameLst>
                                      </p:cBhvr>
                                      <p:to>
                                        <p:strVal val="visible"/>
                                      </p:to>
                                    </p:set>
                                    <p:animScale>
                                      <p:cBhvr>
                                        <p:cTn id="13" dur="1000" decel="50000" fill="hold">
                                          <p:stCondLst>
                                            <p:cond delay="0"/>
                                          </p:stCondLst>
                                        </p:cTn>
                                        <p:tgtEl>
                                          <p:spTgt spid="71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177"/>
                                        </p:tgtEl>
                                        <p:attrNameLst>
                                          <p:attrName>ppt_x</p:attrName>
                                          <p:attrName>ppt_y</p:attrName>
                                        </p:attrNameLst>
                                      </p:cBhvr>
                                    </p:animMotion>
                                    <p:animEffect transition="in" filter="fade">
                                      <p:cBhvr>
                                        <p:cTn id="15" dur="1000"/>
                                        <p:tgtEl>
                                          <p:spTgt spid="7177"/>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7175"/>
                                        </p:tgtEl>
                                        <p:attrNameLst>
                                          <p:attrName>style.visibility</p:attrName>
                                        </p:attrNameLst>
                                      </p:cBhvr>
                                      <p:to>
                                        <p:strVal val="visible"/>
                                      </p:to>
                                    </p:set>
                                    <p:animScale>
                                      <p:cBhvr>
                                        <p:cTn id="19" dur="1000" decel="50000" fill="hold">
                                          <p:stCondLst>
                                            <p:cond delay="0"/>
                                          </p:stCondLst>
                                        </p:cTn>
                                        <p:tgtEl>
                                          <p:spTgt spid="7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7175"/>
                                        </p:tgtEl>
                                        <p:attrNameLst>
                                          <p:attrName>ppt_x</p:attrName>
                                          <p:attrName>ppt_y</p:attrName>
                                        </p:attrNameLst>
                                      </p:cBhvr>
                                    </p:animMotion>
                                    <p:animEffect transition="in" filter="fade">
                                      <p:cBhvr>
                                        <p:cTn id="21" dur="1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1188" y="5300663"/>
            <a:ext cx="8229600" cy="1143000"/>
          </a:xfrm>
        </p:spPr>
        <p:txBody>
          <a:bodyPr/>
          <a:lstStyle/>
          <a:p>
            <a:pPr eaLnBrk="1" hangingPunct="1"/>
            <a:r>
              <a:rPr lang="ru-RU" smtClean="0"/>
              <a:t>Донской сфинкс </a:t>
            </a:r>
          </a:p>
        </p:txBody>
      </p:sp>
      <p:pic>
        <p:nvPicPr>
          <p:cNvPr id="3077" name="Picture 5" descr="1208869612_sfinks_450"/>
          <p:cNvPicPr>
            <a:picLocks noChangeAspect="1" noChangeArrowheads="1"/>
          </p:cNvPicPr>
          <p:nvPr/>
        </p:nvPicPr>
        <p:blipFill>
          <a:blip r:embed="rId2" cstate="email"/>
          <a:srcRect/>
          <a:stretch>
            <a:fillRect/>
          </a:stretch>
        </p:blipFill>
        <p:spPr bwMode="auto">
          <a:xfrm>
            <a:off x="395288" y="260350"/>
            <a:ext cx="2520950" cy="35290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9" name="Picture 7" descr="Uran_0410"/>
          <p:cNvPicPr>
            <a:picLocks noChangeAspect="1" noChangeArrowheads="1"/>
          </p:cNvPicPr>
          <p:nvPr/>
        </p:nvPicPr>
        <p:blipFill>
          <a:blip r:embed="rId3" cstate="email"/>
          <a:srcRect/>
          <a:stretch>
            <a:fillRect/>
          </a:stretch>
        </p:blipFill>
        <p:spPr bwMode="auto">
          <a:xfrm>
            <a:off x="6011863" y="1412875"/>
            <a:ext cx="2776537" cy="4032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81" name="Picture 9" descr="7_1"/>
          <p:cNvPicPr>
            <a:picLocks noChangeAspect="1" noChangeArrowheads="1"/>
          </p:cNvPicPr>
          <p:nvPr/>
        </p:nvPicPr>
        <p:blipFill>
          <a:blip r:embed="rId4" cstate="email"/>
          <a:srcRect/>
          <a:stretch>
            <a:fillRect/>
          </a:stretch>
        </p:blipFill>
        <p:spPr bwMode="auto">
          <a:xfrm>
            <a:off x="3132138" y="765175"/>
            <a:ext cx="2905125" cy="43576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1000"/>
                                        <p:tgtEl>
                                          <p:spTgt spid="3077"/>
                                        </p:tgtEl>
                                      </p:cBhvr>
                                    </p:animEffect>
                                    <p:anim calcmode="lin" valueType="num">
                                      <p:cBhvr>
                                        <p:cTn id="8" dur="1000" fill="hold"/>
                                        <p:tgtEl>
                                          <p:spTgt spid="3077"/>
                                        </p:tgtEl>
                                        <p:attrNameLst>
                                          <p:attrName>ppt_x</p:attrName>
                                        </p:attrNameLst>
                                      </p:cBhvr>
                                      <p:tavLst>
                                        <p:tav tm="0">
                                          <p:val>
                                            <p:strVal val="#ppt_x"/>
                                          </p:val>
                                        </p:tav>
                                        <p:tav tm="100000">
                                          <p:val>
                                            <p:strVal val="#ppt_x"/>
                                          </p:val>
                                        </p:tav>
                                      </p:tavLst>
                                    </p:anim>
                                    <p:anim calcmode="lin" valueType="num">
                                      <p:cBhvr>
                                        <p:cTn id="9" dur="1000" fill="hold"/>
                                        <p:tgtEl>
                                          <p:spTgt spid="30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081"/>
                                        </p:tgtEl>
                                        <p:attrNameLst>
                                          <p:attrName>style.visibility</p:attrName>
                                        </p:attrNameLst>
                                      </p:cBhvr>
                                      <p:to>
                                        <p:strVal val="visible"/>
                                      </p:to>
                                    </p:set>
                                    <p:animEffect transition="in" filter="fade">
                                      <p:cBhvr>
                                        <p:cTn id="13" dur="1000"/>
                                        <p:tgtEl>
                                          <p:spTgt spid="3081"/>
                                        </p:tgtEl>
                                      </p:cBhvr>
                                    </p:animEffect>
                                    <p:anim calcmode="lin" valueType="num">
                                      <p:cBhvr>
                                        <p:cTn id="14" dur="1000" fill="hold"/>
                                        <p:tgtEl>
                                          <p:spTgt spid="3081"/>
                                        </p:tgtEl>
                                        <p:attrNameLst>
                                          <p:attrName>ppt_x</p:attrName>
                                        </p:attrNameLst>
                                      </p:cBhvr>
                                      <p:tavLst>
                                        <p:tav tm="0">
                                          <p:val>
                                            <p:strVal val="#ppt_x"/>
                                          </p:val>
                                        </p:tav>
                                        <p:tav tm="100000">
                                          <p:val>
                                            <p:strVal val="#ppt_x"/>
                                          </p:val>
                                        </p:tav>
                                      </p:tavLst>
                                    </p:anim>
                                    <p:anim calcmode="lin" valueType="num">
                                      <p:cBhvr>
                                        <p:cTn id="15" dur="1000" fill="hold"/>
                                        <p:tgtEl>
                                          <p:spTgt spid="308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079"/>
                                        </p:tgtEl>
                                        <p:attrNameLst>
                                          <p:attrName>style.visibility</p:attrName>
                                        </p:attrNameLst>
                                      </p:cBhvr>
                                      <p:to>
                                        <p:strVal val="visible"/>
                                      </p:to>
                                    </p:set>
                                    <p:animEffect transition="in" filter="fade">
                                      <p:cBhvr>
                                        <p:cTn id="19" dur="1000"/>
                                        <p:tgtEl>
                                          <p:spTgt spid="3079"/>
                                        </p:tgtEl>
                                      </p:cBhvr>
                                    </p:animEffect>
                                    <p:anim calcmode="lin" valueType="num">
                                      <p:cBhvr>
                                        <p:cTn id="20" dur="1000" fill="hold"/>
                                        <p:tgtEl>
                                          <p:spTgt spid="3079"/>
                                        </p:tgtEl>
                                        <p:attrNameLst>
                                          <p:attrName>ppt_x</p:attrName>
                                        </p:attrNameLst>
                                      </p:cBhvr>
                                      <p:tavLst>
                                        <p:tav tm="0">
                                          <p:val>
                                            <p:strVal val="#ppt_x"/>
                                          </p:val>
                                        </p:tav>
                                        <p:tav tm="100000">
                                          <p:val>
                                            <p:strVal val="#ppt_x"/>
                                          </p:val>
                                        </p:tav>
                                      </p:tavLst>
                                    </p:anim>
                                    <p:anim calcmode="lin" valueType="num">
                                      <p:cBhvr>
                                        <p:cTn id="21"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57250" y="3071813"/>
            <a:ext cx="6786563" cy="428625"/>
          </a:xfrm>
        </p:spPr>
        <p:txBody>
          <a:bodyPr/>
          <a:lstStyle/>
          <a:p>
            <a:pPr eaLnBrk="1" hangingPunct="1"/>
            <a:r>
              <a:rPr lang="ru-RU" smtClean="0"/>
              <a:t>Персидская кошка </a:t>
            </a:r>
          </a:p>
        </p:txBody>
      </p:sp>
      <p:pic>
        <p:nvPicPr>
          <p:cNvPr id="4101" name="Picture 5" descr="023"/>
          <p:cNvPicPr>
            <a:picLocks noChangeAspect="1" noChangeArrowheads="1"/>
          </p:cNvPicPr>
          <p:nvPr/>
        </p:nvPicPr>
        <p:blipFill>
          <a:blip r:embed="rId2" cstate="email"/>
          <a:srcRect/>
          <a:stretch>
            <a:fillRect/>
          </a:stretch>
        </p:blipFill>
        <p:spPr bwMode="auto">
          <a:xfrm>
            <a:off x="500034" y="285728"/>
            <a:ext cx="3810000" cy="23336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03" name="Picture 7" descr="mur012"/>
          <p:cNvPicPr>
            <a:picLocks noChangeAspect="1" noChangeArrowheads="1"/>
          </p:cNvPicPr>
          <p:nvPr/>
        </p:nvPicPr>
        <p:blipFill>
          <a:blip r:embed="rId3" cstate="email"/>
          <a:srcRect/>
          <a:stretch>
            <a:fillRect/>
          </a:stretch>
        </p:blipFill>
        <p:spPr bwMode="auto">
          <a:xfrm>
            <a:off x="6000760" y="214290"/>
            <a:ext cx="2908300" cy="30972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05" name="Picture 9" descr="1183045788_all4cat_per_06"/>
          <p:cNvPicPr>
            <a:picLocks noChangeAspect="1" noChangeArrowheads="1"/>
          </p:cNvPicPr>
          <p:nvPr/>
        </p:nvPicPr>
        <p:blipFill>
          <a:blip r:embed="rId4" cstate="email"/>
          <a:srcRect/>
          <a:stretch>
            <a:fillRect/>
          </a:stretch>
        </p:blipFill>
        <p:spPr bwMode="auto">
          <a:xfrm>
            <a:off x="2214546" y="3857629"/>
            <a:ext cx="3929090" cy="26106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fade">
                                      <p:cBhvr>
                                        <p:cTn id="11" dur="2000"/>
                                        <p:tgtEl>
                                          <p:spTgt spid="410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05"/>
                                        </p:tgtEl>
                                        <p:attrNameLst>
                                          <p:attrName>style.visibility</p:attrName>
                                        </p:attrNameLst>
                                      </p:cBhvr>
                                      <p:to>
                                        <p:strVal val="visible"/>
                                      </p:to>
                                    </p:set>
                                    <p:animEffect transition="in" filter="fade">
                                      <p:cBhvr>
                                        <p:cTn id="15" dur="2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descr="history"/>
          <p:cNvPicPr>
            <a:picLocks noChangeAspect="1" noChangeArrowheads="1"/>
          </p:cNvPicPr>
          <p:nvPr/>
        </p:nvPicPr>
        <p:blipFill>
          <a:blip r:embed="rId2" cstate="email"/>
          <a:srcRect/>
          <a:stretch>
            <a:fillRect/>
          </a:stretch>
        </p:blipFill>
        <p:spPr bwMode="auto">
          <a:xfrm>
            <a:off x="357158" y="1000108"/>
            <a:ext cx="4438650" cy="2505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122" name="Rectangle 2"/>
          <p:cNvSpPr>
            <a:spLocks noGrp="1" noChangeArrowheads="1"/>
          </p:cNvSpPr>
          <p:nvPr>
            <p:ph type="title"/>
          </p:nvPr>
        </p:nvSpPr>
        <p:spPr>
          <a:xfrm>
            <a:off x="1000125" y="0"/>
            <a:ext cx="7929563" cy="714375"/>
          </a:xfrm>
        </p:spPr>
        <p:txBody>
          <a:bodyPr/>
          <a:lstStyle/>
          <a:p>
            <a:pPr eaLnBrk="1" hangingPunct="1"/>
            <a:r>
              <a:rPr lang="ru-RU" smtClean="0"/>
              <a:t>Сиамская кошка </a:t>
            </a:r>
          </a:p>
        </p:txBody>
      </p:sp>
      <p:pic>
        <p:nvPicPr>
          <p:cNvPr id="5125" name="Picture 5" descr="252"/>
          <p:cNvPicPr>
            <a:picLocks noChangeAspect="1" noChangeArrowheads="1"/>
          </p:cNvPicPr>
          <p:nvPr/>
        </p:nvPicPr>
        <p:blipFill>
          <a:blip r:embed="rId3" cstate="email"/>
          <a:srcRect/>
          <a:stretch>
            <a:fillRect/>
          </a:stretch>
        </p:blipFill>
        <p:spPr bwMode="auto">
          <a:xfrm rot="637961">
            <a:off x="6607479" y="1204889"/>
            <a:ext cx="2035958" cy="34509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31" name="Picture 11" descr="Сиамская кошка"/>
          <p:cNvPicPr>
            <a:picLocks noChangeAspect="1" noChangeArrowheads="1"/>
          </p:cNvPicPr>
          <p:nvPr/>
        </p:nvPicPr>
        <p:blipFill>
          <a:blip r:embed="rId4" cstate="email"/>
          <a:srcRect/>
          <a:stretch>
            <a:fillRect/>
          </a:stretch>
        </p:blipFill>
        <p:spPr bwMode="auto">
          <a:xfrm rot="832481">
            <a:off x="3271807" y="3723767"/>
            <a:ext cx="2775006" cy="26015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dissolve">
                                      <p:cBhvr>
                                        <p:cTn id="7" dur="1000"/>
                                        <p:tgtEl>
                                          <p:spTgt spid="5129"/>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dissolve">
                                      <p:cBhvr>
                                        <p:cTn id="11" dur="1000"/>
                                        <p:tgtEl>
                                          <p:spTgt spid="5125"/>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5131"/>
                                        </p:tgtEl>
                                        <p:attrNameLst>
                                          <p:attrName>style.visibility</p:attrName>
                                        </p:attrNameLst>
                                      </p:cBhvr>
                                      <p:to>
                                        <p:strVal val="visible"/>
                                      </p:to>
                                    </p:set>
                                    <p:animEffect transition="in" filter="dissolve">
                                      <p:cBhvr>
                                        <p:cTn id="15" dur="10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1785938"/>
            <a:ext cx="5429250" cy="2678112"/>
          </a:xfrm>
          <a:prstGeom prst="rect">
            <a:avLst/>
          </a:prstGeom>
          <a:noFill/>
          <a:ln w="9525">
            <a:noFill/>
            <a:miter lim="800000"/>
            <a:headEnd/>
            <a:tailEnd/>
          </a:ln>
        </p:spPr>
        <p:txBody>
          <a:bodyPr anchor="ctr">
            <a:spAutoFit/>
          </a:bodyPr>
          <a:lstStyle/>
          <a:p>
            <a:pPr algn="ctr"/>
            <a:r>
              <a:rPr lang="ru-RU"/>
              <a:t>  </a:t>
            </a:r>
            <a:r>
              <a:rPr lang="ru-RU" sz="2800">
                <a:latin typeface="Monotype Corsiva" pitchFamily="66" charset="0"/>
              </a:rPr>
              <a:t>     У лукоморья дуб зелёный,</a:t>
            </a:r>
            <a:br>
              <a:rPr lang="ru-RU" sz="2800">
                <a:latin typeface="Monotype Corsiva" pitchFamily="66" charset="0"/>
              </a:rPr>
            </a:br>
            <a:r>
              <a:rPr lang="ru-RU" sz="2800">
                <a:latin typeface="Monotype Corsiva" pitchFamily="66" charset="0"/>
              </a:rPr>
              <a:t>       Златая цепь на дубе том:</a:t>
            </a:r>
            <a:br>
              <a:rPr lang="ru-RU" sz="2800">
                <a:latin typeface="Monotype Corsiva" pitchFamily="66" charset="0"/>
              </a:rPr>
            </a:br>
            <a:r>
              <a:rPr lang="ru-RU" sz="2800">
                <a:latin typeface="Monotype Corsiva" pitchFamily="66" charset="0"/>
              </a:rPr>
              <a:t>       И днём, и ночью кот учёный</a:t>
            </a:r>
            <a:br>
              <a:rPr lang="ru-RU" sz="2800">
                <a:latin typeface="Monotype Corsiva" pitchFamily="66" charset="0"/>
              </a:rPr>
            </a:br>
            <a:r>
              <a:rPr lang="ru-RU" sz="2800">
                <a:latin typeface="Monotype Corsiva" pitchFamily="66" charset="0"/>
              </a:rPr>
              <a:t>       Всё ходит по цепи кругом.</a:t>
            </a:r>
            <a:br>
              <a:rPr lang="ru-RU" sz="2800">
                <a:latin typeface="Monotype Corsiva" pitchFamily="66" charset="0"/>
              </a:rPr>
            </a:br>
            <a:r>
              <a:rPr lang="ru-RU" sz="2800">
                <a:latin typeface="Monotype Corsiva" pitchFamily="66" charset="0"/>
              </a:rPr>
              <a:t>       Пойдёт направо – песнь заводит,</a:t>
            </a:r>
            <a:br>
              <a:rPr lang="ru-RU" sz="2800">
                <a:latin typeface="Monotype Corsiva" pitchFamily="66" charset="0"/>
              </a:rPr>
            </a:br>
            <a:r>
              <a:rPr lang="ru-RU" sz="2800">
                <a:latin typeface="Monotype Corsiva" pitchFamily="66" charset="0"/>
              </a:rPr>
              <a:t>       Налево – сказку говорит. ..</a:t>
            </a:r>
          </a:p>
        </p:txBody>
      </p:sp>
      <p:sp>
        <p:nvSpPr>
          <p:cNvPr id="8198" name="Text Box 6"/>
          <p:cNvSpPr txBox="1">
            <a:spLocks noChangeArrowheads="1"/>
          </p:cNvSpPr>
          <p:nvPr/>
        </p:nvSpPr>
        <p:spPr bwMode="auto">
          <a:xfrm>
            <a:off x="5127625" y="5105400"/>
            <a:ext cx="1600200" cy="369888"/>
          </a:xfrm>
          <a:prstGeom prst="rect">
            <a:avLst/>
          </a:prstGeom>
          <a:noFill/>
          <a:ln w="9525">
            <a:noFill/>
            <a:miter lim="800000"/>
            <a:headEnd/>
            <a:tailEnd/>
          </a:ln>
        </p:spPr>
        <p:txBody>
          <a:bodyPr wrap="none">
            <a:spAutoFit/>
          </a:bodyPr>
          <a:lstStyle/>
          <a:p>
            <a:pPr algn="r"/>
            <a:r>
              <a:rPr lang="ru-RU"/>
              <a:t>А</a:t>
            </a:r>
            <a:r>
              <a:rPr lang="ru-RU" i="1"/>
              <a:t>. С. Пушкин</a:t>
            </a:r>
          </a:p>
        </p:txBody>
      </p:sp>
      <p:pic>
        <p:nvPicPr>
          <p:cNvPr id="57348" name="Picture 12" descr="Кошки-анимашки"/>
          <p:cNvPicPr>
            <a:picLocks noChangeAspect="1" noChangeArrowheads="1" noCrop="1"/>
          </p:cNvPicPr>
          <p:nvPr/>
        </p:nvPicPr>
        <p:blipFill>
          <a:blip r:embed="rId2" cstate="email"/>
          <a:srcRect/>
          <a:stretch>
            <a:fillRect/>
          </a:stretch>
        </p:blipFill>
        <p:spPr bwMode="auto">
          <a:xfrm>
            <a:off x="3643313" y="285750"/>
            <a:ext cx="1085850" cy="952500"/>
          </a:xfrm>
          <a:prstGeom prst="rect">
            <a:avLst/>
          </a:prstGeom>
          <a:noFill/>
          <a:ln w="9525">
            <a:noFill/>
            <a:miter lim="800000"/>
            <a:headEnd/>
            <a:tailEnd/>
          </a:ln>
        </p:spPr>
      </p:pic>
      <p:pic>
        <p:nvPicPr>
          <p:cNvPr id="5126" name="Picture 6" descr="Картинка 1 из 1432">
            <a:hlinkClick r:id="rId3"/>
          </p:cNvPr>
          <p:cNvPicPr>
            <a:picLocks noChangeAspect="1" noChangeArrowheads="1"/>
          </p:cNvPicPr>
          <p:nvPr/>
        </p:nvPicPr>
        <p:blipFill>
          <a:blip r:embed="rId4" cstate="email"/>
          <a:srcRect/>
          <a:stretch>
            <a:fillRect/>
          </a:stretch>
        </p:blipFill>
        <p:spPr bwMode="auto">
          <a:xfrm>
            <a:off x="5643563" y="1428750"/>
            <a:ext cx="3035300" cy="282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8197"/>
                                        </p:tgtEl>
                                        <p:attrNameLst>
                                          <p:attrName>style.visibility</p:attrName>
                                        </p:attrNameLst>
                                      </p:cBhvr>
                                      <p:to>
                                        <p:strVal val="visible"/>
                                      </p:to>
                                    </p:set>
                                  </p:childTnLst>
                                </p:cTn>
                              </p:par>
                            </p:childTnLst>
                          </p:cTn>
                        </p:par>
                        <p:par>
                          <p:cTn id="7" fill="hold">
                            <p:stCondLst>
                              <p:cond delay="9975"/>
                            </p:stCondLst>
                            <p:childTnLst>
                              <p:par>
                                <p:cTn id="8" presetID="3" presetClass="entr" presetSubtype="10" fill="hold" grpId="0" nodeType="after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blinds(horizontal)">
                                      <p:cBhvr>
                                        <p:cTn id="10" dur="500"/>
                                        <p:tgtEl>
                                          <p:spTgt spid="8198"/>
                                        </p:tgtEl>
                                      </p:cBhvr>
                                    </p:animEffect>
                                  </p:childTnLst>
                                </p:cTn>
                              </p:par>
                            </p:childTnLst>
                          </p:cTn>
                        </p:par>
                        <p:par>
                          <p:cTn id="11" fill="hold">
                            <p:stCondLst>
                              <p:cond delay="10475"/>
                            </p:stCondLst>
                            <p:childTnLst>
                              <p:par>
                                <p:cTn id="12" presetID="9" presetClass="entr" presetSubtype="0" fill="hold" nodeType="after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dissolve">
                                      <p:cBhvr>
                                        <p:cTn id="14"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19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Картинка 4 из 3924">
            <a:hlinkClick r:id="rId2"/>
          </p:cNvPr>
          <p:cNvPicPr>
            <a:picLocks noChangeAspect="1" noChangeArrowheads="1"/>
          </p:cNvPicPr>
          <p:nvPr/>
        </p:nvPicPr>
        <p:blipFill>
          <a:blip r:embed="rId3" cstate="email"/>
          <a:srcRect/>
          <a:stretch>
            <a:fillRect/>
          </a:stretch>
        </p:blipFill>
        <p:spPr bwMode="auto">
          <a:xfrm>
            <a:off x="0" y="0"/>
            <a:ext cx="9629775" cy="6858000"/>
          </a:xfrm>
          <a:prstGeom prst="rect">
            <a:avLst/>
          </a:prstGeom>
          <a:noFill/>
          <a:ln w="9525">
            <a:noFill/>
            <a:miter lim="800000"/>
            <a:headEnd/>
            <a:tailEnd/>
          </a:ln>
        </p:spPr>
      </p:pic>
      <p:pic>
        <p:nvPicPr>
          <p:cNvPr id="63491" name="Picture 4" descr="Картинка 3 из 8449">
            <a:hlinkClick r:id="rId4"/>
          </p:cNvPr>
          <p:cNvPicPr>
            <a:picLocks noChangeAspect="1" noChangeArrowheads="1"/>
          </p:cNvPicPr>
          <p:nvPr/>
        </p:nvPicPr>
        <p:blipFill>
          <a:blip r:embed="rId5" cstate="email"/>
          <a:srcRect/>
          <a:stretch>
            <a:fillRect/>
          </a:stretch>
        </p:blipFill>
        <p:spPr bwMode="auto">
          <a:xfrm>
            <a:off x="3889375" y="1484313"/>
            <a:ext cx="2357438" cy="2808287"/>
          </a:xfrm>
          <a:prstGeom prst="rect">
            <a:avLst/>
          </a:prstGeom>
          <a:noFill/>
          <a:ln w="9525">
            <a:noFill/>
            <a:miter lim="800000"/>
            <a:headEnd/>
            <a:tailEnd/>
          </a:ln>
        </p:spPr>
      </p:pic>
      <p:sp>
        <p:nvSpPr>
          <p:cNvPr id="6" name="TextBox 5"/>
          <p:cNvSpPr txBox="1"/>
          <p:nvPr/>
        </p:nvSpPr>
        <p:spPr>
          <a:xfrm>
            <a:off x="1692275" y="333375"/>
            <a:ext cx="6500813" cy="9556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r>
              <a:rPr lang="ru-RU" sz="2800">
                <a:solidFill>
                  <a:srgbClr val="000000"/>
                </a:solidFill>
              </a:rPr>
              <a:t>Во многих сказках и мультфильмах   главным героем является кошка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1979613" y="1125538"/>
            <a:ext cx="792162" cy="792162"/>
          </a:xfrm>
          <a:prstGeom prst="rect">
            <a:avLst/>
          </a:prstGeom>
          <a:gradFill rotWithShape="1">
            <a:gsLst>
              <a:gs pos="0">
                <a:srgbClr val="F0F8A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15" name="Rectangle 5"/>
          <p:cNvSpPr>
            <a:spLocks noChangeArrowheads="1"/>
          </p:cNvSpPr>
          <p:nvPr/>
        </p:nvSpPr>
        <p:spPr bwMode="auto">
          <a:xfrm>
            <a:off x="2771775" y="1125538"/>
            <a:ext cx="792163" cy="792162"/>
          </a:xfrm>
          <a:prstGeom prst="rect">
            <a:avLst/>
          </a:prstGeom>
          <a:gradFill rotWithShape="1">
            <a:gsLst>
              <a:gs pos="0">
                <a:srgbClr val="F0F8A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16" name="Rectangle 6"/>
          <p:cNvSpPr>
            <a:spLocks noChangeArrowheads="1"/>
          </p:cNvSpPr>
          <p:nvPr/>
        </p:nvSpPr>
        <p:spPr bwMode="auto">
          <a:xfrm>
            <a:off x="3563938" y="1125538"/>
            <a:ext cx="792162" cy="792162"/>
          </a:xfrm>
          <a:prstGeom prst="rect">
            <a:avLst/>
          </a:prstGeom>
          <a:gradFill rotWithShape="1">
            <a:gsLst>
              <a:gs pos="0">
                <a:srgbClr val="F0F8A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17" name="Rectangle 7"/>
          <p:cNvSpPr>
            <a:spLocks noChangeArrowheads="1"/>
          </p:cNvSpPr>
          <p:nvPr/>
        </p:nvSpPr>
        <p:spPr bwMode="auto">
          <a:xfrm>
            <a:off x="4356100" y="1125538"/>
            <a:ext cx="792163" cy="792162"/>
          </a:xfrm>
          <a:prstGeom prst="rect">
            <a:avLst/>
          </a:prstGeom>
          <a:gradFill rotWithShape="1">
            <a:gsLst>
              <a:gs pos="0">
                <a:srgbClr val="F0F8A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18" name="Rectangle 8"/>
          <p:cNvSpPr>
            <a:spLocks noChangeArrowheads="1"/>
          </p:cNvSpPr>
          <p:nvPr/>
        </p:nvSpPr>
        <p:spPr bwMode="auto">
          <a:xfrm>
            <a:off x="5148263" y="1125538"/>
            <a:ext cx="792162" cy="792162"/>
          </a:xfrm>
          <a:prstGeom prst="rect">
            <a:avLst/>
          </a:prstGeom>
          <a:gradFill rotWithShape="1">
            <a:gsLst>
              <a:gs pos="0">
                <a:srgbClr val="F0F8A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19" name="Rectangle 9"/>
          <p:cNvSpPr>
            <a:spLocks noChangeArrowheads="1"/>
          </p:cNvSpPr>
          <p:nvPr/>
        </p:nvSpPr>
        <p:spPr bwMode="auto">
          <a:xfrm>
            <a:off x="1187450" y="1125538"/>
            <a:ext cx="792163" cy="792162"/>
          </a:xfrm>
          <a:prstGeom prst="rect">
            <a:avLst/>
          </a:prstGeom>
          <a:gradFill rotWithShape="1">
            <a:gsLst>
              <a:gs pos="0">
                <a:srgbClr val="F0F8A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0" name="Rectangle 12"/>
          <p:cNvSpPr>
            <a:spLocks noChangeArrowheads="1"/>
          </p:cNvSpPr>
          <p:nvPr/>
        </p:nvSpPr>
        <p:spPr bwMode="auto">
          <a:xfrm>
            <a:off x="5940425" y="1125538"/>
            <a:ext cx="792163" cy="792162"/>
          </a:xfrm>
          <a:prstGeom prst="rect">
            <a:avLst/>
          </a:prstGeom>
          <a:gradFill rotWithShape="1">
            <a:gsLst>
              <a:gs pos="0">
                <a:srgbClr val="F0F8A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1" name="Rectangle 13"/>
          <p:cNvSpPr>
            <a:spLocks noChangeArrowheads="1"/>
          </p:cNvSpPr>
          <p:nvPr/>
        </p:nvSpPr>
        <p:spPr bwMode="auto">
          <a:xfrm>
            <a:off x="6732588" y="1125538"/>
            <a:ext cx="792162" cy="792162"/>
          </a:xfrm>
          <a:prstGeom prst="rect">
            <a:avLst/>
          </a:prstGeom>
          <a:gradFill rotWithShape="1">
            <a:gsLst>
              <a:gs pos="0">
                <a:srgbClr val="F0F8A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2" name="Rectangle 14"/>
          <p:cNvSpPr>
            <a:spLocks noChangeArrowheads="1"/>
          </p:cNvSpPr>
          <p:nvPr/>
        </p:nvSpPr>
        <p:spPr bwMode="auto">
          <a:xfrm>
            <a:off x="7524750" y="1125538"/>
            <a:ext cx="792163" cy="792162"/>
          </a:xfrm>
          <a:prstGeom prst="rect">
            <a:avLst/>
          </a:prstGeom>
          <a:gradFill rotWithShape="1">
            <a:gsLst>
              <a:gs pos="0">
                <a:srgbClr val="F0F8A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3" name="Rectangle 17"/>
          <p:cNvSpPr>
            <a:spLocks noChangeArrowheads="1"/>
          </p:cNvSpPr>
          <p:nvPr/>
        </p:nvSpPr>
        <p:spPr bwMode="auto">
          <a:xfrm>
            <a:off x="1187450" y="1916113"/>
            <a:ext cx="792163" cy="792162"/>
          </a:xfrm>
          <a:prstGeom prst="rect">
            <a:avLst/>
          </a:prstGeom>
          <a:gradFill rotWithShape="1">
            <a:gsLst>
              <a:gs pos="0">
                <a:srgbClr val="FFCCCC"/>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4" name="Rectangle 18"/>
          <p:cNvSpPr>
            <a:spLocks noChangeArrowheads="1"/>
          </p:cNvSpPr>
          <p:nvPr/>
        </p:nvSpPr>
        <p:spPr bwMode="auto">
          <a:xfrm>
            <a:off x="1979613" y="1916113"/>
            <a:ext cx="792162" cy="792162"/>
          </a:xfrm>
          <a:prstGeom prst="rect">
            <a:avLst/>
          </a:prstGeom>
          <a:gradFill rotWithShape="1">
            <a:gsLst>
              <a:gs pos="0">
                <a:srgbClr val="FFCCCC"/>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5" name="Rectangle 19"/>
          <p:cNvSpPr>
            <a:spLocks noChangeArrowheads="1"/>
          </p:cNvSpPr>
          <p:nvPr/>
        </p:nvSpPr>
        <p:spPr bwMode="auto">
          <a:xfrm>
            <a:off x="2771775" y="1916113"/>
            <a:ext cx="792163" cy="792162"/>
          </a:xfrm>
          <a:prstGeom prst="rect">
            <a:avLst/>
          </a:prstGeom>
          <a:gradFill rotWithShape="1">
            <a:gsLst>
              <a:gs pos="0">
                <a:srgbClr val="FFCCCC"/>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6" name="Rectangle 20"/>
          <p:cNvSpPr>
            <a:spLocks noChangeArrowheads="1"/>
          </p:cNvSpPr>
          <p:nvPr/>
        </p:nvSpPr>
        <p:spPr bwMode="auto">
          <a:xfrm>
            <a:off x="3563938" y="1916113"/>
            <a:ext cx="792162" cy="792162"/>
          </a:xfrm>
          <a:prstGeom prst="rect">
            <a:avLst/>
          </a:prstGeom>
          <a:gradFill rotWithShape="1">
            <a:gsLst>
              <a:gs pos="0">
                <a:srgbClr val="FFCCCC"/>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7" name="Rectangle 21"/>
          <p:cNvSpPr>
            <a:spLocks noChangeArrowheads="1"/>
          </p:cNvSpPr>
          <p:nvPr/>
        </p:nvSpPr>
        <p:spPr bwMode="auto">
          <a:xfrm>
            <a:off x="4356100" y="1916113"/>
            <a:ext cx="792163" cy="792162"/>
          </a:xfrm>
          <a:prstGeom prst="rect">
            <a:avLst/>
          </a:prstGeom>
          <a:gradFill rotWithShape="1">
            <a:gsLst>
              <a:gs pos="0">
                <a:srgbClr val="FFCCCC"/>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8" name="Rectangle 22"/>
          <p:cNvSpPr>
            <a:spLocks noChangeArrowheads="1"/>
          </p:cNvSpPr>
          <p:nvPr/>
        </p:nvSpPr>
        <p:spPr bwMode="auto">
          <a:xfrm>
            <a:off x="5148263" y="1916113"/>
            <a:ext cx="792162" cy="792162"/>
          </a:xfrm>
          <a:prstGeom prst="rect">
            <a:avLst/>
          </a:prstGeom>
          <a:gradFill rotWithShape="1">
            <a:gsLst>
              <a:gs pos="0">
                <a:srgbClr val="FFCCCC"/>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29" name="Rectangle 23"/>
          <p:cNvSpPr>
            <a:spLocks noChangeArrowheads="1"/>
          </p:cNvSpPr>
          <p:nvPr/>
        </p:nvSpPr>
        <p:spPr bwMode="auto">
          <a:xfrm>
            <a:off x="5940425" y="1916113"/>
            <a:ext cx="792163" cy="792162"/>
          </a:xfrm>
          <a:prstGeom prst="rect">
            <a:avLst/>
          </a:prstGeom>
          <a:gradFill rotWithShape="1">
            <a:gsLst>
              <a:gs pos="0">
                <a:srgbClr val="FFCCCC"/>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0" name="Rectangle 24"/>
          <p:cNvSpPr>
            <a:spLocks noChangeArrowheads="1"/>
          </p:cNvSpPr>
          <p:nvPr/>
        </p:nvSpPr>
        <p:spPr bwMode="auto">
          <a:xfrm>
            <a:off x="1187450" y="2708275"/>
            <a:ext cx="792163" cy="792163"/>
          </a:xfrm>
          <a:prstGeom prst="rect">
            <a:avLst/>
          </a:prstGeom>
          <a:gradFill rotWithShape="1">
            <a:gsLst>
              <a:gs pos="0">
                <a:srgbClr val="66FF33"/>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1" name="Rectangle 25"/>
          <p:cNvSpPr>
            <a:spLocks noChangeArrowheads="1"/>
          </p:cNvSpPr>
          <p:nvPr/>
        </p:nvSpPr>
        <p:spPr bwMode="auto">
          <a:xfrm>
            <a:off x="1979613" y="2708275"/>
            <a:ext cx="792162" cy="792163"/>
          </a:xfrm>
          <a:prstGeom prst="rect">
            <a:avLst/>
          </a:prstGeom>
          <a:gradFill rotWithShape="1">
            <a:gsLst>
              <a:gs pos="0">
                <a:srgbClr val="66FF33"/>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2" name="Rectangle 26"/>
          <p:cNvSpPr>
            <a:spLocks noChangeArrowheads="1"/>
          </p:cNvSpPr>
          <p:nvPr/>
        </p:nvSpPr>
        <p:spPr bwMode="auto">
          <a:xfrm>
            <a:off x="2771775" y="2708275"/>
            <a:ext cx="792163" cy="792163"/>
          </a:xfrm>
          <a:prstGeom prst="rect">
            <a:avLst/>
          </a:prstGeom>
          <a:gradFill rotWithShape="1">
            <a:gsLst>
              <a:gs pos="0">
                <a:srgbClr val="66FF33"/>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3" name="Rectangle 27"/>
          <p:cNvSpPr>
            <a:spLocks noChangeArrowheads="1"/>
          </p:cNvSpPr>
          <p:nvPr/>
        </p:nvSpPr>
        <p:spPr bwMode="auto">
          <a:xfrm>
            <a:off x="3563938" y="2708275"/>
            <a:ext cx="792162" cy="792163"/>
          </a:xfrm>
          <a:prstGeom prst="rect">
            <a:avLst/>
          </a:prstGeom>
          <a:gradFill rotWithShape="1">
            <a:gsLst>
              <a:gs pos="0">
                <a:srgbClr val="66FF33"/>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4" name="Rectangle 28"/>
          <p:cNvSpPr>
            <a:spLocks noChangeArrowheads="1"/>
          </p:cNvSpPr>
          <p:nvPr/>
        </p:nvSpPr>
        <p:spPr bwMode="auto">
          <a:xfrm>
            <a:off x="4356100" y="2708275"/>
            <a:ext cx="792163" cy="792163"/>
          </a:xfrm>
          <a:prstGeom prst="rect">
            <a:avLst/>
          </a:prstGeom>
          <a:gradFill rotWithShape="1">
            <a:gsLst>
              <a:gs pos="0">
                <a:srgbClr val="66FF33"/>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5" name="Rectangle 29"/>
          <p:cNvSpPr>
            <a:spLocks noChangeArrowheads="1"/>
          </p:cNvSpPr>
          <p:nvPr/>
        </p:nvSpPr>
        <p:spPr bwMode="auto">
          <a:xfrm>
            <a:off x="1187450" y="3500438"/>
            <a:ext cx="792163" cy="792162"/>
          </a:xfrm>
          <a:prstGeom prst="rect">
            <a:avLst/>
          </a:prstGeom>
          <a:gradFill rotWithShape="1">
            <a:gsLst>
              <a:gs pos="0">
                <a:srgbClr val="0099FF"/>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6" name="Rectangle 30"/>
          <p:cNvSpPr>
            <a:spLocks noChangeArrowheads="1"/>
          </p:cNvSpPr>
          <p:nvPr/>
        </p:nvSpPr>
        <p:spPr bwMode="auto">
          <a:xfrm>
            <a:off x="1187450" y="4292600"/>
            <a:ext cx="792163" cy="792163"/>
          </a:xfrm>
          <a:prstGeom prst="rect">
            <a:avLst/>
          </a:prstGeom>
          <a:gradFill rotWithShape="1">
            <a:gsLst>
              <a:gs pos="0">
                <a:srgbClr val="FF006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7" name="Rectangle 31"/>
          <p:cNvSpPr>
            <a:spLocks noChangeArrowheads="1"/>
          </p:cNvSpPr>
          <p:nvPr/>
        </p:nvSpPr>
        <p:spPr bwMode="auto">
          <a:xfrm>
            <a:off x="1979613" y="3500438"/>
            <a:ext cx="792162" cy="792162"/>
          </a:xfrm>
          <a:prstGeom prst="rect">
            <a:avLst/>
          </a:prstGeom>
          <a:gradFill rotWithShape="1">
            <a:gsLst>
              <a:gs pos="0">
                <a:srgbClr val="0099FF"/>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8" name="Rectangle 32"/>
          <p:cNvSpPr>
            <a:spLocks noChangeArrowheads="1"/>
          </p:cNvSpPr>
          <p:nvPr/>
        </p:nvSpPr>
        <p:spPr bwMode="auto">
          <a:xfrm>
            <a:off x="2771775" y="3500438"/>
            <a:ext cx="792163" cy="792162"/>
          </a:xfrm>
          <a:prstGeom prst="rect">
            <a:avLst/>
          </a:prstGeom>
          <a:gradFill rotWithShape="1">
            <a:gsLst>
              <a:gs pos="0">
                <a:srgbClr val="0099FF"/>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39" name="Rectangle 33"/>
          <p:cNvSpPr>
            <a:spLocks noChangeArrowheads="1"/>
          </p:cNvSpPr>
          <p:nvPr/>
        </p:nvSpPr>
        <p:spPr bwMode="auto">
          <a:xfrm>
            <a:off x="1979613" y="4292600"/>
            <a:ext cx="792162" cy="792163"/>
          </a:xfrm>
          <a:prstGeom prst="rect">
            <a:avLst/>
          </a:prstGeom>
          <a:gradFill rotWithShape="1">
            <a:gsLst>
              <a:gs pos="0">
                <a:srgbClr val="FF006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40" name="Rectangle 34"/>
          <p:cNvSpPr>
            <a:spLocks noChangeArrowheads="1"/>
          </p:cNvSpPr>
          <p:nvPr/>
        </p:nvSpPr>
        <p:spPr bwMode="auto">
          <a:xfrm>
            <a:off x="2771775" y="4292600"/>
            <a:ext cx="792163" cy="792163"/>
          </a:xfrm>
          <a:prstGeom prst="rect">
            <a:avLst/>
          </a:prstGeom>
          <a:gradFill rotWithShape="1">
            <a:gsLst>
              <a:gs pos="0">
                <a:srgbClr val="FF006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41" name="Rectangle 35"/>
          <p:cNvSpPr>
            <a:spLocks noChangeArrowheads="1"/>
          </p:cNvSpPr>
          <p:nvPr/>
        </p:nvSpPr>
        <p:spPr bwMode="auto">
          <a:xfrm>
            <a:off x="3563938" y="4292600"/>
            <a:ext cx="792162" cy="792163"/>
          </a:xfrm>
          <a:prstGeom prst="rect">
            <a:avLst/>
          </a:prstGeom>
          <a:gradFill rotWithShape="1">
            <a:gsLst>
              <a:gs pos="0">
                <a:srgbClr val="FF006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42" name="Rectangle 36"/>
          <p:cNvSpPr>
            <a:spLocks noChangeArrowheads="1"/>
          </p:cNvSpPr>
          <p:nvPr/>
        </p:nvSpPr>
        <p:spPr bwMode="auto">
          <a:xfrm>
            <a:off x="4356100" y="4292600"/>
            <a:ext cx="792163" cy="792163"/>
          </a:xfrm>
          <a:prstGeom prst="rect">
            <a:avLst/>
          </a:prstGeom>
          <a:gradFill rotWithShape="1">
            <a:gsLst>
              <a:gs pos="0">
                <a:srgbClr val="FF006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43" name="Rectangle 37"/>
          <p:cNvSpPr>
            <a:spLocks noChangeArrowheads="1"/>
          </p:cNvSpPr>
          <p:nvPr/>
        </p:nvSpPr>
        <p:spPr bwMode="auto">
          <a:xfrm>
            <a:off x="5148263" y="4292600"/>
            <a:ext cx="792162" cy="792163"/>
          </a:xfrm>
          <a:prstGeom prst="rect">
            <a:avLst/>
          </a:prstGeom>
          <a:gradFill rotWithShape="1">
            <a:gsLst>
              <a:gs pos="0">
                <a:srgbClr val="FF006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44" name="Rectangle 38"/>
          <p:cNvSpPr>
            <a:spLocks noChangeArrowheads="1"/>
          </p:cNvSpPr>
          <p:nvPr/>
        </p:nvSpPr>
        <p:spPr bwMode="auto">
          <a:xfrm>
            <a:off x="5940425" y="4292600"/>
            <a:ext cx="792163" cy="792163"/>
          </a:xfrm>
          <a:prstGeom prst="rect">
            <a:avLst/>
          </a:prstGeom>
          <a:gradFill rotWithShape="1">
            <a:gsLst>
              <a:gs pos="0">
                <a:srgbClr val="FF006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64545" name="Rectangle 39"/>
          <p:cNvSpPr>
            <a:spLocks noChangeArrowheads="1"/>
          </p:cNvSpPr>
          <p:nvPr/>
        </p:nvSpPr>
        <p:spPr bwMode="auto">
          <a:xfrm>
            <a:off x="6732588" y="4292600"/>
            <a:ext cx="792162" cy="792163"/>
          </a:xfrm>
          <a:prstGeom prst="rect">
            <a:avLst/>
          </a:prstGeom>
          <a:gradFill rotWithShape="1">
            <a:gsLst>
              <a:gs pos="0">
                <a:srgbClr val="FF0066"/>
              </a:gs>
              <a:gs pos="100000">
                <a:schemeClr val="tx1"/>
              </a:gs>
            </a:gsLst>
            <a:path path="shape">
              <a:fillToRect l="50000" t="50000" r="50000" b="50000"/>
            </a:path>
          </a:gradFill>
          <a:ln w="9525">
            <a:solidFill>
              <a:schemeClr val="tx1"/>
            </a:solidFill>
            <a:miter lim="800000"/>
            <a:headEnd/>
            <a:tailEnd/>
          </a:ln>
        </p:spPr>
        <p:txBody>
          <a:bodyPr wrap="none" anchor="ctr"/>
          <a:lstStyle/>
          <a:p>
            <a:endParaRPr lang="ru-RU"/>
          </a:p>
        </p:txBody>
      </p:sp>
      <p:sp>
        <p:nvSpPr>
          <p:cNvPr id="11304" name="WordArt 40"/>
          <p:cNvSpPr>
            <a:spLocks noChangeArrowheads="1" noChangeShapeType="1" noTextEdit="1"/>
          </p:cNvSpPr>
          <p:nvPr/>
        </p:nvSpPr>
        <p:spPr bwMode="auto">
          <a:xfrm>
            <a:off x="3419475" y="260350"/>
            <a:ext cx="3529013" cy="668338"/>
          </a:xfrm>
          <a:prstGeom prst="rect">
            <a:avLst/>
          </a:prstGeom>
        </p:spPr>
        <p:txBody>
          <a:bodyPr wrap="none" fromWordArt="1">
            <a:prstTxWarp prst="textPlain">
              <a:avLst>
                <a:gd name="adj" fmla="val 50000"/>
              </a:avLst>
            </a:prstTxWarp>
          </a:bodyPr>
          <a:lstStyle/>
          <a:p>
            <a:pPr algn="ctr"/>
            <a:r>
              <a:rPr lang="ru-RU" sz="3600" b="1" kern="10">
                <a:ln w="254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Кроссворд</a:t>
            </a:r>
          </a:p>
        </p:txBody>
      </p:sp>
      <p:sp>
        <p:nvSpPr>
          <p:cNvPr id="64547" name="WordArt 43"/>
          <p:cNvSpPr>
            <a:spLocks noChangeArrowheads="1" noChangeShapeType="1" noTextEdit="1"/>
          </p:cNvSpPr>
          <p:nvPr/>
        </p:nvSpPr>
        <p:spPr bwMode="auto">
          <a:xfrm>
            <a:off x="684213" y="1268413"/>
            <a:ext cx="301625" cy="5715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0F8A6"/>
                    </a:gs>
                    <a:gs pos="100000">
                      <a:schemeClr val="tx1"/>
                    </a:gs>
                  </a:gsLst>
                  <a:path path="rect">
                    <a:fillToRect l="50000" t="50000" r="50000" b="50000"/>
                  </a:path>
                </a:gradFill>
                <a:effectLst>
                  <a:outerShdw dist="35921" dir="2700000" algn="ctr" rotWithShape="0">
                    <a:srgbClr val="C0C0C0">
                      <a:alpha val="79999"/>
                    </a:srgbClr>
                  </a:outerShdw>
                </a:effectLst>
                <a:latin typeface="Impact"/>
              </a:rPr>
              <a:t>1</a:t>
            </a:r>
          </a:p>
        </p:txBody>
      </p:sp>
      <p:sp>
        <p:nvSpPr>
          <p:cNvPr id="64548" name="WordArt 44"/>
          <p:cNvSpPr>
            <a:spLocks noChangeArrowheads="1" noChangeShapeType="1" noTextEdit="1"/>
          </p:cNvSpPr>
          <p:nvPr/>
        </p:nvSpPr>
        <p:spPr bwMode="auto">
          <a:xfrm>
            <a:off x="684213" y="1989138"/>
            <a:ext cx="301625" cy="5715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CCCC"/>
                    </a:gs>
                    <a:gs pos="100000">
                      <a:schemeClr val="tx1"/>
                    </a:gs>
                  </a:gsLst>
                  <a:path path="rect">
                    <a:fillToRect l="50000" t="50000" r="50000" b="50000"/>
                  </a:path>
                </a:gradFill>
                <a:effectLst>
                  <a:outerShdw dist="35921" dir="2700000" algn="ctr" rotWithShape="0">
                    <a:srgbClr val="C0C0C0">
                      <a:alpha val="79999"/>
                    </a:srgbClr>
                  </a:outerShdw>
                </a:effectLst>
                <a:latin typeface="Impact"/>
              </a:rPr>
              <a:t>2</a:t>
            </a:r>
          </a:p>
        </p:txBody>
      </p:sp>
      <p:sp>
        <p:nvSpPr>
          <p:cNvPr id="64549" name="WordArt 45"/>
          <p:cNvSpPr>
            <a:spLocks noChangeArrowheads="1" noChangeShapeType="1" noTextEdit="1"/>
          </p:cNvSpPr>
          <p:nvPr/>
        </p:nvSpPr>
        <p:spPr bwMode="auto">
          <a:xfrm>
            <a:off x="684213" y="2852738"/>
            <a:ext cx="301625" cy="5715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66FF33"/>
                    </a:gs>
                    <a:gs pos="100000">
                      <a:schemeClr val="tx1"/>
                    </a:gs>
                  </a:gsLst>
                  <a:path path="rect">
                    <a:fillToRect l="50000" t="50000" r="50000" b="50000"/>
                  </a:path>
                </a:gradFill>
                <a:effectLst>
                  <a:outerShdw dist="35921" dir="2700000" algn="ctr" rotWithShape="0">
                    <a:srgbClr val="C0C0C0">
                      <a:alpha val="79999"/>
                    </a:srgbClr>
                  </a:outerShdw>
                </a:effectLst>
                <a:latin typeface="Impact"/>
              </a:rPr>
              <a:t>3</a:t>
            </a:r>
          </a:p>
        </p:txBody>
      </p:sp>
      <p:sp>
        <p:nvSpPr>
          <p:cNvPr id="64550" name="WordArt 46"/>
          <p:cNvSpPr>
            <a:spLocks noChangeArrowheads="1" noChangeShapeType="1" noTextEdit="1"/>
          </p:cNvSpPr>
          <p:nvPr/>
        </p:nvSpPr>
        <p:spPr bwMode="auto">
          <a:xfrm>
            <a:off x="684213" y="3573463"/>
            <a:ext cx="301625" cy="5715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0099FF"/>
                    </a:gs>
                    <a:gs pos="100000">
                      <a:schemeClr val="tx1"/>
                    </a:gs>
                  </a:gsLst>
                  <a:path path="rect">
                    <a:fillToRect l="50000" t="50000" r="50000" b="50000"/>
                  </a:path>
                </a:gradFill>
                <a:effectLst>
                  <a:outerShdw dist="35921" dir="2700000" algn="ctr" rotWithShape="0">
                    <a:srgbClr val="C0C0C0">
                      <a:alpha val="79999"/>
                    </a:srgbClr>
                  </a:outerShdw>
                </a:effectLst>
                <a:latin typeface="Impact"/>
              </a:rPr>
              <a:t>4</a:t>
            </a:r>
          </a:p>
        </p:txBody>
      </p:sp>
      <p:sp>
        <p:nvSpPr>
          <p:cNvPr id="64551" name="WordArt 47"/>
          <p:cNvSpPr>
            <a:spLocks noChangeArrowheads="1" noChangeShapeType="1" noTextEdit="1"/>
          </p:cNvSpPr>
          <p:nvPr/>
        </p:nvSpPr>
        <p:spPr bwMode="auto">
          <a:xfrm>
            <a:off x="684213" y="4437063"/>
            <a:ext cx="301625" cy="5715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0066"/>
                    </a:gs>
                    <a:gs pos="100000">
                      <a:schemeClr val="tx1"/>
                    </a:gs>
                  </a:gsLst>
                  <a:path path="rect">
                    <a:fillToRect l="50000" t="50000" r="50000" b="50000"/>
                  </a:path>
                </a:gradFill>
                <a:effectLst>
                  <a:outerShdw dist="35921" dir="2700000" algn="ctr" rotWithShape="0">
                    <a:srgbClr val="C0C0C0">
                      <a:alpha val="79999"/>
                    </a:srgbClr>
                  </a:outerShdw>
                </a:effectLst>
                <a:latin typeface="Impact"/>
              </a:rPr>
              <a:t>5</a:t>
            </a:r>
          </a:p>
        </p:txBody>
      </p:sp>
      <p:pic>
        <p:nvPicPr>
          <p:cNvPr id="11313" name="Picture 49" descr="Кошки-анимашки"/>
          <p:cNvPicPr>
            <a:picLocks noChangeAspect="1" noChangeArrowheads="1" noCrop="1"/>
          </p:cNvPicPr>
          <p:nvPr/>
        </p:nvPicPr>
        <p:blipFill>
          <a:blip r:embed="rId2" cstate="email"/>
          <a:srcRect/>
          <a:stretch>
            <a:fillRect/>
          </a:stretch>
        </p:blipFill>
        <p:spPr bwMode="auto">
          <a:xfrm>
            <a:off x="7019925" y="2349500"/>
            <a:ext cx="1752600" cy="1752600"/>
          </a:xfrm>
          <a:prstGeom prst="rect">
            <a:avLst/>
          </a:prstGeom>
          <a:noFill/>
          <a:ln w="9525">
            <a:noFill/>
            <a:miter lim="800000"/>
            <a:headEnd/>
            <a:tailEnd/>
          </a:ln>
        </p:spPr>
      </p:pic>
      <p:sp>
        <p:nvSpPr>
          <p:cNvPr id="41" name="Прямоугольник 40"/>
          <p:cNvSpPr>
            <a:spLocks noChangeArrowheads="1"/>
          </p:cNvSpPr>
          <p:nvPr/>
        </p:nvSpPr>
        <p:spPr bwMode="auto">
          <a:xfrm>
            <a:off x="500063" y="5072063"/>
            <a:ext cx="8429625" cy="1477962"/>
          </a:xfrm>
          <a:prstGeom prst="rect">
            <a:avLst/>
          </a:prstGeom>
          <a:noFill/>
          <a:ln w="9525">
            <a:noFill/>
            <a:miter lim="800000"/>
            <a:headEnd/>
            <a:tailEnd/>
          </a:ln>
        </p:spPr>
        <p:txBody>
          <a:bodyPr>
            <a:spAutoFit/>
          </a:bodyPr>
          <a:lstStyle/>
          <a:p>
            <a:r>
              <a:rPr lang="ru-RU" b="1"/>
              <a:t>1 .Кличка кота из произведения Э. Успенского «Дядя Фёдор, пёс и кот.»     2.А. Толстой «Приключения Буратино или золотой ключик.» Лиса Алиса и кот...  3.Какой по счёту была кошка в сказке «Репка»?   4.Котёнок по имени...  5.Кличка кота, который любил говорить «Ребята, давайте жить дружно»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1304"/>
                                        </p:tgtEl>
                                        <p:attrNameLst>
                                          <p:attrName>style.visibility</p:attrName>
                                        </p:attrNameLst>
                                      </p:cBhvr>
                                      <p:to>
                                        <p:strVal val="visible"/>
                                      </p:to>
                                    </p:set>
                                    <p:animEffect transition="in" filter="fade">
                                      <p:cBhvr>
                                        <p:cTn id="7" dur="770" decel="100000"/>
                                        <p:tgtEl>
                                          <p:spTgt spid="11304"/>
                                        </p:tgtEl>
                                      </p:cBhvr>
                                    </p:animEffect>
                                    <p:animScale>
                                      <p:cBhvr>
                                        <p:cTn id="8" dur="770" decel="100000"/>
                                        <p:tgtEl>
                                          <p:spTgt spid="11304"/>
                                        </p:tgtEl>
                                      </p:cBhvr>
                                      <p:from x="10000" y="10000"/>
                                      <p:to x="200000" y="450000"/>
                                    </p:animScale>
                                    <p:animScale>
                                      <p:cBhvr>
                                        <p:cTn id="9" dur="1230" accel="100000" fill="hold">
                                          <p:stCondLst>
                                            <p:cond delay="770"/>
                                          </p:stCondLst>
                                        </p:cTn>
                                        <p:tgtEl>
                                          <p:spTgt spid="11304"/>
                                        </p:tgtEl>
                                      </p:cBhvr>
                                      <p:from x="200000" y="450000"/>
                                      <p:to x="100000" y="100000"/>
                                    </p:animScale>
                                    <p:set>
                                      <p:cBhvr>
                                        <p:cTn id="10" dur="770" fill="hold"/>
                                        <p:tgtEl>
                                          <p:spTgt spid="11304"/>
                                        </p:tgtEl>
                                        <p:attrNameLst>
                                          <p:attrName>ppt_x</p:attrName>
                                        </p:attrNameLst>
                                      </p:cBhvr>
                                      <p:to>
                                        <p:strVal val="(0.5)"/>
                                      </p:to>
                                    </p:set>
                                    <p:anim from="(0.5)" to="(#ppt_x)" calcmode="lin" valueType="num">
                                      <p:cBhvr>
                                        <p:cTn id="11" dur="1230" accel="100000" fill="hold">
                                          <p:stCondLst>
                                            <p:cond delay="770"/>
                                          </p:stCondLst>
                                        </p:cTn>
                                        <p:tgtEl>
                                          <p:spTgt spid="11304"/>
                                        </p:tgtEl>
                                        <p:attrNameLst>
                                          <p:attrName>ppt_x</p:attrName>
                                        </p:attrNameLst>
                                      </p:cBhvr>
                                    </p:anim>
                                    <p:set>
                                      <p:cBhvr>
                                        <p:cTn id="12" dur="770" fill="hold"/>
                                        <p:tgtEl>
                                          <p:spTgt spid="11304"/>
                                        </p:tgtEl>
                                        <p:attrNameLst>
                                          <p:attrName>ppt_y</p:attrName>
                                        </p:attrNameLst>
                                      </p:cBhvr>
                                      <p:to>
                                        <p:strVal val="(#ppt_y+0.4)"/>
                                      </p:to>
                                    </p:set>
                                    <p:anim from="(#ppt_y+0.4)" to="(#ppt_y)" calcmode="lin" valueType="num">
                                      <p:cBhvr>
                                        <p:cTn id="13" dur="1230" accel="100000" fill="hold">
                                          <p:stCondLst>
                                            <p:cond delay="770"/>
                                          </p:stCondLst>
                                        </p:cTn>
                                        <p:tgtEl>
                                          <p:spTgt spid="11304"/>
                                        </p:tgtEl>
                                        <p:attrNameLst>
                                          <p:attrName>ppt_y</p:attrName>
                                        </p:attrNameLst>
                                      </p:cBhvr>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11313"/>
                                        </p:tgtEl>
                                        <p:attrNameLst>
                                          <p:attrName>style.visibility</p:attrName>
                                        </p:attrNameLst>
                                      </p:cBhvr>
                                      <p:to>
                                        <p:strVal val="visible"/>
                                      </p:to>
                                    </p:set>
                                    <p:animEffect transition="in" filter="wipe(down)">
                                      <p:cBhvr>
                                        <p:cTn id="17" dur="580">
                                          <p:stCondLst>
                                            <p:cond delay="0"/>
                                          </p:stCondLst>
                                        </p:cTn>
                                        <p:tgtEl>
                                          <p:spTgt spid="11313"/>
                                        </p:tgtEl>
                                      </p:cBhvr>
                                    </p:animEffect>
                                    <p:anim calcmode="lin" valueType="num">
                                      <p:cBhvr>
                                        <p:cTn id="18" dur="1822" tmFilter="0,0; 0.14,0.36; 0.43,0.73; 0.71,0.91; 1.0,1.0">
                                          <p:stCondLst>
                                            <p:cond delay="0"/>
                                          </p:stCondLst>
                                        </p:cTn>
                                        <p:tgtEl>
                                          <p:spTgt spid="113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3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3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3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3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1313"/>
                                        </p:tgtEl>
                                      </p:cBhvr>
                                      <p:to x="100000" y="60000"/>
                                    </p:animScale>
                                    <p:animScale>
                                      <p:cBhvr>
                                        <p:cTn id="24" dur="166" decel="50000">
                                          <p:stCondLst>
                                            <p:cond delay="676"/>
                                          </p:stCondLst>
                                        </p:cTn>
                                        <p:tgtEl>
                                          <p:spTgt spid="11313"/>
                                        </p:tgtEl>
                                      </p:cBhvr>
                                      <p:to x="100000" y="100000"/>
                                    </p:animScale>
                                    <p:animScale>
                                      <p:cBhvr>
                                        <p:cTn id="25" dur="26">
                                          <p:stCondLst>
                                            <p:cond delay="1312"/>
                                          </p:stCondLst>
                                        </p:cTn>
                                        <p:tgtEl>
                                          <p:spTgt spid="11313"/>
                                        </p:tgtEl>
                                      </p:cBhvr>
                                      <p:to x="100000" y="80000"/>
                                    </p:animScale>
                                    <p:animScale>
                                      <p:cBhvr>
                                        <p:cTn id="26" dur="166" decel="50000">
                                          <p:stCondLst>
                                            <p:cond delay="1338"/>
                                          </p:stCondLst>
                                        </p:cTn>
                                        <p:tgtEl>
                                          <p:spTgt spid="11313"/>
                                        </p:tgtEl>
                                      </p:cBhvr>
                                      <p:to x="100000" y="100000"/>
                                    </p:animScale>
                                    <p:animScale>
                                      <p:cBhvr>
                                        <p:cTn id="27" dur="26">
                                          <p:stCondLst>
                                            <p:cond delay="1642"/>
                                          </p:stCondLst>
                                        </p:cTn>
                                        <p:tgtEl>
                                          <p:spTgt spid="11313"/>
                                        </p:tgtEl>
                                      </p:cBhvr>
                                      <p:to x="100000" y="90000"/>
                                    </p:animScale>
                                    <p:animScale>
                                      <p:cBhvr>
                                        <p:cTn id="28" dur="166" decel="50000">
                                          <p:stCondLst>
                                            <p:cond delay="1668"/>
                                          </p:stCondLst>
                                        </p:cTn>
                                        <p:tgtEl>
                                          <p:spTgt spid="11313"/>
                                        </p:tgtEl>
                                      </p:cBhvr>
                                      <p:to x="100000" y="100000"/>
                                    </p:animScale>
                                    <p:animScale>
                                      <p:cBhvr>
                                        <p:cTn id="29" dur="26">
                                          <p:stCondLst>
                                            <p:cond delay="1808"/>
                                          </p:stCondLst>
                                        </p:cTn>
                                        <p:tgtEl>
                                          <p:spTgt spid="11313"/>
                                        </p:tgtEl>
                                      </p:cBhvr>
                                      <p:to x="100000" y="95000"/>
                                    </p:animScale>
                                    <p:animScale>
                                      <p:cBhvr>
                                        <p:cTn id="30" dur="166" decel="50000">
                                          <p:stCondLst>
                                            <p:cond delay="1834"/>
                                          </p:stCondLst>
                                        </p:cTn>
                                        <p:tgtEl>
                                          <p:spTgt spid="11313"/>
                                        </p:tgtEl>
                                      </p:cBhvr>
                                      <p:to x="100000" y="100000"/>
                                    </p:animScale>
                                  </p:childTnLst>
                                </p:cTn>
                              </p:par>
                            </p:childTnLst>
                          </p:cTn>
                        </p:par>
                        <p:par>
                          <p:cTn id="31" fill="hold">
                            <p:stCondLst>
                              <p:cond delay="4000"/>
                            </p:stCondLst>
                            <p:childTnLst>
                              <p:par>
                                <p:cTn id="32" presetID="8" presetClass="entr" presetSubtype="16"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diamond(in)">
                                      <p:cBhvr>
                                        <p:cTn id="34"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 grpId="0" animBg="1"/>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нутый угол 4"/>
          <p:cNvSpPr/>
          <p:nvPr/>
        </p:nvSpPr>
        <p:spPr>
          <a:xfrm>
            <a:off x="214313" y="285750"/>
            <a:ext cx="2714625" cy="1500188"/>
          </a:xfrm>
          <a:prstGeom prst="foldedCorner">
            <a:avLst>
              <a:gd name="adj" fmla="val 30520"/>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Загадка 1: </a:t>
            </a:r>
          </a:p>
          <a:p>
            <a:pPr algn="ctr">
              <a:defRPr/>
            </a:pPr>
            <a:r>
              <a:rPr lang="ru-RU" dirty="0">
                <a:solidFill>
                  <a:schemeClr val="tx1"/>
                </a:solidFill>
              </a:rPr>
              <a:t>Сидят на макушке Чуткие ... </a:t>
            </a:r>
            <a:endParaRPr lang="ru-RU" dirty="0"/>
          </a:p>
        </p:txBody>
      </p:sp>
      <p:sp>
        <p:nvSpPr>
          <p:cNvPr id="6" name="Загнутый угол 5"/>
          <p:cNvSpPr/>
          <p:nvPr/>
        </p:nvSpPr>
        <p:spPr>
          <a:xfrm>
            <a:off x="5929313" y="5000625"/>
            <a:ext cx="2928937" cy="1500188"/>
          </a:xfrm>
          <a:prstGeom prst="foldedCorne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a:p>
            <a:pPr algn="ctr">
              <a:defRPr/>
            </a:pPr>
            <a:r>
              <a:rPr lang="ru-RU" b="1" dirty="0">
                <a:solidFill>
                  <a:schemeClr val="tx1"/>
                </a:solidFill>
              </a:rPr>
              <a:t>Загадка 4:</a:t>
            </a:r>
          </a:p>
          <a:p>
            <a:pPr algn="ctr">
              <a:defRPr/>
            </a:pPr>
            <a:r>
              <a:rPr lang="ru-RU" dirty="0">
                <a:solidFill>
                  <a:schemeClr val="tx1"/>
                </a:solidFill>
              </a:rPr>
              <a:t> Длинные, чуткие волоски</a:t>
            </a:r>
          </a:p>
          <a:p>
            <a:pPr algn="ctr">
              <a:defRPr/>
            </a:pPr>
            <a:r>
              <a:rPr lang="ru-RU" dirty="0">
                <a:solidFill>
                  <a:schemeClr val="tx1"/>
                </a:solidFill>
              </a:rPr>
              <a:t>В разные стороны торчат</a:t>
            </a:r>
          </a:p>
          <a:p>
            <a:pPr algn="ctr">
              <a:defRPr/>
            </a:pPr>
            <a:endParaRPr lang="ru-RU" dirty="0"/>
          </a:p>
        </p:txBody>
      </p:sp>
      <p:sp>
        <p:nvSpPr>
          <p:cNvPr id="7" name="Загнутый угол 6"/>
          <p:cNvSpPr/>
          <p:nvPr/>
        </p:nvSpPr>
        <p:spPr>
          <a:xfrm>
            <a:off x="5857875" y="357188"/>
            <a:ext cx="3000375" cy="1500187"/>
          </a:xfrm>
          <a:prstGeom prst="foldedCorner">
            <a:avLst>
              <a:gd name="adj" fmla="val 26826"/>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a:p>
            <a:pPr algn="ctr">
              <a:defRPr/>
            </a:pPr>
            <a:endParaRPr lang="ru-RU" dirty="0">
              <a:solidFill>
                <a:schemeClr val="tx1"/>
              </a:solidFill>
            </a:endParaRPr>
          </a:p>
          <a:p>
            <a:pPr algn="ctr">
              <a:defRPr/>
            </a:pPr>
            <a:r>
              <a:rPr lang="ru-RU" b="1" dirty="0">
                <a:solidFill>
                  <a:schemeClr val="tx1"/>
                </a:solidFill>
              </a:rPr>
              <a:t>Загадка 2:</a:t>
            </a:r>
          </a:p>
          <a:p>
            <a:pPr algn="ctr">
              <a:defRPr/>
            </a:pPr>
            <a:r>
              <a:rPr lang="ru-RU" dirty="0">
                <a:solidFill>
                  <a:schemeClr val="tx1"/>
                </a:solidFill>
              </a:rPr>
              <a:t> Узенькие щёлки</a:t>
            </a:r>
          </a:p>
          <a:p>
            <a:pPr algn="ctr">
              <a:defRPr/>
            </a:pPr>
            <a:r>
              <a:rPr lang="ru-RU" dirty="0">
                <a:solidFill>
                  <a:schemeClr val="tx1"/>
                </a:solidFill>
              </a:rPr>
              <a:t>Смотрят, глядят</a:t>
            </a:r>
          </a:p>
          <a:p>
            <a:pPr algn="ctr">
              <a:defRPr/>
            </a:pPr>
            <a:r>
              <a:rPr lang="ru-RU" dirty="0">
                <a:solidFill>
                  <a:schemeClr val="tx1"/>
                </a:solidFill>
              </a:rPr>
              <a:t>Мышку увидеть хотят </a:t>
            </a:r>
          </a:p>
          <a:p>
            <a:pPr algn="ctr">
              <a:defRPr/>
            </a:pPr>
            <a:endParaRPr lang="ru-RU" dirty="0">
              <a:solidFill>
                <a:schemeClr val="tx1"/>
              </a:solidFill>
            </a:endParaRPr>
          </a:p>
          <a:p>
            <a:pPr algn="ctr">
              <a:defRPr/>
            </a:pPr>
            <a:endParaRPr lang="ru-RU" dirty="0"/>
          </a:p>
        </p:txBody>
      </p:sp>
      <p:sp>
        <p:nvSpPr>
          <p:cNvPr id="10" name="Загнутый угол 9"/>
          <p:cNvSpPr/>
          <p:nvPr/>
        </p:nvSpPr>
        <p:spPr>
          <a:xfrm>
            <a:off x="357188" y="4857750"/>
            <a:ext cx="2786062" cy="1571625"/>
          </a:xfrm>
          <a:prstGeom prst="foldedCorner">
            <a:avLst>
              <a:gd name="adj" fmla="val 24601"/>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a:p>
            <a:pPr algn="ctr">
              <a:defRPr/>
            </a:pPr>
            <a:endParaRPr lang="ru-RU" dirty="0">
              <a:solidFill>
                <a:schemeClr val="tx1"/>
              </a:solidFill>
            </a:endParaRPr>
          </a:p>
          <a:p>
            <a:pPr algn="ctr">
              <a:defRPr/>
            </a:pPr>
            <a:endParaRPr lang="ru-RU" b="1" dirty="0">
              <a:solidFill>
                <a:schemeClr val="tx1"/>
              </a:solidFill>
            </a:endParaRPr>
          </a:p>
          <a:p>
            <a:pPr algn="ctr">
              <a:defRPr/>
            </a:pPr>
            <a:r>
              <a:rPr lang="ru-RU" b="1" dirty="0">
                <a:solidFill>
                  <a:schemeClr val="tx1"/>
                </a:solidFill>
              </a:rPr>
              <a:t>Загадка 3: </a:t>
            </a:r>
          </a:p>
          <a:p>
            <a:pPr algn="ctr">
              <a:defRPr/>
            </a:pPr>
            <a:r>
              <a:rPr lang="ru-RU" dirty="0">
                <a:solidFill>
                  <a:schemeClr val="tx1"/>
                </a:solidFill>
              </a:rPr>
              <a:t>Мягкие подушечки</a:t>
            </a:r>
          </a:p>
          <a:p>
            <a:pPr algn="ctr">
              <a:defRPr/>
            </a:pPr>
            <a:r>
              <a:rPr lang="ru-RU" dirty="0">
                <a:solidFill>
                  <a:schemeClr val="tx1"/>
                </a:solidFill>
              </a:rPr>
              <a:t>Острые царапки</a:t>
            </a:r>
          </a:p>
          <a:p>
            <a:pPr algn="ctr">
              <a:defRPr/>
            </a:pPr>
            <a:r>
              <a:rPr lang="ru-RU" dirty="0">
                <a:solidFill>
                  <a:schemeClr val="tx1"/>
                </a:solidFill>
              </a:rPr>
              <a:t>Ходят тихо - </a:t>
            </a:r>
            <a:r>
              <a:rPr lang="ru-RU" dirty="0" err="1">
                <a:solidFill>
                  <a:schemeClr val="tx1"/>
                </a:solidFill>
              </a:rPr>
              <a:t>тихо</a:t>
            </a:r>
            <a:endParaRPr lang="ru-RU" dirty="0">
              <a:solidFill>
                <a:schemeClr val="tx1"/>
              </a:solidFill>
            </a:endParaRPr>
          </a:p>
          <a:p>
            <a:pPr algn="ctr">
              <a:defRPr/>
            </a:pPr>
            <a:r>
              <a:rPr lang="ru-RU" dirty="0">
                <a:solidFill>
                  <a:schemeClr val="tx1"/>
                </a:solidFill>
              </a:rPr>
              <a:t>Что же это ...  </a:t>
            </a:r>
          </a:p>
          <a:p>
            <a:pPr algn="ctr">
              <a:defRPr/>
            </a:pPr>
            <a:endParaRPr lang="ru-RU" dirty="0">
              <a:solidFill>
                <a:schemeClr val="tx1"/>
              </a:solidFill>
            </a:endParaRPr>
          </a:p>
          <a:p>
            <a:pPr algn="ctr">
              <a:defRPr/>
            </a:pPr>
            <a:endParaRPr lang="ru-RU" dirty="0"/>
          </a:p>
        </p:txBody>
      </p:sp>
      <p:pic>
        <p:nvPicPr>
          <p:cNvPr id="14342" name="Picture 6" descr="http://www.zooworld.com.ua/img/cats/norvezhskaya-lesnaya-koshka.jpg"/>
          <p:cNvPicPr>
            <a:picLocks noChangeAspect="1" noChangeArrowheads="1"/>
          </p:cNvPicPr>
          <p:nvPr/>
        </p:nvPicPr>
        <p:blipFill>
          <a:blip r:embed="rId2" cstate="email"/>
          <a:srcRect/>
          <a:stretch>
            <a:fillRect/>
          </a:stretch>
        </p:blipFill>
        <p:spPr bwMode="auto">
          <a:xfrm>
            <a:off x="2928938" y="2143125"/>
            <a:ext cx="2857500" cy="428625"/>
          </a:xfrm>
          <a:prstGeom prst="rect">
            <a:avLst/>
          </a:prstGeom>
          <a:noFill/>
          <a:ln w="9525">
            <a:noFill/>
            <a:miter lim="800000"/>
            <a:headEnd/>
            <a:tailEnd/>
          </a:ln>
        </p:spPr>
      </p:pic>
      <p:pic>
        <p:nvPicPr>
          <p:cNvPr id="12" name="Picture 6" descr="http://www.zooworld.com.ua/img/cats/norvezhskaya-lesnaya-koshka.jpg"/>
          <p:cNvPicPr>
            <a:picLocks noChangeAspect="1" noChangeArrowheads="1"/>
          </p:cNvPicPr>
          <p:nvPr/>
        </p:nvPicPr>
        <p:blipFill>
          <a:blip r:embed="rId3" cstate="email"/>
          <a:srcRect/>
          <a:stretch>
            <a:fillRect/>
          </a:stretch>
        </p:blipFill>
        <p:spPr bwMode="auto">
          <a:xfrm>
            <a:off x="2928938" y="2571750"/>
            <a:ext cx="2857500" cy="142875"/>
          </a:xfrm>
          <a:prstGeom prst="rect">
            <a:avLst/>
          </a:prstGeom>
          <a:noFill/>
          <a:ln w="9525">
            <a:noFill/>
            <a:miter lim="800000"/>
            <a:headEnd/>
            <a:tailEnd/>
          </a:ln>
        </p:spPr>
      </p:pic>
      <p:pic>
        <p:nvPicPr>
          <p:cNvPr id="13" name="Picture 6" descr="http://www.zooworld.com.ua/img/cats/norvezhskaya-lesnaya-koshka.jpg"/>
          <p:cNvPicPr>
            <a:picLocks noChangeAspect="1" noChangeArrowheads="1"/>
          </p:cNvPicPr>
          <p:nvPr/>
        </p:nvPicPr>
        <p:blipFill>
          <a:blip r:embed="rId4" cstate="email"/>
          <a:srcRect/>
          <a:stretch>
            <a:fillRect/>
          </a:stretch>
        </p:blipFill>
        <p:spPr bwMode="auto">
          <a:xfrm>
            <a:off x="2928938" y="2714625"/>
            <a:ext cx="1500187" cy="1866900"/>
          </a:xfrm>
          <a:prstGeom prst="rect">
            <a:avLst/>
          </a:prstGeom>
          <a:noFill/>
          <a:ln w="9525">
            <a:noFill/>
            <a:miter lim="800000"/>
            <a:headEnd/>
            <a:tailEnd/>
          </a:ln>
        </p:spPr>
      </p:pic>
      <p:pic>
        <p:nvPicPr>
          <p:cNvPr id="14" name="Picture 6" descr="http://www.zooworld.com.ua/img/cats/norvezhskaya-lesnaya-koshka.jpg"/>
          <p:cNvPicPr>
            <a:picLocks noChangeAspect="1" noChangeArrowheads="1"/>
          </p:cNvPicPr>
          <p:nvPr/>
        </p:nvPicPr>
        <p:blipFill>
          <a:blip r:embed="rId5" cstate="email"/>
          <a:srcRect/>
          <a:stretch>
            <a:fillRect/>
          </a:stretch>
        </p:blipFill>
        <p:spPr bwMode="auto">
          <a:xfrm>
            <a:off x="4429125" y="2714625"/>
            <a:ext cx="1357313" cy="186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dissolve">
                                      <p:cBhvr>
                                        <p:cTn id="13" dur="1000"/>
                                        <p:tgtEl>
                                          <p:spTgt spid="14342"/>
                                        </p:tgtEl>
                                      </p:cBhvr>
                                    </p:animEffect>
                                  </p:childTnLst>
                                </p:cTn>
                              </p:par>
                            </p:childTnLst>
                          </p:cTn>
                        </p:par>
                        <p:par>
                          <p:cTn id="14" fill="hold">
                            <p:stCondLst>
                              <p:cond delay="3000"/>
                            </p:stCondLst>
                            <p:childTnLst>
                              <p:par>
                                <p:cTn id="15" presetID="5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strVal val="#ppt_w*0.70"/>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Effect transition="in" filter="fade">
                                      <p:cBhvr>
                                        <p:cTn id="19" dur="2000"/>
                                        <p:tgtEl>
                                          <p:spTgt spid="7"/>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6000"/>
                            </p:stCondLst>
                            <p:childTnLst>
                              <p:par>
                                <p:cTn id="25" presetID="55"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2000" fill="hold"/>
                                        <p:tgtEl>
                                          <p:spTgt spid="10"/>
                                        </p:tgtEl>
                                        <p:attrNameLst>
                                          <p:attrName>ppt_w</p:attrName>
                                        </p:attrNameLst>
                                      </p:cBhvr>
                                      <p:tavLst>
                                        <p:tav tm="0">
                                          <p:val>
                                            <p:strVal val="#ppt_w*0.70"/>
                                          </p:val>
                                        </p:tav>
                                        <p:tav tm="100000">
                                          <p:val>
                                            <p:strVal val="#ppt_w"/>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animEffect transition="in" filter="fade">
                                      <p:cBhvr>
                                        <p:cTn id="29" dur="2000"/>
                                        <p:tgtEl>
                                          <p:spTgt spid="10"/>
                                        </p:tgtEl>
                                      </p:cBhvr>
                                    </p:animEffect>
                                  </p:childTnLst>
                                </p:cTn>
                              </p:par>
                            </p:childTnLst>
                          </p:cTn>
                        </p:par>
                        <p:par>
                          <p:cTn id="30" fill="hold">
                            <p:stCondLst>
                              <p:cond delay="8000"/>
                            </p:stCondLst>
                            <p:childTnLst>
                              <p:par>
                                <p:cTn id="31" presetID="9"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1000"/>
                                        <p:tgtEl>
                                          <p:spTgt spid="14"/>
                                        </p:tgtEl>
                                      </p:cBhvr>
                                    </p:animEffect>
                                  </p:childTnLst>
                                </p:cTn>
                              </p:par>
                            </p:childTnLst>
                          </p:cTn>
                        </p:par>
                        <p:par>
                          <p:cTn id="34" fill="hold">
                            <p:stCondLst>
                              <p:cond delay="9000"/>
                            </p:stCondLst>
                            <p:childTnLst>
                              <p:par>
                                <p:cTn id="35" presetID="55"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2000" fill="hold"/>
                                        <p:tgtEl>
                                          <p:spTgt spid="6"/>
                                        </p:tgtEl>
                                        <p:attrNameLst>
                                          <p:attrName>ppt_w</p:attrName>
                                        </p:attrNameLst>
                                      </p:cBhvr>
                                      <p:tavLst>
                                        <p:tav tm="0">
                                          <p:val>
                                            <p:strVal val="#ppt_w*0.70"/>
                                          </p:val>
                                        </p:tav>
                                        <p:tav tm="100000">
                                          <p:val>
                                            <p:strVal val="#ppt_w"/>
                                          </p:val>
                                        </p:tav>
                                      </p:tavLst>
                                    </p:anim>
                                    <p:anim calcmode="lin" valueType="num">
                                      <p:cBhvr>
                                        <p:cTn id="38" dur="2000" fill="hold"/>
                                        <p:tgtEl>
                                          <p:spTgt spid="6"/>
                                        </p:tgtEl>
                                        <p:attrNameLst>
                                          <p:attrName>ppt_h</p:attrName>
                                        </p:attrNameLst>
                                      </p:cBhvr>
                                      <p:tavLst>
                                        <p:tav tm="0">
                                          <p:val>
                                            <p:strVal val="#ppt_h"/>
                                          </p:val>
                                        </p:tav>
                                        <p:tav tm="100000">
                                          <p:val>
                                            <p:strVal val="#ppt_h"/>
                                          </p:val>
                                        </p:tav>
                                      </p:tavLst>
                                    </p:anim>
                                    <p:animEffect transition="in" filter="fade">
                                      <p:cBhvr>
                                        <p:cTn id="39" dur="2000"/>
                                        <p:tgtEl>
                                          <p:spTgt spid="6"/>
                                        </p:tgtEl>
                                      </p:cBhvr>
                                    </p:animEffect>
                                  </p:childTnLst>
                                </p:cTn>
                              </p:par>
                            </p:childTnLst>
                          </p:cTn>
                        </p:par>
                        <p:par>
                          <p:cTn id="40" fill="hold">
                            <p:stCondLst>
                              <p:cond delay="1100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1" name="Rectangle 19"/>
          <p:cNvSpPr>
            <a:spLocks noGrp="1" noChangeArrowheads="1"/>
          </p:cNvSpPr>
          <p:nvPr>
            <p:ph type="title"/>
          </p:nvPr>
        </p:nvSpPr>
        <p:spPr>
          <a:xfrm>
            <a:off x="457200" y="274638"/>
            <a:ext cx="8229600" cy="706437"/>
          </a:xfrm>
        </p:spPr>
        <p:txBody>
          <a:bodyPr/>
          <a:lstStyle/>
          <a:p>
            <a:r>
              <a:rPr lang="ru-RU" sz="4000" b="1" smtClean="0">
                <a:solidFill>
                  <a:srgbClr val="800000"/>
                </a:solidFill>
              </a:rPr>
              <a:t>Участники проекта</a:t>
            </a:r>
            <a:r>
              <a:rPr lang="ru-RU" sz="4000" smtClean="0"/>
              <a:t> </a:t>
            </a:r>
          </a:p>
        </p:txBody>
      </p:sp>
      <p:pic>
        <p:nvPicPr>
          <p:cNvPr id="33813" name="Picture 21"/>
          <p:cNvPicPr>
            <a:picLocks noChangeAspect="1" noChangeArrowheads="1"/>
          </p:cNvPicPr>
          <p:nvPr/>
        </p:nvPicPr>
        <p:blipFill>
          <a:blip r:embed="rId2" cstate="email"/>
          <a:srcRect/>
          <a:stretch>
            <a:fillRect/>
          </a:stretch>
        </p:blipFill>
        <p:spPr bwMode="auto">
          <a:xfrm>
            <a:off x="2627313" y="1196975"/>
            <a:ext cx="1725612" cy="2447925"/>
          </a:xfrm>
          <a:prstGeom prst="rect">
            <a:avLst/>
          </a:prstGeom>
          <a:noFill/>
        </p:spPr>
      </p:pic>
      <p:pic>
        <p:nvPicPr>
          <p:cNvPr id="33814" name="Picture 22"/>
          <p:cNvPicPr>
            <a:picLocks noChangeAspect="1" noChangeArrowheads="1"/>
          </p:cNvPicPr>
          <p:nvPr/>
        </p:nvPicPr>
        <p:blipFill>
          <a:blip r:embed="rId3" cstate="email"/>
          <a:srcRect/>
          <a:stretch>
            <a:fillRect/>
          </a:stretch>
        </p:blipFill>
        <p:spPr bwMode="auto">
          <a:xfrm>
            <a:off x="250825" y="2276475"/>
            <a:ext cx="2046288" cy="3095625"/>
          </a:xfrm>
          <a:prstGeom prst="rect">
            <a:avLst/>
          </a:prstGeom>
          <a:noFill/>
        </p:spPr>
      </p:pic>
      <p:pic>
        <p:nvPicPr>
          <p:cNvPr id="33816" name="Picture 24"/>
          <p:cNvPicPr>
            <a:picLocks noChangeAspect="1" noChangeArrowheads="1"/>
          </p:cNvPicPr>
          <p:nvPr/>
        </p:nvPicPr>
        <p:blipFill>
          <a:blip r:embed="rId4" cstate="email"/>
          <a:srcRect/>
          <a:stretch>
            <a:fillRect/>
          </a:stretch>
        </p:blipFill>
        <p:spPr bwMode="auto">
          <a:xfrm>
            <a:off x="7092950" y="981075"/>
            <a:ext cx="1752600" cy="3168650"/>
          </a:xfrm>
          <a:prstGeom prst="rect">
            <a:avLst/>
          </a:prstGeom>
          <a:noFill/>
        </p:spPr>
      </p:pic>
      <p:pic>
        <p:nvPicPr>
          <p:cNvPr id="33817" name="Picture 25"/>
          <p:cNvPicPr>
            <a:picLocks noChangeAspect="1" noChangeArrowheads="1"/>
          </p:cNvPicPr>
          <p:nvPr>
            <p:ph type="body" idx="1"/>
          </p:nvPr>
        </p:nvPicPr>
        <p:blipFill>
          <a:blip r:embed="rId5" cstate="email"/>
          <a:srcRect/>
          <a:stretch>
            <a:fillRect/>
          </a:stretch>
        </p:blipFill>
        <p:spPr>
          <a:xfrm>
            <a:off x="2484438" y="3789363"/>
            <a:ext cx="2117725" cy="2735262"/>
          </a:xfrm>
          <a:noFill/>
          <a:ln/>
        </p:spPr>
      </p:pic>
      <p:pic>
        <p:nvPicPr>
          <p:cNvPr id="33819" name="Picture 27"/>
          <p:cNvPicPr>
            <a:picLocks noChangeAspect="1" noChangeArrowheads="1"/>
          </p:cNvPicPr>
          <p:nvPr/>
        </p:nvPicPr>
        <p:blipFill>
          <a:blip r:embed="rId6" cstate="email"/>
          <a:srcRect/>
          <a:stretch>
            <a:fillRect/>
          </a:stretch>
        </p:blipFill>
        <p:spPr bwMode="auto">
          <a:xfrm>
            <a:off x="4716463" y="1052513"/>
            <a:ext cx="2024062" cy="2952750"/>
          </a:xfrm>
          <a:prstGeom prst="rect">
            <a:avLst/>
          </a:prstGeom>
          <a:noFill/>
        </p:spPr>
      </p:pic>
      <p:pic>
        <p:nvPicPr>
          <p:cNvPr id="33820" name="Picture 28"/>
          <p:cNvPicPr>
            <a:picLocks noChangeAspect="1" noChangeArrowheads="1"/>
          </p:cNvPicPr>
          <p:nvPr/>
        </p:nvPicPr>
        <p:blipFill>
          <a:blip r:embed="rId7" cstate="email"/>
          <a:srcRect/>
          <a:stretch>
            <a:fillRect/>
          </a:stretch>
        </p:blipFill>
        <p:spPr bwMode="auto">
          <a:xfrm>
            <a:off x="5076825" y="3860800"/>
            <a:ext cx="3600450" cy="2684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811"/>
                                        </p:tgtEl>
                                        <p:attrNameLst>
                                          <p:attrName>style.visibility</p:attrName>
                                        </p:attrNameLst>
                                      </p:cBhvr>
                                      <p:to>
                                        <p:strVal val="visible"/>
                                      </p:to>
                                    </p:set>
                                    <p:animEffect transition="in" filter="fade">
                                      <p:cBhvr>
                                        <p:cTn id="7" dur="2000"/>
                                        <p:tgtEl>
                                          <p:spTgt spid="338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814"/>
                                        </p:tgtEl>
                                        <p:attrNameLst>
                                          <p:attrName>style.visibility</p:attrName>
                                        </p:attrNameLst>
                                      </p:cBhvr>
                                      <p:to>
                                        <p:strVal val="visible"/>
                                      </p:to>
                                    </p:set>
                                    <p:anim calcmode="lin" valueType="num">
                                      <p:cBhvr additive="base">
                                        <p:cTn id="12" dur="500" fill="hold"/>
                                        <p:tgtEl>
                                          <p:spTgt spid="33814"/>
                                        </p:tgtEl>
                                        <p:attrNameLst>
                                          <p:attrName>ppt_x</p:attrName>
                                        </p:attrNameLst>
                                      </p:cBhvr>
                                      <p:tavLst>
                                        <p:tav tm="0">
                                          <p:val>
                                            <p:strVal val="#ppt_x"/>
                                          </p:val>
                                        </p:tav>
                                        <p:tav tm="100000">
                                          <p:val>
                                            <p:strVal val="#ppt_x"/>
                                          </p:val>
                                        </p:tav>
                                      </p:tavLst>
                                    </p:anim>
                                    <p:anim calcmode="lin" valueType="num">
                                      <p:cBhvr additive="base">
                                        <p:cTn id="13" dur="500" fill="hold"/>
                                        <p:tgtEl>
                                          <p:spTgt spid="338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3813"/>
                                        </p:tgtEl>
                                        <p:attrNameLst>
                                          <p:attrName>style.visibility</p:attrName>
                                        </p:attrNameLst>
                                      </p:cBhvr>
                                      <p:to>
                                        <p:strVal val="visible"/>
                                      </p:to>
                                    </p:set>
                                    <p:animEffect transition="in" filter="blinds(horizontal)">
                                      <p:cBhvr>
                                        <p:cTn id="18" dur="500"/>
                                        <p:tgtEl>
                                          <p:spTgt spid="338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3819"/>
                                        </p:tgtEl>
                                        <p:attrNameLst>
                                          <p:attrName>style.visibility</p:attrName>
                                        </p:attrNameLst>
                                      </p:cBhvr>
                                      <p:to>
                                        <p:strVal val="visible"/>
                                      </p:to>
                                    </p:set>
                                    <p:animEffect transition="in" filter="box(in)">
                                      <p:cBhvr>
                                        <p:cTn id="23" dur="500"/>
                                        <p:tgtEl>
                                          <p:spTgt spid="3381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3816"/>
                                        </p:tgtEl>
                                        <p:attrNameLst>
                                          <p:attrName>style.visibility</p:attrName>
                                        </p:attrNameLst>
                                      </p:cBhvr>
                                      <p:to>
                                        <p:strVal val="visible"/>
                                      </p:to>
                                    </p:set>
                                    <p:animEffect transition="in" filter="diamond(in)">
                                      <p:cBhvr>
                                        <p:cTn id="28" dur="2000"/>
                                        <p:tgtEl>
                                          <p:spTgt spid="3381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3817"/>
                                        </p:tgtEl>
                                        <p:attrNameLst>
                                          <p:attrName>style.visibility</p:attrName>
                                        </p:attrNameLst>
                                      </p:cBhvr>
                                      <p:to>
                                        <p:strVal val="visible"/>
                                      </p:to>
                                    </p:set>
                                    <p:animEffect transition="in" filter="checkerboard(across)">
                                      <p:cBhvr>
                                        <p:cTn id="33" dur="500"/>
                                        <p:tgtEl>
                                          <p:spTgt spid="3381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3820"/>
                                        </p:tgtEl>
                                        <p:attrNameLst>
                                          <p:attrName>style.visibility</p:attrName>
                                        </p:attrNameLst>
                                      </p:cBhvr>
                                      <p:to>
                                        <p:strVal val="visible"/>
                                      </p:to>
                                    </p:set>
                                    <p:animEffect transition="in" filter="checkerboard(across)">
                                      <p:cBhvr>
                                        <p:cTn id="38" dur="500"/>
                                        <p:tgtEl>
                                          <p:spTgt spid="33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902.gif"/>
          <p:cNvPicPr>
            <a:picLocks noChangeAspect="1"/>
          </p:cNvPicPr>
          <p:nvPr/>
        </p:nvPicPr>
        <p:blipFill>
          <a:blip r:embed="rId2" cstate="email"/>
          <a:stretch>
            <a:fillRect/>
          </a:stretch>
        </p:blipFill>
        <p:spPr>
          <a:xfrm>
            <a:off x="493686" y="844536"/>
            <a:ext cx="3333749" cy="3381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www__1_1210920823.89_0.jpg"/>
          <p:cNvPicPr>
            <a:picLocks noChangeAspect="1"/>
          </p:cNvPicPr>
          <p:nvPr/>
        </p:nvPicPr>
        <p:blipFill>
          <a:blip r:embed="rId3" cstate="email"/>
          <a:stretch>
            <a:fillRect/>
          </a:stretch>
        </p:blipFill>
        <p:spPr>
          <a:xfrm>
            <a:off x="4811002" y="986498"/>
            <a:ext cx="3261462" cy="3260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a:spLocks noChangeArrowheads="1"/>
          </p:cNvSpPr>
          <p:nvPr/>
        </p:nvSpPr>
        <p:spPr bwMode="auto">
          <a:xfrm>
            <a:off x="214313" y="285750"/>
            <a:ext cx="8923337" cy="523875"/>
          </a:xfrm>
          <a:prstGeom prst="rect">
            <a:avLst/>
          </a:prstGeom>
          <a:noFill/>
          <a:ln w="9525">
            <a:noFill/>
            <a:miter lim="800000"/>
            <a:headEnd/>
            <a:tailEnd/>
          </a:ln>
        </p:spPr>
        <p:txBody>
          <a:bodyPr wrap="none">
            <a:spAutoFit/>
          </a:bodyPr>
          <a:lstStyle/>
          <a:p>
            <a:r>
              <a:rPr lang="ru-RU" sz="2800"/>
              <a:t>Знаменитый дрессировщик кошек – Куклачёв Ю. Д.</a:t>
            </a:r>
          </a:p>
        </p:txBody>
      </p:sp>
      <p:pic>
        <p:nvPicPr>
          <p:cNvPr id="18438" name="Picture 6"/>
          <p:cNvPicPr>
            <a:picLocks noChangeAspect="1" noChangeArrowheads="1"/>
          </p:cNvPicPr>
          <p:nvPr/>
        </p:nvPicPr>
        <p:blipFill>
          <a:blip r:embed="rId4" cstate="email"/>
          <a:srcRect/>
          <a:stretch>
            <a:fillRect/>
          </a:stretch>
        </p:blipFill>
        <p:spPr bwMode="auto">
          <a:xfrm>
            <a:off x="684213" y="4775200"/>
            <a:ext cx="2879725" cy="1582738"/>
          </a:xfrm>
          <a:prstGeom prst="rect">
            <a:avLst/>
          </a:prstGeom>
          <a:noFill/>
        </p:spPr>
      </p:pic>
      <p:pic>
        <p:nvPicPr>
          <p:cNvPr id="18439" name="Picture 7"/>
          <p:cNvPicPr>
            <a:picLocks noChangeAspect="1" noChangeArrowheads="1"/>
          </p:cNvPicPr>
          <p:nvPr/>
        </p:nvPicPr>
        <p:blipFill>
          <a:blip r:embed="rId5" cstate="email"/>
          <a:srcRect/>
          <a:stretch>
            <a:fillRect/>
          </a:stretch>
        </p:blipFill>
        <p:spPr bwMode="auto">
          <a:xfrm>
            <a:off x="4787900" y="4652963"/>
            <a:ext cx="3521075" cy="1649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490537"/>
          </a:xfrm>
        </p:spPr>
        <p:txBody>
          <a:bodyPr/>
          <a:lstStyle/>
          <a:p>
            <a:r>
              <a:rPr lang="ru-RU" b="1" smtClean="0">
                <a:solidFill>
                  <a:srgbClr val="800000"/>
                </a:solidFill>
              </a:rPr>
              <a:t>Выполнение проекта</a:t>
            </a:r>
            <a:r>
              <a:rPr lang="ru-RU" smtClean="0"/>
              <a:t> </a:t>
            </a:r>
          </a:p>
        </p:txBody>
      </p:sp>
      <p:sp>
        <p:nvSpPr>
          <p:cNvPr id="68612" name="Rectangle 4"/>
          <p:cNvSpPr>
            <a:spLocks noChangeArrowheads="1"/>
          </p:cNvSpPr>
          <p:nvPr/>
        </p:nvSpPr>
        <p:spPr bwMode="auto">
          <a:xfrm>
            <a:off x="755650" y="5267325"/>
            <a:ext cx="7561263" cy="366713"/>
          </a:xfrm>
          <a:prstGeom prst="rect">
            <a:avLst/>
          </a:prstGeom>
          <a:noFill/>
          <a:ln w="9525">
            <a:noFill/>
            <a:miter lim="800000"/>
            <a:headEnd/>
            <a:tailEnd/>
          </a:ln>
          <a:effectLst/>
        </p:spPr>
        <p:txBody>
          <a:bodyPr anchor="ctr">
            <a:spAutoFit/>
          </a:bodyPr>
          <a:lstStyle/>
          <a:p>
            <a:pPr algn="ctr" eaLnBrk="0" hangingPunct="0"/>
            <a:endParaRPr lang="ru-RU"/>
          </a:p>
        </p:txBody>
      </p:sp>
      <p:pic>
        <p:nvPicPr>
          <p:cNvPr id="68615" name="Picture 7"/>
          <p:cNvPicPr>
            <a:picLocks noChangeAspect="1" noChangeArrowheads="1"/>
          </p:cNvPicPr>
          <p:nvPr/>
        </p:nvPicPr>
        <p:blipFill>
          <a:blip r:embed="rId2" cstate="email"/>
          <a:srcRect/>
          <a:stretch>
            <a:fillRect/>
          </a:stretch>
        </p:blipFill>
        <p:spPr bwMode="auto">
          <a:xfrm>
            <a:off x="323850" y="1052513"/>
            <a:ext cx="2647950" cy="2808287"/>
          </a:xfrm>
          <a:prstGeom prst="rect">
            <a:avLst/>
          </a:prstGeom>
          <a:noFill/>
        </p:spPr>
      </p:pic>
      <p:pic>
        <p:nvPicPr>
          <p:cNvPr id="68616" name="Picture 8"/>
          <p:cNvPicPr>
            <a:picLocks noChangeAspect="1" noChangeArrowheads="1"/>
          </p:cNvPicPr>
          <p:nvPr/>
        </p:nvPicPr>
        <p:blipFill>
          <a:blip r:embed="rId3" cstate="email"/>
          <a:srcRect/>
          <a:stretch>
            <a:fillRect/>
          </a:stretch>
        </p:blipFill>
        <p:spPr bwMode="auto">
          <a:xfrm>
            <a:off x="2195513" y="1628775"/>
            <a:ext cx="2913062" cy="2741613"/>
          </a:xfrm>
          <a:prstGeom prst="rect">
            <a:avLst/>
          </a:prstGeom>
          <a:noFill/>
        </p:spPr>
      </p:pic>
      <p:sp>
        <p:nvSpPr>
          <p:cNvPr id="68617" name="Rectangle 9"/>
          <p:cNvSpPr>
            <a:spLocks noChangeArrowheads="1"/>
          </p:cNvSpPr>
          <p:nvPr/>
        </p:nvSpPr>
        <p:spPr bwMode="auto">
          <a:xfrm>
            <a:off x="539750" y="5013325"/>
            <a:ext cx="8229600" cy="561975"/>
          </a:xfrm>
          <a:prstGeom prst="rect">
            <a:avLst/>
          </a:prstGeom>
          <a:noFill/>
          <a:ln w="9525">
            <a:noFill/>
            <a:miter lim="800000"/>
            <a:headEnd/>
            <a:tailEnd/>
          </a:ln>
        </p:spPr>
        <p:txBody>
          <a:bodyPr anchor="ctr"/>
          <a:lstStyle/>
          <a:p>
            <a:pPr algn="ctr" eaLnBrk="0" hangingPunct="0"/>
            <a:r>
              <a:rPr lang="ru-RU" sz="4400">
                <a:solidFill>
                  <a:schemeClr val="tx2"/>
                </a:solidFill>
              </a:rPr>
              <a:t> </a:t>
            </a:r>
          </a:p>
        </p:txBody>
      </p:sp>
      <p:pic>
        <p:nvPicPr>
          <p:cNvPr id="68618" name="Picture 10"/>
          <p:cNvPicPr>
            <a:picLocks noChangeAspect="1" noChangeArrowheads="1"/>
          </p:cNvPicPr>
          <p:nvPr/>
        </p:nvPicPr>
        <p:blipFill>
          <a:blip r:embed="rId4" cstate="email"/>
          <a:srcRect/>
          <a:stretch>
            <a:fillRect/>
          </a:stretch>
        </p:blipFill>
        <p:spPr bwMode="auto">
          <a:xfrm>
            <a:off x="5435600" y="981075"/>
            <a:ext cx="3298825" cy="2586038"/>
          </a:xfrm>
          <a:prstGeom prst="rect">
            <a:avLst/>
          </a:prstGeom>
          <a:noFill/>
        </p:spPr>
      </p:pic>
      <p:pic>
        <p:nvPicPr>
          <p:cNvPr id="68619" name="Picture 11"/>
          <p:cNvPicPr>
            <a:picLocks noChangeAspect="1" noChangeArrowheads="1"/>
          </p:cNvPicPr>
          <p:nvPr/>
        </p:nvPicPr>
        <p:blipFill>
          <a:blip r:embed="rId5" cstate="email"/>
          <a:srcRect/>
          <a:stretch>
            <a:fillRect/>
          </a:stretch>
        </p:blipFill>
        <p:spPr bwMode="auto">
          <a:xfrm>
            <a:off x="468313" y="4076700"/>
            <a:ext cx="2198687" cy="2519363"/>
          </a:xfrm>
          <a:prstGeom prst="rect">
            <a:avLst/>
          </a:prstGeom>
          <a:noFill/>
        </p:spPr>
      </p:pic>
      <p:pic>
        <p:nvPicPr>
          <p:cNvPr id="68620" name="Picture 12"/>
          <p:cNvPicPr>
            <a:picLocks noChangeAspect="1" noChangeArrowheads="1"/>
          </p:cNvPicPr>
          <p:nvPr/>
        </p:nvPicPr>
        <p:blipFill>
          <a:blip r:embed="rId6" cstate="email"/>
          <a:srcRect/>
          <a:stretch>
            <a:fillRect/>
          </a:stretch>
        </p:blipFill>
        <p:spPr bwMode="auto">
          <a:xfrm>
            <a:off x="3059113" y="3789363"/>
            <a:ext cx="3524250" cy="2790825"/>
          </a:xfrm>
          <a:prstGeom prst="rect">
            <a:avLst/>
          </a:prstGeom>
          <a:noFill/>
        </p:spPr>
      </p:pic>
      <p:pic>
        <p:nvPicPr>
          <p:cNvPr id="68623" name="Picture 15"/>
          <p:cNvPicPr>
            <a:picLocks noChangeAspect="1" noChangeArrowheads="1"/>
          </p:cNvPicPr>
          <p:nvPr/>
        </p:nvPicPr>
        <p:blipFill>
          <a:blip r:embed="rId7" cstate="email"/>
          <a:srcRect/>
          <a:stretch>
            <a:fillRect/>
          </a:stretch>
        </p:blipFill>
        <p:spPr bwMode="auto">
          <a:xfrm>
            <a:off x="6732588" y="3644900"/>
            <a:ext cx="2173287" cy="29527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ru-RU" sz="4000" b="1" u="sng" smtClean="0">
                <a:solidFill>
                  <a:srgbClr val="0033CC"/>
                </a:solidFill>
              </a:rPr>
              <a:t>Как красиво получилось!</a:t>
            </a:r>
            <a:br>
              <a:rPr lang="ru-RU" sz="4000" b="1" u="sng" smtClean="0">
                <a:solidFill>
                  <a:srgbClr val="0033CC"/>
                </a:solidFill>
              </a:rPr>
            </a:br>
            <a:endParaRPr lang="ru-RU" sz="4000" b="1" u="sng" smtClean="0">
              <a:solidFill>
                <a:srgbClr val="0033CC"/>
              </a:solidFill>
            </a:endParaRPr>
          </a:p>
        </p:txBody>
      </p:sp>
      <p:sp>
        <p:nvSpPr>
          <p:cNvPr id="74755" name="Rectangle 3"/>
          <p:cNvSpPr>
            <a:spLocks noGrp="1" noChangeArrowheads="1"/>
          </p:cNvSpPr>
          <p:nvPr>
            <p:ph type="body" idx="1"/>
          </p:nvPr>
        </p:nvSpPr>
        <p:spPr/>
        <p:txBody>
          <a:bodyPr/>
          <a:lstStyle/>
          <a:p>
            <a:pPr>
              <a:buFontTx/>
              <a:buNone/>
            </a:pPr>
            <a:r>
              <a:rPr lang="ru-RU" smtClean="0"/>
              <a:t>      </a:t>
            </a:r>
            <a:endParaRPr lang="ru-RU" b="1" u="sng" smtClean="0"/>
          </a:p>
        </p:txBody>
      </p:sp>
      <p:sp>
        <p:nvSpPr>
          <p:cNvPr id="74756" name="Rectangle 4"/>
          <p:cNvSpPr>
            <a:spLocks noChangeArrowheads="1"/>
          </p:cNvSpPr>
          <p:nvPr/>
        </p:nvSpPr>
        <p:spPr bwMode="auto">
          <a:xfrm>
            <a:off x="3995738" y="1271588"/>
            <a:ext cx="4727575" cy="5216525"/>
          </a:xfrm>
          <a:prstGeom prst="rect">
            <a:avLst/>
          </a:prstGeom>
          <a:noFill/>
          <a:ln w="9525">
            <a:noFill/>
            <a:miter lim="800000"/>
            <a:headEnd/>
            <a:tailEnd/>
          </a:ln>
          <a:effectLst/>
        </p:spPr>
        <p:txBody>
          <a:bodyPr anchor="ctr">
            <a:spAutoFit/>
          </a:bodyPr>
          <a:lstStyle/>
          <a:p>
            <a:pPr algn="ctr"/>
            <a:r>
              <a:rPr lang="ru-RU" sz="2800">
                <a:solidFill>
                  <a:srgbClr val="6600FF"/>
                </a:solidFill>
              </a:rPr>
              <a:t>Посмотрите на этого симпатичного кота. Как вы думаете, где в нашем доме можно найти ему место? </a:t>
            </a:r>
          </a:p>
          <a:p>
            <a:pPr algn="ctr"/>
            <a:endParaRPr lang="ru-RU" sz="2800">
              <a:solidFill>
                <a:srgbClr val="6600FF"/>
              </a:solidFill>
            </a:endParaRPr>
          </a:p>
          <a:p>
            <a:pPr algn="ctr"/>
            <a:r>
              <a:rPr lang="ru-RU" sz="2800">
                <a:solidFill>
                  <a:srgbClr val="6600FF"/>
                </a:solidFill>
              </a:rPr>
              <a:t>Он не только украсит стену, но и поможет сосредоточить в одном месте необходимые предметы, которые всегда должны быть под рукой.</a:t>
            </a:r>
          </a:p>
        </p:txBody>
      </p:sp>
      <p:pic>
        <p:nvPicPr>
          <p:cNvPr id="74758" name="Picture 6"/>
          <p:cNvPicPr>
            <a:picLocks noChangeAspect="1" noChangeArrowheads="1"/>
          </p:cNvPicPr>
          <p:nvPr/>
        </p:nvPicPr>
        <p:blipFill>
          <a:blip r:embed="rId2" cstate="email"/>
          <a:srcRect/>
          <a:stretch>
            <a:fillRect/>
          </a:stretch>
        </p:blipFill>
        <p:spPr bwMode="auto">
          <a:xfrm>
            <a:off x="539750" y="1268413"/>
            <a:ext cx="3406775" cy="50403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57200" y="404813"/>
            <a:ext cx="8229600" cy="5721350"/>
          </a:xfrm>
        </p:spPr>
        <p:txBody>
          <a:bodyPr/>
          <a:lstStyle/>
          <a:p>
            <a:pPr>
              <a:buFontTx/>
              <a:buNone/>
            </a:pPr>
            <a:r>
              <a:rPr lang="ru-RU" smtClean="0"/>
              <a:t>          Чтобы дом был уютным и красивым, не обязательно покупать дорогие вещи. Создать тепло и уют в доме можно с помощью изделий, выполненных своими руками.</a:t>
            </a:r>
          </a:p>
          <a:p>
            <a:pPr>
              <a:buFontTx/>
              <a:buNone/>
            </a:pPr>
            <a:endParaRPr lang="ru-RU" smtClean="0"/>
          </a:p>
          <a:p>
            <a:pPr>
              <a:buFontTx/>
              <a:buNone/>
            </a:pPr>
            <a:endParaRPr lang="ru-RU" smtClean="0"/>
          </a:p>
        </p:txBody>
      </p:sp>
      <p:pic>
        <p:nvPicPr>
          <p:cNvPr id="75782" name="Picture 6"/>
          <p:cNvPicPr>
            <a:picLocks noChangeAspect="1" noChangeArrowheads="1"/>
          </p:cNvPicPr>
          <p:nvPr/>
        </p:nvPicPr>
        <p:blipFill>
          <a:blip r:embed="rId2" cstate="email"/>
          <a:srcRect/>
          <a:stretch>
            <a:fillRect/>
          </a:stretch>
        </p:blipFill>
        <p:spPr bwMode="auto">
          <a:xfrm>
            <a:off x="2555875" y="3068638"/>
            <a:ext cx="4098925" cy="3246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blinds(horizontal)">
                                      <p:cBhvr>
                                        <p:cTn id="7" dur="500"/>
                                        <p:tgtEl>
                                          <p:spTgt spid="757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blinds(horizontal)">
                                      <p:cBhvr>
                                        <p:cTn id="12" dur="5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549275"/>
            <a:ext cx="8229600" cy="5576888"/>
          </a:xfrm>
        </p:spPr>
        <p:txBody>
          <a:bodyPr/>
          <a:lstStyle/>
          <a:p>
            <a:pPr algn="ctr">
              <a:buFontTx/>
              <a:buNone/>
            </a:pPr>
            <a:r>
              <a:rPr lang="ru-RU" sz="5400" b="1" smtClean="0">
                <a:solidFill>
                  <a:srgbClr val="990033"/>
                </a:solidFill>
                <a:effectLst>
                  <a:outerShdw blurRad="38100" dist="38100" dir="2700000" algn="tl">
                    <a:srgbClr val="000000"/>
                  </a:outerShdw>
                </a:effectLst>
              </a:rPr>
              <a:t>Спасибо  за  внимание!</a:t>
            </a:r>
          </a:p>
        </p:txBody>
      </p:sp>
      <p:pic>
        <p:nvPicPr>
          <p:cNvPr id="81927" name="Picture 7"/>
          <p:cNvPicPr>
            <a:picLocks noChangeAspect="1" noChangeArrowheads="1"/>
          </p:cNvPicPr>
          <p:nvPr/>
        </p:nvPicPr>
        <p:blipFill>
          <a:blip r:embed="rId2" cstate="email"/>
          <a:srcRect/>
          <a:stretch>
            <a:fillRect/>
          </a:stretch>
        </p:blipFill>
        <p:spPr bwMode="auto">
          <a:xfrm>
            <a:off x="4859338" y="1700213"/>
            <a:ext cx="3624262" cy="4321175"/>
          </a:xfrm>
          <a:prstGeom prst="rect">
            <a:avLst/>
          </a:prstGeom>
          <a:noFill/>
        </p:spPr>
      </p:pic>
      <p:pic>
        <p:nvPicPr>
          <p:cNvPr id="81928" name="Picture 8"/>
          <p:cNvPicPr>
            <a:picLocks noChangeAspect="1" noChangeArrowheads="1"/>
          </p:cNvPicPr>
          <p:nvPr/>
        </p:nvPicPr>
        <p:blipFill>
          <a:blip r:embed="rId3" cstate="email"/>
          <a:srcRect/>
          <a:stretch>
            <a:fillRect/>
          </a:stretch>
        </p:blipFill>
        <p:spPr bwMode="auto">
          <a:xfrm>
            <a:off x="684213" y="2276475"/>
            <a:ext cx="3390900" cy="27098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850900"/>
          </a:xfrm>
          <a:ln>
            <a:solidFill>
              <a:schemeClr val="bg1"/>
            </a:solidFill>
          </a:ln>
        </p:spPr>
        <p:txBody>
          <a:bodyPr/>
          <a:lstStyle/>
          <a:p>
            <a:r>
              <a:rPr lang="ru-RU" b="1" smtClean="0">
                <a:solidFill>
                  <a:srgbClr val="800000"/>
                </a:solidFill>
              </a:rPr>
              <a:t>Актуальность темы</a:t>
            </a:r>
            <a:r>
              <a:rPr lang="ru-RU" smtClean="0"/>
              <a:t> </a:t>
            </a:r>
          </a:p>
        </p:txBody>
      </p:sp>
      <p:sp>
        <p:nvSpPr>
          <p:cNvPr id="41989" name="Rectangle 5"/>
          <p:cNvSpPr>
            <a:spLocks noGrp="1" noChangeArrowheads="1"/>
          </p:cNvSpPr>
          <p:nvPr>
            <p:ph type="body" sz="half" idx="1"/>
          </p:nvPr>
        </p:nvSpPr>
        <p:spPr>
          <a:xfrm>
            <a:off x="457200" y="1412875"/>
            <a:ext cx="3178175" cy="4713288"/>
          </a:xfrm>
        </p:spPr>
        <p:txBody>
          <a:bodyPr/>
          <a:lstStyle/>
          <a:p>
            <a:endParaRPr lang="ru-RU" smtClean="0"/>
          </a:p>
        </p:txBody>
      </p:sp>
      <p:pic>
        <p:nvPicPr>
          <p:cNvPr id="41988" name="Picture 4"/>
          <p:cNvPicPr>
            <a:picLocks noChangeAspect="1" noChangeArrowheads="1"/>
          </p:cNvPicPr>
          <p:nvPr/>
        </p:nvPicPr>
        <p:blipFill>
          <a:blip r:embed="rId2" cstate="email"/>
          <a:srcRect/>
          <a:stretch>
            <a:fillRect/>
          </a:stretch>
        </p:blipFill>
        <p:spPr bwMode="auto">
          <a:xfrm>
            <a:off x="2916238" y="1628775"/>
            <a:ext cx="3208337" cy="47117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143000" y="3168650"/>
            <a:ext cx="7500938" cy="3200400"/>
          </a:xfrm>
          <a:prstGeom prst="rect">
            <a:avLst/>
          </a:prstGeom>
          <a:noFill/>
          <a:ln w="9525">
            <a:noFill/>
            <a:miter lim="800000"/>
            <a:headEnd/>
            <a:tailEnd/>
          </a:ln>
        </p:spPr>
        <p:txBody>
          <a:bodyPr anchor="ctr">
            <a:spAutoFit/>
          </a:bodyPr>
          <a:lstStyle/>
          <a:p>
            <a:r>
              <a:rPr lang="ru-RU" sz="2400">
                <a:latin typeface="Monotype Corsiva" pitchFamily="66" charset="0"/>
              </a:rPr>
              <a:t>1. Научиться шить  вышивальными  швами.</a:t>
            </a:r>
          </a:p>
          <a:p>
            <a:r>
              <a:rPr lang="ru-RU" sz="2400">
                <a:latin typeface="Monotype Corsiva" pitchFamily="66" charset="0"/>
              </a:rPr>
              <a:t>2. Познакомиться с некоторыми породами кошек</a:t>
            </a:r>
          </a:p>
          <a:p>
            <a:pPr algn="ctr"/>
            <a:endParaRPr lang="ru-RU" b="1">
              <a:solidFill>
                <a:schemeClr val="bg1"/>
              </a:solidFill>
            </a:endParaRPr>
          </a:p>
          <a:p>
            <a:pPr algn="ctr"/>
            <a:r>
              <a:rPr lang="ru-RU" sz="2400">
                <a:solidFill>
                  <a:srgbClr val="0033CC"/>
                </a:solidFill>
              </a:rPr>
              <a:t>Необходимый материал и оборудование:</a:t>
            </a:r>
          </a:p>
          <a:p>
            <a:pPr algn="ctr"/>
            <a:endParaRPr lang="ru-RU"/>
          </a:p>
          <a:p>
            <a:pPr algn="ctr"/>
            <a:r>
              <a:rPr lang="ru-RU"/>
              <a:t>Любая плотная ткань: для туловища и головы потемнее, для лапок, хвоста и карманов посветлее.</a:t>
            </a:r>
          </a:p>
          <a:p>
            <a:pPr algn="ctr"/>
            <a:r>
              <a:rPr lang="ru-RU"/>
              <a:t>Нитки-мулине для ресниц и усиков.</a:t>
            </a:r>
          </a:p>
          <a:p>
            <a:pPr algn="ctr"/>
            <a:r>
              <a:rPr lang="ru-RU"/>
              <a:t>Ножницы, швейная игла.</a:t>
            </a:r>
            <a:endParaRPr lang="ru-RU" sz="2400">
              <a:latin typeface="Monotype Corsiva" pitchFamily="66" charset="0"/>
            </a:endParaRPr>
          </a:p>
          <a:p>
            <a:endParaRPr lang="ru-RU" sz="2400">
              <a:latin typeface="Monotype Corsiva" pitchFamily="66" charset="0"/>
            </a:endParaRPr>
          </a:p>
        </p:txBody>
      </p:sp>
      <p:sp>
        <p:nvSpPr>
          <p:cNvPr id="3079" name="Rectangle 7"/>
          <p:cNvSpPr>
            <a:spLocks noChangeArrowheads="1"/>
          </p:cNvSpPr>
          <p:nvPr/>
        </p:nvSpPr>
        <p:spPr bwMode="auto">
          <a:xfrm>
            <a:off x="900113" y="6092825"/>
            <a:ext cx="719137" cy="1066800"/>
          </a:xfrm>
          <a:prstGeom prst="rect">
            <a:avLst/>
          </a:prstGeom>
          <a:noFill/>
          <a:ln w="9525">
            <a:noFill/>
            <a:miter lim="800000"/>
            <a:headEnd/>
            <a:tailEnd/>
          </a:ln>
          <a:effectLst/>
        </p:spPr>
        <p:txBody>
          <a:bodyPr>
            <a:spAutoFit/>
          </a:bodyPr>
          <a:lstStyle/>
          <a:p>
            <a:pPr algn="ctr"/>
            <a:endParaRPr lang="ru-RU" sz="3200" b="1"/>
          </a:p>
          <a:p>
            <a:pPr algn="ctr"/>
            <a:endParaRPr lang="ru-RU" sz="3200" b="1"/>
          </a:p>
        </p:txBody>
      </p:sp>
      <p:grpSp>
        <p:nvGrpSpPr>
          <p:cNvPr id="2" name="Группа 12"/>
          <p:cNvGrpSpPr>
            <a:grpSpLocks/>
          </p:cNvGrpSpPr>
          <p:nvPr/>
        </p:nvGrpSpPr>
        <p:grpSpPr bwMode="auto">
          <a:xfrm>
            <a:off x="4787900" y="333375"/>
            <a:ext cx="4032250" cy="2951163"/>
            <a:chOff x="142844" y="3571876"/>
            <a:chExt cx="4643470" cy="2757150"/>
          </a:xfrm>
        </p:grpSpPr>
        <p:grpSp>
          <p:nvGrpSpPr>
            <p:cNvPr id="3087" name="Группа 11"/>
            <p:cNvGrpSpPr>
              <a:grpSpLocks/>
            </p:cNvGrpSpPr>
            <p:nvPr/>
          </p:nvGrpSpPr>
          <p:grpSpPr bwMode="auto">
            <a:xfrm>
              <a:off x="142844" y="3571876"/>
              <a:ext cx="3929090" cy="2349148"/>
              <a:chOff x="142844" y="3571876"/>
              <a:chExt cx="3929090" cy="2349148"/>
            </a:xfrm>
          </p:grpSpPr>
          <p:pic>
            <p:nvPicPr>
              <p:cNvPr id="9" name="Picture 9" descr="bombay-cat-facts-2"/>
              <p:cNvPicPr>
                <a:picLocks noChangeAspect="1" noChangeArrowheads="1"/>
              </p:cNvPicPr>
              <p:nvPr/>
            </p:nvPicPr>
            <p:blipFill>
              <a:blip r:embed="rId2" cstate="email"/>
              <a:srcRect/>
              <a:stretch>
                <a:fillRect/>
              </a:stretch>
            </p:blipFill>
            <p:spPr bwMode="auto">
              <a:xfrm>
                <a:off x="142844" y="3571876"/>
                <a:ext cx="2428892" cy="23074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7" descr="mur012"/>
              <p:cNvPicPr>
                <a:picLocks noChangeAspect="1" noChangeArrowheads="1"/>
              </p:cNvPicPr>
              <p:nvPr/>
            </p:nvPicPr>
            <p:blipFill>
              <a:blip r:embed="rId3" cstate="email"/>
              <a:srcRect/>
              <a:stretch>
                <a:fillRect/>
              </a:stretch>
            </p:blipFill>
            <p:spPr bwMode="auto">
              <a:xfrm>
                <a:off x="2000232" y="3714752"/>
                <a:ext cx="2071702" cy="2206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pic>
          <p:nvPicPr>
            <p:cNvPr id="11" name="Picture 5" descr="252"/>
            <p:cNvPicPr>
              <a:picLocks noChangeAspect="1" noChangeArrowheads="1"/>
            </p:cNvPicPr>
            <p:nvPr/>
          </p:nvPicPr>
          <p:blipFill>
            <a:blip r:embed="rId4" cstate="email"/>
            <a:srcRect/>
            <a:stretch>
              <a:fillRect/>
            </a:stretch>
          </p:blipFill>
          <p:spPr bwMode="auto">
            <a:xfrm>
              <a:off x="3286116" y="3786190"/>
              <a:ext cx="1500198" cy="25428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pic>
        <p:nvPicPr>
          <p:cNvPr id="3094" name="Picture 22"/>
          <p:cNvPicPr>
            <a:picLocks noChangeAspect="1" noChangeArrowheads="1"/>
          </p:cNvPicPr>
          <p:nvPr/>
        </p:nvPicPr>
        <p:blipFill>
          <a:blip r:embed="rId5" cstate="email"/>
          <a:srcRect/>
          <a:stretch>
            <a:fillRect/>
          </a:stretch>
        </p:blipFill>
        <p:spPr bwMode="auto">
          <a:xfrm>
            <a:off x="971550" y="2133600"/>
            <a:ext cx="3168650" cy="625475"/>
          </a:xfrm>
          <a:prstGeom prst="rect">
            <a:avLst/>
          </a:prstGeom>
          <a:noFill/>
          <a:ln w="9525">
            <a:noFill/>
            <a:miter lim="800000"/>
            <a:headEnd/>
            <a:tailEnd/>
          </a:ln>
          <a:effectLst/>
        </p:spPr>
      </p:pic>
      <p:pic>
        <p:nvPicPr>
          <p:cNvPr id="3095" name="Picture 23"/>
          <p:cNvPicPr>
            <a:picLocks noChangeAspect="1" noChangeArrowheads="1"/>
          </p:cNvPicPr>
          <p:nvPr/>
        </p:nvPicPr>
        <p:blipFill>
          <a:blip r:embed="rId6" cstate="email"/>
          <a:srcRect/>
          <a:stretch>
            <a:fillRect/>
          </a:stretch>
        </p:blipFill>
        <p:spPr bwMode="auto">
          <a:xfrm>
            <a:off x="539750" y="1125538"/>
            <a:ext cx="4103688" cy="485775"/>
          </a:xfrm>
          <a:prstGeom prst="rect">
            <a:avLst/>
          </a:prstGeom>
          <a:noFill/>
          <a:ln w="9525">
            <a:noFill/>
            <a:miter lim="800000"/>
            <a:headEnd/>
            <a:tailEnd/>
          </a:ln>
          <a:effectLst/>
        </p:spPr>
      </p:pic>
      <p:pic>
        <p:nvPicPr>
          <p:cNvPr id="3096" name="Picture 24"/>
          <p:cNvPicPr>
            <a:picLocks noChangeAspect="1" noChangeArrowheads="1"/>
          </p:cNvPicPr>
          <p:nvPr/>
        </p:nvPicPr>
        <p:blipFill>
          <a:blip r:embed="rId7" cstate="email"/>
          <a:srcRect/>
          <a:stretch>
            <a:fillRect/>
          </a:stretch>
        </p:blipFill>
        <p:spPr bwMode="auto">
          <a:xfrm>
            <a:off x="1116013" y="1557338"/>
            <a:ext cx="2952750" cy="377825"/>
          </a:xfrm>
          <a:prstGeom prst="rect">
            <a:avLst/>
          </a:prstGeom>
          <a:noFill/>
          <a:ln w="9525">
            <a:noFill/>
            <a:miter lim="800000"/>
            <a:headEnd/>
            <a:tailEnd/>
          </a:ln>
          <a:effectLst/>
        </p:spPr>
      </p:pic>
      <p:pic>
        <p:nvPicPr>
          <p:cNvPr id="3097" name="Picture 25"/>
          <p:cNvPicPr>
            <a:picLocks noChangeAspect="1" noChangeArrowheads="1"/>
          </p:cNvPicPr>
          <p:nvPr/>
        </p:nvPicPr>
        <p:blipFill>
          <a:blip r:embed="rId8" cstate="email"/>
          <a:srcRect/>
          <a:stretch>
            <a:fillRect/>
          </a:stretch>
        </p:blipFill>
        <p:spPr bwMode="auto">
          <a:xfrm>
            <a:off x="1403350" y="2708275"/>
            <a:ext cx="2376488" cy="323850"/>
          </a:xfrm>
          <a:prstGeom prst="rect">
            <a:avLst/>
          </a:prstGeom>
          <a:noFill/>
          <a:ln w="9525">
            <a:noFill/>
            <a:miter lim="800000"/>
            <a:headEnd/>
            <a:tailEnd/>
          </a:ln>
          <a:effectLst/>
        </p:spPr>
      </p:pic>
      <p:sp>
        <p:nvSpPr>
          <p:cNvPr id="3098" name="WordArt 26"/>
          <p:cNvSpPr>
            <a:spLocks noChangeArrowheads="1" noChangeShapeType="1" noTextEdit="1"/>
          </p:cNvSpPr>
          <p:nvPr/>
        </p:nvSpPr>
        <p:spPr bwMode="auto">
          <a:xfrm>
            <a:off x="971550" y="404813"/>
            <a:ext cx="3181350" cy="523875"/>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Цели  проекта: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ru-RU" smtClean="0"/>
          </a:p>
        </p:txBody>
      </p:sp>
      <p:sp>
        <p:nvSpPr>
          <p:cNvPr id="69636" name="WordArt 4"/>
          <p:cNvSpPr>
            <a:spLocks noChangeArrowheads="1" noChangeShapeType="1" noTextEdit="1"/>
          </p:cNvSpPr>
          <p:nvPr/>
        </p:nvSpPr>
        <p:spPr bwMode="auto">
          <a:xfrm>
            <a:off x="2051050" y="549275"/>
            <a:ext cx="4972050" cy="523875"/>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Ожидаемый  результат</a:t>
            </a:r>
          </a:p>
        </p:txBody>
      </p:sp>
      <p:pic>
        <p:nvPicPr>
          <p:cNvPr id="69637" name="Picture 5"/>
          <p:cNvPicPr>
            <a:picLocks noChangeAspect="1" noChangeArrowheads="1"/>
          </p:cNvPicPr>
          <p:nvPr>
            <p:ph type="body" idx="1"/>
          </p:nvPr>
        </p:nvPicPr>
        <p:blipFill>
          <a:blip r:embed="rId2" cstate="email">
            <a:lum bright="6000"/>
          </a:blip>
          <a:srcRect/>
          <a:stretch>
            <a:fillRect/>
          </a:stretch>
        </p:blipFill>
        <p:spPr>
          <a:xfrm>
            <a:off x="2749550" y="1341438"/>
            <a:ext cx="2852738" cy="3095625"/>
          </a:xfrm>
          <a:ln/>
        </p:spPr>
      </p:pic>
      <p:sp>
        <p:nvSpPr>
          <p:cNvPr id="69638" name="Rectangle 6"/>
          <p:cNvSpPr>
            <a:spLocks noChangeArrowheads="1"/>
          </p:cNvSpPr>
          <p:nvPr/>
        </p:nvSpPr>
        <p:spPr bwMode="auto">
          <a:xfrm>
            <a:off x="468313" y="4508500"/>
            <a:ext cx="8280400" cy="2289175"/>
          </a:xfrm>
          <a:prstGeom prst="rect">
            <a:avLst/>
          </a:prstGeom>
          <a:noFill/>
          <a:ln w="9525">
            <a:noFill/>
            <a:miter lim="800000"/>
            <a:headEnd/>
            <a:tailEnd/>
          </a:ln>
          <a:effectLst/>
        </p:spPr>
        <p:txBody>
          <a:bodyPr>
            <a:spAutoFit/>
          </a:bodyPr>
          <a:lstStyle/>
          <a:p>
            <a:pPr marL="342900" indent="-342900">
              <a:buFontTx/>
              <a:buAutoNum type="arabicPeriod"/>
            </a:pPr>
            <a:r>
              <a:rPr lang="ru-RU" b="1"/>
              <a:t>Спроектировать  и изготовить  кота  с  кармашками  для  разных  мелочей, чтобы в них  разместились  папины  ключи, очки, ножницы  и другие  предметы.</a:t>
            </a:r>
          </a:p>
          <a:p>
            <a:pPr marL="342900" indent="-342900"/>
            <a:endParaRPr lang="ru-RU" b="1"/>
          </a:p>
          <a:p>
            <a:pPr marL="342900" indent="-342900"/>
            <a:r>
              <a:rPr lang="ru-RU" b="1"/>
              <a:t>  2. Создать тепло и уют в доме.</a:t>
            </a:r>
          </a:p>
          <a:p>
            <a:pPr marL="342900" indent="-342900"/>
            <a:endParaRPr lang="ru-RU" b="1"/>
          </a:p>
          <a:p>
            <a:pPr marL="342900" indent="-342900"/>
            <a:r>
              <a:rPr lang="ru-RU" b="1"/>
              <a:t>  3. Готовое изделие подарить своим родным.</a:t>
            </a:r>
            <a:r>
              <a:rPr lang="ru-RU"/>
              <a:t> </a:t>
            </a:r>
            <a:endParaRPr lang="ru-RU" b="1"/>
          </a:p>
          <a:p>
            <a:pPr marL="342900" indent="-342900"/>
            <a:endParaRPr lang="ru-RU"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ru-RU" sz="4800" b="1" smtClean="0">
                <a:solidFill>
                  <a:schemeClr val="bg1"/>
                </a:solidFill>
              </a:rPr>
              <a:t/>
            </a:r>
            <a:br>
              <a:rPr lang="ru-RU" sz="4800" b="1" smtClean="0">
                <a:solidFill>
                  <a:schemeClr val="bg1"/>
                </a:solidFill>
              </a:rPr>
            </a:br>
            <a:r>
              <a:rPr lang="ru-RU" sz="4800" b="1" smtClean="0">
                <a:solidFill>
                  <a:srgbClr val="800000"/>
                </a:solidFill>
              </a:rPr>
              <a:t>Запуск проекта</a:t>
            </a:r>
            <a:r>
              <a:rPr lang="ru-RU" sz="4800" smtClean="0">
                <a:solidFill>
                  <a:srgbClr val="800000"/>
                </a:solidFill>
              </a:rPr>
              <a:t/>
            </a:r>
            <a:br>
              <a:rPr lang="ru-RU" sz="4800" smtClean="0">
                <a:solidFill>
                  <a:srgbClr val="800000"/>
                </a:solidFill>
              </a:rPr>
            </a:br>
            <a:endParaRPr lang="ru-RU" sz="4800" smtClean="0">
              <a:solidFill>
                <a:srgbClr val="800000"/>
              </a:solidFill>
            </a:endParaRPr>
          </a:p>
        </p:txBody>
      </p:sp>
      <p:sp>
        <p:nvSpPr>
          <p:cNvPr id="71684" name="Rectangle 4"/>
          <p:cNvSpPr>
            <a:spLocks noChangeArrowheads="1"/>
          </p:cNvSpPr>
          <p:nvPr/>
        </p:nvSpPr>
        <p:spPr bwMode="auto">
          <a:xfrm>
            <a:off x="539750" y="1196975"/>
            <a:ext cx="8280400" cy="1373188"/>
          </a:xfrm>
          <a:prstGeom prst="rect">
            <a:avLst/>
          </a:prstGeom>
          <a:noFill/>
          <a:ln w="9525">
            <a:noFill/>
            <a:miter lim="800000"/>
            <a:headEnd/>
            <a:tailEnd/>
          </a:ln>
          <a:effectLst/>
        </p:spPr>
        <p:txBody>
          <a:bodyPr>
            <a:spAutoFit/>
          </a:bodyPr>
          <a:lstStyle/>
          <a:p>
            <a:pPr algn="ctr"/>
            <a:r>
              <a:rPr lang="ru-RU" sz="2800"/>
              <a:t>Обсуждение возможных вариантов изделия. </a:t>
            </a:r>
          </a:p>
          <a:p>
            <a:pPr algn="ctr"/>
            <a:r>
              <a:rPr lang="ru-RU" sz="2800"/>
              <a:t>Дома исследовать пожелания близких в оформлении изделия.</a:t>
            </a:r>
          </a:p>
        </p:txBody>
      </p:sp>
      <p:sp>
        <p:nvSpPr>
          <p:cNvPr id="71685" name="Rectangle 5"/>
          <p:cNvSpPr>
            <a:spLocks noChangeArrowheads="1"/>
          </p:cNvSpPr>
          <p:nvPr/>
        </p:nvSpPr>
        <p:spPr bwMode="auto">
          <a:xfrm>
            <a:off x="468313" y="2852738"/>
            <a:ext cx="8064500" cy="574675"/>
          </a:xfrm>
          <a:prstGeom prst="rect">
            <a:avLst/>
          </a:prstGeom>
          <a:noFill/>
          <a:ln w="9525">
            <a:noFill/>
            <a:miter lim="800000"/>
            <a:headEnd/>
            <a:tailEnd/>
          </a:ln>
          <a:effectLst/>
        </p:spPr>
        <p:txBody>
          <a:bodyPr anchor="ctr"/>
          <a:lstStyle/>
          <a:p>
            <a:pPr algn="ctr" eaLnBrk="0" hangingPunct="0"/>
            <a:r>
              <a:rPr lang="ru-RU" sz="3200">
                <a:solidFill>
                  <a:srgbClr val="0033CC"/>
                </a:solidFill>
              </a:rPr>
              <a:t/>
            </a:r>
            <a:br>
              <a:rPr lang="ru-RU" sz="3200">
                <a:solidFill>
                  <a:srgbClr val="0033CC"/>
                </a:solidFill>
              </a:rPr>
            </a:br>
            <a:r>
              <a:rPr lang="ru-RU" sz="3200">
                <a:solidFill>
                  <a:srgbClr val="0033CC"/>
                </a:solidFill>
              </a:rPr>
              <a:t/>
            </a:r>
            <a:br>
              <a:rPr lang="ru-RU" sz="3200">
                <a:solidFill>
                  <a:srgbClr val="0033CC"/>
                </a:solidFill>
              </a:rPr>
            </a:br>
            <a:r>
              <a:rPr lang="ru-RU" sz="3200" b="1">
                <a:solidFill>
                  <a:srgbClr val="0033CC"/>
                </a:solidFill>
              </a:rPr>
              <a:t>Правила  безопасной  работы:</a:t>
            </a:r>
            <a:br>
              <a:rPr lang="ru-RU" sz="3200" b="1">
                <a:solidFill>
                  <a:srgbClr val="0033CC"/>
                </a:solidFill>
              </a:rPr>
            </a:br>
            <a:r>
              <a:rPr lang="ru-RU" sz="3200">
                <a:solidFill>
                  <a:srgbClr val="0033CC"/>
                </a:solidFill>
              </a:rPr>
              <a:t/>
            </a:r>
            <a:br>
              <a:rPr lang="ru-RU" sz="3200">
                <a:solidFill>
                  <a:srgbClr val="0033CC"/>
                </a:solidFill>
              </a:rPr>
            </a:br>
            <a:endParaRPr lang="ru-RU" sz="3200">
              <a:solidFill>
                <a:srgbClr val="0033CC"/>
              </a:solidFill>
            </a:endParaRPr>
          </a:p>
        </p:txBody>
      </p:sp>
      <p:sp>
        <p:nvSpPr>
          <p:cNvPr id="71687" name="Rectangle 7"/>
          <p:cNvSpPr>
            <a:spLocks noChangeArrowheads="1"/>
          </p:cNvSpPr>
          <p:nvPr/>
        </p:nvSpPr>
        <p:spPr bwMode="auto">
          <a:xfrm>
            <a:off x="611188" y="3716338"/>
            <a:ext cx="7993062" cy="2654300"/>
          </a:xfrm>
          <a:prstGeom prst="rect">
            <a:avLst/>
          </a:prstGeom>
          <a:noFill/>
          <a:ln w="9525">
            <a:noFill/>
            <a:miter lim="800000"/>
            <a:headEnd/>
            <a:tailEnd/>
          </a:ln>
          <a:effectLst/>
        </p:spPr>
        <p:txBody>
          <a:bodyPr>
            <a:spAutoFit/>
          </a:bodyPr>
          <a:lstStyle/>
          <a:p>
            <a:pPr marL="342900" indent="-342900">
              <a:buFontTx/>
              <a:buAutoNum type="arabicPeriod"/>
            </a:pPr>
            <a:r>
              <a:rPr lang="ru-RU" sz="2800" b="1"/>
              <a:t>Не  отвлекаться  во  время  работы.</a:t>
            </a:r>
          </a:p>
          <a:p>
            <a:pPr marL="342900" indent="-342900"/>
            <a:endParaRPr lang="ru-RU" sz="2800" b="1"/>
          </a:p>
          <a:p>
            <a:pPr marL="342900" indent="-342900">
              <a:buFontTx/>
              <a:buAutoNum type="arabicPeriod" startAt="2"/>
            </a:pPr>
            <a:r>
              <a:rPr lang="ru-RU" sz="2800" b="1"/>
              <a:t>Соблюдать  порядок  на  рабочем  месте.</a:t>
            </a:r>
          </a:p>
          <a:p>
            <a:pPr marL="342900" indent="-342900">
              <a:buFontTx/>
              <a:buAutoNum type="arabicPeriod" startAt="2"/>
            </a:pPr>
            <a:endParaRPr lang="ru-RU" sz="2800" b="1"/>
          </a:p>
          <a:p>
            <a:pPr marL="342900" indent="-342900"/>
            <a:r>
              <a:rPr lang="ru-RU" sz="2800" b="1"/>
              <a:t>3. Окончив  работу, не  оставлять  иглу  и  ножницы  на  парте.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AutoShape 9"/>
          <p:cNvSpPr>
            <a:spLocks noChangeArrowheads="1"/>
          </p:cNvSpPr>
          <p:nvPr/>
        </p:nvSpPr>
        <p:spPr bwMode="auto">
          <a:xfrm>
            <a:off x="222250" y="198438"/>
            <a:ext cx="8839200" cy="849312"/>
          </a:xfrm>
          <a:prstGeom prst="horizontalScroll">
            <a:avLst>
              <a:gd name="adj" fmla="val 12500"/>
            </a:avLst>
          </a:prstGeom>
          <a:solidFill>
            <a:srgbClr val="FFEFEF"/>
          </a:solidFill>
          <a:ln w="28575">
            <a:solidFill>
              <a:srgbClr val="D60093"/>
            </a:solidFill>
            <a:round/>
            <a:headEnd/>
            <a:tailEnd/>
          </a:ln>
        </p:spPr>
        <p:txBody>
          <a:bodyPr/>
          <a:lstStyle/>
          <a:p>
            <a:r>
              <a:rPr lang="ru-RU" sz="3200" b="1">
                <a:solidFill>
                  <a:srgbClr val="990033"/>
                </a:solidFill>
                <a:effectLst>
                  <a:outerShdw blurRad="38100" dist="38100" dir="2700000" algn="tl">
                    <a:srgbClr val="000000"/>
                  </a:outerShdw>
                </a:effectLst>
                <a:cs typeface="Arial" charset="0"/>
              </a:rPr>
              <a:t>Первый  этап.</a:t>
            </a:r>
          </a:p>
        </p:txBody>
      </p:sp>
      <p:sp>
        <p:nvSpPr>
          <p:cNvPr id="10250" name="AutoShape 10"/>
          <p:cNvSpPr>
            <a:spLocks noChangeArrowheads="1"/>
          </p:cNvSpPr>
          <p:nvPr/>
        </p:nvSpPr>
        <p:spPr bwMode="auto">
          <a:xfrm>
            <a:off x="971550" y="3789363"/>
            <a:ext cx="7391400" cy="817562"/>
          </a:xfrm>
          <a:prstGeom prst="horizontalScroll">
            <a:avLst>
              <a:gd name="adj" fmla="val 12500"/>
            </a:avLst>
          </a:prstGeom>
          <a:solidFill>
            <a:srgbClr val="FFEFEF"/>
          </a:solidFill>
          <a:ln w="28575">
            <a:solidFill>
              <a:srgbClr val="D60093"/>
            </a:solidFill>
            <a:round/>
            <a:headEnd/>
            <a:tailEnd/>
          </a:ln>
        </p:spPr>
        <p:txBody>
          <a:bodyPr/>
          <a:lstStyle/>
          <a:p>
            <a:r>
              <a:rPr lang="ru-RU" sz="3200" b="1">
                <a:solidFill>
                  <a:srgbClr val="990033"/>
                </a:solidFill>
                <a:effectLst>
                  <a:outerShdw blurRad="38100" dist="38100" dir="2700000" algn="tl">
                    <a:srgbClr val="000000"/>
                  </a:outerShdw>
                </a:effectLst>
                <a:cs typeface="Arial" charset="0"/>
              </a:rPr>
              <a:t>Третий  этап</a:t>
            </a:r>
          </a:p>
        </p:txBody>
      </p:sp>
      <p:sp>
        <p:nvSpPr>
          <p:cNvPr id="10253" name="AutoShape 13"/>
          <p:cNvSpPr>
            <a:spLocks noChangeArrowheads="1"/>
          </p:cNvSpPr>
          <p:nvPr/>
        </p:nvSpPr>
        <p:spPr bwMode="auto">
          <a:xfrm>
            <a:off x="539750" y="1628775"/>
            <a:ext cx="7921625" cy="1489075"/>
          </a:xfrm>
          <a:prstGeom prst="horizontalScroll">
            <a:avLst>
              <a:gd name="adj" fmla="val 12472"/>
            </a:avLst>
          </a:prstGeom>
          <a:solidFill>
            <a:srgbClr val="FFEFEF"/>
          </a:solidFill>
          <a:ln w="28575">
            <a:solidFill>
              <a:srgbClr val="D60093"/>
            </a:solidFill>
            <a:round/>
            <a:headEnd/>
            <a:tailEnd/>
          </a:ln>
        </p:spPr>
        <p:txBody>
          <a:bodyPr/>
          <a:lstStyle/>
          <a:p>
            <a:r>
              <a:rPr lang="ru-RU" sz="3200" b="1">
                <a:solidFill>
                  <a:srgbClr val="990033"/>
                </a:solidFill>
                <a:effectLst>
                  <a:outerShdw blurRad="38100" dist="38100" dir="2700000" algn="tl">
                    <a:srgbClr val="000000"/>
                  </a:outerShdw>
                </a:effectLst>
                <a:cs typeface="Arial" charset="0"/>
              </a:rPr>
              <a:t>Второй  этап</a:t>
            </a:r>
          </a:p>
        </p:txBody>
      </p:sp>
      <p:sp>
        <p:nvSpPr>
          <p:cNvPr id="10255" name="AutoShape 15"/>
          <p:cNvSpPr>
            <a:spLocks noChangeArrowheads="1"/>
          </p:cNvSpPr>
          <p:nvPr/>
        </p:nvSpPr>
        <p:spPr bwMode="auto">
          <a:xfrm>
            <a:off x="323850" y="0"/>
            <a:ext cx="8640763" cy="1439863"/>
          </a:xfrm>
          <a:prstGeom prst="horizontalScroll">
            <a:avLst>
              <a:gd name="adj" fmla="val 12500"/>
            </a:avLst>
          </a:prstGeom>
          <a:solidFill>
            <a:srgbClr val="FFEFEF"/>
          </a:solidFill>
          <a:ln w="28575">
            <a:solidFill>
              <a:srgbClr val="D60093"/>
            </a:solidFill>
            <a:round/>
            <a:headEnd/>
            <a:tailEnd/>
          </a:ln>
        </p:spPr>
        <p:txBody>
          <a:bodyPr/>
          <a:lstStyle/>
          <a:p>
            <a:pPr algn="ctr"/>
            <a:r>
              <a:rPr lang="ru-RU" sz="3200" b="1">
                <a:solidFill>
                  <a:schemeClr val="accent2"/>
                </a:solidFill>
                <a:effectLst>
                  <a:outerShdw blurRad="38100" dist="38100" dir="2700000" algn="tl">
                    <a:srgbClr val="000000"/>
                  </a:outerShdw>
                </a:effectLst>
                <a:cs typeface="Arial" charset="0"/>
              </a:rPr>
              <a:t>Домашние  и  дикие  кошки (сбор и обработка  информаций  о кошке) </a:t>
            </a:r>
          </a:p>
        </p:txBody>
      </p:sp>
      <p:sp>
        <p:nvSpPr>
          <p:cNvPr id="10256" name="AutoShape 16"/>
          <p:cNvSpPr>
            <a:spLocks noChangeArrowheads="1"/>
          </p:cNvSpPr>
          <p:nvPr/>
        </p:nvSpPr>
        <p:spPr bwMode="auto">
          <a:xfrm>
            <a:off x="323850" y="1412875"/>
            <a:ext cx="8642350" cy="2087563"/>
          </a:xfrm>
          <a:prstGeom prst="horizontalScroll">
            <a:avLst>
              <a:gd name="adj" fmla="val 12500"/>
            </a:avLst>
          </a:prstGeom>
          <a:solidFill>
            <a:srgbClr val="FFEFEF"/>
          </a:solidFill>
          <a:ln w="28575">
            <a:solidFill>
              <a:srgbClr val="D60093"/>
            </a:solidFill>
            <a:round/>
            <a:headEnd/>
            <a:tailEnd/>
          </a:ln>
        </p:spPr>
        <p:txBody>
          <a:bodyPr/>
          <a:lstStyle/>
          <a:p>
            <a:r>
              <a:rPr lang="ru-RU" sz="3200" b="1">
                <a:solidFill>
                  <a:srgbClr val="0033CC"/>
                </a:solidFill>
                <a:effectLst>
                  <a:outerShdw blurRad="38100" dist="38100" dir="2700000" algn="tl">
                    <a:srgbClr val="000000"/>
                  </a:outerShdw>
                </a:effectLst>
                <a:cs typeface="Arial" charset="0"/>
              </a:rPr>
              <a:t>Подготовка материалов для изготовления изделия, определение размеров.</a:t>
            </a:r>
          </a:p>
        </p:txBody>
      </p:sp>
      <p:sp>
        <p:nvSpPr>
          <p:cNvPr id="10257" name="AutoShape 17"/>
          <p:cNvSpPr>
            <a:spLocks noChangeArrowheads="1"/>
          </p:cNvSpPr>
          <p:nvPr/>
        </p:nvSpPr>
        <p:spPr bwMode="auto">
          <a:xfrm>
            <a:off x="684213" y="3573463"/>
            <a:ext cx="8135937" cy="1295400"/>
          </a:xfrm>
          <a:prstGeom prst="horizontalScroll">
            <a:avLst>
              <a:gd name="adj" fmla="val 12500"/>
            </a:avLst>
          </a:prstGeom>
          <a:solidFill>
            <a:srgbClr val="FFEFEF"/>
          </a:solidFill>
          <a:ln w="28575">
            <a:solidFill>
              <a:srgbClr val="D60093"/>
            </a:solidFill>
            <a:round/>
            <a:headEnd/>
            <a:tailEnd/>
          </a:ln>
        </p:spPr>
        <p:txBody>
          <a:bodyPr/>
          <a:lstStyle/>
          <a:p>
            <a:r>
              <a:rPr lang="ru-RU" sz="3200" b="1">
                <a:solidFill>
                  <a:srgbClr val="0033CC"/>
                </a:solidFill>
                <a:effectLst>
                  <a:outerShdw blurRad="38100" dist="38100" dir="2700000" algn="tl">
                    <a:srgbClr val="000000"/>
                  </a:outerShdw>
                </a:effectLst>
                <a:cs typeface="Arial" charset="0"/>
              </a:rPr>
              <a:t>Изготовление изделия .</a:t>
            </a:r>
          </a:p>
        </p:txBody>
      </p:sp>
      <p:sp>
        <p:nvSpPr>
          <p:cNvPr id="2" name="AutoShape 10"/>
          <p:cNvSpPr>
            <a:spLocks noChangeArrowheads="1"/>
          </p:cNvSpPr>
          <p:nvPr/>
        </p:nvSpPr>
        <p:spPr bwMode="auto">
          <a:xfrm>
            <a:off x="900113" y="5373688"/>
            <a:ext cx="7391400" cy="817562"/>
          </a:xfrm>
          <a:prstGeom prst="horizontalScroll">
            <a:avLst>
              <a:gd name="adj" fmla="val 12500"/>
            </a:avLst>
          </a:prstGeom>
          <a:solidFill>
            <a:srgbClr val="FFEFEF"/>
          </a:solidFill>
          <a:ln w="28575">
            <a:solidFill>
              <a:srgbClr val="D60093"/>
            </a:solidFill>
            <a:round/>
            <a:headEnd/>
            <a:tailEnd/>
          </a:ln>
        </p:spPr>
        <p:txBody>
          <a:bodyPr/>
          <a:lstStyle/>
          <a:p>
            <a:r>
              <a:rPr lang="ru-RU" sz="3200" b="1">
                <a:solidFill>
                  <a:srgbClr val="990033"/>
                </a:solidFill>
                <a:effectLst>
                  <a:outerShdw blurRad="38100" dist="38100" dir="2700000" algn="tl">
                    <a:srgbClr val="000000"/>
                  </a:outerShdw>
                </a:effectLst>
                <a:cs typeface="Arial" charset="0"/>
              </a:rPr>
              <a:t>Четвертый  этап</a:t>
            </a:r>
          </a:p>
        </p:txBody>
      </p:sp>
      <p:sp>
        <p:nvSpPr>
          <p:cNvPr id="3" name="AutoShape 17"/>
          <p:cNvSpPr>
            <a:spLocks noChangeArrowheads="1"/>
          </p:cNvSpPr>
          <p:nvPr/>
        </p:nvSpPr>
        <p:spPr bwMode="auto">
          <a:xfrm>
            <a:off x="755650" y="5013325"/>
            <a:ext cx="7920038" cy="1323975"/>
          </a:xfrm>
          <a:prstGeom prst="horizontalScroll">
            <a:avLst>
              <a:gd name="adj" fmla="val 12472"/>
            </a:avLst>
          </a:prstGeom>
          <a:solidFill>
            <a:srgbClr val="FFEFEF"/>
          </a:solidFill>
          <a:ln w="28575">
            <a:solidFill>
              <a:srgbClr val="D60093"/>
            </a:solidFill>
            <a:round/>
            <a:headEnd/>
            <a:tailEnd/>
          </a:ln>
        </p:spPr>
        <p:txBody>
          <a:bodyPr/>
          <a:lstStyle/>
          <a:p>
            <a:r>
              <a:rPr lang="ru-RU" sz="3200" b="1">
                <a:solidFill>
                  <a:srgbClr val="0033CC"/>
                </a:solidFill>
                <a:effectLst>
                  <a:outerShdw blurRad="38100" dist="38100" dir="2700000" algn="tl">
                    <a:srgbClr val="000000"/>
                  </a:outerShdw>
                </a:effectLst>
                <a:cs typeface="Arial" charset="0"/>
              </a:rPr>
              <a:t>Отчет о работе над проектом.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dissolve">
                                      <p:cBhvr>
                                        <p:cTn id="7" dur="500"/>
                                        <p:tgtEl>
                                          <p:spTgt spid="102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dissolve">
                                      <p:cBhvr>
                                        <p:cTn id="12" dur="500"/>
                                        <p:tgtEl>
                                          <p:spTgt spid="102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57"/>
                                        </p:tgtEl>
                                        <p:attrNameLst>
                                          <p:attrName>style.visibility</p:attrName>
                                        </p:attrNameLst>
                                      </p:cBhvr>
                                      <p:to>
                                        <p:strVal val="visible"/>
                                      </p:to>
                                    </p:set>
                                    <p:animEffect transition="in" filter="dissolve">
                                      <p:cBhvr>
                                        <p:cTn id="17" dur="500"/>
                                        <p:tgtEl>
                                          <p:spTgt spid="102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animBg="1"/>
      <p:bldP spid="10256" grpId="0" animBg="1"/>
      <p:bldP spid="1025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15"/>
          <p:cNvSpPr>
            <a:spLocks noChangeArrowheads="1"/>
          </p:cNvSpPr>
          <p:nvPr/>
        </p:nvSpPr>
        <p:spPr bwMode="auto">
          <a:xfrm>
            <a:off x="2843213" y="188913"/>
            <a:ext cx="3960812" cy="557212"/>
          </a:xfrm>
          <a:prstGeom prst="rect">
            <a:avLst/>
          </a:prstGeom>
          <a:solidFill>
            <a:schemeClr val="accent2"/>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lgn="ctr"/>
            <a:r>
              <a:rPr lang="ru-RU" sz="2800">
                <a:solidFill>
                  <a:schemeClr val="bg1"/>
                </a:solidFill>
              </a:rPr>
              <a:t>Кошкина родословная</a:t>
            </a:r>
          </a:p>
        </p:txBody>
      </p:sp>
      <p:sp>
        <p:nvSpPr>
          <p:cNvPr id="45071" name="Rectangle 15"/>
          <p:cNvSpPr>
            <a:spLocks noChangeArrowheads="1"/>
          </p:cNvSpPr>
          <p:nvPr/>
        </p:nvSpPr>
        <p:spPr bwMode="auto">
          <a:xfrm>
            <a:off x="4479925" y="3200400"/>
            <a:ext cx="184150" cy="457200"/>
          </a:xfrm>
          <a:prstGeom prst="rect">
            <a:avLst/>
          </a:prstGeom>
          <a:noFill/>
          <a:ln w="9525">
            <a:noFill/>
            <a:miter lim="800000"/>
            <a:headEnd/>
            <a:tailEnd/>
          </a:ln>
          <a:effectLst/>
        </p:spPr>
        <p:txBody>
          <a:bodyPr wrap="none">
            <a:spAutoFit/>
          </a:bodyPr>
          <a:lstStyle/>
          <a:p>
            <a:endParaRPr lang="ru-RU" sz="2400"/>
          </a:p>
        </p:txBody>
      </p:sp>
      <p:sp>
        <p:nvSpPr>
          <p:cNvPr id="45076" name="Rectangle 20"/>
          <p:cNvSpPr>
            <a:spLocks noGrp="1" noChangeArrowheads="1"/>
          </p:cNvSpPr>
          <p:nvPr>
            <p:ph type="title"/>
          </p:nvPr>
        </p:nvSpPr>
        <p:spPr>
          <a:xfrm>
            <a:off x="4427538" y="1196975"/>
            <a:ext cx="4248150" cy="4679950"/>
          </a:xfrm>
        </p:spPr>
        <p:txBody>
          <a:bodyPr/>
          <a:lstStyle/>
          <a:p>
            <a:pPr algn="l"/>
            <a:r>
              <a:rPr lang="ru-RU" sz="1800" smtClean="0">
                <a:solidFill>
                  <a:schemeClr val="tx1"/>
                </a:solidFill>
              </a:rPr>
              <a:t>Кошка – высокоразвитое животное. Она отличается наблюдательностью, прекрасной памятью.</a:t>
            </a:r>
            <a:br>
              <a:rPr lang="ru-RU" sz="1800" smtClean="0">
                <a:solidFill>
                  <a:schemeClr val="tx1"/>
                </a:solidFill>
              </a:rPr>
            </a:br>
            <a:r>
              <a:rPr lang="ru-RU" sz="2400" b="1" smtClean="0">
                <a:solidFill>
                  <a:schemeClr val="bg1"/>
                </a:solidFill>
              </a:rPr>
              <a:t>Откуда родом домашняя кошка? Где её корни?</a:t>
            </a:r>
            <a:br>
              <a:rPr lang="ru-RU" sz="2400" b="1" smtClean="0">
                <a:solidFill>
                  <a:schemeClr val="bg1"/>
                </a:solidFill>
              </a:rPr>
            </a:br>
            <a:r>
              <a:rPr lang="ru-RU" sz="1600" b="1" smtClean="0"/>
              <a:t/>
            </a:r>
            <a:br>
              <a:rPr lang="ru-RU" sz="1600" b="1" smtClean="0"/>
            </a:br>
            <a:r>
              <a:rPr lang="ru-RU" sz="1800" smtClean="0"/>
              <a:t>Ученые не могут окончательно ответить на эти вопросы. </a:t>
            </a:r>
            <a:br>
              <a:rPr lang="ru-RU" sz="1800" smtClean="0"/>
            </a:br>
            <a:r>
              <a:rPr lang="ru-RU" sz="1800" smtClean="0"/>
              <a:t>Большинство из них считает, что первая домашняя кошка ведёт своё начало от дикой нубийской, или ливийской кошки. В середине 19 века естествоиспытатель из Франкфурта Э. Рюппель обнаружил её на западном берегу Нила и сделал её научное описание. Оказалось, что дикая нубийская кошка строением скелета и формой черепа похожа на домашнюю.</a:t>
            </a:r>
          </a:p>
        </p:txBody>
      </p:sp>
      <p:pic>
        <p:nvPicPr>
          <p:cNvPr id="45080" name="Picture 24" descr="i?id=58739328-15-24"/>
          <p:cNvPicPr>
            <a:picLocks noChangeAspect="1" noChangeArrowheads="1"/>
          </p:cNvPicPr>
          <p:nvPr/>
        </p:nvPicPr>
        <p:blipFill>
          <a:blip r:embed="rId2" cstate="email"/>
          <a:srcRect/>
          <a:stretch>
            <a:fillRect/>
          </a:stretch>
        </p:blipFill>
        <p:spPr bwMode="auto">
          <a:xfrm>
            <a:off x="611188" y="981075"/>
            <a:ext cx="3240087" cy="2174875"/>
          </a:xfrm>
          <a:prstGeom prst="rect">
            <a:avLst/>
          </a:prstGeom>
          <a:noFill/>
        </p:spPr>
      </p:pic>
      <p:pic>
        <p:nvPicPr>
          <p:cNvPr id="45081" name="Picture 25" descr="Rüppell Eduard 1794-1844.png"/>
          <p:cNvPicPr>
            <a:picLocks noChangeAspect="1" noChangeArrowheads="1"/>
          </p:cNvPicPr>
          <p:nvPr/>
        </p:nvPicPr>
        <p:blipFill>
          <a:blip r:embed="rId3" cstate="email"/>
          <a:srcRect/>
          <a:stretch>
            <a:fillRect/>
          </a:stretch>
        </p:blipFill>
        <p:spPr bwMode="auto">
          <a:xfrm>
            <a:off x="900113" y="3357563"/>
            <a:ext cx="2552700" cy="30241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327"/>
                                        </p:tgtEl>
                                        <p:attrNameLst>
                                          <p:attrName>style.visibility</p:attrName>
                                        </p:attrNameLst>
                                      </p:cBhvr>
                                      <p:to>
                                        <p:strVal val="visible"/>
                                      </p:to>
                                    </p:set>
                                    <p:animEffect transition="in" filter="wipe(down)">
                                      <p:cBhvr>
                                        <p:cTn id="7" dur="1000"/>
                                        <p:tgtEl>
                                          <p:spTgt spid="133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76"/>
                                        </p:tgtEl>
                                        <p:attrNameLst>
                                          <p:attrName>style.visibility</p:attrName>
                                        </p:attrNameLst>
                                      </p:cBhvr>
                                      <p:to>
                                        <p:strVal val="visible"/>
                                      </p:to>
                                    </p:set>
                                    <p:animEffect transition="in" filter="blinds(horizontal)">
                                      <p:cBhvr>
                                        <p:cTn id="12" dur="500"/>
                                        <p:tgtEl>
                                          <p:spTgt spid="450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80"/>
                                        </p:tgtEl>
                                        <p:attrNameLst>
                                          <p:attrName>style.visibility</p:attrName>
                                        </p:attrNameLst>
                                      </p:cBhvr>
                                      <p:to>
                                        <p:strVal val="visible"/>
                                      </p:to>
                                    </p:set>
                                    <p:animEffect transition="in" filter="blinds(horizontal)">
                                      <p:cBhvr>
                                        <p:cTn id="17" dur="500"/>
                                        <p:tgtEl>
                                          <p:spTgt spid="4508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5081"/>
                                        </p:tgtEl>
                                        <p:attrNameLst>
                                          <p:attrName>style.visibility</p:attrName>
                                        </p:attrNameLst>
                                      </p:cBhvr>
                                      <p:to>
                                        <p:strVal val="visible"/>
                                      </p:to>
                                    </p:set>
                                    <p:animEffect transition="in" filter="diamond(in)">
                                      <p:cBhvr>
                                        <p:cTn id="22" dur="2000"/>
                                        <p:tgtEl>
                                          <p:spTgt spid="45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animBg="1" autoUpdateAnimBg="0"/>
      <p:bldP spid="450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Дикие кошки.wmv">
            <a:hlinkClick r:id="" action="ppaction://media"/>
          </p:cNvPr>
          <p:cNvPicPr>
            <a:picLocks noRot="1" noChangeAspect="1"/>
          </p:cNvPicPr>
          <p:nvPr>
            <a:videoFile r:link="rId1"/>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1667</TotalTime>
  <Words>425</Words>
  <Application>Microsoft Office PowerPoint</Application>
  <PresentationFormat>Экран (4:3)</PresentationFormat>
  <Paragraphs>93</Paragraphs>
  <Slides>24</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Monotype Corsiva</vt:lpstr>
      <vt:lpstr>Оформление по умолчанию</vt:lpstr>
      <vt:lpstr>Слайд 1</vt:lpstr>
      <vt:lpstr>Участники проекта </vt:lpstr>
      <vt:lpstr>Актуальность темы </vt:lpstr>
      <vt:lpstr>Слайд 4</vt:lpstr>
      <vt:lpstr>Слайд 5</vt:lpstr>
      <vt:lpstr> Запуск проекта </vt:lpstr>
      <vt:lpstr>Слайд 7</vt:lpstr>
      <vt:lpstr>Кошка – высокоразвитое животное. Она отличается наблюдательностью, прекрасной памятью. Откуда родом домашняя кошка? Где её корни?  Ученые не могут окончательно ответить на эти вопросы.  Большинство из них считает, что первая домашняя кошка ведёт своё начало от дикой нубийской, или ливийской кошки. В середине 19 века естествоиспытатель из Франкфурта Э. Рюппель обнаружил её на западном берегу Нила и сделал её научное описание. Оказалось, что дикая нубийская кошка строением скелета и формой черепа похожа на домашнюю.</vt:lpstr>
      <vt:lpstr>Слайд 9</vt:lpstr>
      <vt:lpstr>Слайд 10</vt:lpstr>
      <vt:lpstr>Сибирская кошка </vt:lpstr>
      <vt:lpstr>Бомбейская кошка</vt:lpstr>
      <vt:lpstr>Донской сфинкс </vt:lpstr>
      <vt:lpstr>Персидская кошка </vt:lpstr>
      <vt:lpstr>Сиамская кошка </vt:lpstr>
      <vt:lpstr>Слайд 16</vt:lpstr>
      <vt:lpstr>Слайд 17</vt:lpstr>
      <vt:lpstr>Слайд 18</vt:lpstr>
      <vt:lpstr>Слайд 19</vt:lpstr>
      <vt:lpstr>Слайд 20</vt:lpstr>
      <vt:lpstr>Выполнение проекта </vt:lpstr>
      <vt:lpstr>Как красиво получилось! </vt:lpstr>
      <vt:lpstr>Слайд 23</vt:lpstr>
      <vt:lpstr>Слайд 24</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Дарёна</cp:lastModifiedBy>
  <cp:revision>95</cp:revision>
  <dcterms:created xsi:type="dcterms:W3CDTF">2009-12-09T20:44:00Z</dcterms:created>
  <dcterms:modified xsi:type="dcterms:W3CDTF">2012-04-19T19:06:45Z</dcterms:modified>
</cp:coreProperties>
</file>