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9" r:id="rId22"/>
    <p:sldId id="315" r:id="rId23"/>
    <p:sldId id="280" r:id="rId24"/>
    <p:sldId id="281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309" r:id="rId34"/>
    <p:sldId id="291" r:id="rId35"/>
    <p:sldId id="292" r:id="rId36"/>
    <p:sldId id="293" r:id="rId37"/>
    <p:sldId id="310" r:id="rId38"/>
    <p:sldId id="294" r:id="rId39"/>
    <p:sldId id="295" r:id="rId40"/>
    <p:sldId id="296" r:id="rId41"/>
    <p:sldId id="311" r:id="rId42"/>
    <p:sldId id="297" r:id="rId43"/>
    <p:sldId id="298" r:id="rId44"/>
    <p:sldId id="299" r:id="rId45"/>
    <p:sldId id="300" r:id="rId46"/>
    <p:sldId id="301" r:id="rId47"/>
    <p:sldId id="316" r:id="rId48"/>
    <p:sldId id="312" r:id="rId49"/>
    <p:sldId id="302" r:id="rId50"/>
    <p:sldId id="303" r:id="rId51"/>
    <p:sldId id="304" r:id="rId52"/>
    <p:sldId id="314" r:id="rId53"/>
    <p:sldId id="307" r:id="rId54"/>
    <p:sldId id="308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55998-9536-42DA-B5DF-E6B7E6B33683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9A665-B9B1-441D-9056-32096A944C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9A665-B9B1-441D-9056-32096A944C9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9A665-B9B1-441D-9056-32096A944C9E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1399811-301F-4B30-B770-FD21E06BD7EE}" type="datetimeFigureOut">
              <a:rPr lang="ru-RU" smtClean="0"/>
              <a:pPr/>
              <a:t>15.04.2012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09AF112-7D22-4E06-B2D5-46591282C3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dirty="0"/>
              <a:t>Коррекция звуков </a:t>
            </a:r>
            <a:r>
              <a:rPr lang="ru-RU" dirty="0" smtClean="0"/>
              <a:t>на уроках обучения грамоте</a:t>
            </a:r>
            <a:r>
              <a:rPr lang="ru-RU" b="1" dirty="0" smtClean="0"/>
              <a:t>. 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779912" y="3789040"/>
            <a:ext cx="4689308" cy="2088232"/>
          </a:xfrm>
        </p:spPr>
        <p:txBody>
          <a:bodyPr>
            <a:normAutofit/>
          </a:bodyPr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ООШ №2 г.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Ковдор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Шемякина Надежда Ивановна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0"/>
            <a:ext cx="7375720" cy="191683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 на фонетическом уровне включает два направления:</a:t>
            </a:r>
            <a:endParaRPr lang="ru-RU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67544" y="2060849"/>
            <a:ext cx="7676356" cy="1225275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звукового анализа слов (от простых форм к сложным).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28596" y="3071810"/>
            <a:ext cx="6858048" cy="1928826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фонематического восприятия, т е дифференциация фонем, имеющих сходные характеристики.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 Работы по развитию фонематического слуха</a:t>
            </a:r>
            <a:endParaRPr lang="ru-RU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1412776"/>
            <a:ext cx="6840760" cy="504056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Уточнение артикуляции звуков</a:t>
            </a:r>
            <a:r>
              <a:rPr lang="ru-RU" sz="3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 использованием зрительных, кинестетических и тактильных слуховых восприятий. Например, при работе со звуком 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3800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следует обратить внимание на то, что при произнесении этого звука кончик языка находится за нижними зубами, губы в положении “улыбочка”, зубы сближены, воздушная струя идет по середине языка и встречает преграду. Уточняется, какой это звук, гласный или согласный. Сравнивается звучание звука 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3800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со свистом ветра: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сссс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…. Проводится игра “насос” и обращается внимание на холодную струю воздуха и отсутствие работы голосовых связок. Аналогично проводится работа над другими звуками.</a:t>
            </a:r>
            <a:br>
              <a:rPr lang="ru-RU" sz="3800" dirty="0" smtClean="0">
                <a:latin typeface="Times New Roman" pitchFamily="18" charset="0"/>
                <a:cs typeface="Times New Roman" pitchFamily="18" charset="0"/>
              </a:rPr>
            </a:b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Выделение звука на фоне слова. </a:t>
            </a:r>
            <a:endParaRPr lang="ru-RU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А. Игра “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Магазин”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Задание: Незнайка пошел в магазин за фруктами, пришел в магазин, а название фруктов забыл.  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Помогите Незнайке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купить фрукты, в названиях которых есть звук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[л’].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наборном полотне выставляются предметные картинки: яблоки, апельсины, груши, мандарины, сливы, лимоны, виноград. Дети отбирают картинки, в названии которых есть звук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[л’].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7300664" cy="64087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Игра “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Поймай звук”.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Задание: дети должны хлопнуть в ладоши, если в названном слове слышится звук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].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Логопед называет слова “сова”, “зонт”, “лиса”, “лес”, “коза”, “слон”, “жук”, “коса”, “ёжик”, “нос”, “стакан”.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Определение места звука в слове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(позиции). С этой целью используется игра “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Светофор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”. В начале обучения используются кружки красного, желтого и зеленого цвета. Если дети слышат заданный звук в начале слова, они поднимают красный кружок, в середине – желтый, в конце слова – зеленый. В дальнейшем используются схемы = - -, - = -, - - =, фишки, или место звука дети указывают просто цифрой, используя звуковые линейки; предметные картинки и фишки, например, в слове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лиса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звук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[л’]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слышится в начале слова, дети под карточкой кладут красный кружок и т д.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344816" cy="16288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Виды работ по закреплению функций фонематического анализа слов:</a:t>
            </a:r>
            <a:endParaRPr lang="ru-RU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14282" y="1714488"/>
            <a:ext cx="3744416" cy="489654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1.Составление слов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различной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звуко-слоговой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структуры из букв разрезной азбуки: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Сом, лиса, сон, сани, сосна, мост, весна, стол, суп, коса, каска, куст</a:t>
            </a:r>
            <a:endParaRPr lang="en-US" sz="2400" i="1" dirty="0" smtClean="0"/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ась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карась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ось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–лось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–гусь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ысь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ысь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ысь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рысь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3714744" y="1714488"/>
            <a:ext cx="4357718" cy="4857784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Исправь предложения:</a:t>
            </a:r>
            <a:endParaRPr lang="ru-RU" sz="3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Сани едут на Сане. Сахар кусает Соню. Стол постелили на скатерть. Стену поставили к стулу. На следах остался снег. На посуду поставили стол. Бусы носят Соню.</a:t>
            </a:r>
          </a:p>
          <a:p>
            <a:pPr>
              <a:buNone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Запомни и назови ряды слов.</a:t>
            </a:r>
            <a:endParaRPr lang="ru-RU" sz="3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  Сук – сумка – несу – восемь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  Сито – Сима – сын –гусь – квас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  Синий – сытый – семь – лось – ось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85720" y="285728"/>
            <a:ext cx="7786742" cy="24288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2.Подбор слов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где заданный звук был бы на первом месте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втором, на третьем; в начале слова, в середине, в конце слова.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Например: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зонт - 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 на первом, изба - [</a:t>
            </a:r>
            <a:r>
              <a:rPr lang="ru-RU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 на втором, музыка - [</a:t>
            </a:r>
            <a:r>
              <a:rPr lang="ru-RU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 на третьем; робот – страна – мотор - [</a:t>
            </a:r>
            <a:r>
              <a:rPr lang="ru-RU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 в начале, середине и конце слова.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85720" y="2643182"/>
            <a:ext cx="7715304" cy="4000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Придумать слова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используя слоги: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...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Составь предложения по опорным словам.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Захар, зонт, забыть.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Звонок, звенеть, звонко.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У, Зои, заболеть, зубы.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Дети, поливать,  незабудки,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на, газон.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Ответь: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кого зонт, у кого розы?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0"/>
            <a:ext cx="8286776" cy="37147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Задания по коррекции звуков включают в себя: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-правильность произношения звуков в словах различной слоговой структуры;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-различие звуков в речи;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-усвоение лексического, грамматического значения слов;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-правильное употребление предложений разной структуры;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-развитие логического мышления, внимания, памяти, последовательности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1571604" y="3429000"/>
            <a:ext cx="3286148" cy="31432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’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 –СЫ    СА-СЫ-СА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СЫ-СЫ     СЫ-СА-СЫ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СА-СА-СЫ-СЫ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СА-СЫ-СА-СЫ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СТА-СТО-СТУ-СТЫ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СТО-СТА-СТЫ-СТУ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СТУ-СТА-СТО-СТЫ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СТЫ-СТО-СТУ-СТА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79512" y="188640"/>
            <a:ext cx="7821512" cy="640871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7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Исправь предложения</a:t>
            </a:r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7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     Сани едут на Сане. Сахар кусает Соню. Стол постелили на скатерть. Стену поставили к стулу. На следах остался снег. На посуду поставили стол. Бусы носят Соню.</a:t>
            </a:r>
          </a:p>
          <a:p>
            <a:pPr>
              <a:buNone/>
            </a:pPr>
            <a:r>
              <a:rPr lang="ru-RU" sz="7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Запомни и назови ряды слов.</a:t>
            </a:r>
            <a:endParaRPr lang="ru-RU" sz="7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7400" dirty="0" err="1" smtClean="0">
                <a:latin typeface="Times New Roman" pitchFamily="18" charset="0"/>
                <a:cs typeface="Times New Roman" pitchFamily="18" charset="0"/>
              </a:rPr>
              <a:t>Сук-сумка-несу-восемь</a:t>
            </a:r>
            <a:endParaRPr lang="ru-RU" sz="7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7400" dirty="0" err="1" smtClean="0">
                <a:latin typeface="Times New Roman" pitchFamily="18" charset="0"/>
                <a:cs typeface="Times New Roman" pitchFamily="18" charset="0"/>
              </a:rPr>
              <a:t>Сито-Сима-сын-гусь-квас</a:t>
            </a:r>
            <a:endParaRPr lang="ru-RU" sz="7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7400" dirty="0" err="1" smtClean="0">
                <a:latin typeface="Times New Roman" pitchFamily="18" charset="0"/>
                <a:cs typeface="Times New Roman" pitchFamily="18" charset="0"/>
              </a:rPr>
              <a:t>Синий-сытый-семь-лось-ось</a:t>
            </a: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7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                     С’</a:t>
            </a: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СИ-СИ-СИ-СИТО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СЕ-СЕ-СЕ-СЕНО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СЯ-СЯ-СЯ-СЯДЬ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СЕ-СЕ-СЕ-СЕМА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АСЬ-АСЬ-АСЬ-КАРАСЬ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ОСЬ-ОСЬ-ОСЬ-ЛОСЬ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УСЬ-УСЬ-УСЬ-ГУСЬ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ЫСЬ-ЫСЬ-ЫСЬ-РЫСЬ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СИ-СИ-СИЕ  СЕ-СЕ-СИ  СИ-СЕ-СИ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СЯ-СЯ-СЕ      СЕ-СЕ-СЯ   СЯ-СЕ-СЯ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СЕ-СИ-СЕ</a:t>
            </a:r>
          </a:p>
          <a:p>
            <a:pPr>
              <a:buNone/>
            </a:pP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СЕ-СЯ-СЕ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142844" y="285728"/>
            <a:ext cx="7929618" cy="614366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С’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СМИ-СЬМИ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СНИ-СЬНЫ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СПИ-СПЕ-СПЯ    СТИ-СТЕ-СТЯ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 лисы….        У свиньи….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 рыси….        У лося….      У гуся….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Сима, Леся, Вася и Люся играли в игру «Гуси и серые волки». Леся и Вася были гуси. Сима и Люся – волки. Сима и Люся ловили Лесю и Васю.</a:t>
            </a:r>
          </a:p>
          <a:p>
            <a:pPr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Соня и Сима сидели…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Слава собирал в поле…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Саню укусила….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Соловей сидит….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Столяр смастерил…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Соня пригласила Симу….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Вся семья собирается….</a:t>
            </a:r>
            <a:endParaRPr lang="ru-RU" sz="4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51520" y="476672"/>
            <a:ext cx="7892380" cy="550547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                                            С</a:t>
            </a: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   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Объясни смысл пословиц. Постарайся выучить наизусть.</a:t>
            </a:r>
          </a:p>
          <a:p>
            <a:pPr>
              <a:buNone/>
            </a:pPr>
            <a:endParaRPr lang="ru-RU" sz="31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Есть квас, да нет вас.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Спасибо мороз, что снегу нанес.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Где снег, там и след.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У Саньки новые санки.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У Сони и Сани в сетях сом с усами.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Не летает, не кусает, а в дом не пускает. (?)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В ясный день в углу стою.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В ненастный день гуляю с вами.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Маленькому Сане мы купили сани.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Ой, какие сани мы купили Сане!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Сперва блеск, потом треск, 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За треском плеск. (?)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72808" cy="15030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Выявление  учащихся с речевой патологией происходит в 2 этапа</a:t>
            </a:r>
            <a:endParaRPr lang="ru-RU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467544" y="2332037"/>
            <a:ext cx="3520440" cy="452596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первом этапе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используется ряд приемов, которые, на наш взгляд, являются наиболее эффективными для определения специфических признаков фонетико-фонематического и общего недоразвития речи: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211960" y="2332037"/>
            <a:ext cx="3520440" cy="4525963"/>
          </a:xfrm>
        </p:spPr>
        <p:txBody>
          <a:bodyPr>
            <a:normAutofit fontScale="77500" lnSpcReduction="20000"/>
          </a:bodyPr>
          <a:lstStyle/>
          <a:p>
            <a:pPr lvl="0">
              <a:buFont typeface="Wingdings" pitchFamily="2" charset="2"/>
              <a:buChar char="v"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Изолированное называние звуков 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[с],[</a:t>
            </a:r>
            <a:r>
              <a:rPr lang="ru-RU" sz="3100" i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],[</a:t>
            </a:r>
            <a:r>
              <a:rPr lang="ru-RU" sz="3100" i="1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и т.п.</a:t>
            </a:r>
          </a:p>
          <a:p>
            <a:pPr lvl="0">
              <a:buFont typeface="Wingdings" pitchFamily="2" charset="2"/>
              <a:buChar char="v"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Отраженное называние слогов 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3100" i="1" dirty="0" err="1" smtClean="0">
                <a:latin typeface="Times New Roman" pitchFamily="18" charset="0"/>
                <a:cs typeface="Times New Roman" pitchFamily="18" charset="0"/>
              </a:rPr>
              <a:t>са-со-су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],[</a:t>
            </a:r>
            <a:r>
              <a:rPr lang="ru-RU" sz="3100" i="1" dirty="0" err="1" smtClean="0">
                <a:latin typeface="Times New Roman" pitchFamily="18" charset="0"/>
                <a:cs typeface="Times New Roman" pitchFamily="18" charset="0"/>
              </a:rPr>
              <a:t>за-зо-зу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и др.</a:t>
            </a:r>
          </a:p>
          <a:p>
            <a:pPr lvl="0">
              <a:buFont typeface="Wingdings" pitchFamily="2" charset="2"/>
              <a:buChar char="v"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Отраженное называние слов 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(сок, носки, пёс и др.).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Называние несложных по своей структуре слов по предметным картинкам (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сова, часы, нос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и др.).</a:t>
            </a:r>
          </a:p>
          <a:p>
            <a:pPr lvl="0">
              <a:buNone/>
            </a:pPr>
            <a:endParaRPr lang="ru-RU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85720" y="285728"/>
            <a:ext cx="3528392" cy="621510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З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ЗА-ЗЫ  ЗА-ЗЫ-ЗА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ЗЫ-ЗА  ЗЫ-ЗА-ЗЫ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ЗА-ЗЫ-ЗА-ЗЫ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ЗЫ-ЗА-ЗЫ-ЗА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ЗВА-ЗВО-ЗВУ-ЗВЫ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ЗНЫ-ЗНА – ЗНЫ-ЗНУ</a:t>
            </a:r>
          </a:p>
          <a:p>
            <a:pPr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Составь предложения по опорным словам.</a:t>
            </a:r>
            <a:endParaRPr lang="ru-RU" sz="3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Захар, зонт, забыть.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Звонок, звенеть, звонко.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У, Лизы, заболеть, глаза.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У, Зоя, заболеть, зубы.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Дети, поливать, незабудки, на, газон.</a:t>
            </a:r>
          </a:p>
          <a:p>
            <a:pPr>
              <a:buNone/>
            </a:pPr>
            <a:r>
              <a:rPr lang="ru-RU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Ответь:</a:t>
            </a:r>
            <a:endParaRPr lang="ru-RU" sz="3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У кого зонт?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Что у Зои?</a:t>
            </a:r>
          </a:p>
          <a:p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00496" y="260648"/>
            <a:ext cx="4248472" cy="65973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-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З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СА-ЗА  ЗА-СА  АСА-АЗА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СО-ЗО  ЗО-СО  АСО-АЗО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СУ-ЗУ  ЗУ-СУ  АСУ-АЗУ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СЫ-ЗЫ  ЗЫ-СЫ  АСЫ-АЗЫ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Соты, Зоя, Соня, зубы, сыты,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Зайка, закат, салат.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Сазан, засыпать, застудить,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Записка, засада, заснуть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вязать      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светить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за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нести                                   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возить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носить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сесть                             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за                стелить  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солить 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4860032" y="4077072"/>
            <a:ext cx="115212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4788024" y="4437112"/>
            <a:ext cx="115212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4788024" y="4725144"/>
            <a:ext cx="1152128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788024" y="4797152"/>
            <a:ext cx="107157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860032" y="4797152"/>
            <a:ext cx="115212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4788024" y="6021288"/>
            <a:ext cx="93610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716016" y="6309320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860032" y="6309320"/>
            <a:ext cx="86409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4294967295"/>
          </p:nvPr>
        </p:nvSpPr>
        <p:spPr>
          <a:xfrm>
            <a:off x="395536" y="260648"/>
            <a:ext cx="7128792" cy="64087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З - З’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ЗИ-ЗИ-ЗИ      ЗИ-ЗЯ-ЗИ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ЗЕ-ЗЕ-ЗЕ       ЗИ-ЗЮ-ЗЕ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ЗЮ-ЗЮ-ЗЮ  ЗЮ-ЗИ-ЗЮ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ЗВИ-ЗВЗВЯ        ЗЛИ-ЗЛЕ-ЗЛЯ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ЗНИ-ЗНЕ-ЗНЯ    ЗДИ-ЗДЕ-ЗДЯ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Зина-магазин-бузина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Газета-музей-зелень</a:t>
            </a: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Зеленый-озяб-звякать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Морозить-зимняя-бензин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Изюм-зелень-магазин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Возьми, Кузьма, друзья,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Звякать, здесь, злить, резьба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332656"/>
            <a:ext cx="68407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 C‘- З   З’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Отгадай.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Сам пустой, голос густой,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Дробь отбивает, ребят созывает.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Сверху дыра, снизу дыра,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посередине огонь.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Выучи наизусть.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Карусели, карусели!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Зайцы сели, лисы сели.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Завертелись, засвистели.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Карусели, карусели!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Лоси, волки, сойки сели.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Слышно всем за сто земель.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Вот веселье-карусель!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Е.Руженцев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57158" y="0"/>
            <a:ext cx="6000792" cy="407196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Ц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АЦ-АЦ-АЦ   УЧ-УЧ-УЧ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ОЦ-ОЦ-ОЦ   ЫЦ-ЫЦ-ЫЦ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ЯЦ-ЯЦ-ЯЦ    ИЦ-ИЦ-ИЦ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АЦ-УЦ  ЕЦ-ИЦ-ЕЦ  АЦ-ЯЦ-ЯЦ-АЦ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УЦ-АЦ  ИЦ-ЕЦ-ИЦ  ЯЦ-АЦ-ЯЦ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ОЦ-ЕЦ-ОЦ   ЕЦ-ОЦ-ЕЦ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Боец, отец, певец, кузнец, леденец,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молодец, огурец, дворец, продавец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57488" y="4000504"/>
            <a:ext cx="5286412" cy="264320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Ответь: 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Вот курица. Вот куница.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Кто кого боится?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Вот куница. Вот лисица.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Кто кого боится?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Вот цыпленок. Вот куница.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Кто кого боится?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285729"/>
            <a:ext cx="5286412" cy="35719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С-Ц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СА-ЦА  СУ-ЦУ  ЦЫ-СЫ  СО-ЦО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АЦ-АС   УС-УЦ  ИЦ-ИС  ЕЦ-ЕС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АСА-ЦА  УСУ-УЦУ  ИЦЫ-ИСЫ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СА-СУ-ЦУ-ЦА-ЦУ-СУ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СО-ЦО-СО  ЦО-СО-ЦО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СА-ЦА-ЦА-СА      ЦА-СА-ЦА-СА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ЦАП-САМ  ЦЕПЬ-СЕМЬ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ЦАПЛЯ-САНКИ  ЦЕПИ-СЕТИ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ЦВЕТ-СВЕТ   ЦИРК-СЫР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ЦВЕТЕТ-СВЕТИТ  ОВЦА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2928926" y="3786190"/>
            <a:ext cx="5163514" cy="292895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Сад, цветок, сладкий, цветик,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Цукат,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семицветик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сапог, свекла,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Цепь, сладкий, царапать, суд.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Сидит заяц у сосны. Видит-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бежит лисица. Заяц - в кусты.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лисица тут как тут.</a:t>
            </a:r>
            <a:endParaRPr lang="ru-RU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79512" y="404664"/>
            <a:ext cx="4178174" cy="572149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Ж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ЖА-ЖА-ЖА  АЖА-АЖА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ЖО-ЖО-ЖО  АЖО-АЖО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ЖУ-ЖУ-ЖУ   АЖУ-АЖУ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ЖИ-ЖИ-ЖИ  АЖИ-АЖТ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ЖЕ-ЖЕ-ЖЕ  АЖЕ-АЖЕ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ЖВА-ЖВО-ЖВУ-ЖВЫ-ЖВЕ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ЖЛА-ЖЛО-ЖЛУ-ЖЛЫ-ЖЛЕ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ЖА-ЖИ-ЖА-ЖИ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786314" y="642918"/>
            <a:ext cx="3703312" cy="51454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Объясни: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Жакет – это….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Межа – это….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Жара – это….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Абажур – это…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Выучи наизусть.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Оса жужжала,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Обнажала жало.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встретила шмеля –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хвост поджала.  (С.Смирнов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214290"/>
            <a:ext cx="7858180" cy="23574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Ш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Шу-шу-шу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ша-ша-ша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шо-шо-шо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ше-ше-ше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ши-ши-ши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Ша-шу-ша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шо-ша-шу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шу-ша-шу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ша-шу-шо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Аш-аш-аш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иш-иш-иш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иш-аш-уш-ош-аш-уш-ош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Шка-шкы-шко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шко-шкы-шка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39552" y="2564904"/>
            <a:ext cx="7358114" cy="392906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Наш, ваш, пашня, душ, уж, дужка,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Ложка, обложка, дорожка,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тищь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шкаф, шкала, Тишка, крышка.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Маша нашла большую -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-.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Маша и Миша повесили - - - -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- 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Миша надел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- - - 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- - ,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- - - .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Объясни.</a:t>
            </a: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Хлеб – батюшка, вода – матушка.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Хлеб ешь, а правду режь.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Пляшет крошка, а всего одна ножка. (?)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95536" y="764705"/>
            <a:ext cx="7676926" cy="516462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Ш</a:t>
            </a: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Составь предложения. 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smtClean="0"/>
              <a:t>Маша, подушка, вышивать.</a:t>
            </a:r>
          </a:p>
          <a:p>
            <a:pPr>
              <a:buNone/>
            </a:pPr>
            <a:r>
              <a:rPr lang="ru-RU" dirty="0" smtClean="0"/>
              <a:t>Шумно, Миша, шалить. Мышата, шуршат,</a:t>
            </a:r>
          </a:p>
          <a:p>
            <a:pPr>
              <a:buNone/>
            </a:pPr>
            <a:r>
              <a:rPr lang="ru-RU" dirty="0" smtClean="0"/>
              <a:t>шесть. Миша, махать, дедушка.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Выучи наизусть.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smtClean="0"/>
              <a:t>Мышки и пышки </a:t>
            </a:r>
          </a:p>
          <a:p>
            <a:pPr>
              <a:buNone/>
            </a:pPr>
            <a:r>
              <a:rPr lang="ru-RU" dirty="0" smtClean="0"/>
              <a:t>На столе лежали пышки,</a:t>
            </a:r>
          </a:p>
          <a:p>
            <a:pPr>
              <a:buNone/>
            </a:pPr>
            <a:r>
              <a:rPr lang="ru-RU" dirty="0" smtClean="0"/>
              <a:t>А в углу играли мышки.</a:t>
            </a:r>
          </a:p>
          <a:p>
            <a:pPr>
              <a:buNone/>
            </a:pPr>
            <a:r>
              <a:rPr lang="ru-RU" dirty="0" smtClean="0"/>
              <a:t>Если б не было здесь мышки,</a:t>
            </a:r>
          </a:p>
          <a:p>
            <a:pPr>
              <a:buNone/>
            </a:pPr>
            <a:r>
              <a:rPr lang="ru-RU" dirty="0" smtClean="0"/>
              <a:t>Были б целы эти пышки.</a:t>
            </a:r>
          </a:p>
          <a:p>
            <a:pPr>
              <a:buNone/>
            </a:pPr>
            <a:r>
              <a:rPr lang="ru-RU" dirty="0" smtClean="0"/>
              <a:t>                     (Ю.Щербаков).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7749504" cy="599844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Дай определение.            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СА-ША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АСА-АША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Пашня - это …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СО-ШО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АСО-АШО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Батюшка - это …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СЫ-ШИ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АСЫ-АШИ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Армячишка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…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СЕ-ШЕ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АСЕ-АШЕ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С’  Ш                                                   СУ-ШУ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АСУ-АШУ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  Ш                                                   СА-ША-СА  ША-СА-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Произнеси звуки по условным значкам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216310" y="3824250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 flipH="1" flipV="1">
            <a:off x="648358" y="3824250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Равнобедренный треугольник 10"/>
          <p:cNvSpPr/>
          <p:nvPr/>
        </p:nvSpPr>
        <p:spPr>
          <a:xfrm>
            <a:off x="395536" y="4005064"/>
            <a:ext cx="144016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27584" y="4005064"/>
            <a:ext cx="216024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719572" y="49771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1079612" y="49771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 flipH="1" flipV="1">
            <a:off x="1368438" y="497637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1691680" y="501317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 flipH="1" flipV="1">
            <a:off x="1979712" y="4941168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 flipH="1" flipV="1">
            <a:off x="2231740" y="49771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>
            <a:off x="2519772" y="49771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 flipH="1" flipV="1">
            <a:off x="2843808" y="4941168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5400000">
            <a:off x="3167844" y="49771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5400000" flipH="1" flipV="1">
            <a:off x="3527884" y="49771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5400000">
            <a:off x="3851920" y="5013176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>
            <a:off x="4175956" y="49771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5400000" flipH="1" flipV="1">
            <a:off x="4535996" y="49771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5400000" flipH="1" flipV="1">
            <a:off x="4896036" y="49771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rot="5400000" flipH="1" flipV="1">
            <a:off x="5220072" y="494116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rot="5400000">
            <a:off x="5544108" y="49771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5400000" flipH="1" flipV="1">
            <a:off x="5796136" y="494116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Равнобедренный треугольник 56"/>
          <p:cNvSpPr/>
          <p:nvPr/>
        </p:nvSpPr>
        <p:spPr>
          <a:xfrm>
            <a:off x="827584" y="5229200"/>
            <a:ext cx="144016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Равнобедренный треугольник 57"/>
          <p:cNvSpPr/>
          <p:nvPr/>
        </p:nvSpPr>
        <p:spPr>
          <a:xfrm>
            <a:off x="1187624" y="5229200"/>
            <a:ext cx="144016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1403648" y="5229200"/>
            <a:ext cx="216024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1979712" y="5229200"/>
            <a:ext cx="216024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Равнобедренный треугольник 60"/>
          <p:cNvSpPr/>
          <p:nvPr/>
        </p:nvSpPr>
        <p:spPr>
          <a:xfrm>
            <a:off x="2627784" y="5229200"/>
            <a:ext cx="144016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Равнобедренный треугольник 61"/>
          <p:cNvSpPr/>
          <p:nvPr/>
        </p:nvSpPr>
        <p:spPr>
          <a:xfrm>
            <a:off x="3275856" y="5229200"/>
            <a:ext cx="144016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995936" y="5229200"/>
            <a:ext cx="144016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авнобедренный треугольник 63"/>
          <p:cNvSpPr/>
          <p:nvPr/>
        </p:nvSpPr>
        <p:spPr>
          <a:xfrm>
            <a:off x="4283968" y="5229200"/>
            <a:ext cx="144016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Равнобедренный треугольник 64"/>
          <p:cNvSpPr/>
          <p:nvPr/>
        </p:nvSpPr>
        <p:spPr>
          <a:xfrm>
            <a:off x="5652120" y="5229200"/>
            <a:ext cx="144016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Равнобедренный треугольник 65"/>
          <p:cNvSpPr/>
          <p:nvPr/>
        </p:nvSpPr>
        <p:spPr>
          <a:xfrm>
            <a:off x="2339752" y="5229200"/>
            <a:ext cx="144016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1691680" y="5229200"/>
            <a:ext cx="216024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Овал 67"/>
          <p:cNvSpPr/>
          <p:nvPr/>
        </p:nvSpPr>
        <p:spPr>
          <a:xfrm>
            <a:off x="2915816" y="5229200"/>
            <a:ext cx="216024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/>
          <p:cNvSpPr/>
          <p:nvPr/>
        </p:nvSpPr>
        <p:spPr>
          <a:xfrm>
            <a:off x="3635896" y="5229200"/>
            <a:ext cx="216024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/>
          <p:cNvSpPr/>
          <p:nvPr/>
        </p:nvSpPr>
        <p:spPr>
          <a:xfrm>
            <a:off x="4644008" y="5229200"/>
            <a:ext cx="216024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5004048" y="5229200"/>
            <a:ext cx="216024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Овал 71"/>
          <p:cNvSpPr/>
          <p:nvPr/>
        </p:nvSpPr>
        <p:spPr>
          <a:xfrm>
            <a:off x="5292080" y="5229200"/>
            <a:ext cx="216024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Овал 72"/>
          <p:cNvSpPr/>
          <p:nvPr/>
        </p:nvSpPr>
        <p:spPr>
          <a:xfrm>
            <a:off x="5940152" y="5229200"/>
            <a:ext cx="216024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332656"/>
            <a:ext cx="7355160" cy="5793507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Усы-ужи  крыша-крыса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Миски- мышки нос-нож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Усы уши  нас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наш  вас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ваш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Мыло …                гребешок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Полотенце …       душистое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Зубной …             пушистое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Густой …              порошок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Шла Маша по шоссе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сосала сушку.</a:t>
            </a:r>
          </a:p>
          <a:p>
            <a:endParaRPr lang="ru-RU" dirty="0" smtClean="0"/>
          </a:p>
          <a:p>
            <a:endParaRPr lang="ru-RU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1331640" y="1844824"/>
            <a:ext cx="180020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1475656" y="2780928"/>
            <a:ext cx="165618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1475656" y="1844824"/>
            <a:ext cx="1584176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1907704" y="2348880"/>
            <a:ext cx="100811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23528" y="260648"/>
            <a:ext cx="3744416" cy="6597352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Отраженное произношение предложений 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Соня сидит на скамейке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.).</a:t>
            </a:r>
          </a:p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Произнесение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чистоговорок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потешек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др.</a:t>
            </a:r>
          </a:p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Повторение и самостоятельное произнесение слов и предложений со сложной слоговой структурой, содержащих оппозиционные звуки. 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Шла Саша по шоссе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67944" y="548680"/>
            <a:ext cx="3744416" cy="61206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втором этапе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проводится более углубленное индивидуальное обследование, используя принцип динамического изучения.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обследования показывает, что около 28% учащихся начальных классов общеобразовательных школ страдает фонематическим недоразвитием.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51520" y="260648"/>
            <a:ext cx="7560840" cy="6264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Ш  Ж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ША-ЖА-ША                             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ШО-ЖО-ШО                            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ШУ-ЖУ-ШУ                             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ШИ-ЖИ-ШИ                              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ШЕ-ШЕ-ЖЕ                              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ЖЕ-ЖЕ-ШЕ                      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Большие …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Живые … 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Чужие …  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Жесткие …       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Шумные …. 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Хорошие … 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7372672" cy="59070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ШАРЬ-ЖАРЬ    ШАРЬ-ЖАРЬ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ЛУША-ЛУЖА  ШИЛА-ЖИЛА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ЖИТЬ-ШИТЬ    ЖАЛЬ-ШАЛЬ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КРУШИТЬ- КРУЖИТЬ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 у Жени? Что У Шуры?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 У Жоры? Что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Луши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(машина, шар, жабы, шарф, жуки)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Были мы сегодня в молодом саду.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Урожай хороший в нынешнем году.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Выучи наизусть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223628" y="3465004"/>
            <a:ext cx="136815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3527884" y="3104964"/>
            <a:ext cx="1296144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1475656" y="3717032"/>
            <a:ext cx="79208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3203848" y="3861048"/>
            <a:ext cx="64807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51520" y="548680"/>
            <a:ext cx="3672408" cy="557748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     Ж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ЗА-ЖА  ЖА-ЗА  АЖА-АЗА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ЗО-ЖО  ЖО-ЗО  АЖО-АЗО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ЗУ-ЖУ  ЖУ-ЗУ  АЖУ-АЗУ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ЗИ-ЖИ  ЖИЗИ  АЖИ-АЗИ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ЗА-ЖА  ЖУ-ЗУ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ЗО-ЖО  ЗА-ЖА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ЖА-ЗА  ЖА-ЗА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ЗА-ЖА-ЗА  ЗО-ЖО-ЗО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ЗУ-ЖУ ЗУ  ЗИ-ЖИ-ЗИ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ЖА-ЗА-ЖА  ЖА-ЖА-ЗА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ЖО-ЗО-ЖО  ЖУ-ЗУ-ЗУ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04664"/>
            <a:ext cx="59584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Зоя, Жора, зубы, жуки, жилы,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Закат, жарить, живот, забор,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Живой, жаба, зонт, желудь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Вазы. Ножи, лыжи, возы, розы,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Ужи, лежи, лижи, ваза, лужа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Сажа – это ….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Жвачка – это ….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Звезда – это ….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живут зубры?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Какие бывают жуки?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кого нет жилья?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Жени заноза. Зоя осторожно вынула занозу. Ранка зажила.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Долговязый Тимошка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Бежит по дорожке. (?)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67544" y="260648"/>
            <a:ext cx="7272808" cy="3600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Ч  Т’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ЧА-ТЯ  ЧИ-ТИ  ТЯ-ЧА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ЧО-ТЕ  ЧЕ-ТЕ  ТЕ-ЧО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АЧ-АТЬ ИЧ-ИТЬ ЧУ-ТЮ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ОЧ-ОТЬ  ЕЧ-ЕТЬ  ТЕ-ЧЕ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ЧА-ТЯ-ЧА  ЧО-ТЕ-ЧО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ТЯ-ЧА-ТЯ  ТЕ-ЧО-ТЕ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ТЮ-ЧУ-ТЮ-ЧУ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51520" y="3717032"/>
            <a:ext cx="7447728" cy="2880320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Тело – чугун - тихо – чижик – чулок – тюлень – тюря чудо</a:t>
            </a:r>
          </a:p>
          <a:p>
            <a:pPr algn="just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Терка, хочу, теперь, учитель, темный, черный, мочалка, </a:t>
            </a:r>
          </a:p>
          <a:p>
            <a:pPr algn="just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Теленок, теплый, чистый, печка,</a:t>
            </a:r>
          </a:p>
          <a:p>
            <a:pPr algn="just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Печать, печальный, ветчина, теремок, материя, птенчик,</a:t>
            </a:r>
          </a:p>
          <a:p>
            <a:pPr algn="just">
              <a:buNone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Чиполлино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, встреча, волчонок. </a:t>
            </a:r>
          </a:p>
          <a:p>
            <a:pPr algn="just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Подчеркни незнакомые слова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3"/>
          <p:cNvSpPr>
            <a:spLocks noGrp="1"/>
          </p:cNvSpPr>
          <p:nvPr>
            <p:ph sz="half" idx="1"/>
          </p:nvPr>
        </p:nvSpPr>
        <p:spPr>
          <a:xfrm>
            <a:off x="467544" y="1052735"/>
            <a:ext cx="6912744" cy="46805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Отгадай.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Сетка густая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Мух не пускает. (?)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Его бьют, а он не плачет,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Только выше, выше скачет. (?)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Всю жизнь хожу,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Никуда не захожу. (?)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Хоть и круглый,  не мяч.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Рта не видно, а кусач. (?)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9552" y="476672"/>
            <a:ext cx="6696744" cy="5606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  Ш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Ч-Ш-Ч-Ш-Ч-Ш-Ч-Ш-Ч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ЧА-ША ША-ЧА АЧ-АШ АШ-АЧ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ЧО-ШО ШО-ЧО ОЧ-ОШ ОШ-ОЧ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ЧУ-ШУ ШУ-ЧУ УЧ-УШ УШ-УЧ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ЧИ-ШИ ШИ-ЧИ ИЧ-ИШ ИШ-ИЧ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ЧА-ША-ЧА  ШО-ЧО-ШО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ША-ЧА-ЧА  ЧО-ШО-ЧО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ШУ-ЧУ-ЧУ-ШУ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07904" y="0"/>
            <a:ext cx="4320480" cy="6669360"/>
          </a:xfrm>
        </p:spPr>
        <p:txBody>
          <a:bodyPr>
            <a:no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548680"/>
            <a:ext cx="684076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Крыша, круча, Даша. Дача, кошка,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Кочка, ночка, мошка, туча, туша.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Чулок, шапка, чайник, шуба, шина,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Чайка, почта, крошка, калач, силач,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Камыш, галоши, мяч, мышь, плач.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Возле каждого окошка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Есть горячая гармошка.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Всех сумеет, словно печь,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морозов уберечь.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Выучи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лесу такая тишина,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будто лес пустой.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Чтоб тишина была слышна-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Тихонечко постой.  (А.Кондратьев)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3"/>
          <p:cNvSpPr>
            <a:spLocks noGrp="1"/>
          </p:cNvSpPr>
          <p:nvPr>
            <p:ph sz="half" idx="1"/>
          </p:nvPr>
        </p:nvSpPr>
        <p:spPr>
          <a:xfrm>
            <a:off x="323528" y="0"/>
            <a:ext cx="7488832" cy="66693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Гречневая …                Ночной ….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Сочная ….                    Крошечный …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Пшеничная …             Керамический ….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Печеночный …           Сливочный …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Ц  Ч   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ЦА-ЧА  ЧА-ЦА  ЧА-ЦА-ЧА-ЦА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ЦО-ЧО  ЧО-ЦО  ЧО-ЦО-ЧО-ЦО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ЦУ-ЦУ  ЧУ-ЦУ  ЧУ-ЦУ-ЧУ-ЦУ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ЧАЧ ЧОЧ  ЦАЦ-ЦОЦ  ЧУЦ-ЦУЧ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Чайник, царапина, цапля, чайка,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Улица, туча, кольцо, лицо, плечо,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Крючок, яйцо, цыпленок, царапина.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Учительница, царевич, волчица, частица, цепочка,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Ученица, лечебница, падчерица.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827584" y="260648"/>
            <a:ext cx="5832648" cy="586551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Составь предложения.</a:t>
            </a:r>
            <a:endParaRPr lang="ru-RU" sz="9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Птицы, кормит, птенчики, дети.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Поливать, огурцы, и, чеснок.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Цветы, в, цвели, саду. 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Светлячок – это ….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Ячмень – это ….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Почки – это ….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Ситец – это … 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Туча летает по небу, словно …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Солнце летом, точно ….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Одуванчики зацвели, как …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Ночь. Уснули улицы.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Тише, туча, тише,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Гулкие дождинки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Не роняй на крыши.</a:t>
            </a:r>
          </a:p>
          <a:p>
            <a:pPr>
              <a:buNone/>
            </a:pPr>
            <a:r>
              <a:rPr lang="ru-RU" sz="9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(Выучи наизусть)</a:t>
            </a:r>
            <a:endParaRPr lang="ru-RU" sz="9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9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Методы и приемы развития фонематических процессов.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57158" y="1600201"/>
            <a:ext cx="7786742" cy="211455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Цель данной работы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представить некоторые наиболее продуктивные методы и приёмы коррекционного воздействия на учащихся начальных классов, имеющих фонетико-фонематическое и общее недоразвитие речи, используемые на уроках.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357158" y="4046268"/>
            <a:ext cx="7715304" cy="281173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Основной задачей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коррекционного обучения является восполнение пробелов в звукопроизношении и формирование представлений о звуковом составе слова на базе развития фонематических процессов и навыков анализа и синтеза слога - звукового состава слова.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67544" y="836712"/>
            <a:ext cx="6336704" cy="54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Щ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ЩА-ЩА-ЩА  ЩА-ЩА-ЩО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ЩЕ-ЩЕ-ЩЕ   ЩО-ЩО-ЩА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ЩУ-ЩУ-ЩУ  ЩА-ЩА-ЩУ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ЩИ-ЩИ-ШИ  ЩУ-ЩУ-ЩА 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Щавель, пища, лещи, тащи, ищу,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Защита, общий, плещут, блещут,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Щука, щетки, клещи, овощи, хрящи,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Хищники, на ощупь, помощник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188641"/>
            <a:ext cx="619268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Ответь.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 надевают во время дождя?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называется детеныш собаки?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Чем чистят обувь?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(щетка, плащ, клещи, щенок) 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Найди ошибку.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Два щенка щека к щеке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Чистят щетку в уголке. 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Отгадай: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Глазищи, усищи,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Хвостище, когтищи,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моется всех чище. 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Выучи.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Плавниками трепеща,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зубаста, и тоща,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Пищи все себе ища,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Ходит щука вкруг леща.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(А.Горький)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476672"/>
            <a:ext cx="7200800" cy="61926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Ч  Щ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ЧА-ЩА  ЩА-ЧА  АЧ-АЩ  АЩ-АЧ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ЧУ-ЩУ  ЩУ-ЧУ  УЧ-УЩ  УЩ-УЧ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ЧИ-ЩИ  ЩИ-ЧИ  ИЧ-ИЩ  ИЩ-ИЧ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ЧА-ЩА-ЧА      ЧУ-ЩУ-ЩУ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АЧ-АЩ-АЧ       РЩ-ОЧ-ОЩ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Пищать – печать     угощать - укачать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Гуща – куча             трещать – встречать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Освещать – отсвечивать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Кричу – пищу – угощу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Ящик – спичка –роща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Молчу – тащу – встречу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Пища – свеча – овощи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539552" y="620687"/>
            <a:ext cx="7128792" cy="576064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Почтовый ящик, сочный овощ.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Копченый лещ, молочная пища,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Птичий щебет, черный плащ.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Часы чинит …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Стекла вставляет ….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Вещи носит ….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Ножи точит ….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Ботинки чистит ….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роще.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Дети пришли в рощу. Там пели чижи. Оля набрала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щавеля. Сережа поймал двух зайчат.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Перескажи правильно.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472113" y="1268413"/>
            <a:ext cx="3671887" cy="50403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332656"/>
            <a:ext cx="3977640" cy="65253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Выговаривай чисто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Ткет ткач  ткани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платки Тане.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тот глуп, кто на слова скуп,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тот глуп, кто на дело туп.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роще щебечут стрижи и чижи.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Чайные чашки в печали,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Стуча и бренча, закричали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Мой руки чище и чаще.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цветнике цветут цветы.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Стоит воз овса, возле воза – овца.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95936" y="188640"/>
            <a:ext cx="4032448" cy="6480720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Маша, ты нас не ищи: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Щиплем щавель мы на щи.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Галдят грачата на галчат,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Глядят галчата на грачат.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Булку, баранку, батон и буханку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Пекарь из теста испек спозаранку. 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огороде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Фекла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Ахала и охала: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Уродилась свекла. Не на грядке, около. Жалко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Фекле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свеклу, жалко свекле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Феклу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Жаловалась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Фекла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Заблудилась свекла!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611560" y="188640"/>
            <a:ext cx="5976664" cy="6669360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Пошел спозаранку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базар. Купил там козу и корзинку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Уточка – вертихвостка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Ныряла да выныривала,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Выныривала да ныряла.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Топали да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топали,Дотопали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тополя,  до тополя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дотопали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Да ноги –то оттопали.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Сорок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сорок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воровали горох      Сорок ворон отогнали сорок.      Сорок орлов напугали ворон,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Сорок коров разогнали орлов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836712"/>
            <a:ext cx="6552728" cy="5289451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Два щенка рука, к руке,</a:t>
            </a:r>
          </a:p>
          <a:p>
            <a:pPr lvl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Чистят щетку в уголке.</a:t>
            </a:r>
          </a:p>
          <a:p>
            <a:pPr lvl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шалаше шесть шалунов.</a:t>
            </a:r>
          </a:p>
          <a:p>
            <a:pPr lvl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Черепаха, не скучая,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Час сидит за чашкой чая.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Черепаха всех смешит,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Потому что не спешит.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куда спешить тому,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Кто всегда в своем дому.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79912" y="332656"/>
            <a:ext cx="4176464" cy="62646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1196752"/>
            <a:ext cx="61024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Гроздья рябины на солнце горят. Рябит от рябины в глазах у ребят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–Вымыли ли вы куклу Милу?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-Мы Милу намыли и вымыли.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Ивашки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 рубашка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У рубашки – кармашки.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Лара у Вали играет на рояле. 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Боря Ире дал ириску,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Ира Боре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барбариску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Дятел дуб долбил,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Да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додолбил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1052736"/>
            <a:ext cx="69847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Идут бобры в сыры боры.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Шлепают гуськом гусак с гусаком.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Смотрит свысока гусак на гусака.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Ой, выщиплет бока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Гусак у гусака. 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Рыбу ловит рыболов,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Весь в реку уплыл улов.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 малину мыли ли?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Мыли, но не мылили.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Повтори без запинки: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осинке росинки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Засверкали утром   перламутром.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611560" y="476672"/>
            <a:ext cx="6373440" cy="5112916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Клала Клава лук на полку,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Кликнула к себе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Николку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Вкусная халва –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Мастеру хвала.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Ариадны и Арины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Растут георгины.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Бори - винт. У Вити - бинт.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 огорода дорога в гору,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города с горы.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311008" cy="165618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Реализация основной задачи осуществляется в такой последовательности: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11680"/>
            <a:ext cx="7239000" cy="484632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Речь – основной способ общения. Знакомство с органами речи.</a:t>
            </a:r>
          </a:p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Звуки речи как “материал” языка. Знакомство с образованием гласных и согласных звуков. Умение выделять первый и последний звуки в произносимом слове. Определение количества звуков в слове с опорой на модель. Звуковой анализ слов на основе заданной модели.</a:t>
            </a:r>
          </a:p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 выделения звука в слове. Отработка действий интонирования.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611560" y="404665"/>
            <a:ext cx="6660778" cy="6453336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пеньков опять пять опят.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поле полет Фрося просо,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Сорняки выносит Фрося.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Цыпленок цапли всегда цепляется за цепь.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Прохор и Пахом ехали верхом.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Фани фуфайка, у Феди – туфли.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Грабли – грести.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Метла – мести.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Весла – везти.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Полозья – ползти..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539552" y="764704"/>
            <a:ext cx="5976664" cy="5361459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Щипцы да клещи – вот наши вещи.</a:t>
            </a:r>
          </a:p>
          <a:p>
            <a:pPr lvl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Прошки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с плошкой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Вышла оплошка _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Плошку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Прошка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Перевернул.</a:t>
            </a:r>
          </a:p>
          <a:p>
            <a:pPr lvl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Ученица – озорница получила единицу.</a:t>
            </a:r>
          </a:p>
          <a:p>
            <a:pPr lvl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Из – под топота копыт пыль по полю летит.</a:t>
            </a:r>
          </a:p>
          <a:p>
            <a:pPr lvl="0"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Ах, вы, сени, сени,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Вышел в сени сонный Сеня,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в сенях споткнулся Сеня,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кувырк через ступени</a:t>
            </a:r>
          </a:p>
          <a:p>
            <a:pPr lvl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Три корабля лавировали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Да не вылавировали.</a:t>
            </a:r>
          </a:p>
          <a:p>
            <a:pPr lvl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Рыбы в проруби – пруд пруди.</a:t>
            </a:r>
          </a:p>
          <a:p>
            <a:pPr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27584" y="836712"/>
            <a:ext cx="60304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Звала по малину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Марина Галину.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Галина Марину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Звала по калину.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Лена искала булавку,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булавка упала под лавку.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 лавку залезть было лень,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Искала булаву весь день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Кондрата куртка коротковата. 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2204864"/>
            <a:ext cx="7200800" cy="136815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 !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0" y="476672"/>
            <a:ext cx="8028384" cy="60289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Используемая литература: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1.Выготский Л.С. Мышление и речь. – М.: Лабиринт, 1996.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2.Ефименкова Л.Н. Формирование речи у дошкольников. – М., 1985.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Каше Г.А.,  Филичёва  Т.Б.  Программа  обучения  детей  с  недоразвитием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фонематического строя речи. – М., 1978.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Ткаченко Т.А. Если дошкольник плохо говорит. – СПб., 199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Ткаченко  Т.А.   Логопедическая   тетрадь.   Развитие   фонематического    восприятия и навыков звукового анализа. – СПб., 1998.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Швайко Г.С. Игры и игровые упражнения для развития речи. - М., 1983.</a:t>
            </a:r>
          </a:p>
          <a:p>
            <a:pPr>
              <a:buNone/>
            </a:pPr>
            <a:r>
              <a:rPr lang="ru-RU" sz="2400" dirty="0" smtClean="0"/>
              <a:t> 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7372672" cy="576304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Типы слогов. Порядок действий при слоговом чтении. </a:t>
            </a:r>
          </a:p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Различение гласных и согласных звуков. Звучание. Артикуляция. Умение выделять из слова заданный звук. Наблюдение за работой органов речи при произнесении гласных и согласных звуков.</a:t>
            </a:r>
          </a:p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Соединение знаний о звуковой и слоговой структурах слова. Звуко - слоговый анализ и синтез слов. </a:t>
            </a:r>
          </a:p>
          <a:p>
            <a:pPr lvl="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Ударение. Смыслоразличительная роль ударения. Место ударения в слове. Орфоэпия. Ударные и безударные слоги.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7228656" cy="6195088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Гласные звуки. Последовательное выделение звуков в слове. Определение позиции заданного звука. Построение звуковых моделей. Анализ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трехзвуковых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четырехзвуковых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слов.</a:t>
            </a:r>
          </a:p>
          <a:p>
            <a:pPr lvl="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Знакомство со смыслоразличительной функцией звука. Соотношение между звуком и буквой.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Изменение слов по числу. Практическое знакомство со второй функцией звука – формообразованием слов.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Слог как минимальная произносительная единица речи. Слогообразующая роль гласных звуков.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Согласные звонкие и глухие.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Словоразличительная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функция звонкости-глухости согласных. Парные по звонкости и глухости согласные. Дифференциация фонем, имеющих акустико-артикуляционное сходство. Полный звуковой анализ. Фонетический разбор.</a:t>
            </a:r>
          </a:p>
          <a:p>
            <a:endParaRPr lang="ru-RU" dirty="0" smtClean="0"/>
          </a:p>
          <a:p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539552" y="0"/>
            <a:ext cx="7416824" cy="6597352"/>
          </a:xfrm>
        </p:spPr>
        <p:txBody>
          <a:bodyPr>
            <a:no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Перемещение ударения в слове со слога на слог как основной прием контроля над правильным определением ударного слога.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Согласные звуки. Твердые и мягкие согласные. Смыслоразличительная функция твердости-мягкости согласных звуков. Способ фиксации звуков в схеме, модели слова.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Согласные парные и непарные по твердости и мягкости. Непарные твердые согласные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],[ж],[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].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Непарные мягкие согласные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[ч],[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],[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].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Согласный звук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Звукобуквенный анализ и синтез слов. Фонетический разбор.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Способы обозначения буквами гласного звука в зависимости от твердости или мягкости предшествующего согласного. Гласные I и II ряда. (1-й способ).Обозначение мягкости согласных посредством мягкого знака (2-й способ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7300664" cy="554701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Используя этот вариант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последовательности изучаемых тем, следует подчеркнуть, что их порядок и количество часов, отводимых на ту или иную тему, определяется уровнем сформированности звуковой стороны речи (т.е количеством нарушенных звуков и уровнем сформированности фонематических процессов).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планировании логопедических занятий необходимо ориентироваться на современную методику обучения грамоте, чтению и письму.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802</TotalTime>
  <Words>3005</Words>
  <Application>Microsoft Office PowerPoint</Application>
  <PresentationFormat>Экран (4:3)</PresentationFormat>
  <Paragraphs>612</Paragraphs>
  <Slides>54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5" baseType="lpstr">
      <vt:lpstr>Изящная</vt:lpstr>
      <vt:lpstr>Коррекция звуков на уроках обучения грамоте. </vt:lpstr>
      <vt:lpstr>Выявление  учащихся с речевой патологией происходит в 2 этапа</vt:lpstr>
      <vt:lpstr>Слайд 3</vt:lpstr>
      <vt:lpstr>Методы и приемы развития фонематических процессов.</vt:lpstr>
      <vt:lpstr>Реализация основной задачи осуществляется в такой последовательности: </vt:lpstr>
      <vt:lpstr>Слайд 6</vt:lpstr>
      <vt:lpstr>Слайд 7</vt:lpstr>
      <vt:lpstr>Слайд 8</vt:lpstr>
      <vt:lpstr>Слайд 9</vt:lpstr>
      <vt:lpstr>Работа на фонетическом уровне включает два направления:</vt:lpstr>
      <vt:lpstr>План Работы по развитию фонематического слуха</vt:lpstr>
      <vt:lpstr> Выделение звука на фоне слова. </vt:lpstr>
      <vt:lpstr>Слайд 13</vt:lpstr>
      <vt:lpstr>Виды работ по закреплению функций фонематического анализа слов: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Спасибо за внимание !</vt:lpstr>
      <vt:lpstr>Слайд 54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114</cp:revision>
  <dcterms:created xsi:type="dcterms:W3CDTF">2011-05-16T15:08:05Z</dcterms:created>
  <dcterms:modified xsi:type="dcterms:W3CDTF">2012-04-15T14:07:18Z</dcterms:modified>
</cp:coreProperties>
</file>