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76" r:id="rId2"/>
    <p:sldId id="277" r:id="rId3"/>
    <p:sldId id="257" r:id="rId4"/>
    <p:sldId id="258" r:id="rId5"/>
    <p:sldId id="259" r:id="rId6"/>
    <p:sldId id="260" r:id="rId7"/>
    <p:sldId id="263" r:id="rId8"/>
    <p:sldId id="261" r:id="rId9"/>
    <p:sldId id="264" r:id="rId10"/>
    <p:sldId id="265" r:id="rId11"/>
    <p:sldId id="266" r:id="rId12"/>
    <p:sldId id="267" r:id="rId13"/>
    <p:sldId id="268" r:id="rId14"/>
    <p:sldId id="269" r:id="rId15"/>
    <p:sldId id="270" r:id="rId16"/>
    <p:sldId id="262" r:id="rId17"/>
    <p:sldId id="271" r:id="rId18"/>
    <p:sldId id="272" r:id="rId19"/>
    <p:sldId id="273" r:id="rId20"/>
    <p:sldId id="274" r:id="rId21"/>
    <p:sldId id="275" r:id="rId2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0000"/>
    <a:srgbClr val="000000"/>
    <a:srgbClr val="CC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4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0"/>
            <a:ext cx="9144000" cy="6858000"/>
            <a:chOff x="0" y="0"/>
            <a:chExt cx="5760" cy="4320"/>
          </a:xfrm>
        </p:grpSpPr>
        <p:sp>
          <p:nvSpPr>
            <p:cNvPr id="46083"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46084"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grpSp>
          <p:nvGrpSpPr>
            <p:cNvPr id="46085" name="Group 5"/>
            <p:cNvGrpSpPr>
              <a:grpSpLocks/>
            </p:cNvGrpSpPr>
            <p:nvPr/>
          </p:nvGrpSpPr>
          <p:grpSpPr bwMode="auto">
            <a:xfrm>
              <a:off x="0" y="672"/>
              <a:ext cx="1806" cy="1989"/>
              <a:chOff x="0" y="672"/>
              <a:chExt cx="1806" cy="1989"/>
            </a:xfrm>
          </p:grpSpPr>
          <p:sp>
            <p:nvSpPr>
              <p:cNvPr id="46086"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6087"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6088"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6089"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6090"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6091"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6092"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6093"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6094"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6095"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grpSp>
      </p:grpSp>
      <p:sp>
        <p:nvSpPr>
          <p:cNvPr id="46096" name="Rectangle 16"/>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46097" name="Rectangle 17"/>
          <p:cNvSpPr>
            <a:spLocks noGrp="1" noChangeArrowheads="1"/>
          </p:cNvSpPr>
          <p:nvPr>
            <p:ph type="ftr" sz="quarter" idx="3"/>
          </p:nvPr>
        </p:nvSpPr>
        <p:spPr/>
        <p:txBody>
          <a:bodyPr/>
          <a:lstStyle>
            <a:lvl1pPr>
              <a:defRPr/>
            </a:lvl1pPr>
          </a:lstStyle>
          <a:p>
            <a:endParaRPr lang="ru-RU"/>
          </a:p>
        </p:txBody>
      </p:sp>
      <p:sp>
        <p:nvSpPr>
          <p:cNvPr id="46098" name="Rectangle 18"/>
          <p:cNvSpPr>
            <a:spLocks noGrp="1" noChangeArrowheads="1"/>
          </p:cNvSpPr>
          <p:nvPr>
            <p:ph type="sldNum" sz="quarter" idx="4"/>
          </p:nvPr>
        </p:nvSpPr>
        <p:spPr/>
        <p:txBody>
          <a:bodyPr/>
          <a:lstStyle>
            <a:lvl1pPr>
              <a:defRPr/>
            </a:lvl1pPr>
          </a:lstStyle>
          <a:p>
            <a:fld id="{E2B129F8-B5D8-44F1-BAA4-037E936B895E}" type="slidenum">
              <a:rPr lang="ru-RU"/>
              <a:pPr/>
              <a:t>‹#›</a:t>
            </a:fld>
            <a:endParaRPr lang="ru-RU"/>
          </a:p>
        </p:txBody>
      </p:sp>
      <p:sp>
        <p:nvSpPr>
          <p:cNvPr id="4609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4610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EE9E6D33-0740-442A-AAD2-244CE706F1FB}"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84D7E39B-AC04-4F96-B73A-F978184A9A21}"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1F51534D-4803-4FA7-8122-17F622E82B9A}"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B4B9A9AB-B699-44FA-8039-B64C6E473FC9}"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E727EEAE-A2F4-4E32-B491-75FD7D791BD9}"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p>
        </p:txBody>
      </p:sp>
      <p:sp>
        <p:nvSpPr>
          <p:cNvPr id="8" name="Номер слайда 7"/>
          <p:cNvSpPr>
            <a:spLocks noGrp="1"/>
          </p:cNvSpPr>
          <p:nvPr>
            <p:ph type="sldNum" sz="quarter" idx="11"/>
          </p:nvPr>
        </p:nvSpPr>
        <p:spPr/>
        <p:txBody>
          <a:bodyPr/>
          <a:lstStyle>
            <a:lvl1pPr>
              <a:defRPr/>
            </a:lvl1pPr>
          </a:lstStyle>
          <a:p>
            <a:fld id="{AC5F6426-26BD-468E-9632-BFE02C3D42F1}" type="slidenum">
              <a:rPr lang="ru-RU"/>
              <a:pPr/>
              <a:t>‹#›</a:t>
            </a:fld>
            <a:endParaRPr lang="ru-RU"/>
          </a:p>
        </p:txBody>
      </p:sp>
      <p:sp>
        <p:nvSpPr>
          <p:cNvPr id="9" name="Дата 8"/>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p>
        </p:txBody>
      </p:sp>
      <p:sp>
        <p:nvSpPr>
          <p:cNvPr id="4" name="Номер слайда 3"/>
          <p:cNvSpPr>
            <a:spLocks noGrp="1"/>
          </p:cNvSpPr>
          <p:nvPr>
            <p:ph type="sldNum" sz="quarter" idx="11"/>
          </p:nvPr>
        </p:nvSpPr>
        <p:spPr/>
        <p:txBody>
          <a:bodyPr/>
          <a:lstStyle>
            <a:lvl1pPr>
              <a:defRPr/>
            </a:lvl1pPr>
          </a:lstStyle>
          <a:p>
            <a:fld id="{3AE00084-48C7-41F1-8F02-7E9046CC7FC3}" type="slidenum">
              <a:rPr lang="ru-RU"/>
              <a:pPr/>
              <a:t>‹#›</a:t>
            </a:fld>
            <a:endParaRPr lang="ru-RU"/>
          </a:p>
        </p:txBody>
      </p:sp>
      <p:sp>
        <p:nvSpPr>
          <p:cNvPr id="5" name="Дата 4"/>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p>
        </p:txBody>
      </p:sp>
      <p:sp>
        <p:nvSpPr>
          <p:cNvPr id="3" name="Номер слайда 2"/>
          <p:cNvSpPr>
            <a:spLocks noGrp="1"/>
          </p:cNvSpPr>
          <p:nvPr>
            <p:ph type="sldNum" sz="quarter" idx="11"/>
          </p:nvPr>
        </p:nvSpPr>
        <p:spPr/>
        <p:txBody>
          <a:bodyPr/>
          <a:lstStyle>
            <a:lvl1pPr>
              <a:defRPr/>
            </a:lvl1pPr>
          </a:lstStyle>
          <a:p>
            <a:fld id="{AAB58A6E-BECF-4DFC-9A93-0F1158151FAC}" type="slidenum">
              <a:rPr lang="ru-RU"/>
              <a:pPr/>
              <a:t>‹#›</a:t>
            </a:fld>
            <a:endParaRPr lang="ru-RU"/>
          </a:p>
        </p:txBody>
      </p:sp>
      <p:sp>
        <p:nvSpPr>
          <p:cNvPr id="4" name="Дата 3"/>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99B3F261-36D2-4B2C-9387-160F24FB934A}"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72B4A6A0-AB80-43D6-92FA-B0CBE061D4B0}"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4505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9D4AA8F5-B85D-4C03-AB9B-622BC3009149}" type="slidenum">
              <a:rPr lang="ru-RU"/>
              <a:pPr/>
              <a:t>‹#›</a:t>
            </a:fld>
            <a:endParaRPr lang="ru-RU"/>
          </a:p>
        </p:txBody>
      </p:sp>
      <p:grpSp>
        <p:nvGrpSpPr>
          <p:cNvPr id="45060" name="Group 4"/>
          <p:cNvGrpSpPr>
            <a:grpSpLocks/>
          </p:cNvGrpSpPr>
          <p:nvPr/>
        </p:nvGrpSpPr>
        <p:grpSpPr bwMode="auto">
          <a:xfrm>
            <a:off x="0" y="0"/>
            <a:ext cx="9144000" cy="546100"/>
            <a:chOff x="0" y="0"/>
            <a:chExt cx="5760" cy="344"/>
          </a:xfrm>
        </p:grpSpPr>
        <p:sp>
          <p:nvSpPr>
            <p:cNvPr id="4506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4506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ru-RU" sz="2400">
                <a:latin typeface="Times New Roman" pitchFamily="18" charset="0"/>
              </a:endParaRPr>
            </a:p>
          </p:txBody>
        </p:sp>
        <p:sp>
          <p:nvSpPr>
            <p:cNvPr id="4506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506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506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506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506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506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506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ru-RU">
                <a:solidFill>
                  <a:schemeClr val="accent2"/>
                </a:solidFill>
              </a:endParaRPr>
            </a:p>
          </p:txBody>
        </p:sp>
      </p:grpSp>
      <p:sp>
        <p:nvSpPr>
          <p:cNvPr id="45070"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5071"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507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4.xml"/><Relationship Id="rId4" Type="http://schemas.openxmlformats.org/officeDocument/2006/relationships/image" Target="../media/image23.jpeg"/></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19.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2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609600" y="2362200"/>
            <a:ext cx="8077200" cy="3657600"/>
          </a:xfrm>
        </p:spPr>
        <p:txBody>
          <a:bodyPr/>
          <a:lstStyle/>
          <a:p>
            <a:pPr algn="ctr"/>
            <a:r>
              <a:rPr lang="ru-RU" b="1" i="1">
                <a:solidFill>
                  <a:schemeClr val="bg1"/>
                </a:solidFill>
                <a:effectLst>
                  <a:outerShdw blurRad="38100" dist="38100" dir="2700000" algn="tl">
                    <a:srgbClr val="C0C0C0"/>
                  </a:outerShdw>
                </a:effectLst>
              </a:rPr>
              <a:t>Русская драматургия </a:t>
            </a:r>
            <a:br>
              <a:rPr lang="ru-RU" b="1" i="1">
                <a:solidFill>
                  <a:schemeClr val="bg1"/>
                </a:solidFill>
                <a:effectLst>
                  <a:outerShdw blurRad="38100" dist="38100" dir="2700000" algn="tl">
                    <a:srgbClr val="C0C0C0"/>
                  </a:outerShdw>
                </a:effectLst>
              </a:rPr>
            </a:br>
            <a:r>
              <a:rPr lang="ru-RU" b="1" i="1">
                <a:solidFill>
                  <a:schemeClr val="bg1"/>
                </a:solidFill>
                <a:effectLst>
                  <a:outerShdw blurRad="38100" dist="38100" dir="2700000" algn="tl">
                    <a:srgbClr val="C0C0C0"/>
                  </a:outerShdw>
                </a:effectLst>
              </a:rPr>
              <a:t>ХХ века. </a:t>
            </a:r>
            <a:br>
              <a:rPr lang="ru-RU" b="1" i="1">
                <a:solidFill>
                  <a:schemeClr val="bg1"/>
                </a:solidFill>
                <a:effectLst>
                  <a:outerShdw blurRad="38100" dist="38100" dir="2700000" algn="tl">
                    <a:srgbClr val="C0C0C0"/>
                  </a:outerShdw>
                </a:effectLst>
              </a:rPr>
            </a:br>
            <a:r>
              <a:rPr lang="ru-RU" b="1" i="1">
                <a:solidFill>
                  <a:schemeClr val="tx1"/>
                </a:solidFill>
                <a:effectLst>
                  <a:outerShdw blurRad="38100" dist="38100" dir="2700000" algn="tl">
                    <a:srgbClr val="C0C0C0"/>
                  </a:outerShdw>
                </a:effectLst>
              </a:rPr>
              <a:t>Художественный мир драмы А.Вампилова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457200"/>
            <a:ext cx="8229600" cy="1066800"/>
          </a:xfrm>
        </p:spPr>
        <p:txBody>
          <a:bodyPr/>
          <a:lstStyle/>
          <a:p>
            <a:pPr algn="ctr"/>
            <a:r>
              <a:rPr lang="ru-RU" b="1" i="1">
                <a:effectLst>
                  <a:outerShdw blurRad="38100" dist="38100" dir="2700000" algn="tl">
                    <a:srgbClr val="C0C0C0"/>
                  </a:outerShdw>
                </a:effectLst>
              </a:rPr>
              <a:t>«Старший сын»</a:t>
            </a:r>
          </a:p>
        </p:txBody>
      </p:sp>
      <p:sp>
        <p:nvSpPr>
          <p:cNvPr id="56323" name="Rectangle 3"/>
          <p:cNvSpPr>
            <a:spLocks noGrp="1" noChangeArrowheads="1"/>
          </p:cNvSpPr>
          <p:nvPr>
            <p:ph type="body" idx="1"/>
          </p:nvPr>
        </p:nvSpPr>
        <p:spPr>
          <a:xfrm>
            <a:off x="3276600" y="1371600"/>
            <a:ext cx="5562600" cy="5257800"/>
          </a:xfrm>
        </p:spPr>
        <p:txBody>
          <a:bodyPr/>
          <a:lstStyle/>
          <a:p>
            <a:pPr>
              <a:lnSpc>
                <a:spcPct val="80000"/>
              </a:lnSpc>
              <a:buFont typeface="Wingdings" pitchFamily="2" charset="2"/>
              <a:buChar char="q"/>
            </a:pPr>
            <a:r>
              <a:rPr lang="ru-RU" sz="2800" b="1" i="1">
                <a:effectLst>
                  <a:outerShdw blurRad="38100" dist="38100" dir="2700000" algn="tl">
                    <a:srgbClr val="C0C0C0"/>
                  </a:outerShdw>
                </a:effectLst>
              </a:rPr>
              <a:t>Закончена в апреле 1966 года, первоначально названа «Предместье»</a:t>
            </a:r>
          </a:p>
          <a:p>
            <a:pPr>
              <a:lnSpc>
                <a:spcPct val="80000"/>
              </a:lnSpc>
              <a:buFont typeface="Wingdings" pitchFamily="2" charset="2"/>
              <a:buChar char="q"/>
            </a:pPr>
            <a:r>
              <a:rPr lang="ru-RU" sz="2800" b="1" i="1">
                <a:effectLst>
                  <a:outerShdw blurRad="38100" dist="38100" dir="2700000" algn="tl">
                    <a:srgbClr val="C0C0C0"/>
                  </a:outerShdw>
                </a:effectLst>
              </a:rPr>
              <a:t>В 1968 году она была опубликована под названием “Старший сын”. </a:t>
            </a:r>
          </a:p>
          <a:p>
            <a:pPr>
              <a:lnSpc>
                <a:spcPct val="80000"/>
              </a:lnSpc>
              <a:buFont typeface="Wingdings" pitchFamily="2" charset="2"/>
              <a:buChar char="q"/>
            </a:pPr>
            <a:r>
              <a:rPr lang="ru-RU" sz="2800" b="1" i="1">
                <a:effectLst>
                  <a:outerShdw blurRad="38100" dist="38100" dir="2700000" algn="tl">
                    <a:srgbClr val="C0C0C0"/>
                  </a:outerShdw>
                </a:effectLst>
              </a:rPr>
              <a:t>В  1969 году — состоялась ее первая постановка. </a:t>
            </a:r>
          </a:p>
          <a:p>
            <a:pPr>
              <a:lnSpc>
                <a:spcPct val="80000"/>
              </a:lnSpc>
              <a:buFont typeface="Wingdings" pitchFamily="2" charset="2"/>
              <a:buChar char="q"/>
            </a:pPr>
            <a:r>
              <a:rPr lang="ru-RU" sz="2800" b="1" i="1">
                <a:effectLst>
                  <a:outerShdw blurRad="38100" dist="38100" dir="2700000" algn="tl">
                    <a:srgbClr val="C0C0C0"/>
                  </a:outerShdw>
                </a:effectLst>
              </a:rPr>
              <a:t>В 1970 году переработана</a:t>
            </a:r>
          </a:p>
          <a:p>
            <a:pPr>
              <a:lnSpc>
                <a:spcPct val="80000"/>
              </a:lnSpc>
              <a:buFont typeface="Wingdings" pitchFamily="2" charset="2"/>
              <a:buChar char="q"/>
            </a:pPr>
            <a:r>
              <a:rPr lang="ru-RU" sz="2800" b="1" i="1">
                <a:effectLst>
                  <a:outerShdw blurRad="38100" dist="38100" dir="2700000" algn="tl">
                    <a:srgbClr val="C0C0C0"/>
                  </a:outerShdw>
                </a:effectLst>
              </a:rPr>
              <a:t> Поставлена  в 28 театрах страны, спектакль прошел более тысячи раз, став одним из лидеров сезона. </a:t>
            </a:r>
          </a:p>
        </p:txBody>
      </p:sp>
      <p:pic>
        <p:nvPicPr>
          <p:cNvPr id="56324" name="Picture 4" descr="i?id=78118634&amp;tov=2"/>
          <p:cNvPicPr>
            <a:picLocks noChangeAspect="1" noChangeArrowheads="1"/>
          </p:cNvPicPr>
          <p:nvPr/>
        </p:nvPicPr>
        <p:blipFill>
          <a:blip r:embed="rId2" cstate="print">
            <a:lum bright="-6000" contrast="18000"/>
          </a:blip>
          <a:srcRect/>
          <a:stretch>
            <a:fillRect/>
          </a:stretch>
        </p:blipFill>
        <p:spPr bwMode="auto">
          <a:xfrm>
            <a:off x="381000" y="1600200"/>
            <a:ext cx="2779713" cy="4343400"/>
          </a:xfrm>
          <a:prstGeom prst="rect">
            <a:avLst/>
          </a:prstGeom>
          <a:noFill/>
          <a:ln w="3175">
            <a:solidFill>
              <a:srgbClr val="000000"/>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886200" y="381000"/>
            <a:ext cx="4800600" cy="762000"/>
          </a:xfrm>
        </p:spPr>
        <p:txBody>
          <a:bodyPr/>
          <a:lstStyle/>
          <a:p>
            <a:pPr algn="ctr"/>
            <a:r>
              <a:rPr lang="ru-RU" b="1" i="1">
                <a:solidFill>
                  <a:schemeClr val="folHlink"/>
                </a:solidFill>
                <a:effectLst>
                  <a:outerShdw blurRad="38100" dist="38100" dir="2700000" algn="tl">
                    <a:srgbClr val="C0C0C0"/>
                  </a:outerShdw>
                </a:effectLst>
              </a:rPr>
              <a:t>Сюжет</a:t>
            </a:r>
            <a:r>
              <a:rPr lang="ru-RU"/>
              <a:t> </a:t>
            </a:r>
          </a:p>
        </p:txBody>
      </p:sp>
      <p:sp>
        <p:nvSpPr>
          <p:cNvPr id="57350" name="Rectangle 6"/>
          <p:cNvSpPr>
            <a:spLocks noGrp="1" noChangeArrowheads="1"/>
          </p:cNvSpPr>
          <p:nvPr>
            <p:ph type="body" sz="half" idx="2"/>
          </p:nvPr>
        </p:nvSpPr>
        <p:spPr>
          <a:xfrm>
            <a:off x="3048000" y="1143000"/>
            <a:ext cx="5791200" cy="5486400"/>
          </a:xfrm>
        </p:spPr>
        <p:txBody>
          <a:bodyPr/>
          <a:lstStyle/>
          <a:p>
            <a:pPr>
              <a:lnSpc>
                <a:spcPct val="80000"/>
              </a:lnSpc>
              <a:buFont typeface="Wingdings" pitchFamily="2" charset="2"/>
              <a:buChar char="q"/>
            </a:pPr>
            <a:r>
              <a:rPr lang="ru-RU" sz="2400" b="1" i="1">
                <a:effectLst>
                  <a:outerShdw blurRad="38100" dist="38100" dir="2700000" algn="tl">
                    <a:srgbClr val="C0C0C0"/>
                  </a:outerShdw>
                </a:effectLst>
              </a:rPr>
              <a:t>В основе – злая шутка двух молодых людей, Сильвы и Бусыгина: </a:t>
            </a:r>
          </a:p>
          <a:p>
            <a:pPr lvl="1">
              <a:lnSpc>
                <a:spcPct val="80000"/>
              </a:lnSpc>
              <a:buFont typeface="Wingdings" pitchFamily="2" charset="2"/>
              <a:buChar char="Ø"/>
            </a:pPr>
            <a:r>
              <a:rPr lang="ru-RU" sz="2000" b="1" i="1">
                <a:solidFill>
                  <a:schemeClr val="folHlink"/>
                </a:solidFill>
                <a:effectLst>
                  <a:outerShdw blurRad="38100" dist="38100" dir="2700000" algn="tl">
                    <a:srgbClr val="C0C0C0"/>
                  </a:outerShdw>
                </a:effectLst>
              </a:rPr>
              <a:t>Бусыгин</a:t>
            </a:r>
            <a:r>
              <a:rPr lang="ru-RU" sz="2000" b="1" i="1">
                <a:effectLst>
                  <a:outerShdw blurRad="38100" dist="38100" dir="2700000" algn="tl">
                    <a:srgbClr val="C0C0C0"/>
                  </a:outerShdw>
                </a:effectLst>
              </a:rPr>
              <a:t> -“Надо соврать как следует, только тогда тебе поверят и посочувствуют”</a:t>
            </a:r>
            <a:r>
              <a:rPr lang="ru-RU" sz="2000"/>
              <a:t> </a:t>
            </a:r>
          </a:p>
          <a:p>
            <a:pPr lvl="1">
              <a:lnSpc>
                <a:spcPct val="80000"/>
              </a:lnSpc>
              <a:buFont typeface="Wingdings" pitchFamily="2" charset="2"/>
              <a:buChar char="Ø"/>
            </a:pPr>
            <a:r>
              <a:rPr lang="ru-RU" sz="2000" b="1" i="1">
                <a:solidFill>
                  <a:schemeClr val="folHlink"/>
                </a:solidFill>
                <a:effectLst>
                  <a:outerShdw blurRad="38100" dist="38100" dir="2700000" algn="tl">
                    <a:srgbClr val="C0C0C0"/>
                  </a:outerShdw>
                </a:effectLst>
              </a:rPr>
              <a:t>Сильва</a:t>
            </a:r>
            <a:r>
              <a:rPr lang="ru-RU" sz="2000" b="1" i="1">
                <a:effectLst>
                  <a:outerShdw blurRad="38100" dist="38100" dir="2700000" algn="tl">
                    <a:srgbClr val="C0C0C0"/>
                  </a:outerShdw>
                </a:effectLst>
              </a:rPr>
              <a:t> – называет Бусыгина старшим сыном Сарафанова, братом Нины и Васеньки</a:t>
            </a:r>
          </a:p>
          <a:p>
            <a:pPr lvl="1">
              <a:lnSpc>
                <a:spcPct val="80000"/>
              </a:lnSpc>
              <a:buFont typeface="Wingdings" pitchFamily="2" charset="2"/>
              <a:buChar char="Ø"/>
            </a:pPr>
            <a:r>
              <a:rPr lang="ru-RU" sz="2000" b="1" i="1">
                <a:solidFill>
                  <a:schemeClr val="folHlink"/>
                </a:solidFill>
                <a:effectLst>
                  <a:outerShdw blurRad="38100" dist="38100" dir="2700000" algn="tl">
                    <a:srgbClr val="C0C0C0"/>
                  </a:outerShdw>
                </a:effectLst>
              </a:rPr>
              <a:t>Сарафанов</a:t>
            </a:r>
            <a:r>
              <a:rPr lang="ru-RU" sz="2000" b="1" i="1">
                <a:effectLst>
                  <a:outerShdw blurRad="38100" dist="38100" dir="2700000" algn="tl">
                    <a:srgbClr val="C0C0C0"/>
                  </a:outerShdw>
                </a:effectLst>
              </a:rPr>
              <a:t> – признает его своим сыном</a:t>
            </a:r>
          </a:p>
          <a:p>
            <a:pPr lvl="1">
              <a:lnSpc>
                <a:spcPct val="80000"/>
              </a:lnSpc>
              <a:buFont typeface="Wingdings" pitchFamily="2" charset="2"/>
              <a:buChar char="Ø"/>
            </a:pPr>
            <a:r>
              <a:rPr lang="ru-RU" sz="2000" b="1" i="1">
                <a:solidFill>
                  <a:schemeClr val="folHlink"/>
                </a:solidFill>
                <a:effectLst>
                  <a:outerShdw blurRad="38100" dist="38100" dir="2700000" algn="tl">
                    <a:srgbClr val="C0C0C0"/>
                  </a:outerShdw>
                </a:effectLst>
              </a:rPr>
              <a:t>Бусыгин </a:t>
            </a:r>
            <a:r>
              <a:rPr lang="ru-RU" sz="2000" b="1" i="1">
                <a:effectLst>
                  <a:outerShdw blurRad="38100" dist="38100" dir="2700000" algn="tl">
                    <a:srgbClr val="C0C0C0"/>
                  </a:outerShdw>
                </a:effectLst>
              </a:rPr>
              <a:t>– начинает вести себя, как старший сын, чувствуя ответственность за семью</a:t>
            </a:r>
          </a:p>
          <a:p>
            <a:pPr lvl="1">
              <a:lnSpc>
                <a:spcPct val="80000"/>
              </a:lnSpc>
              <a:buFont typeface="Wingdings" pitchFamily="2" charset="2"/>
              <a:buChar char="Ø"/>
            </a:pPr>
            <a:r>
              <a:rPr lang="ru-RU" sz="2000" b="1" i="1">
                <a:solidFill>
                  <a:schemeClr val="folHlink"/>
                </a:solidFill>
                <a:effectLst>
                  <a:outerShdw blurRad="38100" dist="38100" dir="2700000" algn="tl">
                    <a:srgbClr val="C0C0C0"/>
                  </a:outerShdw>
                </a:effectLst>
              </a:rPr>
              <a:t>Сарафанов </a:t>
            </a:r>
            <a:r>
              <a:rPr lang="ru-RU" sz="2000" b="1" i="1">
                <a:effectLst>
                  <a:outerShdw blurRad="38100" dist="38100" dir="2700000" algn="tl">
                    <a:srgbClr val="C0C0C0"/>
                  </a:outerShdw>
                </a:effectLst>
              </a:rPr>
              <a:t>- «Не верю! Не понимаю! Знать этого не  хочу!  Ты  - настоящий Сарафанов! Мой сын! И притом любимый сын!»</a:t>
            </a:r>
            <a:endParaRPr lang="ru-RU" sz="2000"/>
          </a:p>
        </p:txBody>
      </p:sp>
      <p:pic>
        <p:nvPicPr>
          <p:cNvPr id="57352" name="Picture 8" descr="i?id=215525613&amp;tov=2"/>
          <p:cNvPicPr>
            <a:picLocks noChangeAspect="1" noChangeArrowheads="1"/>
          </p:cNvPicPr>
          <p:nvPr>
            <p:ph type="body" sz="half" idx="1"/>
          </p:nvPr>
        </p:nvPicPr>
        <p:blipFill>
          <a:blip r:embed="rId2" cstate="print"/>
          <a:srcRect/>
          <a:stretch>
            <a:fillRect/>
          </a:stretch>
        </p:blipFill>
        <p:spPr>
          <a:xfrm>
            <a:off x="228600" y="1524000"/>
            <a:ext cx="2978150" cy="4495800"/>
          </a:xfrm>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2438400" y="304800"/>
            <a:ext cx="4267200" cy="914400"/>
          </a:xfrm>
        </p:spPr>
        <p:txBody>
          <a:bodyPr/>
          <a:lstStyle/>
          <a:p>
            <a:r>
              <a:rPr lang="ru-RU" b="1" i="1">
                <a:solidFill>
                  <a:schemeClr val="folHlink"/>
                </a:solidFill>
                <a:effectLst>
                  <a:outerShdw blurRad="38100" dist="38100" dir="2700000" algn="tl">
                    <a:srgbClr val="C0C0C0"/>
                  </a:outerShdw>
                </a:effectLst>
              </a:rPr>
              <a:t>Композиция </a:t>
            </a:r>
          </a:p>
        </p:txBody>
      </p:sp>
      <p:sp>
        <p:nvSpPr>
          <p:cNvPr id="60419" name="Rectangle 3"/>
          <p:cNvSpPr>
            <a:spLocks noGrp="1" noChangeArrowheads="1"/>
          </p:cNvSpPr>
          <p:nvPr>
            <p:ph type="body" idx="1"/>
          </p:nvPr>
        </p:nvSpPr>
        <p:spPr>
          <a:xfrm>
            <a:off x="3124200" y="1066800"/>
            <a:ext cx="5791200" cy="5791200"/>
          </a:xfrm>
        </p:spPr>
        <p:txBody>
          <a:bodyPr/>
          <a:lstStyle/>
          <a:p>
            <a:pPr>
              <a:lnSpc>
                <a:spcPct val="80000"/>
              </a:lnSpc>
              <a:buFont typeface="Wingdings" pitchFamily="2" charset="2"/>
              <a:buChar char="q"/>
            </a:pPr>
            <a:r>
              <a:rPr lang="ru-RU" sz="2000" b="1" i="1">
                <a:effectLst>
                  <a:outerShdw blurRad="38100" dist="38100" dir="2700000" algn="tl">
                    <a:srgbClr val="C0C0C0"/>
                  </a:outerShdw>
                </a:effectLst>
              </a:rPr>
              <a:t>Построена на парадоксальном сломе, парадоксальном превращении событий, возникающем от "неправильной", неканонической реакции героев на обстоятельства.</a:t>
            </a:r>
          </a:p>
          <a:p>
            <a:pPr>
              <a:lnSpc>
                <a:spcPct val="80000"/>
              </a:lnSpc>
              <a:buFont typeface="Wingdings" pitchFamily="2" charset="2"/>
              <a:buChar char="q"/>
            </a:pPr>
            <a:r>
              <a:rPr lang="ru-RU" sz="2000" b="1" i="1">
                <a:effectLst>
                  <a:outerShdw blurRad="38100" dist="38100" dir="2700000" algn="tl">
                    <a:srgbClr val="C0C0C0"/>
                  </a:outerShdw>
                </a:effectLst>
              </a:rPr>
              <a:t>начинается как бытовая пьеса </a:t>
            </a:r>
          </a:p>
          <a:p>
            <a:pPr>
              <a:lnSpc>
                <a:spcPct val="80000"/>
              </a:lnSpc>
              <a:buFont typeface="Wingdings" pitchFamily="2" charset="2"/>
              <a:buChar char="q"/>
            </a:pPr>
            <a:r>
              <a:rPr lang="ru-RU" sz="2000" b="1" i="1">
                <a:effectLst>
                  <a:outerShdw blurRad="38100" dist="38100" dir="2700000" algn="tl">
                    <a:srgbClr val="C0C0C0"/>
                  </a:outerShdw>
                </a:effectLst>
              </a:rPr>
              <a:t>с момента, когда растроганный Сарафанов восклицает, обращаясь к Бусыгину: "сын, сынок" , она перестает быть историей с ложью и становится историей с превращениями. </a:t>
            </a:r>
          </a:p>
          <a:p>
            <a:pPr>
              <a:lnSpc>
                <a:spcPct val="80000"/>
              </a:lnSpc>
              <a:buFont typeface="Wingdings" pitchFamily="2" charset="2"/>
              <a:buChar char="q"/>
            </a:pPr>
            <a:r>
              <a:rPr lang="ru-RU" sz="2000" b="1" i="1">
                <a:effectLst>
                  <a:outerShdw blurRad="38100" dist="38100" dir="2700000" algn="tl">
                    <a:srgbClr val="C0C0C0"/>
                  </a:outerShdw>
                </a:effectLst>
              </a:rPr>
              <a:t>начинают действовать две системы координат - возникает как бы пьеса в пьесе: "пьеса для Сарафановых" "пьеса для читателей-зрителей", знающих, что Бусыгин - не сын, а Сарафанов - не отец. </a:t>
            </a:r>
          </a:p>
          <a:p>
            <a:pPr>
              <a:lnSpc>
                <a:spcPct val="80000"/>
              </a:lnSpc>
              <a:buFont typeface="Wingdings" pitchFamily="2" charset="2"/>
              <a:buChar char="q"/>
            </a:pPr>
            <a:r>
              <a:rPr lang="ru-RU" sz="2000" b="1" i="1">
                <a:effectLst>
                  <a:outerShdw blurRad="38100" dist="38100" dir="2700000" algn="tl">
                    <a:srgbClr val="C0C0C0"/>
                  </a:outerShdw>
                </a:effectLst>
              </a:rPr>
              <a:t>В "пьесе для зрителей" еще кажется, что Бусыгин продолжает надувать хозяев дома в "пьесе для Сарафановых" этого уже нет.</a:t>
            </a:r>
            <a:r>
              <a:rPr lang="ru-RU" sz="2000"/>
              <a:t> </a:t>
            </a:r>
            <a:r>
              <a:rPr lang="ru-RU" sz="2000" b="1" i="1">
                <a:effectLst>
                  <a:outerShdw blurRad="38100" dist="38100" dir="2700000" algn="tl">
                    <a:srgbClr val="C0C0C0"/>
                  </a:outerShdw>
                </a:effectLst>
              </a:rPr>
              <a:t> </a:t>
            </a:r>
          </a:p>
        </p:txBody>
      </p:sp>
      <p:pic>
        <p:nvPicPr>
          <p:cNvPr id="60420" name="Picture 4" descr="i?id=20833175&amp;tov=0"/>
          <p:cNvPicPr>
            <a:picLocks noChangeAspect="1" noChangeArrowheads="1"/>
          </p:cNvPicPr>
          <p:nvPr/>
        </p:nvPicPr>
        <p:blipFill>
          <a:blip r:embed="rId2" cstate="print"/>
          <a:srcRect/>
          <a:stretch>
            <a:fillRect/>
          </a:stretch>
        </p:blipFill>
        <p:spPr bwMode="auto">
          <a:xfrm>
            <a:off x="304800" y="1600200"/>
            <a:ext cx="2736850" cy="41148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ru-RU" sz="4000" b="1" i="1">
                <a:solidFill>
                  <a:schemeClr val="folHlink"/>
                </a:solidFill>
                <a:effectLst>
                  <a:outerShdw blurRad="38100" dist="38100" dir="2700000" algn="tl">
                    <a:srgbClr val="C0C0C0"/>
                  </a:outerShdw>
                </a:effectLst>
              </a:rPr>
              <a:t>Нравственные искания героев</a:t>
            </a:r>
          </a:p>
        </p:txBody>
      </p:sp>
      <p:sp>
        <p:nvSpPr>
          <p:cNvPr id="61444" name="Rectangle 4"/>
          <p:cNvSpPr>
            <a:spLocks noChangeArrowheads="1"/>
          </p:cNvSpPr>
          <p:nvPr/>
        </p:nvSpPr>
        <p:spPr bwMode="auto">
          <a:xfrm>
            <a:off x="381000" y="2057400"/>
            <a:ext cx="3505200" cy="17526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t>"все люди братья"</a:t>
            </a:r>
          </a:p>
        </p:txBody>
      </p:sp>
      <p:sp>
        <p:nvSpPr>
          <p:cNvPr id="61445" name="Rectangle 5"/>
          <p:cNvSpPr>
            <a:spLocks noChangeArrowheads="1"/>
          </p:cNvSpPr>
          <p:nvPr/>
        </p:nvSpPr>
        <p:spPr bwMode="auto">
          <a:xfrm>
            <a:off x="5029200" y="2057400"/>
            <a:ext cx="3581400" cy="17526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effectLst>
                  <a:outerShdw blurRad="38100" dist="38100" dir="2700000" algn="tl">
                    <a:srgbClr val="000000"/>
                  </a:outerShdw>
                </a:effectLst>
              </a:rPr>
              <a:t>"</a:t>
            </a:r>
            <a:r>
              <a:rPr lang="ru-RU" sz="2400" b="1" i="1"/>
              <a:t>у людей толстая</a:t>
            </a:r>
          </a:p>
          <a:p>
            <a:pPr algn="ctr"/>
            <a:r>
              <a:rPr lang="ru-RU" sz="2400" b="1" i="1"/>
              <a:t> кожа, и пробить </a:t>
            </a:r>
          </a:p>
          <a:p>
            <a:pPr algn="ctr"/>
            <a:r>
              <a:rPr lang="ru-RU" sz="2400" b="1" i="1"/>
              <a:t>ее не так-то просто"</a:t>
            </a:r>
          </a:p>
        </p:txBody>
      </p:sp>
      <p:sp>
        <p:nvSpPr>
          <p:cNvPr id="61446" name="Text Box 6"/>
          <p:cNvSpPr txBox="1">
            <a:spLocks noChangeArrowheads="1"/>
          </p:cNvSpPr>
          <p:nvPr/>
        </p:nvSpPr>
        <p:spPr bwMode="auto">
          <a:xfrm>
            <a:off x="3886200" y="2133600"/>
            <a:ext cx="928688" cy="1555750"/>
          </a:xfrm>
          <a:prstGeom prst="rect">
            <a:avLst/>
          </a:prstGeom>
          <a:noFill/>
          <a:ln w="9525">
            <a:noFill/>
            <a:miter lim="800000"/>
            <a:headEnd/>
            <a:tailEnd/>
          </a:ln>
          <a:effectLst/>
        </p:spPr>
        <p:txBody>
          <a:bodyPr wrap="none">
            <a:spAutoFit/>
          </a:bodyPr>
          <a:lstStyle/>
          <a:p>
            <a:r>
              <a:rPr lang="ru-RU" sz="9600" b="1" i="1">
                <a:effectLst>
                  <a:outerShdw blurRad="38100" dist="38100" dir="2700000" algn="tl">
                    <a:srgbClr val="C0C0C0"/>
                  </a:outerShdw>
                </a:effectLst>
              </a:rPr>
              <a:t>?</a:t>
            </a:r>
          </a:p>
        </p:txBody>
      </p:sp>
      <p:sp>
        <p:nvSpPr>
          <p:cNvPr id="61447" name="Rectangle 7"/>
          <p:cNvSpPr>
            <a:spLocks noChangeArrowheads="1"/>
          </p:cNvSpPr>
          <p:nvPr/>
        </p:nvSpPr>
        <p:spPr bwMode="auto">
          <a:xfrm>
            <a:off x="228600" y="4267200"/>
            <a:ext cx="8534400" cy="1295400"/>
          </a:xfrm>
          <a:prstGeom prst="rect">
            <a:avLst/>
          </a:prstGeom>
          <a:solidFill>
            <a:srgbClr val="CCFF99"/>
          </a:solidFill>
          <a:ln w="9525">
            <a:solidFill>
              <a:schemeClr val="tx1"/>
            </a:solidFill>
            <a:miter lim="800000"/>
            <a:headEnd/>
            <a:tailEnd/>
          </a:ln>
          <a:effectLst/>
        </p:spPr>
        <p:txBody>
          <a:bodyPr wrap="none" anchor="ctr"/>
          <a:lstStyle/>
          <a:p>
            <a:pPr algn="ctr"/>
            <a:endParaRPr lang="ru-RU" b="1" i="1"/>
          </a:p>
          <a:p>
            <a:pPr algn="ctr"/>
            <a:r>
              <a:rPr lang="ru-RU" sz="2400" b="1" i="1"/>
              <a:t>Бусыгин прекрасно знает, что обманывает старика</a:t>
            </a:r>
          </a:p>
          <a:p>
            <a:pPr algn="ctr"/>
            <a:r>
              <a:rPr lang="ru-RU" sz="2400" b="1" i="1"/>
              <a:t>Сарафанова, но названный сыном ведет себя,</a:t>
            </a:r>
          </a:p>
          <a:p>
            <a:pPr algn="ctr"/>
            <a:r>
              <a:rPr lang="ru-RU" sz="2400" b="1" i="1"/>
              <a:t> как сын</a:t>
            </a:r>
          </a:p>
          <a:p>
            <a:pPr algn="ctr"/>
            <a:endParaRPr lang="ru-RU" sz="2400" b="1" i="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457200"/>
            <a:ext cx="8229600" cy="990600"/>
          </a:xfrm>
        </p:spPr>
        <p:txBody>
          <a:bodyPr/>
          <a:lstStyle/>
          <a:p>
            <a:pPr algn="ctr"/>
            <a:r>
              <a:rPr lang="ru-RU" b="1" i="1">
                <a:solidFill>
                  <a:schemeClr val="folHlink"/>
                </a:solidFill>
                <a:effectLst>
                  <a:outerShdw blurRad="38100" dist="38100" dir="2700000" algn="tl">
                    <a:srgbClr val="C0C0C0"/>
                  </a:outerShdw>
                </a:effectLst>
              </a:rPr>
              <a:t>Система образов</a:t>
            </a:r>
          </a:p>
        </p:txBody>
      </p:sp>
      <p:sp>
        <p:nvSpPr>
          <p:cNvPr id="62468" name="Rectangle 4"/>
          <p:cNvSpPr>
            <a:spLocks noChangeArrowheads="1"/>
          </p:cNvSpPr>
          <p:nvPr/>
        </p:nvSpPr>
        <p:spPr bwMode="auto">
          <a:xfrm>
            <a:off x="4648200" y="1447800"/>
            <a:ext cx="2362200" cy="9144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t>Самозванец </a:t>
            </a:r>
          </a:p>
        </p:txBody>
      </p:sp>
      <p:sp>
        <p:nvSpPr>
          <p:cNvPr id="62469" name="Rectangle 5"/>
          <p:cNvSpPr>
            <a:spLocks noChangeArrowheads="1"/>
          </p:cNvSpPr>
          <p:nvPr/>
        </p:nvSpPr>
        <p:spPr bwMode="auto">
          <a:xfrm>
            <a:off x="1295400" y="1447800"/>
            <a:ext cx="2514600" cy="914400"/>
          </a:xfrm>
          <a:prstGeom prst="rect">
            <a:avLst/>
          </a:prstGeom>
          <a:solidFill>
            <a:srgbClr val="CCFF99"/>
          </a:solidFill>
          <a:ln w="9525">
            <a:solidFill>
              <a:schemeClr val="tx1"/>
            </a:solidFill>
            <a:miter lim="800000"/>
            <a:headEnd/>
            <a:tailEnd/>
          </a:ln>
          <a:effectLst/>
        </p:spPr>
        <p:txBody>
          <a:bodyPr wrap="none" anchor="ctr"/>
          <a:lstStyle/>
          <a:p>
            <a:r>
              <a:rPr lang="ru-RU"/>
              <a:t>     </a:t>
            </a:r>
            <a:r>
              <a:rPr lang="ru-RU" sz="2400" b="1" i="1"/>
              <a:t>Сын </a:t>
            </a:r>
          </a:p>
        </p:txBody>
      </p:sp>
      <p:sp>
        <p:nvSpPr>
          <p:cNvPr id="62470" name="Rectangle 6"/>
          <p:cNvSpPr>
            <a:spLocks noChangeArrowheads="1"/>
          </p:cNvSpPr>
          <p:nvPr/>
        </p:nvSpPr>
        <p:spPr bwMode="auto">
          <a:xfrm>
            <a:off x="2743200" y="1447800"/>
            <a:ext cx="1981200" cy="9144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u="sng"/>
              <a:t>Бусыгин</a:t>
            </a:r>
            <a:r>
              <a:rPr lang="ru-RU" sz="2400" b="1" i="1"/>
              <a:t> </a:t>
            </a:r>
          </a:p>
        </p:txBody>
      </p:sp>
      <p:sp>
        <p:nvSpPr>
          <p:cNvPr id="62471" name="Rectangle 7"/>
          <p:cNvSpPr>
            <a:spLocks noChangeArrowheads="1"/>
          </p:cNvSpPr>
          <p:nvPr/>
        </p:nvSpPr>
        <p:spPr bwMode="auto">
          <a:xfrm>
            <a:off x="5791200" y="3505200"/>
            <a:ext cx="1905000" cy="6858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t>Макарская </a:t>
            </a:r>
          </a:p>
        </p:txBody>
      </p:sp>
      <p:sp>
        <p:nvSpPr>
          <p:cNvPr id="62472" name="Rectangle 8"/>
          <p:cNvSpPr>
            <a:spLocks noChangeArrowheads="1"/>
          </p:cNvSpPr>
          <p:nvPr/>
        </p:nvSpPr>
        <p:spPr bwMode="auto">
          <a:xfrm>
            <a:off x="1752600" y="2971800"/>
            <a:ext cx="2057400" cy="1828800"/>
          </a:xfrm>
          <a:prstGeom prst="rect">
            <a:avLst/>
          </a:prstGeom>
          <a:solidFill>
            <a:srgbClr val="CCFF99"/>
          </a:solidFill>
          <a:ln w="9525">
            <a:solidFill>
              <a:schemeClr val="tx1"/>
            </a:solidFill>
            <a:miter lim="800000"/>
            <a:headEnd/>
            <a:tailEnd/>
          </a:ln>
          <a:effectLst/>
        </p:spPr>
        <p:txBody>
          <a:bodyPr wrap="none" anchor="ctr"/>
          <a:lstStyle/>
          <a:p>
            <a:r>
              <a:rPr lang="ru-RU" sz="2400" b="1" i="1" u="sng"/>
              <a:t>Сарфановы</a:t>
            </a:r>
          </a:p>
          <a:p>
            <a:r>
              <a:rPr lang="ru-RU" sz="2400" b="1" i="1"/>
              <a:t>Отец</a:t>
            </a:r>
          </a:p>
          <a:p>
            <a:r>
              <a:rPr lang="ru-RU" sz="2400" b="1" i="1"/>
              <a:t>Нина</a:t>
            </a:r>
          </a:p>
          <a:p>
            <a:r>
              <a:rPr lang="ru-RU" sz="2400" b="1" i="1"/>
              <a:t>Васенька</a:t>
            </a:r>
            <a:r>
              <a:rPr lang="ru-RU" sz="2400"/>
              <a:t> </a:t>
            </a:r>
          </a:p>
          <a:p>
            <a:endParaRPr lang="ru-RU" sz="2400"/>
          </a:p>
        </p:txBody>
      </p:sp>
      <p:sp>
        <p:nvSpPr>
          <p:cNvPr id="62473" name="Rectangle 9"/>
          <p:cNvSpPr>
            <a:spLocks noChangeArrowheads="1"/>
          </p:cNvSpPr>
          <p:nvPr/>
        </p:nvSpPr>
        <p:spPr bwMode="auto">
          <a:xfrm>
            <a:off x="5791200" y="2590800"/>
            <a:ext cx="1905000" cy="6858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t>Сильва</a:t>
            </a:r>
            <a:r>
              <a:rPr lang="ru-RU" sz="2400" b="1" i="1">
                <a:effectLst>
                  <a:outerShdw blurRad="38100" dist="38100" dir="2700000" algn="tl">
                    <a:srgbClr val="000000"/>
                  </a:outerShdw>
                </a:effectLst>
              </a:rPr>
              <a:t> </a:t>
            </a:r>
          </a:p>
        </p:txBody>
      </p:sp>
      <p:sp>
        <p:nvSpPr>
          <p:cNvPr id="62474" name="Rectangle 10"/>
          <p:cNvSpPr>
            <a:spLocks noChangeArrowheads="1"/>
          </p:cNvSpPr>
          <p:nvPr/>
        </p:nvSpPr>
        <p:spPr bwMode="auto">
          <a:xfrm>
            <a:off x="5791200" y="4495800"/>
            <a:ext cx="1905000" cy="685800"/>
          </a:xfrm>
          <a:prstGeom prst="rect">
            <a:avLst/>
          </a:prstGeom>
          <a:solidFill>
            <a:srgbClr val="CCFF99"/>
          </a:solidFill>
          <a:ln w="9525">
            <a:solidFill>
              <a:schemeClr val="tx1"/>
            </a:solidFill>
            <a:miter lim="800000"/>
            <a:headEnd/>
            <a:tailEnd/>
          </a:ln>
          <a:effectLst/>
        </p:spPr>
        <p:txBody>
          <a:bodyPr wrap="none" anchor="ctr"/>
          <a:lstStyle/>
          <a:p>
            <a:pPr algn="ctr"/>
            <a:r>
              <a:rPr lang="ru-RU" sz="2400" b="1" i="1"/>
              <a:t>Кудимов </a:t>
            </a:r>
          </a:p>
        </p:txBody>
      </p:sp>
      <p:sp>
        <p:nvSpPr>
          <p:cNvPr id="62475" name="Rectangle 11"/>
          <p:cNvSpPr>
            <a:spLocks noChangeArrowheads="1"/>
          </p:cNvSpPr>
          <p:nvPr/>
        </p:nvSpPr>
        <p:spPr bwMode="auto">
          <a:xfrm>
            <a:off x="304800" y="2514600"/>
            <a:ext cx="838200" cy="2667000"/>
          </a:xfrm>
          <a:prstGeom prst="rect">
            <a:avLst/>
          </a:prstGeom>
          <a:solidFill>
            <a:srgbClr val="CCFF99"/>
          </a:solidFill>
          <a:ln w="9525">
            <a:solidFill>
              <a:schemeClr val="tx1"/>
            </a:solidFill>
            <a:miter lim="800000"/>
            <a:headEnd/>
            <a:tailEnd/>
          </a:ln>
          <a:effectLst/>
        </p:spPr>
        <p:txBody>
          <a:bodyPr wrap="none" anchor="ctr"/>
          <a:lstStyle/>
          <a:p>
            <a:pPr algn="ctr"/>
            <a:r>
              <a:rPr lang="ru-RU" sz="2800" b="1" i="1"/>
              <a:t>В</a:t>
            </a:r>
          </a:p>
          <a:p>
            <a:pPr algn="ctr"/>
            <a:r>
              <a:rPr lang="ru-RU" sz="2800" b="1" i="1"/>
              <a:t>Р</a:t>
            </a:r>
          </a:p>
          <a:p>
            <a:pPr algn="ctr"/>
            <a:r>
              <a:rPr lang="ru-RU" sz="2800" b="1" i="1"/>
              <a:t>А</a:t>
            </a:r>
          </a:p>
          <a:p>
            <a:pPr algn="ctr"/>
            <a:r>
              <a:rPr lang="ru-RU" sz="2800" b="1" i="1"/>
              <a:t>Н</a:t>
            </a:r>
          </a:p>
          <a:p>
            <a:pPr algn="ctr"/>
            <a:r>
              <a:rPr lang="ru-RU" sz="2800" b="1" i="1"/>
              <a:t>Ь</a:t>
            </a:r>
          </a:p>
          <a:p>
            <a:pPr algn="ctr"/>
            <a:r>
              <a:rPr lang="ru-RU" sz="2800" b="1" i="1"/>
              <a:t> Ё  </a:t>
            </a:r>
          </a:p>
        </p:txBody>
      </p:sp>
      <p:sp>
        <p:nvSpPr>
          <p:cNvPr id="62476" name="Rectangle 12"/>
          <p:cNvSpPr>
            <a:spLocks noChangeArrowheads="1"/>
          </p:cNvSpPr>
          <p:nvPr/>
        </p:nvSpPr>
        <p:spPr bwMode="auto">
          <a:xfrm>
            <a:off x="381000" y="5638800"/>
            <a:ext cx="8458200" cy="838200"/>
          </a:xfrm>
          <a:prstGeom prst="rect">
            <a:avLst/>
          </a:prstGeom>
          <a:solidFill>
            <a:schemeClr val="bg1"/>
          </a:solidFill>
          <a:ln w="9525">
            <a:solidFill>
              <a:schemeClr val="tx1"/>
            </a:solidFill>
            <a:miter lim="800000"/>
            <a:headEnd/>
            <a:tailEnd/>
          </a:ln>
          <a:effectLst/>
        </p:spPr>
        <p:txBody>
          <a:bodyPr wrap="none" anchor="ctr"/>
          <a:lstStyle/>
          <a:p>
            <a:r>
              <a:rPr lang="ru-RU" sz="2400" b="1" i="1">
                <a:solidFill>
                  <a:schemeClr val="bg2"/>
                </a:solidFill>
                <a:effectLst>
                  <a:outerShdw blurRad="38100" dist="38100" dir="2700000" algn="tl">
                    <a:srgbClr val="C0C0C0"/>
                  </a:outerShdw>
                </a:effectLst>
              </a:rPr>
              <a:t>Ложь</a:t>
            </a:r>
            <a:r>
              <a:rPr lang="ru-RU" sz="2400" b="1" i="1">
                <a:solidFill>
                  <a:schemeClr val="bg2"/>
                </a:solidFill>
              </a:rPr>
              <a:t> </a:t>
            </a:r>
            <a:r>
              <a:rPr lang="ru-RU" sz="2400" b="1" i="1">
                <a:solidFill>
                  <a:srgbClr val="FF0000"/>
                </a:solidFill>
              </a:rPr>
              <a:t> - </a:t>
            </a:r>
            <a:r>
              <a:rPr lang="ru-RU" sz="2400" b="1" i="1">
                <a:solidFill>
                  <a:srgbClr val="FF0000"/>
                </a:solidFill>
                <a:effectLst>
                  <a:outerShdw blurRad="38100" dist="38100" dir="2700000" algn="tl">
                    <a:srgbClr val="C0C0C0"/>
                  </a:outerShdw>
                </a:effectLst>
              </a:rPr>
              <a:t>оборачивается теплом и сердечностью, </a:t>
            </a:r>
          </a:p>
          <a:p>
            <a:r>
              <a:rPr lang="ru-RU" sz="2400" b="1" i="1">
                <a:solidFill>
                  <a:schemeClr val="bg2"/>
                </a:solidFill>
                <a:effectLst>
                  <a:outerShdw blurRad="38100" dist="38100" dir="2700000" algn="tl">
                    <a:srgbClr val="C0C0C0"/>
                  </a:outerShdw>
                </a:effectLst>
              </a:rPr>
              <a:t>Правда</a:t>
            </a:r>
            <a:r>
              <a:rPr lang="ru-RU" sz="2400" b="1" i="1">
                <a:solidFill>
                  <a:srgbClr val="FF0000"/>
                </a:solidFill>
              </a:rPr>
              <a:t> - </a:t>
            </a:r>
            <a:r>
              <a:rPr lang="ru-RU" sz="2400" b="1" i="1">
                <a:solidFill>
                  <a:srgbClr val="FF0000"/>
                </a:solidFill>
                <a:effectLst>
                  <a:outerShdw blurRad="38100" dist="38100" dir="2700000" algn="tl">
                    <a:srgbClr val="C0C0C0"/>
                  </a:outerShdw>
                </a:effectLst>
              </a:rPr>
              <a:t>может быть бездушнее и жесточе обмана</a:t>
            </a:r>
          </a:p>
        </p:txBody>
      </p:sp>
      <p:sp>
        <p:nvSpPr>
          <p:cNvPr id="62477" name="Rectangle 13"/>
          <p:cNvSpPr>
            <a:spLocks noChangeArrowheads="1"/>
          </p:cNvSpPr>
          <p:nvPr/>
        </p:nvSpPr>
        <p:spPr bwMode="auto">
          <a:xfrm>
            <a:off x="4343400" y="2514600"/>
            <a:ext cx="914400" cy="2667000"/>
          </a:xfrm>
          <a:prstGeom prst="rect">
            <a:avLst/>
          </a:prstGeom>
          <a:solidFill>
            <a:srgbClr val="CCFF99"/>
          </a:solidFill>
          <a:ln w="9525">
            <a:solidFill>
              <a:schemeClr val="tx1"/>
            </a:solidFill>
            <a:miter lim="800000"/>
            <a:headEnd/>
            <a:tailEnd/>
          </a:ln>
          <a:effectLst/>
        </p:spPr>
        <p:txBody>
          <a:bodyPr wrap="none" anchor="ctr"/>
          <a:lstStyle/>
          <a:p>
            <a:pPr algn="ctr"/>
            <a:r>
              <a:rPr lang="ru-RU" sz="2800" b="1" i="1"/>
              <a:t>П</a:t>
            </a:r>
          </a:p>
          <a:p>
            <a:pPr algn="ctr"/>
            <a:r>
              <a:rPr lang="ru-RU" sz="2800" b="1" i="1"/>
              <a:t>Р</a:t>
            </a:r>
          </a:p>
          <a:p>
            <a:pPr algn="ctr"/>
            <a:r>
              <a:rPr lang="ru-RU" sz="2800" b="1" i="1"/>
              <a:t>А</a:t>
            </a:r>
          </a:p>
          <a:p>
            <a:pPr algn="ctr"/>
            <a:r>
              <a:rPr lang="ru-RU" sz="2800" b="1" i="1"/>
              <a:t>В</a:t>
            </a:r>
          </a:p>
          <a:p>
            <a:pPr algn="ctr"/>
            <a:r>
              <a:rPr lang="ru-RU" sz="2800" b="1" i="1"/>
              <a:t>Д</a:t>
            </a:r>
          </a:p>
          <a:p>
            <a:pPr algn="ctr"/>
            <a:r>
              <a:rPr lang="ru-RU" sz="2800" b="1" i="1"/>
              <a:t>А</a:t>
            </a:r>
            <a:r>
              <a:rPr lang="ru-RU"/>
              <a:t> </a:t>
            </a:r>
          </a:p>
        </p:txBody>
      </p:sp>
      <p:sp>
        <p:nvSpPr>
          <p:cNvPr id="62478" name="Line 14"/>
          <p:cNvSpPr>
            <a:spLocks noChangeShapeType="1"/>
          </p:cNvSpPr>
          <p:nvPr/>
        </p:nvSpPr>
        <p:spPr bwMode="auto">
          <a:xfrm flipH="1">
            <a:off x="2667000" y="2362200"/>
            <a:ext cx="990600" cy="609600"/>
          </a:xfrm>
          <a:prstGeom prst="line">
            <a:avLst/>
          </a:prstGeom>
          <a:noFill/>
          <a:ln w="57150">
            <a:solidFill>
              <a:schemeClr val="tx1"/>
            </a:solidFill>
            <a:round/>
            <a:headEnd/>
            <a:tailEnd type="triangle" w="med" len="med"/>
          </a:ln>
          <a:effectLst/>
        </p:spPr>
        <p:txBody>
          <a:bodyPr/>
          <a:lstStyle/>
          <a:p>
            <a:endParaRPr lang="ru-RU"/>
          </a:p>
        </p:txBody>
      </p:sp>
      <p:sp>
        <p:nvSpPr>
          <p:cNvPr id="62479" name="Line 15"/>
          <p:cNvSpPr>
            <a:spLocks noChangeShapeType="1"/>
          </p:cNvSpPr>
          <p:nvPr/>
        </p:nvSpPr>
        <p:spPr bwMode="auto">
          <a:xfrm flipH="1">
            <a:off x="1143000" y="3810000"/>
            <a:ext cx="609600" cy="0"/>
          </a:xfrm>
          <a:prstGeom prst="line">
            <a:avLst/>
          </a:prstGeom>
          <a:noFill/>
          <a:ln w="57150">
            <a:solidFill>
              <a:schemeClr val="tx1"/>
            </a:solidFill>
            <a:round/>
            <a:headEnd/>
            <a:tailEnd type="triangle" w="med" len="med"/>
          </a:ln>
          <a:effectLst/>
        </p:spPr>
        <p:txBody>
          <a:bodyPr/>
          <a:lstStyle/>
          <a:p>
            <a:endParaRPr lang="ru-RU"/>
          </a:p>
        </p:txBody>
      </p:sp>
      <p:sp>
        <p:nvSpPr>
          <p:cNvPr id="62480" name="Line 16"/>
          <p:cNvSpPr>
            <a:spLocks noChangeShapeType="1"/>
          </p:cNvSpPr>
          <p:nvPr/>
        </p:nvSpPr>
        <p:spPr bwMode="auto">
          <a:xfrm flipH="1">
            <a:off x="1143000" y="2362200"/>
            <a:ext cx="2514600" cy="533400"/>
          </a:xfrm>
          <a:prstGeom prst="line">
            <a:avLst/>
          </a:prstGeom>
          <a:noFill/>
          <a:ln w="57150">
            <a:solidFill>
              <a:schemeClr val="tx1"/>
            </a:solidFill>
            <a:round/>
            <a:headEnd/>
            <a:tailEnd type="triangle" w="med" len="med"/>
          </a:ln>
          <a:effectLst/>
        </p:spPr>
        <p:txBody>
          <a:bodyPr/>
          <a:lstStyle/>
          <a:p>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a:r>
              <a:rPr lang="ru-RU" sz="4000" b="1" i="1">
                <a:solidFill>
                  <a:schemeClr val="folHlink"/>
                </a:solidFill>
                <a:effectLst>
                  <a:outerShdw blurRad="38100" dist="38100" dir="2700000" algn="tl">
                    <a:srgbClr val="C0C0C0"/>
                  </a:outerShdw>
                </a:effectLst>
              </a:rPr>
              <a:t>Конфликт – противостоят не герои, а уклады</a:t>
            </a:r>
          </a:p>
        </p:txBody>
      </p:sp>
      <p:sp>
        <p:nvSpPr>
          <p:cNvPr id="63504" name="Rectangle 16"/>
          <p:cNvSpPr>
            <a:spLocks noChangeArrowheads="1"/>
          </p:cNvSpPr>
          <p:nvPr/>
        </p:nvSpPr>
        <p:spPr bwMode="auto">
          <a:xfrm>
            <a:off x="685800" y="4419600"/>
            <a:ext cx="7924800" cy="1143000"/>
          </a:xfrm>
          <a:prstGeom prst="rect">
            <a:avLst/>
          </a:prstGeom>
          <a:solidFill>
            <a:srgbClr val="CCFF99"/>
          </a:solidFill>
          <a:ln w="9525">
            <a:solidFill>
              <a:schemeClr val="tx1"/>
            </a:solidFill>
            <a:miter lim="800000"/>
            <a:headEnd/>
            <a:tailEnd/>
          </a:ln>
          <a:effectLst/>
        </p:spPr>
        <p:txBody>
          <a:bodyPr wrap="none" anchor="ctr"/>
          <a:lstStyle/>
          <a:p>
            <a:r>
              <a:rPr lang="ru-RU" sz="2400" b="1" i="1">
                <a:solidFill>
                  <a:schemeClr val="bg2"/>
                </a:solidFill>
              </a:rPr>
              <a:t>Мир злых тупиц и чиновных идиотов</a:t>
            </a:r>
          </a:p>
        </p:txBody>
      </p:sp>
      <p:sp>
        <p:nvSpPr>
          <p:cNvPr id="63505" name="Rectangle 17"/>
          <p:cNvSpPr>
            <a:spLocks noChangeArrowheads="1"/>
          </p:cNvSpPr>
          <p:nvPr/>
        </p:nvSpPr>
        <p:spPr bwMode="auto">
          <a:xfrm>
            <a:off x="685800" y="2209800"/>
            <a:ext cx="8001000" cy="1143000"/>
          </a:xfrm>
          <a:prstGeom prst="rect">
            <a:avLst/>
          </a:prstGeom>
          <a:solidFill>
            <a:srgbClr val="CCFF99"/>
          </a:solidFill>
          <a:ln w="9525">
            <a:solidFill>
              <a:schemeClr val="tx1"/>
            </a:solidFill>
            <a:miter lim="800000"/>
            <a:headEnd/>
            <a:tailEnd/>
          </a:ln>
          <a:effectLst/>
        </p:spPr>
        <p:txBody>
          <a:bodyPr wrap="none" anchor="ctr"/>
          <a:lstStyle/>
          <a:p>
            <a:pPr>
              <a:spcBef>
                <a:spcPct val="20000"/>
              </a:spcBef>
              <a:buClr>
                <a:schemeClr val="bg2"/>
              </a:buClr>
              <a:buSzPct val="75000"/>
              <a:buFont typeface="Wingdings" pitchFamily="2" charset="2"/>
              <a:buNone/>
            </a:pPr>
            <a:r>
              <a:rPr lang="ru-RU" sz="2400" b="1" i="1">
                <a:solidFill>
                  <a:schemeClr val="bg2"/>
                </a:solidFill>
              </a:rPr>
              <a:t>Мир  веселой игры, счастливых случайностей, </a:t>
            </a:r>
          </a:p>
          <a:p>
            <a:pPr>
              <a:spcBef>
                <a:spcPct val="20000"/>
              </a:spcBef>
              <a:buClr>
                <a:schemeClr val="bg2"/>
              </a:buClr>
              <a:buSzPct val="75000"/>
              <a:buFont typeface="Wingdings" pitchFamily="2" charset="2"/>
              <a:buNone/>
            </a:pPr>
            <a:r>
              <a:rPr lang="ru-RU" sz="2400" b="1" i="1">
                <a:solidFill>
                  <a:schemeClr val="bg2"/>
                </a:solidFill>
              </a:rPr>
              <a:t>ищущих тех, кто к ним расположен. </a:t>
            </a:r>
            <a:endParaRPr lang="ru-RU" sz="2400">
              <a:solidFill>
                <a:schemeClr val="bg2"/>
              </a:solidFill>
            </a:endParaRPr>
          </a:p>
        </p:txBody>
      </p:sp>
      <p:sp>
        <p:nvSpPr>
          <p:cNvPr id="63506" name="Line 18"/>
          <p:cNvSpPr>
            <a:spLocks noChangeShapeType="1"/>
          </p:cNvSpPr>
          <p:nvPr/>
        </p:nvSpPr>
        <p:spPr bwMode="auto">
          <a:xfrm>
            <a:off x="4419600" y="3352800"/>
            <a:ext cx="0" cy="1066800"/>
          </a:xfrm>
          <a:prstGeom prst="line">
            <a:avLst/>
          </a:prstGeom>
          <a:noFill/>
          <a:ln w="76200">
            <a:solidFill>
              <a:schemeClr val="tx1"/>
            </a:solidFill>
            <a:round/>
            <a:headEnd type="triangle" w="med" len="med"/>
            <a:tailEnd type="triangle" w="med" len="med"/>
          </a:ln>
          <a:effectLst/>
        </p:spPr>
        <p:txBody>
          <a:bodyPr/>
          <a:lstStyle/>
          <a:p>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267200" y="457200"/>
            <a:ext cx="4419600" cy="838200"/>
          </a:xfrm>
        </p:spPr>
        <p:txBody>
          <a:bodyPr/>
          <a:lstStyle/>
          <a:p>
            <a:pPr algn="ctr"/>
            <a:r>
              <a:rPr lang="ru-RU" b="1" i="1">
                <a:solidFill>
                  <a:schemeClr val="accent2"/>
                </a:solidFill>
                <a:effectLst>
                  <a:outerShdw blurRad="38100" dist="38100" dir="2700000" algn="tl">
                    <a:srgbClr val="C0C0C0"/>
                  </a:outerShdw>
                </a:effectLst>
              </a:rPr>
              <a:t>80-90-е годы</a:t>
            </a:r>
          </a:p>
        </p:txBody>
      </p:sp>
      <p:pic>
        <p:nvPicPr>
          <p:cNvPr id="16388" name="Picture 4" descr="i?id=72704489&amp;tov=0"/>
          <p:cNvPicPr>
            <a:picLocks noChangeAspect="1" noChangeArrowheads="1"/>
          </p:cNvPicPr>
          <p:nvPr>
            <p:ph type="body" sz="half" idx="1"/>
          </p:nvPr>
        </p:nvPicPr>
        <p:blipFill>
          <a:blip r:embed="rId2" cstate="print"/>
          <a:srcRect/>
          <a:stretch>
            <a:fillRect/>
          </a:stretch>
        </p:blipFill>
        <p:spPr>
          <a:xfrm>
            <a:off x="990600" y="457200"/>
            <a:ext cx="1878013" cy="2514600"/>
          </a:xfrm>
          <a:noFill/>
          <a:ln/>
        </p:spPr>
      </p:pic>
      <p:sp>
        <p:nvSpPr>
          <p:cNvPr id="16395" name="Rectangle 11"/>
          <p:cNvSpPr>
            <a:spLocks noGrp="1" noChangeArrowheads="1"/>
          </p:cNvSpPr>
          <p:nvPr>
            <p:ph type="body" sz="half" idx="2"/>
          </p:nvPr>
        </p:nvSpPr>
        <p:spPr>
          <a:xfrm>
            <a:off x="3048000" y="1219200"/>
            <a:ext cx="5638800" cy="5334000"/>
          </a:xfrm>
        </p:spPr>
        <p:txBody>
          <a:bodyPr/>
          <a:lstStyle/>
          <a:p>
            <a:pPr>
              <a:lnSpc>
                <a:spcPct val="90000"/>
              </a:lnSpc>
              <a:buFont typeface="Wingdings" pitchFamily="2" charset="2"/>
              <a:buChar char="q"/>
            </a:pPr>
            <a:r>
              <a:rPr lang="ru-RU" sz="2200" b="1" i="1">
                <a:effectLst>
                  <a:outerShdw blurRad="38100" dist="38100" dir="2700000" algn="tl">
                    <a:srgbClr val="C0C0C0"/>
                  </a:outerShdw>
                </a:effectLst>
              </a:rPr>
              <a:t>Нарисовала  некий групповой портрет «промежуточного поколения» «людей не очень добрых, но и не так чтоб очень - злых, все знающих про принципы, но далеко не все принципы соблюдающих, не безнадежных дураков, но и не подлинно умных, читающих, но не начитанных; о родителях заботящихся, но не любящих; детей обеспечивающих, но не любящих; работу выполняющих, но не любящих; ни во что не верящих, но суеверных; мечтающих, чтобы общего стало не меньше. А своего побольше...» </a:t>
            </a:r>
          </a:p>
          <a:p>
            <a:pPr>
              <a:lnSpc>
                <a:spcPct val="90000"/>
              </a:lnSpc>
              <a:buFont typeface="Wingdings" pitchFamily="2" charset="2"/>
              <a:buNone/>
            </a:pPr>
            <a:r>
              <a:rPr lang="ru-RU" sz="2200" i="1">
                <a:effectLst>
                  <a:outerShdw blurRad="38100" dist="38100" dir="2700000" algn="tl">
                    <a:srgbClr val="C0C0C0"/>
                  </a:outerShdw>
                </a:effectLst>
              </a:rPr>
              <a:t>                                                  Б. Любимов</a:t>
            </a:r>
            <a:r>
              <a:rPr lang="ru-RU" sz="2200" b="1" i="1">
                <a:effectLst>
                  <a:outerShdw blurRad="38100" dist="38100" dir="2700000" algn="tl">
                    <a:srgbClr val="C0C0C0"/>
                  </a:outerShdw>
                </a:effectLst>
              </a:rPr>
              <a:t> </a:t>
            </a:r>
          </a:p>
        </p:txBody>
      </p:sp>
      <p:pic>
        <p:nvPicPr>
          <p:cNvPr id="16391" name="Picture 7" descr="i?id=30441742&amp;tov=6"/>
          <p:cNvPicPr>
            <a:picLocks noChangeAspect="1" noChangeArrowheads="1"/>
          </p:cNvPicPr>
          <p:nvPr/>
        </p:nvPicPr>
        <p:blipFill>
          <a:blip r:embed="rId3" cstate="print"/>
          <a:srcRect l="19354" r="29033"/>
          <a:stretch>
            <a:fillRect/>
          </a:stretch>
        </p:blipFill>
        <p:spPr bwMode="auto">
          <a:xfrm>
            <a:off x="1219200" y="4114800"/>
            <a:ext cx="1730375" cy="2514600"/>
          </a:xfrm>
          <a:prstGeom prst="rect">
            <a:avLst/>
          </a:prstGeom>
          <a:noFill/>
        </p:spPr>
      </p:pic>
      <p:pic>
        <p:nvPicPr>
          <p:cNvPr id="16393" name="Picture 9" descr="i?id=62119568&amp;tov=2"/>
          <p:cNvPicPr>
            <a:picLocks noChangeAspect="1" noChangeArrowheads="1"/>
          </p:cNvPicPr>
          <p:nvPr/>
        </p:nvPicPr>
        <p:blipFill>
          <a:blip r:embed="rId4" cstate="print"/>
          <a:srcRect/>
          <a:stretch>
            <a:fillRect/>
          </a:stretch>
        </p:blipFill>
        <p:spPr bwMode="auto">
          <a:xfrm>
            <a:off x="228600" y="2362200"/>
            <a:ext cx="1579563" cy="21336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3048000" y="533400"/>
            <a:ext cx="5638800" cy="6019800"/>
          </a:xfrm>
        </p:spPr>
        <p:txBody>
          <a:bodyPr/>
          <a:lstStyle/>
          <a:p>
            <a:pPr>
              <a:lnSpc>
                <a:spcPct val="90000"/>
              </a:lnSpc>
              <a:buFont typeface="Wingdings" pitchFamily="2" charset="2"/>
              <a:buChar char="q"/>
            </a:pPr>
            <a:r>
              <a:rPr lang="ru-RU" sz="2400" b="1" i="1">
                <a:effectLst>
                  <a:outerShdw blurRad="38100" dist="38100" dir="2700000" algn="tl">
                    <a:srgbClr val="C0C0C0"/>
                  </a:outerShdw>
                </a:effectLst>
              </a:rPr>
              <a:t>Герои не грешники и не злодеи, а практичные люди, предпочитающие рефлексированию - действие хотя и не во имя высоких идеалов.</a:t>
            </a:r>
          </a:p>
          <a:p>
            <a:pPr>
              <a:lnSpc>
                <a:spcPct val="90000"/>
              </a:lnSpc>
              <a:buFont typeface="Wingdings" pitchFamily="2" charset="2"/>
              <a:buChar char="q"/>
            </a:pPr>
            <a:r>
              <a:rPr lang="ru-RU" sz="2400" b="1" i="1">
                <a:effectLst>
                  <a:outerShdw blurRad="38100" dist="38100" dir="2700000" algn="tl">
                    <a:srgbClr val="C0C0C0"/>
                  </a:outerShdw>
                </a:effectLst>
              </a:rPr>
              <a:t>Им свойственен мучительный самоанализ, комплекс вины перед собой и близкими за свою «несостоятельность» </a:t>
            </a:r>
          </a:p>
          <a:p>
            <a:pPr>
              <a:lnSpc>
                <a:spcPct val="90000"/>
              </a:lnSpc>
              <a:buFont typeface="Wingdings" pitchFamily="2" charset="2"/>
              <a:buChar char="q"/>
            </a:pPr>
            <a:r>
              <a:rPr lang="ru-RU" sz="2400" b="1" i="1">
                <a:effectLst>
                  <a:outerShdw blurRad="38100" dist="38100" dir="2700000" algn="tl">
                    <a:srgbClr val="C0C0C0"/>
                  </a:outerShdw>
                </a:effectLst>
              </a:rPr>
              <a:t>Их души не покинули стыд и совесть</a:t>
            </a:r>
          </a:p>
          <a:p>
            <a:pPr>
              <a:lnSpc>
                <a:spcPct val="90000"/>
              </a:lnSpc>
              <a:buFont typeface="Wingdings" pitchFamily="2" charset="2"/>
              <a:buChar char="q"/>
            </a:pPr>
            <a:r>
              <a:rPr lang="ru-RU" sz="2400" b="1" i="1">
                <a:effectLst>
                  <a:outerShdw blurRad="38100" dist="38100" dir="2700000" algn="tl">
                    <a:srgbClr val="C0C0C0"/>
                  </a:outerShdw>
                </a:effectLst>
              </a:rPr>
              <a:t>Душевный  дискомфорт героев - чаще интеллигентов - следствие нравственной атмосферы застойного времени</a:t>
            </a:r>
          </a:p>
        </p:txBody>
      </p:sp>
      <p:pic>
        <p:nvPicPr>
          <p:cNvPr id="70661" name="Picture 5" descr="i?id=86283818&amp;tov=0"/>
          <p:cNvPicPr>
            <a:picLocks noChangeAspect="1" noChangeArrowheads="1"/>
          </p:cNvPicPr>
          <p:nvPr/>
        </p:nvPicPr>
        <p:blipFill>
          <a:blip r:embed="rId2" cstate="print"/>
          <a:srcRect/>
          <a:stretch>
            <a:fillRect/>
          </a:stretch>
        </p:blipFill>
        <p:spPr bwMode="auto">
          <a:xfrm>
            <a:off x="1295400" y="685800"/>
            <a:ext cx="1508125" cy="2057400"/>
          </a:xfrm>
          <a:prstGeom prst="rect">
            <a:avLst/>
          </a:prstGeom>
          <a:noFill/>
        </p:spPr>
      </p:pic>
      <p:pic>
        <p:nvPicPr>
          <p:cNvPr id="70663" name="Picture 7" descr="i?id=163634949&amp;tov=6"/>
          <p:cNvPicPr>
            <a:picLocks noChangeAspect="1" noChangeArrowheads="1"/>
          </p:cNvPicPr>
          <p:nvPr/>
        </p:nvPicPr>
        <p:blipFill>
          <a:blip r:embed="rId3" cstate="print"/>
          <a:srcRect/>
          <a:stretch>
            <a:fillRect/>
          </a:stretch>
        </p:blipFill>
        <p:spPr bwMode="auto">
          <a:xfrm>
            <a:off x="1219200" y="4191000"/>
            <a:ext cx="1600200" cy="2438400"/>
          </a:xfrm>
          <a:prstGeom prst="rect">
            <a:avLst/>
          </a:prstGeom>
          <a:noFill/>
        </p:spPr>
      </p:pic>
      <p:pic>
        <p:nvPicPr>
          <p:cNvPr id="70665" name="Picture 9" descr="i?id=172223122&amp;tov=8"/>
          <p:cNvPicPr>
            <a:picLocks noChangeAspect="1" noChangeArrowheads="1"/>
          </p:cNvPicPr>
          <p:nvPr/>
        </p:nvPicPr>
        <p:blipFill>
          <a:blip r:embed="rId4" cstate="print"/>
          <a:srcRect/>
          <a:stretch>
            <a:fillRect/>
          </a:stretch>
        </p:blipFill>
        <p:spPr bwMode="auto">
          <a:xfrm>
            <a:off x="228600" y="2438400"/>
            <a:ext cx="1600200" cy="19812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3048000" y="533400"/>
            <a:ext cx="5791200" cy="5943600"/>
          </a:xfrm>
        </p:spPr>
        <p:txBody>
          <a:bodyPr/>
          <a:lstStyle/>
          <a:p>
            <a:pPr>
              <a:lnSpc>
                <a:spcPct val="80000"/>
              </a:lnSpc>
              <a:buFont typeface="Wingdings" pitchFamily="2" charset="2"/>
              <a:buChar char="q"/>
            </a:pPr>
            <a:r>
              <a:rPr lang="ru-RU" sz="2400" b="1" i="1">
                <a:effectLst>
                  <a:outerShdw blurRad="38100" dist="38100" dir="2700000" algn="tl">
                    <a:srgbClr val="C0C0C0"/>
                  </a:outerShdw>
                </a:effectLst>
              </a:rPr>
              <a:t>Сюжеты не о социальных болезнях и их причинах, а о последствиях, о способах выжить «на краю», сохранить человеческое в человеке</a:t>
            </a:r>
          </a:p>
          <a:p>
            <a:pPr>
              <a:lnSpc>
                <a:spcPct val="80000"/>
              </a:lnSpc>
              <a:buFont typeface="Wingdings" pitchFamily="2" charset="2"/>
              <a:buChar char="q"/>
            </a:pPr>
            <a:r>
              <a:rPr lang="ru-RU" sz="2400" b="1" i="1">
                <a:effectLst>
                  <a:outerShdw blurRad="38100" dist="38100" dir="2700000" algn="tl">
                    <a:srgbClr val="C0C0C0"/>
                  </a:outerShdw>
                </a:effectLst>
              </a:rPr>
              <a:t>Доброта мироощущения, спасительный юмор, ирония по отношению к своим героям, простым людям, пытающимся разобраться в нелепостях своей жизни </a:t>
            </a:r>
          </a:p>
          <a:p>
            <a:pPr>
              <a:lnSpc>
                <a:spcPct val="80000"/>
              </a:lnSpc>
              <a:buFont typeface="Wingdings" pitchFamily="2" charset="2"/>
              <a:buChar char="q"/>
            </a:pPr>
            <a:r>
              <a:rPr lang="ru-RU" sz="2400" b="1" i="1">
                <a:effectLst>
                  <a:outerShdw blurRad="38100" dist="38100" dir="2700000" algn="tl">
                    <a:srgbClr val="C0C0C0"/>
                  </a:outerShdw>
                </a:effectLst>
              </a:rPr>
              <a:t>Активные  эстетические искания в области  жанра, конфликта, развития сценического действия, построения диалога, «речевого языка» героев и даже различных форм «авторского присутствия»</a:t>
            </a:r>
            <a:r>
              <a:rPr lang="ru-RU" sz="2400"/>
              <a:t> </a:t>
            </a:r>
          </a:p>
        </p:txBody>
      </p:sp>
      <p:pic>
        <p:nvPicPr>
          <p:cNvPr id="71685" name="Picture 5" descr="i?id=50286733&amp;tov=0"/>
          <p:cNvPicPr>
            <a:picLocks noChangeAspect="1" noChangeArrowheads="1"/>
          </p:cNvPicPr>
          <p:nvPr/>
        </p:nvPicPr>
        <p:blipFill>
          <a:blip r:embed="rId2" cstate="print"/>
          <a:srcRect l="8000" r="12000"/>
          <a:stretch>
            <a:fillRect/>
          </a:stretch>
        </p:blipFill>
        <p:spPr bwMode="auto">
          <a:xfrm>
            <a:off x="1066800" y="457200"/>
            <a:ext cx="1644650" cy="2057400"/>
          </a:xfrm>
          <a:prstGeom prst="rect">
            <a:avLst/>
          </a:prstGeom>
          <a:noFill/>
        </p:spPr>
      </p:pic>
      <p:pic>
        <p:nvPicPr>
          <p:cNvPr id="71687" name="Picture 7" descr="i?id=141220871&amp;tov=6"/>
          <p:cNvPicPr>
            <a:picLocks noChangeAspect="1" noChangeArrowheads="1"/>
          </p:cNvPicPr>
          <p:nvPr/>
        </p:nvPicPr>
        <p:blipFill>
          <a:blip r:embed="rId3" cstate="print"/>
          <a:srcRect l="25861" r="25424" b="7408"/>
          <a:stretch>
            <a:fillRect/>
          </a:stretch>
        </p:blipFill>
        <p:spPr bwMode="auto">
          <a:xfrm>
            <a:off x="304800" y="2133600"/>
            <a:ext cx="1506538" cy="2133600"/>
          </a:xfrm>
          <a:prstGeom prst="rect">
            <a:avLst/>
          </a:prstGeom>
          <a:noFill/>
        </p:spPr>
      </p:pic>
      <p:pic>
        <p:nvPicPr>
          <p:cNvPr id="71689" name="Picture 9" descr="i?id=170185348&amp;tov=7"/>
          <p:cNvPicPr>
            <a:picLocks noChangeAspect="1" noChangeArrowheads="1"/>
          </p:cNvPicPr>
          <p:nvPr/>
        </p:nvPicPr>
        <p:blipFill>
          <a:blip r:embed="rId4" cstate="print"/>
          <a:srcRect l="4668" r="48651"/>
          <a:stretch>
            <a:fillRect/>
          </a:stretch>
        </p:blipFill>
        <p:spPr bwMode="auto">
          <a:xfrm>
            <a:off x="1219200" y="4114800"/>
            <a:ext cx="1681163" cy="24384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2895600" y="457200"/>
            <a:ext cx="6019800" cy="6096000"/>
          </a:xfrm>
        </p:spPr>
        <p:txBody>
          <a:bodyPr/>
          <a:lstStyle/>
          <a:p>
            <a:pPr>
              <a:lnSpc>
                <a:spcPct val="80000"/>
              </a:lnSpc>
              <a:buFont typeface="Wingdings" pitchFamily="2" charset="2"/>
              <a:buChar char="q"/>
            </a:pPr>
            <a:r>
              <a:rPr lang="ru-RU" sz="2400" b="1" i="1"/>
              <a:t>Философское  осмысление  проблем века</a:t>
            </a:r>
          </a:p>
          <a:p>
            <a:pPr>
              <a:lnSpc>
                <a:spcPct val="80000"/>
              </a:lnSpc>
              <a:buFont typeface="Wingdings" pitchFamily="2" charset="2"/>
              <a:buChar char="q"/>
            </a:pPr>
            <a:r>
              <a:rPr lang="ru-RU" sz="2400" b="1" i="1"/>
              <a:t>Интерес  к жанру интеллектуальной драмы, пьесы-притчи с многообразием условных приемов</a:t>
            </a:r>
          </a:p>
          <a:p>
            <a:pPr>
              <a:lnSpc>
                <a:spcPct val="80000"/>
              </a:lnSpc>
              <a:buFont typeface="Wingdings" pitchFamily="2" charset="2"/>
              <a:buChar char="q"/>
            </a:pPr>
            <a:r>
              <a:rPr lang="ru-RU" sz="2400" b="1" i="1"/>
              <a:t>Использование  уже известны литературных и легендарных сюжетов, исторических ретроспекций </a:t>
            </a:r>
          </a:p>
          <a:p>
            <a:pPr>
              <a:lnSpc>
                <a:spcPct val="80000"/>
              </a:lnSpc>
              <a:buFont typeface="Wingdings" pitchFamily="2" charset="2"/>
              <a:buChar char="q"/>
            </a:pPr>
            <a:r>
              <a:rPr lang="ru-RU" sz="2400" b="1" i="1"/>
              <a:t>Постановка  вечные проблемы, к которым причастны наши современники: Добро и Зло, Жизнь и Смерть, война и мир, предназначение человека в этом мире. </a:t>
            </a:r>
          </a:p>
          <a:p>
            <a:pPr>
              <a:lnSpc>
                <a:spcPct val="80000"/>
              </a:lnSpc>
              <a:buFont typeface="Wingdings" pitchFamily="2" charset="2"/>
              <a:buChar char="q"/>
            </a:pPr>
            <a:r>
              <a:rPr lang="ru-RU" sz="2400" b="1" i="1"/>
              <a:t>Обновление театрального языка, тяготение к постмодернизму, авангарду</a:t>
            </a:r>
          </a:p>
        </p:txBody>
      </p:sp>
      <p:pic>
        <p:nvPicPr>
          <p:cNvPr id="72709" name="Picture 5" descr="i?id=39412199&amp;tov=8"/>
          <p:cNvPicPr>
            <a:picLocks noChangeAspect="1" noChangeArrowheads="1"/>
          </p:cNvPicPr>
          <p:nvPr/>
        </p:nvPicPr>
        <p:blipFill>
          <a:blip r:embed="rId2" cstate="print"/>
          <a:srcRect l="49681" b="13333"/>
          <a:stretch>
            <a:fillRect/>
          </a:stretch>
        </p:blipFill>
        <p:spPr bwMode="auto">
          <a:xfrm>
            <a:off x="914400" y="457200"/>
            <a:ext cx="1630363" cy="2209800"/>
          </a:xfrm>
          <a:prstGeom prst="rect">
            <a:avLst/>
          </a:prstGeom>
          <a:noFill/>
        </p:spPr>
      </p:pic>
      <p:pic>
        <p:nvPicPr>
          <p:cNvPr id="72711" name="Picture 7" descr="i?id=15761725&amp;tov=6"/>
          <p:cNvPicPr>
            <a:picLocks noChangeAspect="1" noChangeArrowheads="1"/>
          </p:cNvPicPr>
          <p:nvPr/>
        </p:nvPicPr>
        <p:blipFill>
          <a:blip r:embed="rId3" cstate="print"/>
          <a:srcRect b="10715"/>
          <a:stretch>
            <a:fillRect/>
          </a:stretch>
        </p:blipFill>
        <p:spPr bwMode="auto">
          <a:xfrm>
            <a:off x="228600" y="2362200"/>
            <a:ext cx="1530350" cy="2057400"/>
          </a:xfrm>
          <a:prstGeom prst="rect">
            <a:avLst/>
          </a:prstGeom>
          <a:noFill/>
        </p:spPr>
      </p:pic>
      <p:pic>
        <p:nvPicPr>
          <p:cNvPr id="72713" name="Picture 9" descr="i?id=101433350&amp;tov=5"/>
          <p:cNvPicPr>
            <a:picLocks noChangeAspect="1" noChangeArrowheads="1"/>
          </p:cNvPicPr>
          <p:nvPr/>
        </p:nvPicPr>
        <p:blipFill>
          <a:blip r:embed="rId4" cstate="print"/>
          <a:srcRect b="13333"/>
          <a:stretch>
            <a:fillRect/>
          </a:stretch>
        </p:blipFill>
        <p:spPr bwMode="auto">
          <a:xfrm>
            <a:off x="914400" y="4114800"/>
            <a:ext cx="1687513" cy="2209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381000"/>
            <a:ext cx="8229600" cy="990600"/>
          </a:xfrm>
        </p:spPr>
        <p:txBody>
          <a:bodyPr/>
          <a:lstStyle/>
          <a:p>
            <a:pPr algn="ctr"/>
            <a:r>
              <a:rPr lang="ru-RU" sz="6000" b="1" i="1">
                <a:solidFill>
                  <a:schemeClr val="accent2"/>
                </a:solidFill>
                <a:effectLst>
                  <a:outerShdw blurRad="38100" dist="38100" dir="2700000" algn="tl">
                    <a:srgbClr val="C0C0C0"/>
                  </a:outerShdw>
                </a:effectLst>
              </a:rPr>
              <a:t>План</a:t>
            </a:r>
            <a:r>
              <a:rPr lang="ru-RU" sz="4800" b="1" i="1">
                <a:solidFill>
                  <a:schemeClr val="accent2"/>
                </a:solidFill>
                <a:effectLst>
                  <a:outerShdw blurRad="38100" dist="38100" dir="2700000" algn="tl">
                    <a:srgbClr val="C0C0C0"/>
                  </a:outerShdw>
                </a:effectLst>
              </a:rPr>
              <a:t> </a:t>
            </a:r>
          </a:p>
        </p:txBody>
      </p:sp>
      <p:sp>
        <p:nvSpPr>
          <p:cNvPr id="76803" name="Rectangle 3"/>
          <p:cNvSpPr>
            <a:spLocks noGrp="1" noChangeArrowheads="1"/>
          </p:cNvSpPr>
          <p:nvPr>
            <p:ph type="body" idx="1"/>
          </p:nvPr>
        </p:nvSpPr>
        <p:spPr>
          <a:xfrm>
            <a:off x="457200" y="1600200"/>
            <a:ext cx="8458200" cy="5029200"/>
          </a:xfrm>
        </p:spPr>
        <p:txBody>
          <a:bodyPr/>
          <a:lstStyle/>
          <a:p>
            <a:pPr>
              <a:lnSpc>
                <a:spcPct val="80000"/>
              </a:lnSpc>
              <a:buFont typeface="Wingdings" pitchFamily="2" charset="2"/>
              <a:buChar char="q"/>
            </a:pPr>
            <a:r>
              <a:rPr lang="ru-RU" sz="2400" b="1" i="1"/>
              <a:t>История становления драмы после октября 1917</a:t>
            </a:r>
          </a:p>
          <a:p>
            <a:pPr lvl="2">
              <a:lnSpc>
                <a:spcPct val="80000"/>
              </a:lnSpc>
              <a:buFont typeface="Wingdings" pitchFamily="2" charset="2"/>
              <a:buChar char="Ø"/>
            </a:pPr>
            <a:r>
              <a:rPr lang="ru-RU" sz="2000" b="1" i="1"/>
              <a:t>Драма 20-х годов</a:t>
            </a:r>
          </a:p>
          <a:p>
            <a:pPr lvl="2">
              <a:lnSpc>
                <a:spcPct val="80000"/>
              </a:lnSpc>
              <a:buFont typeface="Wingdings" pitchFamily="2" charset="2"/>
              <a:buChar char="Ø"/>
            </a:pPr>
            <a:r>
              <a:rPr lang="ru-RU" sz="2000" b="1" i="1"/>
              <a:t>Драма 30-40-х годов</a:t>
            </a:r>
          </a:p>
          <a:p>
            <a:pPr lvl="2">
              <a:lnSpc>
                <a:spcPct val="80000"/>
              </a:lnSpc>
              <a:buFont typeface="Wingdings" pitchFamily="2" charset="2"/>
              <a:buChar char="Ø"/>
            </a:pPr>
            <a:r>
              <a:rPr lang="ru-RU" sz="2000" b="1" i="1"/>
              <a:t>Драма 50-60-х годов. Социально-психологическая пьеса.</a:t>
            </a:r>
          </a:p>
          <a:p>
            <a:pPr>
              <a:lnSpc>
                <a:spcPct val="80000"/>
              </a:lnSpc>
              <a:buFont typeface="Wingdings" pitchFamily="2" charset="2"/>
              <a:buChar char="q"/>
            </a:pPr>
            <a:r>
              <a:rPr lang="ru-RU" sz="2400" b="1" i="1"/>
              <a:t>Художественный мир драмы А. Вампилова</a:t>
            </a:r>
          </a:p>
          <a:p>
            <a:pPr lvl="2">
              <a:lnSpc>
                <a:spcPct val="80000"/>
              </a:lnSpc>
              <a:buFont typeface="Wingdings" pitchFamily="2" charset="2"/>
              <a:buChar char="Ø"/>
            </a:pPr>
            <a:r>
              <a:rPr lang="ru-RU" sz="2000" b="1" i="1"/>
              <a:t>Особенности эстетики А Вампилова</a:t>
            </a:r>
          </a:p>
          <a:p>
            <a:pPr lvl="2">
              <a:lnSpc>
                <a:spcPct val="80000"/>
              </a:lnSpc>
              <a:buFont typeface="Wingdings" pitchFamily="2" charset="2"/>
              <a:buChar char="Ø"/>
            </a:pPr>
            <a:r>
              <a:rPr lang="ru-RU" sz="2000" b="1" i="1"/>
              <a:t>История создания комедии «Старший сын»</a:t>
            </a:r>
          </a:p>
          <a:p>
            <a:pPr lvl="2">
              <a:lnSpc>
                <a:spcPct val="80000"/>
              </a:lnSpc>
              <a:buFont typeface="Wingdings" pitchFamily="2" charset="2"/>
              <a:buChar char="Ø"/>
            </a:pPr>
            <a:r>
              <a:rPr lang="ru-RU" sz="2000" b="1" i="1"/>
              <a:t>Особенности сюжета, композиции</a:t>
            </a:r>
          </a:p>
          <a:p>
            <a:pPr lvl="2">
              <a:lnSpc>
                <a:spcPct val="80000"/>
              </a:lnSpc>
              <a:buFont typeface="Wingdings" pitchFamily="2" charset="2"/>
              <a:buChar char="Ø"/>
            </a:pPr>
            <a:r>
              <a:rPr lang="ru-RU" sz="2000" b="1" i="1"/>
              <a:t>Нравственные искания героев, система образов</a:t>
            </a:r>
          </a:p>
          <a:p>
            <a:pPr lvl="2">
              <a:lnSpc>
                <a:spcPct val="80000"/>
              </a:lnSpc>
              <a:buFont typeface="Wingdings" pitchFamily="2" charset="2"/>
              <a:buChar char="Ø"/>
            </a:pPr>
            <a:r>
              <a:rPr lang="ru-RU" sz="2000" b="1" i="1"/>
              <a:t>Особенности конфликта</a:t>
            </a:r>
          </a:p>
          <a:p>
            <a:pPr>
              <a:lnSpc>
                <a:spcPct val="80000"/>
              </a:lnSpc>
              <a:buFont typeface="Wingdings" pitchFamily="2" charset="2"/>
              <a:buChar char="q"/>
            </a:pPr>
            <a:r>
              <a:rPr lang="ru-RU" sz="2400" b="1" i="1"/>
              <a:t>Современная драматургия</a:t>
            </a:r>
          </a:p>
          <a:p>
            <a:pPr lvl="2">
              <a:lnSpc>
                <a:spcPct val="80000"/>
              </a:lnSpc>
              <a:buFont typeface="Wingdings" pitchFamily="2" charset="2"/>
              <a:buChar char="Ø"/>
            </a:pPr>
            <a:r>
              <a:rPr lang="ru-RU" sz="2000" b="1" i="1"/>
              <a:t>Проблема героя в современной драме</a:t>
            </a:r>
          </a:p>
          <a:p>
            <a:pPr lvl="2">
              <a:lnSpc>
                <a:spcPct val="80000"/>
              </a:lnSpc>
              <a:buFont typeface="Wingdings" pitchFamily="2" charset="2"/>
              <a:buChar char="Ø"/>
            </a:pPr>
            <a:r>
              <a:rPr lang="ru-RU" sz="2000" b="1" i="1"/>
              <a:t>Темы, сюжеты, проблемы</a:t>
            </a:r>
          </a:p>
          <a:p>
            <a:pPr lvl="2">
              <a:lnSpc>
                <a:spcPct val="80000"/>
              </a:lnSpc>
              <a:buFont typeface="Wingdings" pitchFamily="2" charset="2"/>
              <a:buChar char="Ø"/>
            </a:pPr>
            <a:r>
              <a:rPr lang="ru-RU" sz="2000" b="1" i="1"/>
              <a:t>Эстетические поиски. Абсурдисткая драма</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1981200" y="1143000"/>
            <a:ext cx="6934200" cy="5334000"/>
          </a:xfrm>
        </p:spPr>
        <p:txBody>
          <a:bodyPr/>
          <a:lstStyle/>
          <a:p>
            <a:pPr>
              <a:lnSpc>
                <a:spcPct val="80000"/>
              </a:lnSpc>
              <a:buFont typeface="Wingdings" pitchFamily="2" charset="2"/>
              <a:buChar char="q"/>
            </a:pPr>
            <a:r>
              <a:rPr lang="ru-RU" sz="2400" b="1" i="1">
                <a:effectLst>
                  <a:outerShdw blurRad="38100" dist="38100" dir="2700000" algn="tl">
                    <a:srgbClr val="C0C0C0"/>
                  </a:outerShdw>
                </a:effectLst>
              </a:rPr>
              <a:t>восприятие мира как дома для умалишенных, «дурацкой жизни», где разорваны обычные связи, трагикомически одинаковы поступки и фантасмагоричны ситуации. </a:t>
            </a:r>
          </a:p>
          <a:p>
            <a:pPr>
              <a:lnSpc>
                <a:spcPct val="80000"/>
              </a:lnSpc>
              <a:buFont typeface="Wingdings" pitchFamily="2" charset="2"/>
              <a:buChar char="q"/>
            </a:pPr>
            <a:r>
              <a:rPr lang="ru-RU" sz="2400" b="1" i="1">
                <a:effectLst>
                  <a:outerShdw blurRad="38100" dist="38100" dir="2700000" algn="tl">
                    <a:srgbClr val="C0C0C0"/>
                  </a:outerShdw>
                </a:effectLst>
              </a:rPr>
              <a:t>реальность населена людьми-фантомами, «придурками», оборотнями.</a:t>
            </a:r>
          </a:p>
          <a:p>
            <a:pPr>
              <a:lnSpc>
                <a:spcPct val="80000"/>
              </a:lnSpc>
              <a:buFont typeface="Wingdings" pitchFamily="2" charset="2"/>
              <a:buChar char="q"/>
            </a:pPr>
            <a:r>
              <a:rPr lang="ru-RU" sz="2400" b="1" i="1">
                <a:effectLst>
                  <a:outerShdw blurRad="38100" dist="38100" dir="2700000" algn="tl">
                    <a:srgbClr val="C0C0C0"/>
                  </a:outerShdw>
                </a:effectLst>
              </a:rPr>
              <a:t>место действия - свалка, морг, кладбище, тюрьма палата психбольницы</a:t>
            </a:r>
          </a:p>
          <a:p>
            <a:pPr>
              <a:lnSpc>
                <a:spcPct val="80000"/>
              </a:lnSpc>
              <a:buFont typeface="Wingdings" pitchFamily="2" charset="2"/>
              <a:buChar char="q"/>
            </a:pPr>
            <a:r>
              <a:rPr lang="ru-RU" sz="2400" b="1" i="1">
                <a:effectLst>
                  <a:outerShdw blurRad="38100" dist="38100" dir="2700000" algn="tl">
                    <a:srgbClr val="C0C0C0"/>
                  </a:outerShdw>
                </a:effectLst>
              </a:rPr>
              <a:t>клеймят трагические обстоятельства, уродующие человека, всматриваются в его страдания, заставляя задуматься «на краю» о возможности распрямиться и выжить в нередко страшных условиях.</a:t>
            </a:r>
          </a:p>
        </p:txBody>
      </p:sp>
      <p:pic>
        <p:nvPicPr>
          <p:cNvPr id="73733" name="Picture 5" descr="i?id=128222896&amp;tov=7"/>
          <p:cNvPicPr>
            <a:picLocks noChangeAspect="1" noChangeArrowheads="1"/>
          </p:cNvPicPr>
          <p:nvPr/>
        </p:nvPicPr>
        <p:blipFill>
          <a:blip r:embed="rId2" cstate="print"/>
          <a:srcRect l="4607"/>
          <a:stretch>
            <a:fillRect/>
          </a:stretch>
        </p:blipFill>
        <p:spPr bwMode="auto">
          <a:xfrm>
            <a:off x="304800" y="381000"/>
            <a:ext cx="1577975" cy="2209800"/>
          </a:xfrm>
          <a:prstGeom prst="rect">
            <a:avLst/>
          </a:prstGeom>
          <a:noFill/>
        </p:spPr>
      </p:pic>
      <p:pic>
        <p:nvPicPr>
          <p:cNvPr id="73735" name="Picture 7" descr="i?id=30772750&amp;tov=7"/>
          <p:cNvPicPr>
            <a:picLocks noChangeAspect="1" noChangeArrowheads="1"/>
          </p:cNvPicPr>
          <p:nvPr/>
        </p:nvPicPr>
        <p:blipFill>
          <a:blip r:embed="rId3" cstate="print"/>
          <a:srcRect/>
          <a:stretch>
            <a:fillRect/>
          </a:stretch>
        </p:blipFill>
        <p:spPr bwMode="auto">
          <a:xfrm>
            <a:off x="304800" y="2514600"/>
            <a:ext cx="1566863" cy="2209800"/>
          </a:xfrm>
          <a:prstGeom prst="rect">
            <a:avLst/>
          </a:prstGeom>
          <a:noFill/>
        </p:spPr>
      </p:pic>
      <p:pic>
        <p:nvPicPr>
          <p:cNvPr id="73737" name="Picture 9" descr="i?id=47106256&amp;tov=4"/>
          <p:cNvPicPr>
            <a:picLocks noChangeAspect="1" noChangeArrowheads="1"/>
          </p:cNvPicPr>
          <p:nvPr/>
        </p:nvPicPr>
        <p:blipFill>
          <a:blip r:embed="rId4" cstate="print"/>
          <a:srcRect l="11539" r="7692"/>
          <a:stretch>
            <a:fillRect/>
          </a:stretch>
        </p:blipFill>
        <p:spPr bwMode="auto">
          <a:xfrm>
            <a:off x="304800" y="4724400"/>
            <a:ext cx="1600200" cy="1905000"/>
          </a:xfrm>
          <a:prstGeom prst="rect">
            <a:avLst/>
          </a:prstGeom>
          <a:noFill/>
        </p:spPr>
      </p:pic>
      <p:sp>
        <p:nvSpPr>
          <p:cNvPr id="73738" name="Rectangle 10"/>
          <p:cNvSpPr>
            <a:spLocks noGrp="1" noChangeArrowheads="1"/>
          </p:cNvSpPr>
          <p:nvPr>
            <p:ph type="title"/>
          </p:nvPr>
        </p:nvSpPr>
        <p:spPr>
          <a:xfrm>
            <a:off x="2209800" y="304800"/>
            <a:ext cx="6477000" cy="762000"/>
          </a:xfrm>
        </p:spPr>
        <p:txBody>
          <a:bodyPr/>
          <a:lstStyle/>
          <a:p>
            <a:r>
              <a:rPr lang="ru-RU" b="1" i="1">
                <a:solidFill>
                  <a:schemeClr val="accent2"/>
                </a:solidFill>
                <a:effectLst>
                  <a:outerShdw blurRad="38100" dist="38100" dir="2700000" algn="tl">
                    <a:srgbClr val="C0C0C0"/>
                  </a:outerShdw>
                </a:effectLst>
              </a:rPr>
              <a:t>Абсурдисткая драма</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2743200" y="838200"/>
            <a:ext cx="5943600" cy="5334000"/>
          </a:xfrm>
        </p:spPr>
        <p:txBody>
          <a:bodyPr/>
          <a:lstStyle/>
          <a:p>
            <a:pPr marL="0" indent="0">
              <a:buFont typeface="Wingdings" pitchFamily="2" charset="2"/>
              <a:buNone/>
            </a:pPr>
            <a:r>
              <a:rPr lang="ru-RU" b="1" i="1"/>
              <a:t>«Кажется, единственное, что драматический писатель может передать в нынешних условиях, это определенное безумие момента. То есть ощущение переломного момента истории с торжеством хаоса».</a:t>
            </a:r>
            <a:r>
              <a:rPr lang="ru-RU" i="1"/>
              <a:t> </a:t>
            </a:r>
          </a:p>
          <a:p>
            <a:pPr marL="0" indent="0">
              <a:buFont typeface="Wingdings" pitchFamily="2" charset="2"/>
              <a:buNone/>
            </a:pPr>
            <a:r>
              <a:rPr lang="ru-RU" i="1"/>
              <a:t>                       </a:t>
            </a:r>
            <a:r>
              <a:rPr lang="ru-RU" b="1" i="1"/>
              <a:t>Е. Соколянский</a:t>
            </a:r>
          </a:p>
        </p:txBody>
      </p:sp>
      <p:pic>
        <p:nvPicPr>
          <p:cNvPr id="74757" name="Picture 5" descr="i?id=91614814&amp;tov=4"/>
          <p:cNvPicPr>
            <a:picLocks noChangeAspect="1" noChangeArrowheads="1"/>
          </p:cNvPicPr>
          <p:nvPr/>
        </p:nvPicPr>
        <p:blipFill>
          <a:blip r:embed="rId2" cstate="print"/>
          <a:srcRect/>
          <a:stretch>
            <a:fillRect/>
          </a:stretch>
        </p:blipFill>
        <p:spPr bwMode="auto">
          <a:xfrm>
            <a:off x="381000" y="685800"/>
            <a:ext cx="2014538" cy="2667000"/>
          </a:xfrm>
          <a:prstGeom prst="rect">
            <a:avLst/>
          </a:prstGeom>
          <a:noFill/>
        </p:spPr>
      </p:pic>
      <p:pic>
        <p:nvPicPr>
          <p:cNvPr id="74759" name="Picture 7" descr="i?id=107260453&amp;tov=4"/>
          <p:cNvPicPr>
            <a:picLocks noChangeAspect="1" noChangeArrowheads="1"/>
          </p:cNvPicPr>
          <p:nvPr/>
        </p:nvPicPr>
        <p:blipFill>
          <a:blip r:embed="rId3" cstate="print"/>
          <a:srcRect/>
          <a:stretch>
            <a:fillRect/>
          </a:stretch>
        </p:blipFill>
        <p:spPr bwMode="auto">
          <a:xfrm>
            <a:off x="381000" y="3352800"/>
            <a:ext cx="2005013" cy="2971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a:xfrm>
            <a:off x="3200400" y="381000"/>
            <a:ext cx="5486400" cy="838200"/>
          </a:xfrm>
        </p:spPr>
        <p:txBody>
          <a:bodyPr/>
          <a:lstStyle/>
          <a:p>
            <a:pPr algn="ctr"/>
            <a:r>
              <a:rPr lang="ru-RU" b="1" i="1">
                <a:solidFill>
                  <a:schemeClr val="folHlink"/>
                </a:solidFill>
                <a:effectLst>
                  <a:outerShdw blurRad="38100" dist="38100" dir="2700000" algn="tl">
                    <a:srgbClr val="C0C0C0"/>
                  </a:outerShdw>
                </a:effectLst>
              </a:rPr>
              <a:t>20-е годы</a:t>
            </a:r>
          </a:p>
        </p:txBody>
      </p:sp>
      <p:pic>
        <p:nvPicPr>
          <p:cNvPr id="6149" name="Picture 5" descr="i?id=127536101&amp;tov=0"/>
          <p:cNvPicPr>
            <a:picLocks noChangeAspect="1" noChangeArrowheads="1"/>
          </p:cNvPicPr>
          <p:nvPr/>
        </p:nvPicPr>
        <p:blipFill>
          <a:blip r:embed="rId2" cstate="print"/>
          <a:srcRect/>
          <a:stretch>
            <a:fillRect/>
          </a:stretch>
        </p:blipFill>
        <p:spPr bwMode="auto">
          <a:xfrm>
            <a:off x="1600200" y="1905000"/>
            <a:ext cx="1325563" cy="1905000"/>
          </a:xfrm>
          <a:prstGeom prst="rect">
            <a:avLst/>
          </a:prstGeom>
          <a:noFill/>
        </p:spPr>
      </p:pic>
      <p:pic>
        <p:nvPicPr>
          <p:cNvPr id="6152" name="Picture 8" descr="i?id=8868640&amp;tov=3"/>
          <p:cNvPicPr>
            <a:picLocks noChangeAspect="1" noChangeArrowheads="1"/>
          </p:cNvPicPr>
          <p:nvPr/>
        </p:nvPicPr>
        <p:blipFill>
          <a:blip r:embed="rId3" cstate="print"/>
          <a:srcRect/>
          <a:stretch>
            <a:fillRect/>
          </a:stretch>
        </p:blipFill>
        <p:spPr bwMode="auto">
          <a:xfrm>
            <a:off x="304800" y="2971800"/>
            <a:ext cx="1325563" cy="1981200"/>
          </a:xfrm>
          <a:prstGeom prst="rect">
            <a:avLst/>
          </a:prstGeom>
          <a:noFill/>
        </p:spPr>
      </p:pic>
      <p:pic>
        <p:nvPicPr>
          <p:cNvPr id="6154" name="Picture 10" descr="i?id=15563731&amp;tov=8"/>
          <p:cNvPicPr>
            <a:picLocks noChangeAspect="1" noChangeArrowheads="1"/>
          </p:cNvPicPr>
          <p:nvPr/>
        </p:nvPicPr>
        <p:blipFill>
          <a:blip r:embed="rId4" cstate="print"/>
          <a:srcRect/>
          <a:stretch>
            <a:fillRect/>
          </a:stretch>
        </p:blipFill>
        <p:spPr bwMode="auto">
          <a:xfrm>
            <a:off x="1600200" y="4495800"/>
            <a:ext cx="1301750" cy="1828800"/>
          </a:xfrm>
          <a:prstGeom prst="rect">
            <a:avLst/>
          </a:prstGeom>
          <a:noFill/>
        </p:spPr>
      </p:pic>
      <p:pic>
        <p:nvPicPr>
          <p:cNvPr id="6156" name="Picture 12" descr="i?id=128098599&amp;tov=8"/>
          <p:cNvPicPr>
            <a:picLocks noChangeAspect="1" noChangeArrowheads="1"/>
          </p:cNvPicPr>
          <p:nvPr/>
        </p:nvPicPr>
        <p:blipFill>
          <a:blip r:embed="rId5" cstate="print"/>
          <a:srcRect/>
          <a:stretch>
            <a:fillRect/>
          </a:stretch>
        </p:blipFill>
        <p:spPr bwMode="auto">
          <a:xfrm>
            <a:off x="228600" y="533400"/>
            <a:ext cx="1423988" cy="1828800"/>
          </a:xfrm>
          <a:prstGeom prst="rect">
            <a:avLst/>
          </a:prstGeom>
          <a:noFill/>
        </p:spPr>
      </p:pic>
      <p:sp>
        <p:nvSpPr>
          <p:cNvPr id="6159" name="Rectangle 15"/>
          <p:cNvSpPr>
            <a:spLocks noGrp="1" noChangeArrowheads="1"/>
          </p:cNvSpPr>
          <p:nvPr>
            <p:ph type="body" sz="half" idx="2"/>
          </p:nvPr>
        </p:nvSpPr>
        <p:spPr>
          <a:xfrm>
            <a:off x="2971800" y="1219200"/>
            <a:ext cx="5943600" cy="5410200"/>
          </a:xfrm>
          <a:noFill/>
          <a:ln/>
        </p:spPr>
        <p:txBody>
          <a:bodyPr/>
          <a:lstStyle/>
          <a:p>
            <a:pPr>
              <a:lnSpc>
                <a:spcPct val="80000"/>
              </a:lnSpc>
              <a:buFont typeface="Wingdings" pitchFamily="2" charset="2"/>
              <a:buChar char="q"/>
            </a:pPr>
            <a:r>
              <a:rPr lang="ru-RU" sz="2000" b="1" i="1">
                <a:solidFill>
                  <a:schemeClr val="bg2"/>
                </a:solidFill>
                <a:effectLst>
                  <a:outerShdw blurRad="38100" dist="38100" dir="2700000" algn="tl">
                    <a:srgbClr val="C0C0C0"/>
                  </a:outerShdw>
                </a:effectLst>
              </a:rPr>
              <a:t>установление государственного контроля над театрами, репертуар которых должен отвечать современной идеологии </a:t>
            </a:r>
          </a:p>
          <a:p>
            <a:pPr>
              <a:lnSpc>
                <a:spcPct val="80000"/>
              </a:lnSpc>
              <a:buFont typeface="Wingdings" pitchFamily="2" charset="2"/>
              <a:buChar char="q"/>
            </a:pPr>
            <a:r>
              <a:rPr lang="ru-RU" sz="2000" b="1" i="1">
                <a:solidFill>
                  <a:schemeClr val="bg2"/>
                </a:solidFill>
                <a:effectLst>
                  <a:outerShdw blurRad="38100" dist="38100" dir="2700000" algn="tl">
                    <a:srgbClr val="C0C0C0"/>
                  </a:outerShdw>
                </a:effectLst>
              </a:rPr>
              <a:t>романтическая трактовка революционных событий, сочетание трагедии с социальным оптимизмом </a:t>
            </a:r>
          </a:p>
          <a:p>
            <a:pPr>
              <a:lnSpc>
                <a:spcPct val="80000"/>
              </a:lnSpc>
              <a:buFont typeface="Wingdings" pitchFamily="2" charset="2"/>
              <a:buChar char="q"/>
            </a:pPr>
            <a:r>
              <a:rPr lang="ru-RU" sz="2000" b="1" i="1">
                <a:solidFill>
                  <a:schemeClr val="bg2"/>
                </a:solidFill>
                <a:effectLst>
                  <a:outerShdw blurRad="38100" dist="38100" dir="2700000" algn="tl">
                    <a:srgbClr val="C0C0C0"/>
                  </a:outerShdw>
                </a:effectLst>
              </a:rPr>
              <a:t>начал складываться жанр советской сатирической комедии, на первом этапе своего существования связанный с обличением НЭПа </a:t>
            </a:r>
          </a:p>
          <a:p>
            <a:pPr>
              <a:lnSpc>
                <a:spcPct val="80000"/>
              </a:lnSpc>
              <a:buFont typeface="Wingdings" pitchFamily="2" charset="2"/>
              <a:buChar char="q"/>
            </a:pPr>
            <a:r>
              <a:rPr lang="ru-RU" sz="2000" b="1" i="1">
                <a:solidFill>
                  <a:schemeClr val="bg2"/>
                </a:solidFill>
                <a:effectLst>
                  <a:outerShdw blurRad="38100" dist="38100" dir="2700000" algn="tl">
                    <a:srgbClr val="C0C0C0"/>
                  </a:outerShdw>
                </a:effectLst>
              </a:rPr>
              <a:t>В.Маяковский</a:t>
            </a:r>
            <a:r>
              <a:rPr lang="ru-RU" sz="2000">
                <a:solidFill>
                  <a:schemeClr val="bg2"/>
                </a:solidFill>
              </a:rPr>
              <a:t> </a:t>
            </a:r>
            <a:r>
              <a:rPr lang="ru-RU" sz="2000" b="1" i="1">
                <a:solidFill>
                  <a:schemeClr val="bg2"/>
                </a:solidFill>
                <a:effectLst>
                  <a:outerShdw blurRad="38100" dist="38100" dir="2700000" algn="tl">
                    <a:srgbClr val="C0C0C0"/>
                  </a:outerShdw>
                </a:effectLst>
              </a:rPr>
              <a:t>( «Мистерия-Буфф»,«Клоп», «Баня») Сейфуллин («Виринея»), А.Серафимович («Марьяна», авторская инсценировка романа «Железный поток»), Л.Леонов («Барсуки»), К.Тренев («Любовь Яровая»), Б.Лавренев («Разлом»), В.Иванов («Бронепоезд 14-69»), В.Билль-Белоцерковский («Шторм»), Д.Фурманов («Мятеж»)</a:t>
            </a:r>
            <a:r>
              <a:rPr lang="ru-RU" sz="2000">
                <a:solidFill>
                  <a:schemeClr val="bg2"/>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2286000" y="304800"/>
            <a:ext cx="6400800" cy="914400"/>
          </a:xfrm>
        </p:spPr>
        <p:txBody>
          <a:bodyPr/>
          <a:lstStyle/>
          <a:p>
            <a:pPr algn="ctr"/>
            <a:r>
              <a:rPr lang="ru-RU" b="1" i="1">
                <a:solidFill>
                  <a:schemeClr val="folHlink"/>
                </a:solidFill>
                <a:effectLst>
                  <a:outerShdw blurRad="38100" dist="38100" dir="2700000" algn="tl">
                    <a:srgbClr val="C0C0C0"/>
                  </a:outerShdw>
                </a:effectLst>
              </a:rPr>
              <a:t>30-40-е годы</a:t>
            </a:r>
          </a:p>
        </p:txBody>
      </p:sp>
      <p:sp>
        <p:nvSpPr>
          <p:cNvPr id="8206" name="Rectangle 14"/>
          <p:cNvSpPr>
            <a:spLocks noGrp="1" noChangeArrowheads="1"/>
          </p:cNvSpPr>
          <p:nvPr>
            <p:ph type="body" sz="half" idx="2"/>
          </p:nvPr>
        </p:nvSpPr>
        <p:spPr>
          <a:xfrm>
            <a:off x="2895600" y="1066800"/>
            <a:ext cx="6019800" cy="5562600"/>
          </a:xfrm>
        </p:spPr>
        <p:txBody>
          <a:bodyPr/>
          <a:lstStyle/>
          <a:p>
            <a:pPr>
              <a:lnSpc>
                <a:spcPct val="80000"/>
              </a:lnSpc>
              <a:buFont typeface="Wingdings" pitchFamily="2" charset="2"/>
              <a:buChar char="q"/>
            </a:pPr>
            <a:r>
              <a:rPr lang="ru-RU" sz="1800" b="1" i="1">
                <a:solidFill>
                  <a:schemeClr val="bg2"/>
                </a:solidFill>
                <a:effectLst>
                  <a:outerShdw blurRad="38100" dist="38100" dir="2700000" algn="tl">
                    <a:srgbClr val="C0C0C0"/>
                  </a:outerShdw>
                </a:effectLst>
              </a:rPr>
              <a:t>Поиски  нового положительного героя </a:t>
            </a:r>
          </a:p>
          <a:p>
            <a:pPr>
              <a:lnSpc>
                <a:spcPct val="80000"/>
              </a:lnSpc>
              <a:buFont typeface="Wingdings" pitchFamily="2" charset="2"/>
              <a:buChar char="q"/>
            </a:pPr>
            <a:r>
              <a:rPr lang="ru-RU" sz="1800" b="1" i="1">
                <a:solidFill>
                  <a:schemeClr val="bg2"/>
                </a:solidFill>
                <a:effectLst>
                  <a:outerShdw blurRad="38100" dist="38100" dir="2700000" algn="tl">
                    <a:srgbClr val="C0C0C0"/>
                  </a:outerShdw>
                </a:effectLst>
              </a:rPr>
              <a:t>Популярностью пользовались пьесы, в которых выводился образ Ленина</a:t>
            </a:r>
          </a:p>
          <a:p>
            <a:pPr>
              <a:lnSpc>
                <a:spcPct val="80000"/>
              </a:lnSpc>
              <a:buFont typeface="Wingdings" pitchFamily="2" charset="2"/>
              <a:buChar char="q"/>
            </a:pPr>
            <a:r>
              <a:rPr lang="ru-RU" sz="1800" b="1" i="1">
                <a:solidFill>
                  <a:schemeClr val="bg2"/>
                </a:solidFill>
                <a:effectLst>
                  <a:outerShdw blurRad="38100" dist="38100" dir="2700000" algn="tl">
                    <a:srgbClr val="C0C0C0"/>
                  </a:outerShdw>
                </a:effectLst>
              </a:rPr>
              <a:t>В период Великой Отечественной войны 1941-1945 и в первые послевоенные годы на первый план закономерно вышла патриотическая драматургия как на современные, так и на исторические темы. После войны широкое распространение получили пьесы, посвященные международной борьбе за мир.</a:t>
            </a:r>
          </a:p>
          <a:p>
            <a:pPr>
              <a:lnSpc>
                <a:spcPct val="80000"/>
              </a:lnSpc>
              <a:buFont typeface="Wingdings" pitchFamily="2" charset="2"/>
              <a:buChar char="q"/>
            </a:pPr>
            <a:r>
              <a:rPr lang="ru-RU" sz="1800" b="1" i="1">
                <a:solidFill>
                  <a:schemeClr val="bg2"/>
                </a:solidFill>
                <a:effectLst>
                  <a:outerShdw blurRad="38100" dist="38100" dir="2700000" algn="tl">
                    <a:srgbClr val="C0C0C0"/>
                  </a:outerShdw>
                </a:effectLst>
              </a:rPr>
              <a:t>М.Горький («Егор Булычов и другие», «Достигаев и другие»). Н.Погодин («Темп», «Поэма о топоре», «Мой друг»), В.Вишневский («Первая конная», «Последний решительный», «Оптимистическая трагедия»), А.Афиногенов («Страх», «Далекое», «Машенька»), А.Корнейчука («Гибель эскадры», «Платон Кречет»), М.Светлова («Сказка», «Двадцать лет спустя»), К.Симонова («Парень из нашего города», «Русские люди», «Русский вопрос», «Четвертый» ). </a:t>
            </a:r>
          </a:p>
          <a:p>
            <a:pPr>
              <a:lnSpc>
                <a:spcPct val="80000"/>
              </a:lnSpc>
            </a:pPr>
            <a:endParaRPr lang="ru-RU" sz="1800" b="1" i="1">
              <a:solidFill>
                <a:schemeClr val="bg2"/>
              </a:solidFill>
              <a:effectLst>
                <a:outerShdw blurRad="38100" dist="38100" dir="2700000" algn="tl">
                  <a:srgbClr val="C0C0C0"/>
                </a:outerShdw>
              </a:effectLst>
            </a:endParaRPr>
          </a:p>
        </p:txBody>
      </p:sp>
      <p:pic>
        <p:nvPicPr>
          <p:cNvPr id="8198" name="Picture 6" descr="i?id=1796206&amp;tov=7"/>
          <p:cNvPicPr>
            <a:picLocks noChangeAspect="1" noChangeArrowheads="1"/>
          </p:cNvPicPr>
          <p:nvPr/>
        </p:nvPicPr>
        <p:blipFill>
          <a:blip r:embed="rId2" cstate="print"/>
          <a:srcRect r="3899"/>
          <a:stretch>
            <a:fillRect/>
          </a:stretch>
        </p:blipFill>
        <p:spPr bwMode="auto">
          <a:xfrm>
            <a:off x="228600" y="533400"/>
            <a:ext cx="1447800" cy="1905000"/>
          </a:xfrm>
          <a:prstGeom prst="rect">
            <a:avLst/>
          </a:prstGeom>
          <a:noFill/>
        </p:spPr>
      </p:pic>
      <p:pic>
        <p:nvPicPr>
          <p:cNvPr id="8200" name="Picture 8" descr="i?id=24505352&amp;tov=5"/>
          <p:cNvPicPr>
            <a:picLocks noChangeAspect="1" noChangeArrowheads="1"/>
          </p:cNvPicPr>
          <p:nvPr/>
        </p:nvPicPr>
        <p:blipFill>
          <a:blip r:embed="rId3" cstate="print"/>
          <a:srcRect l="11227" t="9630" r="4561" b="16544"/>
          <a:stretch>
            <a:fillRect/>
          </a:stretch>
        </p:blipFill>
        <p:spPr bwMode="auto">
          <a:xfrm>
            <a:off x="1447800" y="1600200"/>
            <a:ext cx="1319213" cy="1905000"/>
          </a:xfrm>
          <a:prstGeom prst="rect">
            <a:avLst/>
          </a:prstGeom>
          <a:noFill/>
        </p:spPr>
      </p:pic>
      <p:pic>
        <p:nvPicPr>
          <p:cNvPr id="8202" name="Picture 10" descr="i?id=94402756&amp;tov=0"/>
          <p:cNvPicPr>
            <a:picLocks noChangeAspect="1" noChangeArrowheads="1"/>
          </p:cNvPicPr>
          <p:nvPr/>
        </p:nvPicPr>
        <p:blipFill>
          <a:blip r:embed="rId4" cstate="print"/>
          <a:srcRect l="5518" t="3847" r="6207" b="3847"/>
          <a:stretch>
            <a:fillRect/>
          </a:stretch>
        </p:blipFill>
        <p:spPr bwMode="auto">
          <a:xfrm>
            <a:off x="203200" y="3048000"/>
            <a:ext cx="1397000" cy="1981200"/>
          </a:xfrm>
          <a:prstGeom prst="rect">
            <a:avLst/>
          </a:prstGeom>
          <a:noFill/>
        </p:spPr>
      </p:pic>
      <p:pic>
        <p:nvPicPr>
          <p:cNvPr id="8204" name="Picture 12" descr="i?id=6885258&amp;tov=0"/>
          <p:cNvPicPr>
            <a:picLocks noChangeAspect="1" noChangeArrowheads="1"/>
          </p:cNvPicPr>
          <p:nvPr/>
        </p:nvPicPr>
        <p:blipFill>
          <a:blip r:embed="rId5" cstate="print"/>
          <a:srcRect r="19150"/>
          <a:stretch>
            <a:fillRect/>
          </a:stretch>
        </p:blipFill>
        <p:spPr bwMode="auto">
          <a:xfrm>
            <a:off x="1447800" y="4419600"/>
            <a:ext cx="1447800" cy="2057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6" name="Rectangle 16"/>
          <p:cNvSpPr>
            <a:spLocks noGrp="1" noChangeArrowheads="1"/>
          </p:cNvSpPr>
          <p:nvPr>
            <p:ph type="body" sz="half" idx="2"/>
          </p:nvPr>
        </p:nvSpPr>
        <p:spPr>
          <a:xfrm>
            <a:off x="2971800" y="1295400"/>
            <a:ext cx="5943600" cy="4876800"/>
          </a:xfrm>
        </p:spPr>
        <p:txBody>
          <a:bodyPr/>
          <a:lstStyle/>
          <a:p>
            <a:pPr>
              <a:buFont typeface="Wingdings" pitchFamily="2" charset="2"/>
              <a:buChar char="q"/>
            </a:pPr>
            <a:r>
              <a:rPr lang="ru-RU" b="1" i="1">
                <a:effectLst>
                  <a:outerShdw blurRad="38100" dist="38100" dir="2700000" algn="tl">
                    <a:srgbClr val="C0C0C0"/>
                  </a:outerShdw>
                </a:effectLst>
              </a:rPr>
              <a:t>драматургия для детей, создателями которой были А.Бруштейн, В.Любимова, С.Михалков, С.Маршак, Н.Шестаков</a:t>
            </a:r>
          </a:p>
          <a:p>
            <a:pPr>
              <a:buFont typeface="Wingdings" pitchFamily="2" charset="2"/>
              <a:buChar char="q"/>
            </a:pPr>
            <a:r>
              <a:rPr lang="ru-RU" b="1" i="1">
                <a:effectLst>
                  <a:outerShdw blurRad="38100" dist="38100" dir="2700000" algn="tl">
                    <a:srgbClr val="C0C0C0"/>
                  </a:outerShdw>
                </a:effectLst>
              </a:rPr>
              <a:t>Е.Шварц, аллегорические и парадоксальные сказки которого адресовались не столько детям, сколько взрослым («Золушка», «Тень», «Дракон»  </a:t>
            </a:r>
          </a:p>
        </p:txBody>
      </p:sp>
      <p:pic>
        <p:nvPicPr>
          <p:cNvPr id="10246" name="Picture 6" descr="i?id=49803807&amp;tov=7"/>
          <p:cNvPicPr>
            <a:picLocks noChangeAspect="1" noChangeArrowheads="1"/>
          </p:cNvPicPr>
          <p:nvPr/>
        </p:nvPicPr>
        <p:blipFill>
          <a:blip r:embed="rId2" cstate="print"/>
          <a:srcRect/>
          <a:stretch>
            <a:fillRect/>
          </a:stretch>
        </p:blipFill>
        <p:spPr bwMode="auto">
          <a:xfrm>
            <a:off x="304800" y="609600"/>
            <a:ext cx="1371600" cy="1905000"/>
          </a:xfrm>
          <a:prstGeom prst="rect">
            <a:avLst/>
          </a:prstGeom>
          <a:noFill/>
        </p:spPr>
      </p:pic>
      <p:pic>
        <p:nvPicPr>
          <p:cNvPr id="10250" name="Picture 10" descr="i?id=28982320&amp;tov=6"/>
          <p:cNvPicPr>
            <a:picLocks noChangeAspect="1" noChangeArrowheads="1"/>
          </p:cNvPicPr>
          <p:nvPr/>
        </p:nvPicPr>
        <p:blipFill>
          <a:blip r:embed="rId3" cstate="print"/>
          <a:srcRect b="23000"/>
          <a:stretch>
            <a:fillRect/>
          </a:stretch>
        </p:blipFill>
        <p:spPr bwMode="auto">
          <a:xfrm>
            <a:off x="1066800" y="1981200"/>
            <a:ext cx="1395413" cy="1676400"/>
          </a:xfrm>
          <a:prstGeom prst="rect">
            <a:avLst/>
          </a:prstGeom>
          <a:noFill/>
        </p:spPr>
      </p:pic>
      <p:pic>
        <p:nvPicPr>
          <p:cNvPr id="10252" name="Picture 12" descr="i?id=97432464&amp;tov=8"/>
          <p:cNvPicPr>
            <a:picLocks noChangeAspect="1" noChangeArrowheads="1"/>
          </p:cNvPicPr>
          <p:nvPr/>
        </p:nvPicPr>
        <p:blipFill>
          <a:blip r:embed="rId4" cstate="print"/>
          <a:srcRect/>
          <a:stretch>
            <a:fillRect/>
          </a:stretch>
        </p:blipFill>
        <p:spPr bwMode="auto">
          <a:xfrm>
            <a:off x="228600" y="3276600"/>
            <a:ext cx="1395413" cy="1905000"/>
          </a:xfrm>
          <a:prstGeom prst="rect">
            <a:avLst/>
          </a:prstGeom>
          <a:noFill/>
        </p:spPr>
      </p:pic>
      <p:pic>
        <p:nvPicPr>
          <p:cNvPr id="10254" name="Picture 14" descr="i?id=4703470&amp;tov=2"/>
          <p:cNvPicPr>
            <a:picLocks noChangeAspect="1" noChangeArrowheads="1"/>
          </p:cNvPicPr>
          <p:nvPr/>
        </p:nvPicPr>
        <p:blipFill>
          <a:blip r:embed="rId5" cstate="print"/>
          <a:srcRect b="15384"/>
          <a:stretch>
            <a:fillRect/>
          </a:stretch>
        </p:blipFill>
        <p:spPr bwMode="auto">
          <a:xfrm>
            <a:off x="990600" y="4648200"/>
            <a:ext cx="1355725" cy="1981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a:xfrm>
            <a:off x="3352800" y="457200"/>
            <a:ext cx="5334000" cy="914400"/>
          </a:xfrm>
        </p:spPr>
        <p:txBody>
          <a:bodyPr/>
          <a:lstStyle/>
          <a:p>
            <a:pPr algn="ctr"/>
            <a:r>
              <a:rPr lang="ru-RU" b="1" i="1">
                <a:solidFill>
                  <a:schemeClr val="folHlink"/>
                </a:solidFill>
                <a:effectLst>
                  <a:outerShdw blurRad="38100" dist="38100" dir="2700000" algn="tl">
                    <a:srgbClr val="C0C0C0"/>
                  </a:outerShdw>
                </a:effectLst>
              </a:rPr>
              <a:t>50-60-е годы</a:t>
            </a:r>
          </a:p>
        </p:txBody>
      </p:sp>
      <p:sp>
        <p:nvSpPr>
          <p:cNvPr id="12300" name="Rectangle 12"/>
          <p:cNvSpPr>
            <a:spLocks noGrp="1" noChangeArrowheads="1"/>
          </p:cNvSpPr>
          <p:nvPr>
            <p:ph type="body" sz="half" idx="2"/>
          </p:nvPr>
        </p:nvSpPr>
        <p:spPr>
          <a:xfrm>
            <a:off x="2971800" y="1219200"/>
            <a:ext cx="5943600" cy="5410200"/>
          </a:xfrm>
        </p:spPr>
        <p:txBody>
          <a:bodyPr/>
          <a:lstStyle/>
          <a:p>
            <a:pPr>
              <a:lnSpc>
                <a:spcPct val="80000"/>
              </a:lnSpc>
              <a:buFont typeface="Wingdings" pitchFamily="2" charset="2"/>
              <a:buChar char="q"/>
            </a:pPr>
            <a:r>
              <a:rPr lang="ru-RU" sz="2200" b="1" i="1">
                <a:effectLst>
                  <a:outerShdw blurRad="38100" dist="38100" dir="2700000" algn="tl">
                    <a:srgbClr val="C0C0C0"/>
                  </a:outerShdw>
                </a:effectLst>
              </a:rPr>
              <a:t>Осуждена   так называемая "теория бесконфликтности"</a:t>
            </a:r>
          </a:p>
          <a:p>
            <a:pPr>
              <a:lnSpc>
                <a:spcPct val="80000"/>
              </a:lnSpc>
              <a:buFont typeface="Wingdings" pitchFamily="2" charset="2"/>
              <a:buChar char="q"/>
            </a:pPr>
            <a:r>
              <a:rPr lang="ru-RU" sz="2200" b="1" i="1">
                <a:effectLst>
                  <a:outerShdw blurRad="38100" dist="38100" dir="2700000" algn="tl">
                    <a:srgbClr val="C0C0C0"/>
                  </a:outerShdw>
                </a:effectLst>
              </a:rPr>
              <a:t>Ежегодно проводились конкурсы современной драматургии, журнал "Театр" в каждом выпуске публиковал одну - две новые пьесы. Всесоюзное агентство по авторским правам издавало ежегодно несколько сотен современных пьес, закупленных и рекомендованных к постановке </a:t>
            </a:r>
          </a:p>
          <a:p>
            <a:pPr>
              <a:lnSpc>
                <a:spcPct val="80000"/>
              </a:lnSpc>
              <a:buFont typeface="Wingdings" pitchFamily="2" charset="2"/>
              <a:buChar char="q"/>
            </a:pPr>
            <a:r>
              <a:rPr lang="ru-RU" sz="2200" b="1" i="1">
                <a:effectLst>
                  <a:outerShdw blurRad="38100" dist="38100" dir="2700000" algn="tl">
                    <a:srgbClr val="C0C0C0"/>
                  </a:outerShdw>
                </a:effectLst>
              </a:rPr>
              <a:t>Появились произведения новых талантливых авторов, сформировались индивидуальности трех драматургов, чьи пьесы много ставились на протяжении всего советского периода — В.Розова, А.Володина, А.Арбузова. </a:t>
            </a:r>
          </a:p>
        </p:txBody>
      </p:sp>
      <p:pic>
        <p:nvPicPr>
          <p:cNvPr id="12294" name="Picture 6" descr="i?id=3623716&amp;tov=7"/>
          <p:cNvPicPr>
            <a:picLocks noChangeAspect="1" noChangeArrowheads="1"/>
          </p:cNvPicPr>
          <p:nvPr/>
        </p:nvPicPr>
        <p:blipFill>
          <a:blip r:embed="rId2" cstate="print"/>
          <a:srcRect/>
          <a:stretch>
            <a:fillRect/>
          </a:stretch>
        </p:blipFill>
        <p:spPr bwMode="auto">
          <a:xfrm>
            <a:off x="1219200" y="533400"/>
            <a:ext cx="1514475" cy="2133600"/>
          </a:xfrm>
          <a:prstGeom prst="rect">
            <a:avLst/>
          </a:prstGeom>
          <a:noFill/>
        </p:spPr>
      </p:pic>
      <p:pic>
        <p:nvPicPr>
          <p:cNvPr id="12296" name="Picture 8" descr="i?id=85045961&amp;tov=4"/>
          <p:cNvPicPr>
            <a:picLocks noChangeAspect="1" noChangeArrowheads="1"/>
          </p:cNvPicPr>
          <p:nvPr/>
        </p:nvPicPr>
        <p:blipFill>
          <a:blip r:embed="rId3" cstate="print"/>
          <a:srcRect l="26244" r="16191" b="7692"/>
          <a:stretch>
            <a:fillRect/>
          </a:stretch>
        </p:blipFill>
        <p:spPr bwMode="auto">
          <a:xfrm>
            <a:off x="152400" y="2438400"/>
            <a:ext cx="1565275" cy="2209800"/>
          </a:xfrm>
          <a:prstGeom prst="rect">
            <a:avLst/>
          </a:prstGeom>
          <a:noFill/>
        </p:spPr>
      </p:pic>
      <p:pic>
        <p:nvPicPr>
          <p:cNvPr id="12298" name="Picture 10" descr="i?id=8957047&amp;tov=0"/>
          <p:cNvPicPr>
            <a:picLocks noChangeAspect="1" noChangeArrowheads="1"/>
          </p:cNvPicPr>
          <p:nvPr/>
        </p:nvPicPr>
        <p:blipFill>
          <a:blip r:embed="rId4" cstate="print"/>
          <a:srcRect r="18018" b="3448"/>
          <a:stretch>
            <a:fillRect/>
          </a:stretch>
        </p:blipFill>
        <p:spPr bwMode="auto">
          <a:xfrm>
            <a:off x="1219200" y="4191000"/>
            <a:ext cx="1687513" cy="23622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04800" y="457200"/>
            <a:ext cx="8458200" cy="914400"/>
          </a:xfrm>
        </p:spPr>
        <p:txBody>
          <a:bodyPr/>
          <a:lstStyle/>
          <a:p>
            <a:pPr algn="ctr"/>
            <a:r>
              <a:rPr lang="ru-RU" sz="3600" b="1" i="1">
                <a:solidFill>
                  <a:schemeClr val="folHlink"/>
                </a:solidFill>
                <a:effectLst>
                  <a:outerShdw blurRad="38100" dist="38100" dir="2700000" algn="tl">
                    <a:srgbClr val="C0C0C0"/>
                  </a:outerShdw>
                </a:effectLst>
              </a:rPr>
              <a:t>Социально-психологическая </a:t>
            </a:r>
            <a:br>
              <a:rPr lang="ru-RU" sz="3600" b="1" i="1">
                <a:solidFill>
                  <a:schemeClr val="folHlink"/>
                </a:solidFill>
                <a:effectLst>
                  <a:outerShdw blurRad="38100" dist="38100" dir="2700000" algn="tl">
                    <a:srgbClr val="C0C0C0"/>
                  </a:outerShdw>
                </a:effectLst>
              </a:rPr>
            </a:br>
            <a:r>
              <a:rPr lang="ru-RU" sz="3600" b="1" i="1">
                <a:solidFill>
                  <a:schemeClr val="folHlink"/>
                </a:solidFill>
                <a:effectLst>
                  <a:outerShdw blurRad="38100" dist="38100" dir="2700000" algn="tl">
                    <a:srgbClr val="C0C0C0"/>
                  </a:outerShdw>
                </a:effectLst>
              </a:rPr>
              <a:t>пьеса</a:t>
            </a:r>
          </a:p>
        </p:txBody>
      </p:sp>
      <p:sp>
        <p:nvSpPr>
          <p:cNvPr id="53251" name="Rectangle 3"/>
          <p:cNvSpPr>
            <a:spLocks noGrp="1" noChangeArrowheads="1"/>
          </p:cNvSpPr>
          <p:nvPr>
            <p:ph type="body" idx="1"/>
          </p:nvPr>
        </p:nvSpPr>
        <p:spPr>
          <a:xfrm>
            <a:off x="457200" y="1524000"/>
            <a:ext cx="8229600" cy="5334000"/>
          </a:xfrm>
        </p:spPr>
        <p:txBody>
          <a:bodyPr/>
          <a:lstStyle/>
          <a:p>
            <a:pPr>
              <a:lnSpc>
                <a:spcPct val="90000"/>
              </a:lnSpc>
              <a:buSzTx/>
              <a:buFont typeface="Wingdings" pitchFamily="2" charset="2"/>
              <a:buChar char="q"/>
            </a:pPr>
            <a:r>
              <a:rPr lang="ru-RU" sz="2200" b="1" i="1">
                <a:effectLst>
                  <a:outerShdw blurRad="38100" dist="38100" dir="2700000" algn="tl">
                    <a:srgbClr val="C0C0C0"/>
                  </a:outerShdw>
                </a:effectLst>
              </a:rPr>
              <a:t>будничный, даже бытовой фон самого действия - глубокий, многослойный философский и этический подтекст</a:t>
            </a:r>
          </a:p>
          <a:p>
            <a:pPr>
              <a:lnSpc>
                <a:spcPct val="90000"/>
              </a:lnSpc>
              <a:buSzTx/>
              <a:buFont typeface="Wingdings" pitchFamily="2" charset="2"/>
              <a:buChar char="q"/>
            </a:pPr>
            <a:r>
              <a:rPr lang="ru-RU" sz="2200" b="1" i="1">
                <a:effectLst>
                  <a:outerShdw blurRad="38100" dist="38100" dir="2700000" algn="tl">
                    <a:srgbClr val="C0C0C0"/>
                  </a:outerShdw>
                </a:effectLst>
              </a:rPr>
              <a:t>отражение «вечных», общечеловеческих вопросов и проблем</a:t>
            </a:r>
          </a:p>
          <a:p>
            <a:pPr>
              <a:lnSpc>
                <a:spcPct val="90000"/>
              </a:lnSpc>
              <a:buSzTx/>
              <a:buFont typeface="Wingdings" pitchFamily="2" charset="2"/>
              <a:buChar char="q"/>
            </a:pPr>
            <a:r>
              <a:rPr lang="ru-RU" sz="2200" b="1" i="1">
                <a:effectLst>
                  <a:outerShdw blurRad="38100" dist="38100" dir="2700000" algn="tl">
                    <a:srgbClr val="C0C0C0"/>
                  </a:outerShdw>
                </a:effectLst>
              </a:rPr>
              <a:t> использование таких приемов, как</a:t>
            </a:r>
          </a:p>
          <a:p>
            <a:pPr lvl="2">
              <a:lnSpc>
                <a:spcPct val="90000"/>
              </a:lnSpc>
              <a:buSzTx/>
              <a:buFont typeface="Wingdings" pitchFamily="2" charset="2"/>
              <a:buChar char="Ø"/>
            </a:pPr>
            <a:r>
              <a:rPr lang="ru-RU" sz="2200" b="1" i="1">
                <a:effectLst>
                  <a:outerShdw blurRad="38100" dist="38100" dir="2700000" algn="tl">
                    <a:srgbClr val="C0C0C0"/>
                  </a:outerShdw>
                </a:effectLst>
              </a:rPr>
              <a:t>создание «подводного течения» </a:t>
            </a:r>
          </a:p>
          <a:p>
            <a:pPr lvl="2">
              <a:lnSpc>
                <a:spcPct val="90000"/>
              </a:lnSpc>
              <a:buSzTx/>
              <a:buFont typeface="Wingdings" pitchFamily="2" charset="2"/>
              <a:buChar char="Ø"/>
            </a:pPr>
            <a:r>
              <a:rPr lang="ru-RU" sz="2200" b="1" i="1">
                <a:effectLst>
                  <a:outerShdw blurRad="38100" dist="38100" dir="2700000" algn="tl">
                    <a:srgbClr val="C0C0C0"/>
                  </a:outerShdw>
                </a:effectLst>
              </a:rPr>
              <a:t>встроенного сюжета, </a:t>
            </a:r>
          </a:p>
          <a:p>
            <a:pPr lvl="2">
              <a:lnSpc>
                <a:spcPct val="90000"/>
              </a:lnSpc>
              <a:buSzTx/>
              <a:buFont typeface="Wingdings" pitchFamily="2" charset="2"/>
              <a:buChar char="Ø"/>
            </a:pPr>
            <a:r>
              <a:rPr lang="ru-RU" sz="2200" b="1" i="1">
                <a:effectLst>
                  <a:outerShdw blurRad="38100" dist="38100" dir="2700000" algn="tl">
                    <a:srgbClr val="C0C0C0"/>
                  </a:outerShdw>
                </a:effectLst>
              </a:rPr>
              <a:t>расширения сценического пространства путем введения в действие поэтических или предметных символов. </a:t>
            </a:r>
          </a:p>
          <a:p>
            <a:pPr lvl="2">
              <a:lnSpc>
                <a:spcPct val="90000"/>
              </a:lnSpc>
              <a:buSzTx/>
              <a:buFont typeface="Wingdings" pitchFamily="2" charset="2"/>
              <a:buChar char="Ø"/>
            </a:pPr>
            <a:r>
              <a:rPr lang="ru-RU" sz="2200" b="1" i="1">
                <a:effectLst>
                  <a:outerShdw blurRad="38100" dist="38100" dir="2700000" algn="tl">
                    <a:srgbClr val="C0C0C0"/>
                  </a:outerShdw>
                </a:effectLst>
              </a:rPr>
              <a:t>внесценические «голоса», иногда составляющие, по сути, отдельный план действия, </a:t>
            </a:r>
          </a:p>
          <a:p>
            <a:pPr lvl="2">
              <a:lnSpc>
                <a:spcPct val="90000"/>
              </a:lnSpc>
              <a:buSzTx/>
              <a:buFont typeface="Wingdings" pitchFamily="2" charset="2"/>
              <a:buChar char="Ø"/>
            </a:pPr>
            <a:r>
              <a:rPr lang="ru-RU" sz="2200" b="1" i="1">
                <a:effectLst>
                  <a:outerShdw blurRad="38100" dist="38100" dir="2700000" algn="tl">
                    <a:srgbClr val="C0C0C0"/>
                  </a:outerShdw>
                </a:effectLst>
              </a:rPr>
              <a:t>фантастические видения героев</a:t>
            </a:r>
            <a:r>
              <a:rPr lang="ru-RU" b="1" i="1">
                <a:effectLst>
                  <a:outerShdw blurRad="38100" dist="38100" dir="2700000" algn="tl">
                    <a:srgbClr val="C0C0C0"/>
                  </a:outerShdw>
                </a:effectLst>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04800"/>
            <a:ext cx="8229600" cy="1066800"/>
          </a:xfrm>
        </p:spPr>
        <p:txBody>
          <a:bodyPr/>
          <a:lstStyle/>
          <a:p>
            <a:pPr algn="ctr"/>
            <a:r>
              <a:rPr lang="ru-RU" b="1" i="1">
                <a:solidFill>
                  <a:schemeClr val="folHlink"/>
                </a:solidFill>
                <a:effectLst>
                  <a:outerShdw blurRad="38100" dist="38100" dir="2700000" algn="tl">
                    <a:srgbClr val="C0C0C0"/>
                  </a:outerShdw>
                </a:effectLst>
              </a:rPr>
              <a:t>Александр Вампилов</a:t>
            </a:r>
            <a:r>
              <a:rPr lang="ru-RU"/>
              <a:t> </a:t>
            </a:r>
          </a:p>
        </p:txBody>
      </p:sp>
      <p:pic>
        <p:nvPicPr>
          <p:cNvPr id="14340" name="Picture 4" descr="i?id=39750424&amp;tov=4"/>
          <p:cNvPicPr>
            <a:picLocks noChangeAspect="1" noChangeArrowheads="1"/>
          </p:cNvPicPr>
          <p:nvPr>
            <p:ph type="body" sz="half" idx="1"/>
          </p:nvPr>
        </p:nvPicPr>
        <p:blipFill>
          <a:blip r:embed="rId2" cstate="print"/>
          <a:srcRect/>
          <a:stretch>
            <a:fillRect/>
          </a:stretch>
        </p:blipFill>
        <p:spPr>
          <a:xfrm>
            <a:off x="5851525" y="1447800"/>
            <a:ext cx="3082925" cy="4419600"/>
          </a:xfrm>
          <a:noFill/>
          <a:ln/>
        </p:spPr>
      </p:pic>
      <p:sp>
        <p:nvSpPr>
          <p:cNvPr id="14341" name="Rectangle 5"/>
          <p:cNvSpPr>
            <a:spLocks noGrp="1" noChangeArrowheads="1"/>
          </p:cNvSpPr>
          <p:nvPr>
            <p:ph type="body" sz="half" idx="2"/>
          </p:nvPr>
        </p:nvSpPr>
        <p:spPr>
          <a:xfrm>
            <a:off x="228600" y="1295400"/>
            <a:ext cx="5486400" cy="5334000"/>
          </a:xfrm>
        </p:spPr>
        <p:txBody>
          <a:bodyPr/>
          <a:lstStyle/>
          <a:p>
            <a:pPr>
              <a:lnSpc>
                <a:spcPct val="90000"/>
              </a:lnSpc>
              <a:buFont typeface="Wingdings" pitchFamily="2" charset="2"/>
              <a:buChar char="q"/>
            </a:pPr>
            <a:r>
              <a:rPr lang="ru-RU" sz="2000" b="1" i="1">
                <a:effectLst>
                  <a:outerShdw blurRad="38100" dist="38100" dir="2700000" algn="tl">
                    <a:srgbClr val="C0C0C0"/>
                  </a:outerShdw>
                </a:effectLst>
              </a:rPr>
              <a:t>Пьесы  с тревогой говорили о распространяющихся нравственных недугах: двойной морали, жестокости, хамстве как норме поведения, исчезновении доброты и доверия в отношениях между людьми.</a:t>
            </a:r>
          </a:p>
          <a:p>
            <a:pPr>
              <a:lnSpc>
                <a:spcPct val="90000"/>
              </a:lnSpc>
              <a:buFont typeface="Wingdings" pitchFamily="2" charset="2"/>
              <a:buChar char="q"/>
            </a:pPr>
            <a:r>
              <a:rPr lang="ru-RU" sz="2000" b="1" i="1">
                <a:effectLst>
                  <a:outerShdw blurRad="38100" dist="38100" dir="2700000" algn="tl">
                    <a:srgbClr val="C0C0C0"/>
                  </a:outerShdw>
                </a:effectLst>
              </a:rPr>
              <a:t>Проблема  испытания человека бытом </a:t>
            </a:r>
          </a:p>
          <a:p>
            <a:pPr>
              <a:lnSpc>
                <a:spcPct val="90000"/>
              </a:lnSpc>
              <a:buFont typeface="Wingdings" pitchFamily="2" charset="2"/>
              <a:buChar char="q"/>
            </a:pPr>
            <a:r>
              <a:rPr lang="ru-RU" sz="2000" b="1" i="1">
                <a:effectLst>
                  <a:outerShdw blurRad="38100" dist="38100" dir="2700000" algn="tl">
                    <a:srgbClr val="C0C0C0"/>
                  </a:outerShdw>
                </a:effectLst>
              </a:rPr>
              <a:t>Сильно  лирическое начало. Автор исследует судьбу людей своего поколения, молодых людей 50 - 60-х годов, на переходе от эйфории «оттепели», надежд изменить весь мир, непременно состояться как личность - к краху социальных и собственных иллюзий.</a:t>
            </a:r>
          </a:p>
          <a:p>
            <a:pPr>
              <a:lnSpc>
                <a:spcPct val="90000"/>
              </a:lnSpc>
              <a:buFont typeface="Wingdings" pitchFamily="2" charset="2"/>
              <a:buChar char="q"/>
            </a:pPr>
            <a:endParaRPr lang="ru-RU" sz="2000" b="1" i="1">
              <a:effectLst>
                <a:outerShdw blurRad="38100" dist="38100" dir="2700000" algn="tl">
                  <a:srgbClr val="C0C0C0"/>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sz="half" idx="1"/>
          </p:nvPr>
        </p:nvSpPr>
        <p:spPr>
          <a:xfrm>
            <a:off x="2971800" y="457200"/>
            <a:ext cx="5943600" cy="2895600"/>
          </a:xfrm>
        </p:spPr>
        <p:txBody>
          <a:bodyPr/>
          <a:lstStyle/>
          <a:p>
            <a:pPr>
              <a:lnSpc>
                <a:spcPct val="90000"/>
              </a:lnSpc>
              <a:buFont typeface="Wingdings" pitchFamily="2" charset="2"/>
              <a:buChar char="q"/>
            </a:pPr>
            <a:r>
              <a:rPr lang="ru-RU" sz="2200" b="1" i="1">
                <a:effectLst>
                  <a:outerShdw blurRad="38100" dist="38100" dir="2700000" algn="tl">
                    <a:srgbClr val="C0C0C0"/>
                  </a:outerShdw>
                </a:effectLst>
              </a:rPr>
              <a:t>Главный герой - человек средних лет, ощущающий нравственный дискомфорт, недовольство своим образом жизни и «раннюю усталость от нее» </a:t>
            </a:r>
            <a:endParaRPr lang="ru-RU" sz="2200"/>
          </a:p>
          <a:p>
            <a:pPr>
              <a:lnSpc>
                <a:spcPct val="90000"/>
              </a:lnSpc>
              <a:buFont typeface="Wingdings" pitchFamily="2" charset="2"/>
              <a:buChar char="q"/>
            </a:pPr>
            <a:r>
              <a:rPr lang="ru-RU" sz="2200" b="1" i="1">
                <a:effectLst>
                  <a:outerShdw blurRad="38100" dist="38100" dir="2700000" algn="tl">
                    <a:srgbClr val="C0C0C0"/>
                  </a:outerShdw>
                </a:effectLst>
              </a:rPr>
              <a:t>Его  герои одновременно смешны и страшны в своих жизненных установках</a:t>
            </a:r>
          </a:p>
        </p:txBody>
      </p:sp>
      <p:sp>
        <p:nvSpPr>
          <p:cNvPr id="55304" name="Rectangle 8"/>
          <p:cNvSpPr>
            <a:spLocks noGrp="1" noChangeArrowheads="1"/>
          </p:cNvSpPr>
          <p:nvPr>
            <p:ph type="body" sz="half" idx="2"/>
          </p:nvPr>
        </p:nvSpPr>
        <p:spPr>
          <a:xfrm>
            <a:off x="381000" y="2971800"/>
            <a:ext cx="8382000" cy="3657600"/>
          </a:xfrm>
        </p:spPr>
        <p:txBody>
          <a:bodyPr/>
          <a:lstStyle/>
          <a:p>
            <a:pPr>
              <a:lnSpc>
                <a:spcPct val="80000"/>
              </a:lnSpc>
              <a:buFont typeface="Wingdings" pitchFamily="2" charset="2"/>
              <a:buChar char="q"/>
            </a:pPr>
            <a:r>
              <a:rPr lang="ru-RU" sz="2200" b="1" i="1">
                <a:effectLst>
                  <a:outerShdw blurRad="38100" dist="38100" dir="2700000" algn="tl">
                    <a:srgbClr val="C0C0C0"/>
                  </a:outerShdw>
                </a:effectLst>
              </a:rPr>
              <a:t>Герои показаны в драматические моменты своей жизни, «на пороге», который необходимо переступить, чтобы расстаться со своим духовным «предместьем». От того, как они поступят, зависит вся их дальнейшая судьба: проснуться перед «порогом» или продолжать существование-спячку; броситься в бой с несправедливостью или стоять в стороне и равнодушно предоставить другим «добиваться невозможного», «биться головой об стену»; признать свой образ жизни бездарным ее прожиганием, порвать решительно с прошлым или продолжать воспринимать весь этот кошмар как должное  </a:t>
            </a:r>
          </a:p>
          <a:p>
            <a:pPr>
              <a:lnSpc>
                <a:spcPct val="80000"/>
              </a:lnSpc>
              <a:buFont typeface="Wingdings" pitchFamily="2" charset="2"/>
              <a:buChar char="q"/>
            </a:pPr>
            <a:endParaRPr lang="ru-RU" sz="2200" b="1" i="1">
              <a:effectLst>
                <a:outerShdw blurRad="38100" dist="38100" dir="2700000" algn="tl">
                  <a:srgbClr val="C0C0C0"/>
                </a:outerShdw>
              </a:effectLst>
            </a:endParaRPr>
          </a:p>
        </p:txBody>
      </p:sp>
      <p:pic>
        <p:nvPicPr>
          <p:cNvPr id="55301" name="Picture 5" descr="i?id=3065367&amp;tov=6"/>
          <p:cNvPicPr>
            <a:picLocks noChangeAspect="1" noChangeArrowheads="1"/>
          </p:cNvPicPr>
          <p:nvPr/>
        </p:nvPicPr>
        <p:blipFill>
          <a:blip r:embed="rId2" cstate="print"/>
          <a:srcRect l="6714" r="6013"/>
          <a:stretch>
            <a:fillRect/>
          </a:stretch>
        </p:blipFill>
        <p:spPr bwMode="auto">
          <a:xfrm>
            <a:off x="762000" y="457200"/>
            <a:ext cx="1905000" cy="2438400"/>
          </a:xfrm>
          <a:prstGeom prst="rect">
            <a:avLst/>
          </a:prstGeom>
          <a:noFill/>
        </p:spPr>
      </p:pic>
    </p:spTree>
  </p:cSld>
  <p:clrMapOvr>
    <a:masterClrMapping/>
  </p:clrMapOvr>
</p:sld>
</file>

<file path=ppt/theme/theme1.xml><?xml version="1.0" encoding="utf-8"?>
<a:theme xmlns:a="http://schemas.openxmlformats.org/drawingml/2006/main" name="Пиксел">
  <a:themeElements>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340</TotalTime>
  <Words>1263</Words>
  <Application>Microsoft Office PowerPoint</Application>
  <PresentationFormat>Экран (4:3)</PresentationFormat>
  <Paragraphs>128</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Times New Roman</vt:lpstr>
      <vt:lpstr>Wingdings</vt:lpstr>
      <vt:lpstr>Arial Black</vt:lpstr>
      <vt:lpstr>Пиксел</vt:lpstr>
      <vt:lpstr>Русская драматургия  ХХ века.  Художественный мир драмы А.Вампилова</vt:lpstr>
      <vt:lpstr>План </vt:lpstr>
      <vt:lpstr>20-е годы</vt:lpstr>
      <vt:lpstr>30-40-е годы</vt:lpstr>
      <vt:lpstr>Слайд 5</vt:lpstr>
      <vt:lpstr>50-60-е годы</vt:lpstr>
      <vt:lpstr>Социально-психологическая  пьеса</vt:lpstr>
      <vt:lpstr>Александр Вампилов </vt:lpstr>
      <vt:lpstr>Слайд 9</vt:lpstr>
      <vt:lpstr>«Старший сын»</vt:lpstr>
      <vt:lpstr>Сюжет </vt:lpstr>
      <vt:lpstr>Композиция </vt:lpstr>
      <vt:lpstr>Нравственные искания героев</vt:lpstr>
      <vt:lpstr>Система образов</vt:lpstr>
      <vt:lpstr>Конфликт – противостоят не герои, а уклады</vt:lpstr>
      <vt:lpstr>80-90-е годы</vt:lpstr>
      <vt:lpstr>Слайд 17</vt:lpstr>
      <vt:lpstr>Слайд 18</vt:lpstr>
      <vt:lpstr>Слайд 19</vt:lpstr>
      <vt:lpstr>Абсурдисткая драма</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Дарёна</dc:creator>
  <cp:lastModifiedBy>Дарёна</cp:lastModifiedBy>
  <cp:revision>3</cp:revision>
  <cp:lastPrinted>1601-01-01T00:00:00Z</cp:lastPrinted>
  <dcterms:created xsi:type="dcterms:W3CDTF">1601-01-01T00:00:00Z</dcterms:created>
  <dcterms:modified xsi:type="dcterms:W3CDTF">2012-04-19T19:08:06Z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