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4" r:id="rId9"/>
    <p:sldId id="277" r:id="rId10"/>
    <p:sldId id="265" r:id="rId11"/>
    <p:sldId id="266" r:id="rId12"/>
    <p:sldId id="274" r:id="rId13"/>
    <p:sldId id="268" r:id="rId14"/>
    <p:sldId id="269" r:id="rId15"/>
    <p:sldId id="270" r:id="rId16"/>
    <p:sldId id="271" r:id="rId17"/>
    <p:sldId id="272" r:id="rId18"/>
    <p:sldId id="273" r:id="rId19"/>
    <p:sldId id="278" r:id="rId20"/>
    <p:sldId id="276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B8E5B-68FB-441A-A43C-F2FAD04DE092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FB75C-940E-4032-9EB2-411F84EEA4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59.jpeg"/><Relationship Id="rId4" Type="http://schemas.openxmlformats.org/officeDocument/2006/relationships/image" Target="../media/image65.jpeg"/><Relationship Id="rId9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audio" Target="file:///E:\&#1090;&#1091;&#1085;&#1076;&#1088;&#1072;%20&#1083;&#1077;&#1089;&#1086;&#1090;&#1091;&#1085;&#1076;&#1088;&#1072;\&#1055;&#1088;&#1077;&#1079;&#1077;&#1085;&#1090;&#1072;&#1094;&#1080;&#1103;\&#1053;&#1077;&#1080;&#1079;&#1074;&#1077;&#1089;&#1090;&#1077;&#1085;-&#1087;&#1077;&#1089;&#1085;&#1080;%20&#1085;&#1072;&#1088;&#1086;&#1076;&#1086;&#1074;%20&#1089;&#1077;&#1074;&#1077;&#1088;&#1072;.mp3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1.jpeg"/><Relationship Id="rId7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image" Target="../media/image22.gif"/><Relationship Id="rId4" Type="http://schemas.openxmlformats.org/officeDocument/2006/relationships/slide" Target="slide4.xml"/><Relationship Id="rId9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90;&#1091;&#1085;&#1076;&#1088;&#1072;%20&#1083;&#1077;&#1089;&#1086;&#1090;&#1091;&#1085;&#1076;&#1088;&#1072;\&#1055;&#1088;&#1077;&#1079;&#1077;&#1085;&#1090;&#1072;&#1094;&#1080;&#1103;\Zavyvanie_vjugi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26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7786742" cy="2041529"/>
          </a:xfrm>
          <a:solidFill>
            <a:schemeClr val="accent1">
              <a:alpha val="49000"/>
            </a:schemeClr>
          </a:solidFill>
          <a:effectLst>
            <a:softEdge rad="63500"/>
          </a:effectLst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Чуткая Субарктика</a:t>
            </a:r>
            <a:br>
              <a:rPr lang="ru-RU" sz="6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виртуальная экскурсия</a:t>
            </a:r>
            <a:endParaRPr lang="ru-RU" sz="24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6000768"/>
            <a:ext cx="8643998" cy="638164"/>
          </a:xfrm>
          <a:solidFill>
            <a:schemeClr val="accent1">
              <a:alpha val="68000"/>
            </a:schemeClr>
          </a:solidFill>
          <a:effectLst>
            <a:softEdge rad="31750"/>
          </a:effectLst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C000"/>
                </a:solidFill>
              </a:rPr>
              <a:t>Щербакова Валентина </a:t>
            </a:r>
            <a:r>
              <a:rPr lang="ru-RU" sz="1800" b="1" dirty="0" err="1" smtClean="0">
                <a:solidFill>
                  <a:srgbClr val="FFC000"/>
                </a:solidFill>
              </a:rPr>
              <a:t>Клавдиевна</a:t>
            </a:r>
            <a:r>
              <a:rPr lang="ru-RU" sz="1800" b="1" dirty="0" smtClean="0">
                <a:solidFill>
                  <a:srgbClr val="FFC000"/>
                </a:solidFill>
              </a:rPr>
              <a:t>,</a:t>
            </a:r>
          </a:p>
          <a:p>
            <a:r>
              <a:rPr lang="ru-RU" sz="1800" b="1" dirty="0">
                <a:solidFill>
                  <a:srgbClr val="FFC000"/>
                </a:solidFill>
              </a:rPr>
              <a:t>у</a:t>
            </a:r>
            <a:r>
              <a:rPr lang="ru-RU" sz="1800" b="1" dirty="0" smtClean="0">
                <a:solidFill>
                  <a:srgbClr val="FFC000"/>
                </a:solidFill>
              </a:rPr>
              <a:t>читель географии МБОУ СОШ №13 г. Балаково Саратовской области</a:t>
            </a:r>
            <a:endParaRPr lang="ru-RU" sz="18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14290"/>
            <a:ext cx="7432676" cy="584775"/>
          </a:xfrm>
          <a:prstGeom prst="rect">
            <a:avLst/>
          </a:prstGeom>
          <a:solidFill>
            <a:schemeClr val="accent1">
              <a:alpha val="51000"/>
            </a:schemeClr>
          </a:solidFill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хозяйственные зоны России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10" name="TextBox 9"/>
          <p:cNvSpPr txBox="1"/>
          <p:nvPr/>
        </p:nvSpPr>
        <p:spPr>
          <a:xfrm>
            <a:off x="928662" y="2214554"/>
            <a:ext cx="1117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Брусника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2357430"/>
            <a:ext cx="95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Клюква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6286520"/>
            <a:ext cx="2280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Карликовая берёзка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6286520"/>
            <a:ext cx="1575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Полярная ива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" name="Рисунок 17" descr="08_brusnika.jpg"/>
          <p:cNvPicPr>
            <a:picLocks noChangeAspect="1"/>
          </p:cNvPicPr>
          <p:nvPr/>
        </p:nvPicPr>
        <p:blipFill>
          <a:blip r:embed="rId3"/>
          <a:srcRect r="9888"/>
          <a:stretch>
            <a:fillRect/>
          </a:stretch>
        </p:blipFill>
        <p:spPr>
          <a:xfrm>
            <a:off x="214282" y="285728"/>
            <a:ext cx="2571768" cy="190808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клюкв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500042"/>
            <a:ext cx="2524143" cy="189310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голубика.jpg"/>
          <p:cNvPicPr>
            <a:picLocks noChangeAspect="1"/>
          </p:cNvPicPr>
          <p:nvPr/>
        </p:nvPicPr>
        <p:blipFill>
          <a:blip r:embed="rId5"/>
          <a:srcRect l="21139" b="12246"/>
          <a:stretch>
            <a:fillRect/>
          </a:stretch>
        </p:blipFill>
        <p:spPr>
          <a:xfrm>
            <a:off x="6143636" y="999066"/>
            <a:ext cx="2465918" cy="185843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6715140" y="2928934"/>
            <a:ext cx="114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Голубика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2" name="Рисунок 21" descr="карликовая берёзка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4546" y="3786190"/>
            <a:ext cx="3286148" cy="2464611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 descr="полярная ива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tretch>
            <a:fillRect/>
          </a:stretch>
        </p:blipFill>
        <p:spPr>
          <a:xfrm>
            <a:off x="5715008" y="3786190"/>
            <a:ext cx="3214710" cy="241575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3143240" y="2714620"/>
            <a:ext cx="2534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 тундре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Рисунок 13" descr="морошк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2786058"/>
            <a:ext cx="1733928" cy="260349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28596" y="5500702"/>
            <a:ext cx="1157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Морошка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16" grpId="0"/>
      <p:bldP spid="21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7" name="TextBox 6"/>
          <p:cNvSpPr txBox="1"/>
          <p:nvPr/>
        </p:nvSpPr>
        <p:spPr>
          <a:xfrm>
            <a:off x="6000760" y="6072206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Пушица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2928934"/>
            <a:ext cx="2061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Куропаточья</a:t>
            </a:r>
            <a:r>
              <a:rPr lang="ru-RU" b="1" dirty="0" smtClean="0">
                <a:solidFill>
                  <a:srgbClr val="C00000"/>
                </a:solidFill>
              </a:rPr>
              <a:t> трава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72198" y="2928934"/>
            <a:ext cx="1015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Лютики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6072206"/>
            <a:ext cx="1729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Полярный мак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" name="Рисунок 17" descr="куропаточья тра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85728"/>
            <a:ext cx="2286016" cy="2620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люти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500042"/>
            <a:ext cx="3238522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полярный мак.jpeg"/>
          <p:cNvPicPr>
            <a:picLocks noChangeAspect="1"/>
          </p:cNvPicPr>
          <p:nvPr/>
        </p:nvPicPr>
        <p:blipFill>
          <a:blip r:embed="rId5"/>
          <a:srcRect b="29545"/>
          <a:stretch>
            <a:fillRect/>
          </a:stretch>
        </p:blipFill>
        <p:spPr>
          <a:xfrm>
            <a:off x="642910" y="3786190"/>
            <a:ext cx="314324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пушиц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52" y="3786190"/>
            <a:ext cx="3297156" cy="2246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786050" y="1643050"/>
            <a:ext cx="3753463" cy="830997"/>
          </a:xfrm>
          <a:prstGeom prst="rect">
            <a:avLst/>
          </a:prstGeom>
          <a:solidFill>
            <a:schemeClr val="accent1">
              <a:tint val="50000"/>
              <a:satMod val="300000"/>
              <a:alpha val="72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В лесотундре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pic>
        <p:nvPicPr>
          <p:cNvPr id="3" name="Рисунок 2" descr="лесотундра.jpg"/>
          <p:cNvPicPr>
            <a:picLocks noChangeAspect="1"/>
          </p:cNvPicPr>
          <p:nvPr/>
        </p:nvPicPr>
        <p:blipFill>
          <a:blip r:embed="rId3"/>
          <a:srcRect l="6683"/>
          <a:stretch>
            <a:fillRect/>
          </a:stretch>
        </p:blipFill>
        <p:spPr>
          <a:xfrm>
            <a:off x="0" y="0"/>
            <a:ext cx="9186186" cy="6858000"/>
          </a:xfrm>
          <a:prstGeom prst="rect">
            <a:avLst/>
          </a:prstGeom>
        </p:spPr>
      </p:pic>
      <p:pic>
        <p:nvPicPr>
          <p:cNvPr id="4" name="Рисунок 3" descr="на Чукотке.jpeg"/>
          <p:cNvPicPr>
            <a:picLocks noChangeAspect="1"/>
          </p:cNvPicPr>
          <p:nvPr/>
        </p:nvPicPr>
        <p:blipFill>
          <a:blip r:embed="rId4"/>
          <a:srcRect l="9146"/>
          <a:stretch>
            <a:fillRect/>
          </a:stretch>
        </p:blipFill>
        <p:spPr>
          <a:xfrm>
            <a:off x="0" y="0"/>
            <a:ext cx="9248068" cy="6858000"/>
          </a:xfrm>
          <a:prstGeom prst="rect">
            <a:avLst/>
          </a:prstGeom>
        </p:spPr>
      </p:pic>
      <p:pic>
        <p:nvPicPr>
          <p:cNvPr id="5" name="Рисунок 4" descr="стланник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28690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72396" y="6215082"/>
            <a:ext cx="1332544" cy="4616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Стланик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7" name="Рисунок 6" descr="100_1235.jpg"/>
          <p:cNvPicPr>
            <a:picLocks noChangeAspect="1"/>
          </p:cNvPicPr>
          <p:nvPr/>
        </p:nvPicPr>
        <p:blipFill>
          <a:blip r:embed="rId6">
            <a:lum bright="-10000" contrast="10000"/>
          </a:blip>
          <a:stretch>
            <a:fillRect/>
          </a:stretch>
        </p:blipFill>
        <p:spPr>
          <a:xfrm>
            <a:off x="0" y="3210"/>
            <a:ext cx="9144000" cy="68515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00892" y="5786454"/>
            <a:ext cx="1828899" cy="46166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Криволесье 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Рисунок 8" descr="DSCN8917.JPG"/>
          <p:cNvPicPr>
            <a:picLocks noChangeAspect="1"/>
          </p:cNvPicPr>
          <p:nvPr/>
        </p:nvPicPr>
        <p:blipFill>
          <a:blip r:embed="rId7" cstate="print"/>
          <a:srcRect b="5208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sp>
        <p:nvSpPr>
          <p:cNvPr id="10" name="Блок-схема: перфолента 9"/>
          <p:cNvSpPr/>
          <p:nvPr/>
        </p:nvSpPr>
        <p:spPr>
          <a:xfrm>
            <a:off x="8229600" y="6215082"/>
            <a:ext cx="914400" cy="51892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pic>
        <p:nvPicPr>
          <p:cNvPr id="5" name="Рисунок 4" descr="DSC077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2e0699f06a9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8883"/>
            <a:ext cx="9144000" cy="6866883"/>
          </a:xfrm>
          <a:prstGeom prst="rect">
            <a:avLst/>
          </a:prstGeom>
        </p:spPr>
      </p:pic>
      <p:pic>
        <p:nvPicPr>
          <p:cNvPr id="10" name="Рисунок 9" descr="в поисках ягел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Pese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0086.jpg"/>
          <p:cNvPicPr>
            <a:picLocks noChangeAspect="1"/>
          </p:cNvPicPr>
          <p:nvPr/>
        </p:nvPicPr>
        <p:blipFill>
          <a:blip r:embed="rId7"/>
          <a:srcRect r="859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лемминг.jpg"/>
          <p:cNvPicPr>
            <a:picLocks noChangeAspect="1"/>
          </p:cNvPicPr>
          <p:nvPr/>
        </p:nvPicPr>
        <p:blipFill>
          <a:blip r:embed="rId8"/>
          <a:srcRect b="5208"/>
          <a:stretch>
            <a:fillRect/>
          </a:stretch>
        </p:blipFill>
        <p:spPr>
          <a:xfrm>
            <a:off x="0" y="0"/>
            <a:ext cx="9152554" cy="6858000"/>
          </a:xfrm>
          <a:prstGeom prst="rect">
            <a:avLst/>
          </a:prstGeom>
        </p:spPr>
      </p:pic>
      <p:pic>
        <p:nvPicPr>
          <p:cNvPr id="14" name="Рисунок 13" descr="0082.jpg"/>
          <p:cNvPicPr>
            <a:picLocks noChangeAspect="1"/>
          </p:cNvPicPr>
          <p:nvPr/>
        </p:nvPicPr>
        <p:blipFill>
          <a:blip r:embed="rId9"/>
          <a:srcRect r="5468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16" name="Рисунок 15" descr="белая куропатка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-18288"/>
            <a:ext cx="9144000" cy="6876288"/>
          </a:xfrm>
          <a:prstGeom prst="rect">
            <a:avLst/>
          </a:prstGeom>
        </p:spPr>
      </p:pic>
      <p:pic>
        <p:nvPicPr>
          <p:cNvPr id="15" name="Рисунок 14" descr="FWf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Блок-схема: перфолента 16"/>
          <p:cNvSpPr/>
          <p:nvPr/>
        </p:nvSpPr>
        <p:spPr>
          <a:xfrm>
            <a:off x="8001024" y="6143644"/>
            <a:ext cx="914400" cy="44748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2214546" y="285728"/>
            <a:ext cx="5372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Животные субарктики летом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ягель.jpg"/>
          <p:cNvPicPr>
            <a:picLocks noChangeAspect="1"/>
          </p:cNvPicPr>
          <p:nvPr/>
        </p:nvPicPr>
        <p:blipFill>
          <a:blip r:embed="rId3"/>
          <a:srcRect l="42090" t="53516" r="28027"/>
          <a:stretch>
            <a:fillRect/>
          </a:stretch>
        </p:blipFill>
        <p:spPr>
          <a:xfrm>
            <a:off x="3071802" y="1643050"/>
            <a:ext cx="1081765" cy="12620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Стрелка вправо 5"/>
          <p:cNvSpPr/>
          <p:nvPr/>
        </p:nvSpPr>
        <p:spPr>
          <a:xfrm>
            <a:off x="2214546" y="4500570"/>
            <a:ext cx="71438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лемминг.jpg"/>
          <p:cNvPicPr>
            <a:picLocks noChangeAspect="1"/>
          </p:cNvPicPr>
          <p:nvPr/>
        </p:nvPicPr>
        <p:blipFill>
          <a:blip r:embed="rId4" cstate="print"/>
          <a:srcRect l="12123" t="7291" r="12947" b="16666"/>
          <a:stretch>
            <a:fillRect/>
          </a:stretch>
        </p:blipFill>
        <p:spPr>
          <a:xfrm>
            <a:off x="3143240" y="4071942"/>
            <a:ext cx="1180195" cy="94675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 descr="0086.jpg"/>
          <p:cNvPicPr>
            <a:picLocks noChangeAspect="1"/>
          </p:cNvPicPr>
          <p:nvPr/>
        </p:nvPicPr>
        <p:blipFill>
          <a:blip r:embed="rId5"/>
          <a:srcRect r="28837"/>
          <a:stretch>
            <a:fillRect/>
          </a:stretch>
        </p:blipFill>
        <p:spPr>
          <a:xfrm>
            <a:off x="142844" y="3286124"/>
            <a:ext cx="1921768" cy="180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sp>
        <p:nvSpPr>
          <p:cNvPr id="10" name="Стрелка вправо 9"/>
          <p:cNvSpPr/>
          <p:nvPr/>
        </p:nvSpPr>
        <p:spPr>
          <a:xfrm rot="10800000">
            <a:off x="4214810" y="2357430"/>
            <a:ext cx="71438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м 0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97672" y="4643446"/>
            <a:ext cx="1846328" cy="1384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3" name="Рисунок 12" descr="полярная сова летом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786" y="1214422"/>
            <a:ext cx="1857388" cy="14287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северный олень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4922" y="1214422"/>
            <a:ext cx="4129078" cy="27733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5" name="Управляющая кнопка: назад 14">
            <a:hlinkClick r:id="rId9" action="ppaction://hlinksldjump" highlightClick="1"/>
          </p:cNvPr>
          <p:cNvSpPr/>
          <p:nvPr/>
        </p:nvSpPr>
        <p:spPr>
          <a:xfrm>
            <a:off x="8530212" y="6458526"/>
            <a:ext cx="613788" cy="39947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42976" y="5715016"/>
            <a:ext cx="608385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Назовите типичных представителей тундры и лесотундры. Как они приспособились к суровым условиям природы?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7224" y="2643182"/>
            <a:ext cx="1666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Полярная сова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4000504"/>
            <a:ext cx="1844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Северный олень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14678" y="2928934"/>
            <a:ext cx="79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Ягель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472" y="5143512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Песец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43240" y="5072074"/>
            <a:ext cx="1111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Лемминг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45046" y="6072206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Белая куропатка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pic>
        <p:nvPicPr>
          <p:cNvPr id="3" name="Рисунок 2" descr="ненцы.JPG"/>
          <p:cNvPicPr>
            <a:picLocks noChangeAspect="1"/>
          </p:cNvPicPr>
          <p:nvPr/>
        </p:nvPicPr>
        <p:blipFill>
          <a:blip r:embed="rId3"/>
          <a:srcRect t="10683"/>
          <a:stretch>
            <a:fillRect/>
          </a:stretch>
        </p:blipFill>
        <p:spPr>
          <a:xfrm>
            <a:off x="285721" y="357166"/>
            <a:ext cx="2077456" cy="2786082"/>
          </a:xfrm>
          <a:prstGeom prst="roundRect">
            <a:avLst/>
          </a:prstGeom>
          <a:effectLst>
            <a:softEdge rad="63500"/>
          </a:effectLst>
        </p:spPr>
      </p:pic>
      <p:pic>
        <p:nvPicPr>
          <p:cNvPr id="4" name="Рисунок 3" descr="лодка долблён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4837444"/>
            <a:ext cx="2690813" cy="202055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собачья упряж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642918"/>
            <a:ext cx="2438400" cy="17343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чум.jpg"/>
          <p:cNvPicPr>
            <a:picLocks noChangeAspect="1"/>
          </p:cNvPicPr>
          <p:nvPr/>
        </p:nvPicPr>
        <p:blipFill>
          <a:blip r:embed="rId6"/>
          <a:srcRect l="10937" t="10387" r="19531" b="11430"/>
          <a:stretch>
            <a:fillRect/>
          </a:stretch>
        </p:blipFill>
        <p:spPr>
          <a:xfrm>
            <a:off x="2786050" y="1643050"/>
            <a:ext cx="3390925" cy="28575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нарты.jpeg"/>
          <p:cNvPicPr>
            <a:picLocks noChangeAspect="1"/>
          </p:cNvPicPr>
          <p:nvPr/>
        </p:nvPicPr>
        <p:blipFill>
          <a:blip r:embed="rId7" cstate="print"/>
          <a:srcRect l="3125" t="8958" r="7031" b="13649"/>
          <a:stretch>
            <a:fillRect/>
          </a:stretch>
        </p:blipFill>
        <p:spPr>
          <a:xfrm>
            <a:off x="357158" y="3643314"/>
            <a:ext cx="2489506" cy="14287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TextBox 8"/>
          <p:cNvSpPr txBox="1"/>
          <p:nvPr/>
        </p:nvSpPr>
        <p:spPr>
          <a:xfrm>
            <a:off x="2428860" y="357166"/>
            <a:ext cx="4471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Назовите примеры взаимоотношений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коренных народов Севера и природы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Рисунок 10" descr="Олени 2.JPG"/>
          <p:cNvPicPr>
            <a:picLocks noChangeAspect="1"/>
          </p:cNvPicPr>
          <p:nvPr/>
        </p:nvPicPr>
        <p:blipFill>
          <a:blip r:embed="rId8" cstate="print"/>
          <a:srcRect b="22222"/>
          <a:stretch>
            <a:fillRect/>
          </a:stretch>
        </p:blipFill>
        <p:spPr>
          <a:xfrm>
            <a:off x="6215074" y="2458634"/>
            <a:ext cx="2643206" cy="1541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Управляющая кнопка: назад 9">
            <a:hlinkClick r:id="rId9" action="ppaction://hlinksldjump" highlightClick="1"/>
          </p:cNvPr>
          <p:cNvSpPr/>
          <p:nvPr/>
        </p:nvSpPr>
        <p:spPr>
          <a:xfrm>
            <a:off x="8501090" y="6458526"/>
            <a:ext cx="642910" cy="39947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pic>
        <p:nvPicPr>
          <p:cNvPr id="3" name="Рисунок 2" descr="P10105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I0O.P0 (21).jpg"/>
          <p:cNvPicPr>
            <a:picLocks noChangeAspect="1"/>
          </p:cNvPicPr>
          <p:nvPr/>
        </p:nvPicPr>
        <p:blipFill>
          <a:blip r:embed="rId4"/>
          <a:srcRect l="3906" r="7543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6" name="Рисунок 5" descr="DSC010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/>
          <a:srcRect l="511" b="3583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DSCN830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FWf (18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Волна 8"/>
          <p:cNvSpPr/>
          <p:nvPr/>
        </p:nvSpPr>
        <p:spPr>
          <a:xfrm>
            <a:off x="8001024" y="6143644"/>
            <a:ext cx="914400" cy="55721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785786" y="1714488"/>
            <a:ext cx="7858148" cy="2523768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Что нужно учитывать при освоении Севера?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Какие правила современного хозяйствования должны соблюдаться?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8458774" y="6458526"/>
            <a:ext cx="685226" cy="39947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0298" y="1285860"/>
            <a:ext cx="4643470" cy="478634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2060"/>
                </a:solidFill>
              </a:rPr>
              <a:t>Знай, природы никогда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Не иссякнет чаша, лишь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Черпай из неё с умом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Ты не потеряв стыда.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А как будешь из неё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Черпать, днём живя одним,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Не оставишь ничего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Ты наследникам своим.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                        </a:t>
            </a:r>
            <a:r>
              <a:rPr lang="ru-RU" sz="2800" i="1" dirty="0" smtClean="0">
                <a:solidFill>
                  <a:srgbClr val="002060"/>
                </a:solidFill>
              </a:rPr>
              <a:t>Леонид </a:t>
            </a:r>
            <a:r>
              <a:rPr lang="ru-RU" sz="2800" i="1" dirty="0" err="1" smtClean="0">
                <a:solidFill>
                  <a:srgbClr val="002060"/>
                </a:solidFill>
              </a:rPr>
              <a:t>Пацуй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-песни народов севе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9286908" y="3071810"/>
            <a:ext cx="304800" cy="304800"/>
          </a:xfrm>
          <a:prstGeom prst="rect">
            <a:avLst/>
          </a:prstGeom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6"/>
          <a:srcRect l="3665" r="6179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7"/>
          <a:srcRect l="468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715"/>
            <a:ext cx="9144000" cy="6846570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2051192.jpg"/>
          <p:cNvPicPr>
            <a:picLocks noChangeAspect="1"/>
          </p:cNvPicPr>
          <p:nvPr/>
        </p:nvPicPr>
        <p:blipFill>
          <a:blip r:embed="rId10"/>
          <a:srcRect t="5208" b="3125"/>
          <a:stretch>
            <a:fillRect/>
          </a:stretch>
        </p:blipFill>
        <p:spPr>
          <a:xfrm>
            <a:off x="0" y="8687"/>
            <a:ext cx="9144000" cy="6849313"/>
          </a:xfrm>
          <a:prstGeom prst="rect">
            <a:avLst/>
          </a:prstGeom>
        </p:spPr>
      </p:pic>
      <p:pic>
        <p:nvPicPr>
          <p:cNvPr id="13" name="Рисунок 12" descr="12 - копия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Рисунок 14" descr="14 - копия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Рисунок 15" descr="15 - копия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Рисунок 16" descr="16 - копия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Рисунок 17" descr="19 - копия.jpg"/>
          <p:cNvPicPr>
            <a:picLocks noChangeAspect="1"/>
          </p:cNvPicPr>
          <p:nvPr/>
        </p:nvPicPr>
        <p:blipFill>
          <a:blip r:embed="rId15"/>
          <a:srcRect l="859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9" name="Рисунок 18" descr="20 - копия.JPG"/>
          <p:cNvPicPr>
            <a:picLocks noChangeAspect="1"/>
          </p:cNvPicPr>
          <p:nvPr/>
        </p:nvPicPr>
        <p:blipFill>
          <a:blip r:embed="rId16">
            <a:lum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Рисунок 19" descr="21 - копия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" name="Рисунок 20" descr="22 - копия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22.jpg"/>
          <p:cNvPicPr>
            <a:picLocks noChangeAspect="1"/>
          </p:cNvPicPr>
          <p:nvPr/>
        </p:nvPicPr>
        <p:blipFill>
          <a:blip r:embed="rId19"/>
          <a:srcRect r="781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4" name="Рисунок 23" descr="25.jpeg"/>
          <p:cNvPicPr>
            <a:picLocks noChangeAspect="1"/>
          </p:cNvPicPr>
          <p:nvPr/>
        </p:nvPicPr>
        <p:blipFill>
          <a:blip r:embed="rId20"/>
          <a:srcRect l="13720" b="4268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27" name="Рисунок 26" descr="23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" name="Пятиугольник 25"/>
          <p:cNvSpPr/>
          <p:nvPr/>
        </p:nvSpPr>
        <p:spPr>
          <a:xfrm>
            <a:off x="8001024" y="6286520"/>
            <a:ext cx="978408" cy="413194"/>
          </a:xfrm>
          <a:prstGeom prst="homePlate">
            <a:avLst/>
          </a:prstGeom>
          <a:solidFill>
            <a:schemeClr val="accent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2857488" y="500042"/>
            <a:ext cx="3481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Географический диктант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000108"/>
            <a:ext cx="7186517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Расставьте цифры признаков природы рядом с названием природных зон: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Арктическая пустыня: _________________________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Тундра: _____________________________________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1. Природа зоны легкоранима.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2. Почвы бесструктурные с глеевым горизонтом.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3. Значительные площади покрыты ледниками.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4. Средняя температура января -24-26</a:t>
            </a:r>
            <a:r>
              <a:rPr lang="ru-RU" baseline="30000" dirty="0" smtClean="0">
                <a:solidFill>
                  <a:srgbClr val="002060"/>
                </a:solidFill>
              </a:rPr>
              <a:t>0</a:t>
            </a:r>
            <a:r>
              <a:rPr lang="ru-RU" dirty="0" smtClean="0">
                <a:solidFill>
                  <a:srgbClr val="002060"/>
                </a:solidFill>
              </a:rPr>
              <a:t> С, а июля +1-4</a:t>
            </a:r>
            <a:r>
              <a:rPr lang="ru-RU" baseline="30000" dirty="0" smtClean="0">
                <a:solidFill>
                  <a:srgbClr val="002060"/>
                </a:solidFill>
              </a:rPr>
              <a:t>0</a:t>
            </a:r>
            <a:r>
              <a:rPr lang="ru-RU" dirty="0" smtClean="0">
                <a:solidFill>
                  <a:srgbClr val="002060"/>
                </a:solidFill>
              </a:rPr>
              <a:t>С.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5. Сильные ветры.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 6. В зоне огромные площади занимают оленьи пастбища.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7. Расположена на островах Арктики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8. Увлажнение избыточное, много болт и озёр.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9. Промысел морского зверя (моржа, тюленя).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10. На южной границе температура июля +10</a:t>
            </a:r>
            <a:r>
              <a:rPr lang="ru-RU" baseline="30000" dirty="0" smtClean="0">
                <a:solidFill>
                  <a:srgbClr val="002060"/>
                </a:solidFill>
              </a:rPr>
              <a:t>0</a:t>
            </a:r>
            <a:r>
              <a:rPr lang="ru-RU" dirty="0" smtClean="0">
                <a:solidFill>
                  <a:srgbClr val="002060"/>
                </a:solidFill>
              </a:rPr>
              <a:t>С.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11. На скалах «птичьи базары».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12. Лето короткое и холодное.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13. Зона протянулась вдоль побережья Северного Ледовитого океана.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14. В реках и озёрах много рыбы.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15.Воды – в твёрдом виде, только летом образуются талые воды.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6" name="TextBox 5"/>
          <p:cNvSpPr txBox="1"/>
          <p:nvPr/>
        </p:nvSpPr>
        <p:spPr>
          <a:xfrm>
            <a:off x="2428860" y="1571612"/>
            <a:ext cx="4500595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Задание на дом: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Учебник под редакцией А.И. Алексеева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§27, вопросы к параграфу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>
              <a:lum bright="44000" contrast="-61000"/>
            </a:blip>
            <a:srcRect/>
            <a:tile tx="0" ty="0" sx="100000" sy="100000" flip="none" algn="tl"/>
          </a:blipFill>
        </p:spPr>
      </p:pic>
      <p:sp>
        <p:nvSpPr>
          <p:cNvPr id="3" name="Овал 2"/>
          <p:cNvSpPr/>
          <p:nvPr/>
        </p:nvSpPr>
        <p:spPr>
          <a:xfrm>
            <a:off x="3357554" y="2714620"/>
            <a:ext cx="2428892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Маршрут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42910" y="1428736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Географическое положение</a:t>
            </a:r>
          </a:p>
          <a:p>
            <a:pPr algn="ctr"/>
            <a:r>
              <a:rPr lang="ru-RU" b="1" dirty="0" smtClean="0"/>
              <a:t>тундры и лесотундры</a:t>
            </a:r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3643306" y="428604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Особенности климата</a:t>
            </a:r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6500826" y="1500174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Влияние мерзлоты на природу </a:t>
            </a:r>
          </a:p>
        </p:txBody>
      </p:sp>
      <p:sp>
        <p:nvSpPr>
          <p:cNvPr id="8" name="Скругленный прямоугольник 7">
            <a:hlinkClick r:id="rId7" action="ppaction://hlinksldjump"/>
          </p:cNvPr>
          <p:cNvSpPr/>
          <p:nvPr/>
        </p:nvSpPr>
        <p:spPr>
          <a:xfrm>
            <a:off x="6500826" y="3714752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Отличие тундровых ландшафтов от лесотундровых</a:t>
            </a: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3643306" y="4857760"/>
            <a:ext cx="2214578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Особенности взаимоотношений природы и человека на Севере</a:t>
            </a:r>
          </a:p>
        </p:txBody>
      </p:sp>
      <p:sp>
        <p:nvSpPr>
          <p:cNvPr id="10" name="Скругленный прямоугольник 9">
            <a:hlinkClick r:id="rId9" action="ppaction://hlinksldjump"/>
          </p:cNvPr>
          <p:cNvSpPr/>
          <p:nvPr/>
        </p:nvSpPr>
        <p:spPr>
          <a:xfrm>
            <a:off x="642910" y="3714752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Изменение традиционного хозяйствования</a:t>
            </a:r>
          </a:p>
        </p:txBody>
      </p:sp>
      <p:pic>
        <p:nvPicPr>
          <p:cNvPr id="1026" name="Picture 2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733404"/>
            <a:ext cx="500066" cy="500066"/>
          </a:xfrm>
          <a:prstGeom prst="rect">
            <a:avLst/>
          </a:prstGeom>
          <a:noFill/>
        </p:spPr>
      </p:pic>
      <p:pic>
        <p:nvPicPr>
          <p:cNvPr id="12" name="Picture 2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43636" y="714356"/>
            <a:ext cx="500066" cy="500066"/>
          </a:xfrm>
          <a:prstGeom prst="rect">
            <a:avLst/>
          </a:prstGeom>
          <a:noFill/>
        </p:spPr>
      </p:pic>
      <p:pic>
        <p:nvPicPr>
          <p:cNvPr id="13" name="Picture 2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6929454" y="3000372"/>
            <a:ext cx="500066" cy="500066"/>
          </a:xfrm>
          <a:prstGeom prst="rect">
            <a:avLst/>
          </a:prstGeom>
          <a:noFill/>
        </p:spPr>
      </p:pic>
      <p:pic>
        <p:nvPicPr>
          <p:cNvPr id="14" name="Picture 2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8635106">
            <a:off x="6457242" y="5385679"/>
            <a:ext cx="500066" cy="500066"/>
          </a:xfrm>
          <a:prstGeom prst="rect">
            <a:avLst/>
          </a:prstGeom>
          <a:noFill/>
        </p:spPr>
      </p:pic>
      <p:pic>
        <p:nvPicPr>
          <p:cNvPr id="15" name="Picture 2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8635106">
            <a:off x="6457241" y="5385680"/>
            <a:ext cx="500066" cy="500066"/>
          </a:xfrm>
          <a:prstGeom prst="rect">
            <a:avLst/>
          </a:prstGeom>
          <a:noFill/>
        </p:spPr>
      </p:pic>
      <p:pic>
        <p:nvPicPr>
          <p:cNvPr id="1027" name="Picture 3" descr="D:\МОИ ДОКУМЕНТЫ\анимация\разное\strelki06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2287177">
            <a:off x="2408589" y="5464852"/>
            <a:ext cx="454417" cy="402215"/>
          </a:xfrm>
          <a:prstGeom prst="rect">
            <a:avLst/>
          </a:prstGeom>
          <a:noFill/>
        </p:spPr>
      </p:pic>
      <p:sp>
        <p:nvSpPr>
          <p:cNvPr id="16" name="Овал 15">
            <a:hlinkClick r:id="" action="ppaction://noaction"/>
          </p:cNvPr>
          <p:cNvSpPr/>
          <p:nvPr/>
        </p:nvSpPr>
        <p:spPr>
          <a:xfrm>
            <a:off x="6858016" y="5715016"/>
            <a:ext cx="207167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Эпилог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3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4">
              <a:lum bright="44000" contrast="-61000"/>
            </a:blip>
            <a:srcRect/>
            <a:tile tx="0" ty="0" sx="100000" sy="100000" flip="none" algn="tl"/>
          </a:blipFill>
        </p:spPr>
      </p:pic>
      <p:pic>
        <p:nvPicPr>
          <p:cNvPr id="3" name="Рисунок 2" descr="prirzone.jpg"/>
          <p:cNvPicPr>
            <a:picLocks noChangeAspect="1"/>
          </p:cNvPicPr>
          <p:nvPr/>
        </p:nvPicPr>
        <p:blipFill>
          <a:blip r:embed="rId5"/>
          <a:srcRect b="4510"/>
          <a:stretch>
            <a:fillRect/>
          </a:stretch>
        </p:blipFill>
        <p:spPr>
          <a:xfrm>
            <a:off x="0" y="0"/>
            <a:ext cx="9214772" cy="6858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143504" y="2786058"/>
            <a:ext cx="357190" cy="357190"/>
          </a:xfrm>
          <a:prstGeom prst="ellipse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500694" y="3214686"/>
            <a:ext cx="357190" cy="357190"/>
          </a:xfrm>
          <a:prstGeom prst="ellipse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929322" y="2071678"/>
            <a:ext cx="357190" cy="357190"/>
          </a:xfrm>
          <a:prstGeom prst="ellipse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4929198"/>
            <a:ext cx="674235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Опишите географическое положение зоны тундры и лесотундры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4929198"/>
            <a:ext cx="321184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Что означает слово «тундра»?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643570" y="4143380"/>
            <a:ext cx="357190" cy="357190"/>
          </a:xfrm>
          <a:prstGeom prst="ellipse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4929198"/>
            <a:ext cx="531273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Какие природные зоны обозначены цифрой 1 и 4?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8429652" y="6429396"/>
            <a:ext cx="714348" cy="42860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1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7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3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9" grpId="1" animBg="1"/>
      <p:bldP spid="10" grpId="0" animBg="1"/>
      <p:bldP spid="11" grpId="1" animBg="1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21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>
              <a:lum bright="21000" contrast="20000"/>
            </a:blip>
            <a:srcRect/>
            <a:tile tx="0" ty="0" sx="100000" sy="100000" flip="none" algn="tl"/>
          </a:blipFill>
        </p:spPr>
      </p:pic>
      <p:pic>
        <p:nvPicPr>
          <p:cNvPr id="3" name="Рисунок 2" descr="1042918_BIG_0_0-1024x788.jpg"/>
          <p:cNvPicPr>
            <a:picLocks noChangeAspect="1"/>
          </p:cNvPicPr>
          <p:nvPr/>
        </p:nvPicPr>
        <p:blipFill>
          <a:blip r:embed="rId4">
            <a:lum bright="-10000" contrast="30000"/>
          </a:blip>
          <a:srcRect l="5912" t="6250" r="4309" b="5208"/>
          <a:stretch>
            <a:fillRect/>
          </a:stretch>
        </p:blipFill>
        <p:spPr>
          <a:xfrm>
            <a:off x="-142908" y="0"/>
            <a:ext cx="9429816" cy="696353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2571736" y="4429132"/>
            <a:ext cx="621510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каких климатических поясах расположена зона  тундры и лесотундры?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4572008"/>
            <a:ext cx="627928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Под влиянием каких воздушных масс формируется климат?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4500570"/>
            <a:ext cx="481420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Каков температурный режим летом и зимой?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144000" cy="1200329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33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тундре нет резкой грани, разделяющей весну и лето,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и о переходе весны к лету, да и от лета к осени можно говорить лишь условно. За начало лета можно принять исчезновение снега на большей части тундры, а за его конец – первые морозы и снегопады в конце августа.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479519.jpg"/>
          <p:cNvPicPr>
            <a:picLocks noChangeAspect="1"/>
          </p:cNvPicPr>
          <p:nvPr/>
        </p:nvPicPr>
        <p:blipFill>
          <a:blip r:embed="rId3"/>
          <a:srcRect t="25000" b="24999"/>
          <a:stretch>
            <a:fillRect/>
          </a:stretch>
        </p:blipFill>
        <p:spPr>
          <a:xfrm>
            <a:off x="8343" y="1785926"/>
            <a:ext cx="9135657" cy="3429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429264"/>
            <a:ext cx="9144000" cy="1200329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Лето короткое и прохладное. Осадков выпадает немного: от 300 до 500 мм в год.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Как вы думаете, где больше выпадет осадков: на европейской части страны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или в Восточной Сибири?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Почему при этом наблюдается большая заболоченность?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3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4">
              <a:lum bright="44000" contrast="-61000"/>
            </a:blip>
            <a:srcRect/>
            <a:tile tx="0" ty="0" sx="100000" sy="100000" flip="none" algn="tl"/>
          </a:blipFill>
        </p:spPr>
      </p:pic>
      <p:pic>
        <p:nvPicPr>
          <p:cNvPr id="3" name="Рисунок 2" descr="пурга.jpg"/>
          <p:cNvPicPr>
            <a:picLocks noChangeAspect="1"/>
          </p:cNvPicPr>
          <p:nvPr/>
        </p:nvPicPr>
        <p:blipFill>
          <a:blip r:embed="rId5"/>
          <a:srcRect t="15000" b="16250"/>
          <a:stretch>
            <a:fillRect/>
          </a:stretch>
        </p:blipFill>
        <p:spPr>
          <a:xfrm>
            <a:off x="0" y="928670"/>
            <a:ext cx="9144000" cy="47149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85728"/>
            <a:ext cx="9144000" cy="40011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Какие причины способствуют образованию очень сильных ветров в тундре?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000768"/>
            <a:ext cx="9144000" cy="40011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Какие свойства приобретает снежный покров из-за сильных ветров?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Управляющая кнопка: назад 5">
            <a:hlinkClick r:id="rId6" action="ppaction://hlinksldjump" highlightClick="1"/>
          </p:cNvPr>
          <p:cNvSpPr/>
          <p:nvPr/>
        </p:nvSpPr>
        <p:spPr>
          <a:xfrm>
            <a:off x="8429652" y="6429396"/>
            <a:ext cx="714348" cy="42860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Zavyvanie_vjug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9286908" y="28574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pic>
        <p:nvPicPr>
          <p:cNvPr id="6" name="Рисунок 5" descr="мерзло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143116"/>
            <a:ext cx="2695580" cy="1943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500430" y="4143380"/>
            <a:ext cx="252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Многолетняя мерзлота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0004-004-Kak-nazyvajutsja-tundrovye-pochvy-v-chem-osobennosti-pochv-v-zone-tund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5206" y="214290"/>
            <a:ext cx="1000132" cy="207680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7286644" y="235743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Почвы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термокарстовое озер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64" y="4143380"/>
            <a:ext cx="2678925" cy="178595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28596" y="6000768"/>
            <a:ext cx="2451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Термокарстовое озеро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булгунняхи.jpg"/>
          <p:cNvPicPr>
            <a:picLocks noChangeAspect="1"/>
          </p:cNvPicPr>
          <p:nvPr/>
        </p:nvPicPr>
        <p:blipFill>
          <a:blip r:embed="rId6">
            <a:lum bright="-10000" contrast="10000"/>
          </a:blip>
          <a:stretch>
            <a:fillRect/>
          </a:stretch>
        </p:blipFill>
        <p:spPr>
          <a:xfrm>
            <a:off x="6357950" y="4143380"/>
            <a:ext cx="2500330" cy="187524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786578" y="6072206"/>
            <a:ext cx="1374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Булгунняхи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" name="Рисунок 15" descr="V317.JPG"/>
          <p:cNvPicPr>
            <a:picLocks noChangeAspect="1"/>
          </p:cNvPicPr>
          <p:nvPr/>
        </p:nvPicPr>
        <p:blipFill>
          <a:blip r:embed="rId7" cstate="print"/>
          <a:srcRect t="23958" r="38769" b="16666"/>
          <a:stretch>
            <a:fillRect/>
          </a:stretch>
        </p:blipFill>
        <p:spPr>
          <a:xfrm>
            <a:off x="428596" y="357166"/>
            <a:ext cx="2553908" cy="185738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1214414" y="2357430"/>
            <a:ext cx="933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Болота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8" name="Управляющая кнопка: назад 17">
            <a:hlinkClick r:id="rId8" action="ppaction://hlinksldjump" highlightClick="1"/>
          </p:cNvPr>
          <p:cNvSpPr/>
          <p:nvPr/>
        </p:nvSpPr>
        <p:spPr>
          <a:xfrm>
            <a:off x="8429652" y="6429396"/>
            <a:ext cx="714348" cy="428604"/>
          </a:xfrm>
          <a:prstGeom prst="actionButtonBackPrevious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071802" y="428604"/>
            <a:ext cx="39430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Влияние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многолетней мерзлоты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на природу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4.jpg"/>
          <p:cNvPicPr>
            <a:picLocks noChangeAspect="1"/>
          </p:cNvPicPr>
          <p:nvPr/>
        </p:nvPicPr>
        <p:blipFill>
          <a:blip r:embed="rId2">
            <a:lum bright="44000" contrast="-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1785918" y="1357298"/>
            <a:ext cx="5962530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Тундровые ландшафты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3315242_large.jpg"/>
          <p:cNvPicPr>
            <a:picLocks noChangeAspect="1"/>
          </p:cNvPicPr>
          <p:nvPr/>
        </p:nvPicPr>
        <p:blipFill>
          <a:blip r:embed="rId3"/>
          <a:srcRect l="7251" r="15625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7" name="Рисунок 6" descr="лишайник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мхи лишайники.jpg"/>
          <p:cNvPicPr>
            <a:picLocks noChangeAspect="1"/>
          </p:cNvPicPr>
          <p:nvPr/>
        </p:nvPicPr>
        <p:blipFill>
          <a:blip r:embed="rId5"/>
          <a:srcRect l="14062"/>
          <a:stretch>
            <a:fillRect/>
          </a:stretch>
        </p:blipFill>
        <p:spPr>
          <a:xfrm>
            <a:off x="0" y="-32069"/>
            <a:ext cx="9144000" cy="6890069"/>
          </a:xfrm>
          <a:prstGeom prst="rect">
            <a:avLst/>
          </a:prstGeom>
        </p:spPr>
      </p:pic>
      <p:pic>
        <p:nvPicPr>
          <p:cNvPr id="10" name="Рисунок 9" descr="2287697.jpg"/>
          <p:cNvPicPr>
            <a:picLocks noChangeAspect="1"/>
          </p:cNvPicPr>
          <p:nvPr/>
        </p:nvPicPr>
        <p:blipFill>
          <a:blip r:embed="rId6"/>
          <a:srcRect l="20684" r="12500"/>
          <a:stretch>
            <a:fillRect/>
          </a:stretch>
        </p:blipFill>
        <p:spPr>
          <a:xfrm>
            <a:off x="0" y="-142900"/>
            <a:ext cx="9144000" cy="7000901"/>
          </a:xfrm>
          <a:prstGeom prst="rect">
            <a:avLst/>
          </a:prstGeom>
        </p:spPr>
      </p:pic>
      <p:pic>
        <p:nvPicPr>
          <p:cNvPr id="11" name="Рисунок 10" descr="default.jpeg"/>
          <p:cNvPicPr>
            <a:picLocks noChangeAspect="1"/>
          </p:cNvPicPr>
          <p:nvPr/>
        </p:nvPicPr>
        <p:blipFill>
          <a:blip r:embed="rId7"/>
          <a:srcRect r="14375"/>
          <a:stretch>
            <a:fillRect/>
          </a:stretch>
        </p:blipFill>
        <p:spPr>
          <a:xfrm>
            <a:off x="0" y="-256945"/>
            <a:ext cx="9144000" cy="7114946"/>
          </a:xfrm>
          <a:prstGeom prst="rect">
            <a:avLst/>
          </a:prstGeom>
        </p:spPr>
      </p:pic>
      <p:pic>
        <p:nvPicPr>
          <p:cNvPr id="12" name="Рисунок 11" descr="грибы.jpeg"/>
          <p:cNvPicPr>
            <a:picLocks noChangeAspect="1"/>
          </p:cNvPicPr>
          <p:nvPr/>
        </p:nvPicPr>
        <p:blipFill>
          <a:blip r:embed="rId8"/>
          <a:srcRect l="3906"/>
          <a:stretch>
            <a:fillRect/>
          </a:stretch>
        </p:blipFill>
        <p:spPr>
          <a:xfrm>
            <a:off x="0" y="-278757"/>
            <a:ext cx="9144000" cy="7136757"/>
          </a:xfrm>
          <a:prstGeom prst="rect">
            <a:avLst/>
          </a:prstGeom>
        </p:spPr>
      </p:pic>
      <p:pic>
        <p:nvPicPr>
          <p:cNvPr id="13" name="Рисунок 12" descr="тундра осень.jpg"/>
          <p:cNvPicPr>
            <a:picLocks noChangeAspect="1"/>
          </p:cNvPicPr>
          <p:nvPr/>
        </p:nvPicPr>
        <p:blipFill>
          <a:blip r:embed="rId9"/>
          <a:srcRect l="4762"/>
          <a:stretch>
            <a:fillRect/>
          </a:stretch>
        </p:blipFill>
        <p:spPr>
          <a:xfrm>
            <a:off x="0" y="-372979"/>
            <a:ext cx="9144000" cy="7230980"/>
          </a:xfrm>
          <a:prstGeom prst="rect">
            <a:avLst/>
          </a:prstGeom>
        </p:spPr>
      </p:pic>
      <p:sp>
        <p:nvSpPr>
          <p:cNvPr id="14" name="Волна 13"/>
          <p:cNvSpPr/>
          <p:nvPr/>
        </p:nvSpPr>
        <p:spPr>
          <a:xfrm>
            <a:off x="7929586" y="6143644"/>
            <a:ext cx="914400" cy="55721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472</Words>
  <Application>Microsoft Office PowerPoint</Application>
  <PresentationFormat>Экран (4:3)</PresentationFormat>
  <Paragraphs>95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Чуткая Субарктика виртуальная экскурсия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Знай, природы никогда Не иссякнет чаша, лишь Черпай из неё с умом Ты не потеряв стыда. А как будешь из неё Черпать, днём живя одним, Не оставишь ничего Ты наследникам своим.                          Леонид Пацуй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Чуткая «субарктика»</dc:title>
  <dc:creator>Пользователь</dc:creator>
  <cp:lastModifiedBy>Пользователь</cp:lastModifiedBy>
  <cp:revision>173</cp:revision>
  <dcterms:created xsi:type="dcterms:W3CDTF">2012-01-09T05:30:45Z</dcterms:created>
  <dcterms:modified xsi:type="dcterms:W3CDTF">2012-01-30T18:22:49Z</dcterms:modified>
</cp:coreProperties>
</file>