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60" r:id="rId3"/>
    <p:sldId id="261" r:id="rId4"/>
    <p:sldId id="263" r:id="rId5"/>
    <p:sldId id="257" r:id="rId6"/>
    <p:sldId id="264" r:id="rId7"/>
    <p:sldId id="259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1" d="100"/>
          <a:sy n="91" d="100"/>
        </p:scale>
        <p:origin x="-56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746604571"/>
  <ax:ocxPr ax:name="BackColor" ax:value="16777215"/>
  <ax:ocxPr ax:name="Size" ax:value="8202;794"/>
  <ax:ocxPr ax:name="FontName" ax:value="Arial"/>
  <ax:ocxPr ax:name="FontHeight" ax:value="285"/>
  <ax:ocxPr ax:name="FontCharSet" ax:value="204"/>
  <ax:ocxPr ax:name="FontPitchAndFamily" ax:value="2"/>
  <ax:ocxPr ax:name="ParagraphAlign" ax:value="3"/>
</ax:ocx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6915448"/>
  <ax:ocxPr ax:name="BackColor" ax:value="12705761"/>
  <ax:ocxPr ax:name="Caption" ax:value="Начать тестирование"/>
  <ax:ocxPr ax:name="Size" ax:value="6006;1005"/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3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6915448"/>
  <ax:ocxPr ax:name="BackColor" ax:value="12705761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6915448"/>
  <ax:ocxPr ax:name="BackColor" ax:value="12705761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6915448"/>
  <ax:ocxPr ax:name="BackColor" ax:value="12705761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6915448"/>
  <ax:ocxPr ax:name="BackColor" ax:value="12705761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6915448"/>
  <ax:ocxPr ax:name="BackColor" ax:value="12705761"/>
  <ax:ocxPr ax:name="Caption" ax:value="Итоги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1F027E3-A086-43F5-B978-474E3FA96B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A9A9509-B490-4BE8-9FBE-FF5049AFC6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6AB37B3-490D-4D73-92BF-73E7DC9D22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BD43D1-E33E-4342-A819-EEFC98945B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B88621F-B750-41BC-9B72-9B26B6AB57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E463F1D-CFFB-4799-92F7-2E6FC8CC59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D247436-A178-4EF4-9372-E50DF3E04CB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D8752E3-B4F0-40A4-AE77-48D687F32D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7F397CF-9C89-4474-A353-625D1FFA04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12D1E99-6F96-4F68-9C21-99B69D9507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6AF5931-71EF-4841-AF83-73728BCBE4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082FC48-F3EC-4981-BE88-83B2E089153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2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3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4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5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6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2053" name="Out_Zd"/>
          <p:cNvSpPr txBox="1">
            <a:spLocks noChangeArrowheads="1"/>
          </p:cNvSpPr>
          <p:nvPr/>
        </p:nvSpPr>
        <p:spPr bwMode="auto">
          <a:xfrm>
            <a:off x="1835150" y="638651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4" name="Out_Tim"/>
          <p:cNvSpPr txBox="1">
            <a:spLocks noChangeArrowheads="1"/>
          </p:cNvSpPr>
          <p:nvPr/>
        </p:nvSpPr>
        <p:spPr bwMode="auto">
          <a:xfrm>
            <a:off x="8053388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10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5" name="Tx_Zd"/>
          <p:cNvSpPr txBox="1">
            <a:spLocks noChangeArrowheads="1"/>
          </p:cNvSpPr>
          <p:nvPr/>
        </p:nvSpPr>
        <p:spPr bwMode="auto">
          <a:xfrm>
            <a:off x="539750" y="6442075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2056" name="Tx_Tim"/>
          <p:cNvSpPr txBox="1">
            <a:spLocks noChangeArrowheads="1"/>
          </p:cNvSpPr>
          <p:nvPr/>
        </p:nvSpPr>
        <p:spPr bwMode="auto">
          <a:xfrm>
            <a:off x="6227763" y="6442075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2057" name="Tx_min"/>
          <p:cNvSpPr txBox="1">
            <a:spLocks noChangeArrowheads="1"/>
          </p:cNvSpPr>
          <p:nvPr/>
        </p:nvSpPr>
        <p:spPr bwMode="auto">
          <a:xfrm>
            <a:off x="8629650" y="6442075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2058" name="Text Box 9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sp>
        <p:nvSpPr>
          <p:cNvPr id="3083" name="Rectangle 11">
            <a:hlinkClick r:id="" action="ppaction://macro?name=dd"/>
          </p:cNvPr>
          <p:cNvSpPr>
            <a:spLocks noChangeArrowheads="1"/>
          </p:cNvSpPr>
          <p:nvPr/>
        </p:nvSpPr>
        <p:spPr bwMode="auto">
          <a:xfrm>
            <a:off x="684213" y="17780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8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</a:t>
            </a: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1363662" y="3208338"/>
            <a:ext cx="6851675" cy="1649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По </a:t>
            </a:r>
            <a:r>
              <a:rPr lang="ru-RU" sz="3200" dirty="0" smtClean="0">
                <a:latin typeface="Arial" charset="0"/>
              </a:rPr>
              <a:t>предмету Информатика, </a:t>
            </a:r>
          </a:p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теме Алгоритмы с ветвлениями</a:t>
            </a:r>
            <a:endParaRPr lang="ru-RU" sz="3200" dirty="0">
              <a:latin typeface="Arial" charset="0"/>
            </a:endParaRPr>
          </a:p>
        </p:txBody>
      </p:sp>
    </p:spTree>
    <p:controls>
      <p:control spid="2061" name="TextBox1" r:id="rId2" imgW="2952720" imgH="285840"/>
      <p:control spid="2062" name="CommandButton1" r:id="rId3" imgW="2162160" imgH="36180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Ветвлением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Циклом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Следованием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85852" y="3929066"/>
            <a:ext cx="292895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lvl="1"/>
            <a:r>
              <a:rPr lang="ru-RU" sz="2400" dirty="0" smtClean="0"/>
              <a:t>Алгоритмом</a:t>
            </a:r>
            <a:endParaRPr lang="ru-RU" sz="2400" dirty="0"/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214282" y="214290"/>
            <a:ext cx="8786874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800" dirty="0" smtClean="0">
                <a:latin typeface="Arial" charset="0"/>
              </a:rPr>
              <a:t>Форма организации действий, при которой то или иное действие выполняется несколько раз в зависимости от некоторого условия, называется </a:t>
            </a:r>
            <a:endParaRPr lang="ru-RU" sz="2800" dirty="0">
              <a:latin typeface="Arial" charset="0"/>
            </a:endParaRPr>
          </a:p>
        </p:txBody>
      </p:sp>
    </p:spTree>
    <p:controls>
      <p:control spid="13314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2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Ввод данных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Конец алгоритма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Условие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Действие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1000100" y="214290"/>
            <a:ext cx="800105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600" dirty="0" smtClean="0">
                <a:latin typeface="Arial" charset="0"/>
              </a:rPr>
              <a:t>В блок-схеме алгоритма фигура ромб обозначает:</a:t>
            </a:r>
            <a:endParaRPr lang="ru-RU" sz="3600" dirty="0">
              <a:latin typeface="Arial" charset="0"/>
            </a:endParaRPr>
          </a:p>
        </p:txBody>
      </p:sp>
    </p:spTree>
    <p:controls>
      <p:control spid="14338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3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Выполнится 1 раз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Выполнится </a:t>
            </a:r>
            <a:r>
              <a:rPr lang="ru-RU" sz="2400" dirty="0" smtClean="0"/>
              <a:t>2 раза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Будет выполняться бесконечно много раз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509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Не выполнится ни разу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1000100" y="500042"/>
            <a:ext cx="800105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400" dirty="0" smtClean="0">
                <a:latin typeface="Arial" charset="0"/>
              </a:rPr>
              <a:t>При невыполнении условия во фрагменте алгоритма</a:t>
            </a: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rgbClr val="000066"/>
                </a:solidFill>
              </a:rPr>
              <a:t>НЦ ПОКА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  <a:r>
              <a:rPr lang="ru-RU" sz="2000" i="1" dirty="0" smtClean="0">
                <a:solidFill>
                  <a:srgbClr val="000066"/>
                </a:solidFill>
              </a:rPr>
              <a:t>условие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2000" i="1" dirty="0" smtClean="0">
                <a:solidFill>
                  <a:srgbClr val="000066"/>
                </a:solidFill>
              </a:rPr>
              <a:t>      действие</a:t>
            </a:r>
            <a:endParaRPr lang="ru-RU" sz="2000" dirty="0" smtClean="0">
              <a:solidFill>
                <a:srgbClr val="000066"/>
              </a:solidFill>
            </a:endParaRP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rgbClr val="000066"/>
                </a:solidFill>
              </a:rPr>
              <a:t>КЦ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действие</a:t>
            </a:r>
          </a:p>
          <a:p>
            <a:pPr>
              <a:spcBef>
                <a:spcPts val="0"/>
              </a:spcBef>
            </a:pPr>
            <a:endParaRPr lang="ru-RU" sz="2000" dirty="0" smtClean="0">
              <a:solidFill>
                <a:srgbClr val="000066"/>
              </a:solidFill>
            </a:endParaRPr>
          </a:p>
          <a:p>
            <a:endParaRPr lang="ru-RU" sz="2800" dirty="0">
              <a:latin typeface="Arial" charset="0"/>
            </a:endParaRPr>
          </a:p>
        </p:txBody>
      </p:sp>
    </p:spTree>
    <p:controls>
      <p:control spid="25602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4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3078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363696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2</a:t>
            </a:r>
            <a:r>
              <a:rPr lang="en-US" sz="2400" dirty="0" smtClean="0">
                <a:latin typeface="Arial" charset="0"/>
              </a:rPr>
              <a:t>,5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356552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2</a:t>
            </a:r>
            <a:r>
              <a:rPr lang="ru-RU" sz="2400" dirty="0" smtClean="0">
                <a:latin typeface="Arial" charset="0"/>
              </a:rPr>
              <a:t>7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363696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10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33512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12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089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095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101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107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1000100" y="214290"/>
            <a:ext cx="535785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800" dirty="0" smtClean="0">
                <a:latin typeface="Arial" charset="0"/>
              </a:rPr>
              <a:t>Результатом исполнения алгоритма при </a:t>
            </a:r>
            <a:r>
              <a:rPr lang="en-US" sz="2800" dirty="0" smtClean="0">
                <a:latin typeface="Arial" charset="0"/>
              </a:rPr>
              <a:t>x = </a:t>
            </a:r>
            <a:r>
              <a:rPr lang="ru-RU" sz="2800" dirty="0" smtClean="0">
                <a:latin typeface="Arial" charset="0"/>
              </a:rPr>
              <a:t>20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ru-RU" sz="2800" dirty="0" smtClean="0">
                <a:latin typeface="Arial" charset="0"/>
              </a:rPr>
              <a:t>будет число</a:t>
            </a:r>
            <a:endParaRPr lang="ru-RU" sz="2800" dirty="0">
              <a:latin typeface="Arial" charset="0"/>
            </a:endParaRPr>
          </a:p>
        </p:txBody>
      </p:sp>
      <p:sp>
        <p:nvSpPr>
          <p:cNvPr id="40" name="AutoShape 9"/>
          <p:cNvSpPr>
            <a:spLocks noChangeArrowheads="1"/>
          </p:cNvSpPr>
          <p:nvPr/>
        </p:nvSpPr>
        <p:spPr bwMode="auto">
          <a:xfrm>
            <a:off x="6232556" y="2454289"/>
            <a:ext cx="1697038" cy="1116013"/>
          </a:xfrm>
          <a:prstGeom prst="flowChartDecision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/>
              <a:t>Число</a:t>
            </a:r>
          </a:p>
          <a:p>
            <a:pPr algn="ctr"/>
            <a:r>
              <a:rPr lang="ru-RU" b="1" dirty="0" smtClean="0"/>
              <a:t>четное?</a:t>
            </a:r>
            <a:endParaRPr lang="ru-RU" b="1" dirty="0"/>
          </a:p>
        </p:txBody>
      </p:sp>
      <p:sp>
        <p:nvSpPr>
          <p:cNvPr id="41" name="AutoShape 10"/>
          <p:cNvSpPr>
            <a:spLocks noChangeArrowheads="1"/>
          </p:cNvSpPr>
          <p:nvPr/>
        </p:nvSpPr>
        <p:spPr bwMode="auto">
          <a:xfrm>
            <a:off x="7439056" y="3784614"/>
            <a:ext cx="1562100" cy="577850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/>
              <a:t>+ 7</a:t>
            </a:r>
            <a:endParaRPr lang="ru-RU" sz="2000" b="1" dirty="0"/>
          </a:p>
        </p:txBody>
      </p:sp>
      <p:sp>
        <p:nvSpPr>
          <p:cNvPr id="42" name="AutoShape 11"/>
          <p:cNvSpPr>
            <a:spLocks noChangeArrowheads="1"/>
          </p:cNvSpPr>
          <p:nvPr/>
        </p:nvSpPr>
        <p:spPr bwMode="auto">
          <a:xfrm>
            <a:off x="5167343" y="3802076"/>
            <a:ext cx="1617663" cy="576263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 smtClean="0"/>
              <a:t>: 2</a:t>
            </a:r>
          </a:p>
        </p:txBody>
      </p:sp>
      <p:sp>
        <p:nvSpPr>
          <p:cNvPr id="43" name="Line 12"/>
          <p:cNvSpPr>
            <a:spLocks noChangeShapeType="1"/>
          </p:cNvSpPr>
          <p:nvPr/>
        </p:nvSpPr>
        <p:spPr bwMode="auto">
          <a:xfrm>
            <a:off x="7931181" y="3009914"/>
            <a:ext cx="5032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4" name="Line 13"/>
          <p:cNvSpPr>
            <a:spLocks noChangeShapeType="1"/>
          </p:cNvSpPr>
          <p:nvPr/>
        </p:nvSpPr>
        <p:spPr bwMode="auto">
          <a:xfrm>
            <a:off x="5697568" y="3005151"/>
            <a:ext cx="544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5" name="Line 14"/>
          <p:cNvSpPr>
            <a:spLocks noChangeShapeType="1"/>
          </p:cNvSpPr>
          <p:nvPr/>
        </p:nvSpPr>
        <p:spPr bwMode="auto">
          <a:xfrm>
            <a:off x="8429656" y="3006739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6" name="Line 15"/>
          <p:cNvSpPr>
            <a:spLocks noChangeShapeType="1"/>
          </p:cNvSpPr>
          <p:nvPr/>
        </p:nvSpPr>
        <p:spPr bwMode="auto">
          <a:xfrm>
            <a:off x="5716618" y="3028964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7" name="Line 16"/>
          <p:cNvSpPr>
            <a:spLocks noChangeShapeType="1"/>
          </p:cNvSpPr>
          <p:nvPr/>
        </p:nvSpPr>
        <p:spPr bwMode="auto">
          <a:xfrm>
            <a:off x="5740431" y="43815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8464581" y="43561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2" name="Text Box 21"/>
          <p:cNvSpPr txBox="1">
            <a:spLocks noChangeArrowheads="1"/>
          </p:cNvSpPr>
          <p:nvPr/>
        </p:nvSpPr>
        <p:spPr bwMode="auto">
          <a:xfrm>
            <a:off x="5683281" y="2500326"/>
            <a:ext cx="596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990000"/>
                </a:solidFill>
              </a:rPr>
              <a:t>Да</a:t>
            </a:r>
          </a:p>
        </p:txBody>
      </p:sp>
      <p:sp>
        <p:nvSpPr>
          <p:cNvPr id="53" name="Text Box 22"/>
          <p:cNvSpPr txBox="1">
            <a:spLocks noChangeArrowheads="1"/>
          </p:cNvSpPr>
          <p:nvPr/>
        </p:nvSpPr>
        <p:spPr bwMode="auto">
          <a:xfrm>
            <a:off x="7805768" y="2455876"/>
            <a:ext cx="75406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990000"/>
                </a:solidFill>
              </a:rPr>
              <a:t>Нет</a:t>
            </a:r>
          </a:p>
        </p:txBody>
      </p:sp>
      <p:sp>
        <p:nvSpPr>
          <p:cNvPr id="54" name="Параллелограмм 53"/>
          <p:cNvSpPr/>
          <p:nvPr/>
        </p:nvSpPr>
        <p:spPr>
          <a:xfrm>
            <a:off x="6643702" y="1785926"/>
            <a:ext cx="928694" cy="357190"/>
          </a:xfrm>
          <a:prstGeom prst="parallelogram">
            <a:avLst>
              <a:gd name="adj" fmla="val 5736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x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5" name="Параллелограмм 54"/>
          <p:cNvSpPr/>
          <p:nvPr/>
        </p:nvSpPr>
        <p:spPr>
          <a:xfrm>
            <a:off x="6286512" y="5143512"/>
            <a:ext cx="1857388" cy="357190"/>
          </a:xfrm>
          <a:prstGeom prst="parallelogram">
            <a:avLst>
              <a:gd name="adj" fmla="val 8090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Результат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 rot="5400000">
            <a:off x="6930248" y="2285198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Блок-схема: знак завершения 70"/>
          <p:cNvSpPr/>
          <p:nvPr/>
        </p:nvSpPr>
        <p:spPr>
          <a:xfrm>
            <a:off x="6572264" y="1142984"/>
            <a:ext cx="1071570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Начало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2" name="Блок-схема: знак завершения 71"/>
          <p:cNvSpPr/>
          <p:nvPr/>
        </p:nvSpPr>
        <p:spPr>
          <a:xfrm>
            <a:off x="6643702" y="5786454"/>
            <a:ext cx="1000132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Конец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 rot="5400000">
            <a:off x="6930248" y="1642256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Line 13"/>
          <p:cNvSpPr>
            <a:spLocks noChangeShapeType="1"/>
          </p:cNvSpPr>
          <p:nvPr/>
        </p:nvSpPr>
        <p:spPr bwMode="auto">
          <a:xfrm>
            <a:off x="4643438" y="4857760"/>
            <a:ext cx="111601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8" name="Line 17"/>
          <p:cNvSpPr>
            <a:spLocks noChangeShapeType="1"/>
          </p:cNvSpPr>
          <p:nvPr/>
        </p:nvSpPr>
        <p:spPr bwMode="auto">
          <a:xfrm>
            <a:off x="4643438" y="2428868"/>
            <a:ext cx="0" cy="239872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9" name="Line 15"/>
          <p:cNvSpPr>
            <a:spLocks noChangeShapeType="1"/>
          </p:cNvSpPr>
          <p:nvPr/>
        </p:nvSpPr>
        <p:spPr bwMode="auto">
          <a:xfrm rot="16200000">
            <a:off x="5822166" y="1250139"/>
            <a:ext cx="1" cy="235745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0" name="Line 13"/>
          <p:cNvSpPr>
            <a:spLocks noChangeShapeType="1"/>
          </p:cNvSpPr>
          <p:nvPr/>
        </p:nvSpPr>
        <p:spPr bwMode="auto">
          <a:xfrm>
            <a:off x="7143768" y="4786322"/>
            <a:ext cx="133033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5" name="Line 14"/>
          <p:cNvSpPr>
            <a:spLocks noChangeShapeType="1"/>
          </p:cNvSpPr>
          <p:nvPr/>
        </p:nvSpPr>
        <p:spPr bwMode="auto">
          <a:xfrm>
            <a:off x="7143768" y="4786322"/>
            <a:ext cx="0" cy="33654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6" name="Line 14"/>
          <p:cNvSpPr>
            <a:spLocks noChangeShapeType="1"/>
          </p:cNvSpPr>
          <p:nvPr/>
        </p:nvSpPr>
        <p:spPr bwMode="auto">
          <a:xfrm>
            <a:off x="7143768" y="5500702"/>
            <a:ext cx="0" cy="28575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  <p:controls>
      <p:control spid="3125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463709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X = 12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4208469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X &lt; 12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4137031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X &gt; 12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363696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 dirty="0">
              <a:latin typeface="Arial" charset="0"/>
            </a:endParaRPr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40" name="Rectangle 47"/>
          <p:cNvSpPr>
            <a:spLocks noChangeArrowheads="1"/>
          </p:cNvSpPr>
          <p:nvPr/>
        </p:nvSpPr>
        <p:spPr bwMode="auto">
          <a:xfrm>
            <a:off x="1000100" y="214290"/>
            <a:ext cx="507209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400" dirty="0" smtClean="0">
                <a:latin typeface="Arial" charset="0"/>
              </a:rPr>
              <a:t>Выберите условие при котором исполнение алгоритма для </a:t>
            </a:r>
            <a:r>
              <a:rPr lang="en-US" sz="2400" dirty="0" smtClean="0">
                <a:latin typeface="Arial" charset="0"/>
              </a:rPr>
              <a:t>x = </a:t>
            </a:r>
            <a:r>
              <a:rPr lang="ru-RU" sz="2400" dirty="0" smtClean="0">
                <a:latin typeface="Arial" charset="0"/>
              </a:rPr>
              <a:t>3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ru-RU" sz="2400" dirty="0" smtClean="0">
                <a:latin typeface="Arial" charset="0"/>
              </a:rPr>
              <a:t>дает результат 12</a:t>
            </a:r>
            <a:endParaRPr lang="ru-RU" sz="2400" dirty="0">
              <a:latin typeface="Arial" charset="0"/>
            </a:endParaRPr>
          </a:p>
        </p:txBody>
      </p:sp>
      <p:sp>
        <p:nvSpPr>
          <p:cNvPr id="39" name="AutoShape 9"/>
          <p:cNvSpPr>
            <a:spLocks noChangeArrowheads="1"/>
          </p:cNvSpPr>
          <p:nvPr/>
        </p:nvSpPr>
        <p:spPr bwMode="auto">
          <a:xfrm>
            <a:off x="6232556" y="2454289"/>
            <a:ext cx="1697038" cy="1116013"/>
          </a:xfrm>
          <a:prstGeom prst="flowChartDecision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/>
              <a:t>Условие</a:t>
            </a:r>
            <a:endParaRPr lang="ru-RU" b="1" dirty="0"/>
          </a:p>
        </p:txBody>
      </p:sp>
      <p:sp>
        <p:nvSpPr>
          <p:cNvPr id="42" name="AutoShape 11"/>
          <p:cNvSpPr>
            <a:spLocks noChangeArrowheads="1"/>
          </p:cNvSpPr>
          <p:nvPr/>
        </p:nvSpPr>
        <p:spPr bwMode="auto">
          <a:xfrm>
            <a:off x="5167343" y="3802076"/>
            <a:ext cx="1617663" cy="576263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x</a:t>
            </a:r>
            <a:r>
              <a:rPr lang="ru-RU" sz="2800" b="1" dirty="0" smtClean="0"/>
              <a:t> 2</a:t>
            </a:r>
          </a:p>
        </p:txBody>
      </p:sp>
      <p:sp>
        <p:nvSpPr>
          <p:cNvPr id="43" name="Line 12"/>
          <p:cNvSpPr>
            <a:spLocks noChangeShapeType="1"/>
          </p:cNvSpPr>
          <p:nvPr/>
        </p:nvSpPr>
        <p:spPr bwMode="auto">
          <a:xfrm>
            <a:off x="7931181" y="3009914"/>
            <a:ext cx="5032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4" name="Line 13"/>
          <p:cNvSpPr>
            <a:spLocks noChangeShapeType="1"/>
          </p:cNvSpPr>
          <p:nvPr/>
        </p:nvSpPr>
        <p:spPr bwMode="auto">
          <a:xfrm>
            <a:off x="5697568" y="3005151"/>
            <a:ext cx="544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6" name="Line 15"/>
          <p:cNvSpPr>
            <a:spLocks noChangeShapeType="1"/>
          </p:cNvSpPr>
          <p:nvPr/>
        </p:nvSpPr>
        <p:spPr bwMode="auto">
          <a:xfrm>
            <a:off x="5716618" y="3028964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7" name="Line 16"/>
          <p:cNvSpPr>
            <a:spLocks noChangeShapeType="1"/>
          </p:cNvSpPr>
          <p:nvPr/>
        </p:nvSpPr>
        <p:spPr bwMode="auto">
          <a:xfrm>
            <a:off x="5740431" y="43815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8429652" y="3000372"/>
            <a:ext cx="34929" cy="182564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9" name="Line 18"/>
          <p:cNvSpPr>
            <a:spLocks noChangeShapeType="1"/>
          </p:cNvSpPr>
          <p:nvPr/>
        </p:nvSpPr>
        <p:spPr bwMode="auto">
          <a:xfrm>
            <a:off x="7143767" y="4857760"/>
            <a:ext cx="1333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0" name="Параллелограмм 49"/>
          <p:cNvSpPr/>
          <p:nvPr/>
        </p:nvSpPr>
        <p:spPr>
          <a:xfrm>
            <a:off x="6643702" y="1785926"/>
            <a:ext cx="928694" cy="35719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x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1" name="Параллелограмм 50"/>
          <p:cNvSpPr/>
          <p:nvPr/>
        </p:nvSpPr>
        <p:spPr>
          <a:xfrm>
            <a:off x="6286512" y="5143512"/>
            <a:ext cx="1785950" cy="35719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Результат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4" name="Блок-схема: знак завершения 53"/>
          <p:cNvSpPr/>
          <p:nvPr/>
        </p:nvSpPr>
        <p:spPr>
          <a:xfrm>
            <a:off x="6286512" y="1071546"/>
            <a:ext cx="1500198" cy="428628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Начало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5" name="Блок-схема: знак завершения 54"/>
          <p:cNvSpPr/>
          <p:nvPr/>
        </p:nvSpPr>
        <p:spPr>
          <a:xfrm>
            <a:off x="6643702" y="5786454"/>
            <a:ext cx="1000132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Конец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61" name="Text Box 21"/>
          <p:cNvSpPr txBox="1">
            <a:spLocks noChangeArrowheads="1"/>
          </p:cNvSpPr>
          <p:nvPr/>
        </p:nvSpPr>
        <p:spPr bwMode="auto">
          <a:xfrm>
            <a:off x="5683281" y="2500326"/>
            <a:ext cx="596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990000"/>
                </a:solidFill>
              </a:rPr>
              <a:t>Да</a:t>
            </a:r>
          </a:p>
        </p:txBody>
      </p:sp>
      <p:sp>
        <p:nvSpPr>
          <p:cNvPr id="65" name="Text Box 22"/>
          <p:cNvSpPr txBox="1">
            <a:spLocks noChangeArrowheads="1"/>
          </p:cNvSpPr>
          <p:nvPr/>
        </p:nvSpPr>
        <p:spPr bwMode="auto">
          <a:xfrm>
            <a:off x="7805768" y="2455876"/>
            <a:ext cx="75406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990000"/>
                </a:solidFill>
              </a:rPr>
              <a:t>Нет</a:t>
            </a:r>
          </a:p>
        </p:txBody>
      </p:sp>
      <p:sp>
        <p:nvSpPr>
          <p:cNvPr id="66" name="Line 15"/>
          <p:cNvSpPr>
            <a:spLocks noChangeShapeType="1"/>
          </p:cNvSpPr>
          <p:nvPr/>
        </p:nvSpPr>
        <p:spPr bwMode="auto">
          <a:xfrm rot="5400000">
            <a:off x="5276057" y="4368016"/>
            <a:ext cx="1" cy="97948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7" name="Line 17"/>
          <p:cNvSpPr>
            <a:spLocks noChangeShapeType="1"/>
          </p:cNvSpPr>
          <p:nvPr/>
        </p:nvSpPr>
        <p:spPr bwMode="auto">
          <a:xfrm>
            <a:off x="4786314" y="2428868"/>
            <a:ext cx="0" cy="242889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" name="Line 15"/>
          <p:cNvSpPr>
            <a:spLocks noChangeShapeType="1"/>
          </p:cNvSpPr>
          <p:nvPr/>
        </p:nvSpPr>
        <p:spPr bwMode="auto">
          <a:xfrm rot="16200000">
            <a:off x="5929321" y="1285860"/>
            <a:ext cx="1" cy="228601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3" name="Line 15"/>
          <p:cNvSpPr>
            <a:spLocks noChangeShapeType="1"/>
          </p:cNvSpPr>
          <p:nvPr/>
        </p:nvSpPr>
        <p:spPr bwMode="auto">
          <a:xfrm>
            <a:off x="7143768" y="4857760"/>
            <a:ext cx="11134" cy="3032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7" name="Line 15"/>
          <p:cNvSpPr>
            <a:spLocks noChangeShapeType="1"/>
          </p:cNvSpPr>
          <p:nvPr/>
        </p:nvSpPr>
        <p:spPr bwMode="auto">
          <a:xfrm>
            <a:off x="7143768" y="5483229"/>
            <a:ext cx="11134" cy="3032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8" name="Line 15"/>
          <p:cNvSpPr>
            <a:spLocks noChangeShapeType="1"/>
          </p:cNvSpPr>
          <p:nvPr/>
        </p:nvSpPr>
        <p:spPr bwMode="auto">
          <a:xfrm>
            <a:off x="7072330" y="2143116"/>
            <a:ext cx="11134" cy="3032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9" name="Line 15"/>
          <p:cNvSpPr>
            <a:spLocks noChangeShapeType="1"/>
          </p:cNvSpPr>
          <p:nvPr/>
        </p:nvSpPr>
        <p:spPr bwMode="auto">
          <a:xfrm>
            <a:off x="7061196" y="1500174"/>
            <a:ext cx="11134" cy="3032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0" name="Rectangle 50"/>
          <p:cNvSpPr>
            <a:spLocks noChangeArrowheads="1"/>
          </p:cNvSpPr>
          <p:nvPr/>
        </p:nvSpPr>
        <p:spPr bwMode="auto">
          <a:xfrm>
            <a:off x="1285852" y="3925894"/>
            <a:ext cx="4137031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X &lt;= 12</a:t>
            </a:r>
            <a:endParaRPr lang="ru-RU" sz="2400" dirty="0">
              <a:latin typeface="Arial" charset="0"/>
            </a:endParaRPr>
          </a:p>
        </p:txBody>
      </p:sp>
    </p:spTree>
    <p:controls>
      <p:control spid="28674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Out_ver"/>
          <p:cNvSpPr txBox="1">
            <a:spLocks noChangeArrowheads="1"/>
          </p:cNvSpPr>
          <p:nvPr/>
        </p:nvSpPr>
        <p:spPr bwMode="auto">
          <a:xfrm>
            <a:off x="5291138" y="3068638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5126" name="Out_proc"/>
          <p:cNvSpPr txBox="1">
            <a:spLocks noChangeArrowheads="1"/>
          </p:cNvSpPr>
          <p:nvPr/>
        </p:nvSpPr>
        <p:spPr bwMode="auto">
          <a:xfrm>
            <a:off x="5291138" y="3789363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6151" name="Out_oc"/>
          <p:cNvSpPr txBox="1">
            <a:spLocks noChangeArrowheads="1"/>
          </p:cNvSpPr>
          <p:nvPr/>
        </p:nvSpPr>
        <p:spPr bwMode="auto">
          <a:xfrm>
            <a:off x="6948488" y="3068638"/>
            <a:ext cx="1079500" cy="1223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1042988" y="4645025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latin typeface="Arial" charset="0"/>
              </a:rPr>
              <a:t>Ошибки в выборе ответов на задания:</a:t>
            </a:r>
          </a:p>
        </p:txBody>
      </p:sp>
      <p:sp>
        <p:nvSpPr>
          <p:cNvPr id="512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5130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131" name="AutoShape 1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5132" name="AutoShape 13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Выход</a:t>
            </a:r>
          </a:p>
        </p:txBody>
      </p:sp>
      <p:sp>
        <p:nvSpPr>
          <p:cNvPr id="5133" name="Rectangle 14"/>
          <p:cNvSpPr>
            <a:spLocks noChangeArrowheads="1"/>
          </p:cNvSpPr>
          <p:nvPr/>
        </p:nvSpPr>
        <p:spPr bwMode="auto">
          <a:xfrm>
            <a:off x="827088" y="3019425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Правильных ответов</a:t>
            </a:r>
          </a:p>
        </p:txBody>
      </p:sp>
      <p:sp>
        <p:nvSpPr>
          <p:cNvPr id="5134" name="Rectangle 15"/>
          <p:cNvSpPr>
            <a:spLocks noChangeArrowheads="1"/>
          </p:cNvSpPr>
          <p:nvPr/>
        </p:nvSpPr>
        <p:spPr bwMode="auto">
          <a:xfrm>
            <a:off x="827088" y="3740150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в процентах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6627813" y="2349500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Оценка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687388" y="3571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65000"/>
              </a:lnSpc>
              <a:defRPr/>
            </a:pPr>
            <a:r>
              <a:rPr lang="ru-RU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Результаты</a:t>
            </a:r>
            <a: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/>
            </a:r>
            <a:b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4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тестирования</a:t>
            </a:r>
          </a:p>
        </p:txBody>
      </p:sp>
      <p:sp>
        <p:nvSpPr>
          <p:cNvPr id="5137" name="Out_osh"/>
          <p:cNvSpPr txBox="1">
            <a:spLocks noChangeArrowheads="1"/>
          </p:cNvSpPr>
          <p:nvPr/>
        </p:nvSpPr>
        <p:spPr bwMode="auto">
          <a:xfrm>
            <a:off x="2339975" y="4797425"/>
            <a:ext cx="5976938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318</TotalTime>
  <Words>197</Words>
  <Application>Microsoft Office PowerPoint</Application>
  <PresentationFormat>Экран (4:3)</PresentationFormat>
  <Paragraphs>95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Россошанская школа-интернат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тестов</dc:title>
  <dc:creator>Комаровский Анатолий Николаевич</dc:creator>
  <dc:description>Работает в PowerPoint 2003 и 2007</dc:description>
  <cp:lastModifiedBy>Таня</cp:lastModifiedBy>
  <cp:revision>58</cp:revision>
  <dcterms:created xsi:type="dcterms:W3CDTF">2009-08-24T14:18:44Z</dcterms:created>
  <dcterms:modified xsi:type="dcterms:W3CDTF">2012-01-15T06:42:21Z</dcterms:modified>
</cp:coreProperties>
</file>