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ms-office.activeX"/>
  <Override PartName="/ppt/activeX/activeX4.xml" ContentType="application/vnd.ms-office.activeX+xml"/>
  <Override PartName="/ppt/activeX/activeX5.xml" ContentType="application/vnd.ms-office.activeX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3.xml" ContentType="application/vnd.ms-office.activeX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activeX/activeX1.xml" ContentType="application/vnd.ms-office.activeX+xml"/>
  <Override PartName="/ppt/vbaProject.bin" ContentType="application/vnd.ms-office.vbaProject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sldIdLst>
    <p:sldId id="256" r:id="rId2"/>
    <p:sldId id="260" r:id="rId3"/>
    <p:sldId id="261" r:id="rId4"/>
    <p:sldId id="263" r:id="rId5"/>
    <p:sldId id="257" r:id="rId6"/>
    <p:sldId id="264" r:id="rId7"/>
    <p:sldId id="259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activeX1.xml><?xml version="1.0" encoding="utf-8"?>
<ax:ocx xmlns:ax="http://schemas.microsoft.com/office/2006/activeX" xmlns:r="http://schemas.openxmlformats.org/officeDocument/2006/relationships" ax:classid="{8BD21D10-EC42-11CE-9E0D-00AA006002F3}" ax:persistence="persistPropertyBag">
  <ax:ocxPr ax:name="VariousPropertyBits" ax:value="746604571"/>
  <ax:ocxPr ax:name="BackColor" ax:value="16777215"/>
  <ax:ocxPr ax:name="Size" ax:value="8202;794"/>
  <ax:ocxPr ax:name="FontName" ax:value="Arial"/>
  <ax:ocxPr ax:name="FontHeight" ax:value="285"/>
  <ax:ocxPr ax:name="FontCharSet" ax:value="204"/>
  <ax:ocxPr ax:name="FontPitchAndFamily" ax:value="2"/>
  <ax:ocxPr ax:name="ParagraphAlign" ax:value="3"/>
</ax:ocx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Начать тестирование"/>
  <ax:ocxPr ax:name="Size" ax:value="6006;1005"/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3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6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Далее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PropertyBag">
  <ax:ocxPr ax:name="ForeColor" ax:value="4605510"/>
  <ax:ocxPr ax:name="BackColor" ax:value="12558893"/>
  <ax:ocxPr ax:name="Caption" ax:value="Итоги"/>
  <ax:ocxPr ax:name="PicturePosition" ax:value="196613"/>
  <ax:ocxPr ax:name="Size" ax:value="2593;847"/>
  <ax:ocxPr ax:name="Picture">
    <ax:picture r:id="rId1"/>
  </ax:ocxPr>
  <ax:ocxPr ax:name="FontName" ax:value="Arial"/>
  <ax:ocxPr ax:name="FontEffects" ax:value="1073741825"/>
  <ax:ocxPr ax:name="FontHeight" ax:value="285"/>
  <ax:ocxPr ax:name="FontCharSet" ax:value="204"/>
  <ax:ocxPr ax:name="FontPitchAndFamily" ax:value="2"/>
  <ax:ocxPr ax:name="ParagraphAlign" ax:value="3"/>
  <ax:ocxPr ax:name="FontWeight" ax:value="700"/>
</ax:ocx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1F027E3-A086-43F5-B978-474E3FA96BD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CA9A9509-B490-4BE8-9FBE-FF5049AFC6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6AB37B3-490D-4D73-92BF-73E7DC9D224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3BD43D1-E33E-4342-A819-EEFC98945B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EB88621F-B750-41BC-9B72-9B26B6AB57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3E463F1D-CFFB-4799-92F7-2E6FC8CC59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7D247436-A178-4EF4-9372-E50DF3E04C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AD8752E3-B4F0-40A4-AE77-48D687F32D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E7F397CF-9C89-4474-A353-625D1FFA04C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B12D1E99-6F96-4F68-9C21-99B69D9507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>
              <a:defRPr/>
            </a:pPr>
            <a:fld id="{D6AF5931-71EF-4841-AF83-73728BCBE4C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9082FC48-F3EC-4981-BE88-83B2E089153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2.v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3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4.v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5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6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2053" name="Out_Zd"/>
          <p:cNvSpPr txBox="1">
            <a:spLocks noChangeArrowheads="1"/>
          </p:cNvSpPr>
          <p:nvPr/>
        </p:nvSpPr>
        <p:spPr bwMode="auto">
          <a:xfrm>
            <a:off x="1835150" y="6386513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4" name="Out_Tim"/>
          <p:cNvSpPr txBox="1">
            <a:spLocks noChangeArrowheads="1"/>
          </p:cNvSpPr>
          <p:nvPr/>
        </p:nvSpPr>
        <p:spPr bwMode="auto">
          <a:xfrm>
            <a:off x="8053388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chemeClr val="hlink"/>
                </a:solidFill>
                <a:latin typeface="Arial" charset="0"/>
              </a:rPr>
              <a:t>10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2055" name="Tx_Zd"/>
          <p:cNvSpPr txBox="1">
            <a:spLocks noChangeArrowheads="1"/>
          </p:cNvSpPr>
          <p:nvPr/>
        </p:nvSpPr>
        <p:spPr bwMode="auto">
          <a:xfrm>
            <a:off x="539750" y="6442075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2056" name="Tx_Tim"/>
          <p:cNvSpPr txBox="1">
            <a:spLocks noChangeArrowheads="1"/>
          </p:cNvSpPr>
          <p:nvPr/>
        </p:nvSpPr>
        <p:spPr bwMode="auto">
          <a:xfrm>
            <a:off x="6227763" y="6442075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Время тестирования</a:t>
            </a:r>
          </a:p>
        </p:txBody>
      </p:sp>
      <p:sp>
        <p:nvSpPr>
          <p:cNvPr id="2057" name="Tx_min"/>
          <p:cNvSpPr txBox="1">
            <a:spLocks noChangeArrowheads="1"/>
          </p:cNvSpPr>
          <p:nvPr/>
        </p:nvSpPr>
        <p:spPr bwMode="auto">
          <a:xfrm>
            <a:off x="8629650" y="6442075"/>
            <a:ext cx="431800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мин.</a:t>
            </a:r>
          </a:p>
        </p:txBody>
      </p:sp>
      <p:sp>
        <p:nvSpPr>
          <p:cNvPr id="2058" name="Text Box 9"/>
          <p:cNvSpPr txBox="1">
            <a:spLocks noChangeArrowheads="1"/>
          </p:cNvSpPr>
          <p:nvPr/>
        </p:nvSpPr>
        <p:spPr bwMode="auto">
          <a:xfrm>
            <a:off x="3300413" y="5156200"/>
            <a:ext cx="2520950" cy="23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400">
                <a:latin typeface="Arial" charset="0"/>
              </a:rPr>
              <a:t>Введите фамилию и имя</a:t>
            </a:r>
          </a:p>
        </p:txBody>
      </p:sp>
      <p:sp>
        <p:nvSpPr>
          <p:cNvPr id="3083" name="Rectangle 11">
            <a:hlinkClick r:id="" action="ppaction://macro?name=dd"/>
          </p:cNvPr>
          <p:cNvSpPr>
            <a:spLocks noChangeArrowheads="1"/>
          </p:cNvSpPr>
          <p:nvPr/>
        </p:nvSpPr>
        <p:spPr bwMode="auto">
          <a:xfrm>
            <a:off x="684213" y="177800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ru-RU" sz="8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</a:t>
            </a: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1363662" y="3208338"/>
            <a:ext cx="6851675" cy="1649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ru-RU" sz="3200" dirty="0">
                <a:latin typeface="Arial" charset="0"/>
              </a:rPr>
              <a:t>По </a:t>
            </a:r>
            <a:r>
              <a:rPr lang="ru-RU" sz="3200" dirty="0" smtClean="0">
                <a:latin typeface="Arial" charset="0"/>
              </a:rPr>
              <a:t>предмету Информатика, </a:t>
            </a:r>
          </a:p>
          <a:p>
            <a:pPr marL="342900" indent="-342900" algn="ctr">
              <a:spcBef>
                <a:spcPct val="20000"/>
              </a:spcBef>
            </a:pPr>
            <a:r>
              <a:rPr lang="ru-RU" sz="3200" dirty="0" smtClean="0">
                <a:latin typeface="Arial" charset="0"/>
              </a:rPr>
              <a:t>теме Алгоритмы с ветвлениями</a:t>
            </a:r>
            <a:endParaRPr lang="ru-RU" sz="3200" dirty="0">
              <a:latin typeface="Arial" charset="0"/>
            </a:endParaRPr>
          </a:p>
        </p:txBody>
      </p:sp>
    </p:spTree>
    <p:controls>
      <p:control spid="2061" name="TextBox1" r:id="rId2" imgW="2952720" imgH="285840"/>
      <p:control spid="2062" name="CommandButton1" r:id="rId3" imgW="2162160" imgH="36180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1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Циклом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Ветвлением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Следованием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357290" y="3929066"/>
            <a:ext cx="2928958" cy="42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lvl="1"/>
            <a:r>
              <a:rPr lang="ru-RU" sz="2400" dirty="0" smtClean="0"/>
              <a:t>Алгоритмом</a:t>
            </a:r>
            <a:endParaRPr lang="ru-RU" sz="2400" dirty="0"/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928662" y="214290"/>
            <a:ext cx="8072494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dirty="0" smtClean="0">
                <a:latin typeface="Arial" charset="0"/>
              </a:rPr>
              <a:t>Форма организации действий, при которой то или иное действие выполняется в зависимости от некоторого условия, называется </a:t>
            </a:r>
            <a:endParaRPr lang="ru-RU" sz="2800" dirty="0">
              <a:latin typeface="Arial" charset="0"/>
            </a:endParaRPr>
          </a:p>
        </p:txBody>
      </p:sp>
    </p:spTree>
    <p:controls>
      <p:control spid="13314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2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Ввод данных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Конец алгоритма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Условие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Действие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214290"/>
            <a:ext cx="800105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 dirty="0" smtClean="0">
                <a:latin typeface="Arial" charset="0"/>
              </a:rPr>
              <a:t>В блок-схеме алгоритма фигура ромб обозначает:</a:t>
            </a:r>
            <a:endParaRPr lang="ru-RU" sz="3600" dirty="0">
              <a:latin typeface="Arial" charset="0"/>
            </a:endParaRPr>
          </a:p>
        </p:txBody>
      </p:sp>
    </p:spTree>
    <p:controls>
      <p:control spid="14338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3</a:t>
            </a:r>
            <a:endParaRPr lang="ru-RU" b="1" dirty="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 dirty="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Выполнится </a:t>
            </a:r>
            <a:r>
              <a:rPr lang="ru-RU" sz="2400" i="1" dirty="0" smtClean="0">
                <a:solidFill>
                  <a:srgbClr val="000066"/>
                </a:solidFill>
              </a:rPr>
              <a:t>действие 1</a:t>
            </a:r>
            <a:r>
              <a:rPr lang="ru-RU" sz="2400" dirty="0" smtClean="0">
                <a:solidFill>
                  <a:srgbClr val="000066"/>
                </a:solidFill>
              </a:rPr>
              <a:t> 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Выполнится </a:t>
            </a:r>
            <a:r>
              <a:rPr lang="ru-RU" sz="2400" i="1" dirty="0" smtClean="0">
                <a:solidFill>
                  <a:srgbClr val="000066"/>
                </a:solidFill>
              </a:rPr>
              <a:t>действие 2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73771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Выполнятся </a:t>
            </a:r>
            <a:r>
              <a:rPr lang="ru-RU" sz="2400" i="1" dirty="0" smtClean="0">
                <a:solidFill>
                  <a:srgbClr val="000066"/>
                </a:solidFill>
              </a:rPr>
              <a:t>оба действия</a:t>
            </a:r>
            <a:r>
              <a:rPr lang="ru-RU" sz="2400" dirty="0" smtClean="0">
                <a:solidFill>
                  <a:srgbClr val="000066"/>
                </a:solidFill>
              </a:rPr>
              <a:t> 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7377113" cy="509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Не выполнится ни одно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214314"/>
            <a:ext cx="8001056" cy="1785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dirty="0" smtClean="0">
                <a:latin typeface="Arial" charset="0"/>
              </a:rPr>
              <a:t>При невыполнении условия во фрагменте алгоритма</a:t>
            </a: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rgbClr val="000066"/>
                </a:solidFill>
              </a:rPr>
              <a:t>ЕСЛИ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  <a:r>
              <a:rPr lang="ru-RU" sz="2000" i="1" dirty="0" smtClean="0">
                <a:solidFill>
                  <a:srgbClr val="000066"/>
                </a:solidFill>
              </a:rPr>
              <a:t>условие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solidFill>
                  <a:srgbClr val="000066"/>
                </a:solidFill>
              </a:rPr>
              <a:t>	</a:t>
            </a:r>
            <a:r>
              <a:rPr lang="ru-RU" sz="2000" b="1" dirty="0" smtClean="0">
                <a:solidFill>
                  <a:srgbClr val="000066"/>
                </a:solidFill>
              </a:rPr>
              <a:t>ТО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  <a:r>
              <a:rPr lang="ru-RU" sz="2000" i="1" dirty="0" smtClean="0">
                <a:solidFill>
                  <a:srgbClr val="000066"/>
                </a:solidFill>
              </a:rPr>
              <a:t>действие 1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ru-RU" sz="2000" dirty="0" smtClean="0">
                <a:solidFill>
                  <a:srgbClr val="000066"/>
                </a:solidFill>
              </a:rPr>
              <a:t>	</a:t>
            </a:r>
            <a:r>
              <a:rPr lang="ru-RU" sz="2000" b="1" dirty="0" smtClean="0">
                <a:solidFill>
                  <a:srgbClr val="000066"/>
                </a:solidFill>
              </a:rPr>
              <a:t>ИНАЧЕ</a:t>
            </a:r>
            <a:r>
              <a:rPr lang="ru-RU" sz="2000" dirty="0" smtClean="0">
                <a:solidFill>
                  <a:srgbClr val="000066"/>
                </a:solidFill>
              </a:rPr>
              <a:t> </a:t>
            </a:r>
            <a:r>
              <a:rPr lang="ru-RU" sz="2000" i="1" dirty="0" smtClean="0">
                <a:solidFill>
                  <a:srgbClr val="000066"/>
                </a:solidFill>
              </a:rPr>
              <a:t>действие 2</a:t>
            </a:r>
          </a:p>
          <a:p>
            <a:pPr>
              <a:spcBef>
                <a:spcPts val="0"/>
              </a:spcBef>
            </a:pPr>
            <a:r>
              <a:rPr lang="ru-RU" sz="2000" b="1" dirty="0" smtClean="0">
                <a:solidFill>
                  <a:srgbClr val="000066"/>
                </a:solidFill>
              </a:rPr>
              <a:t>ВСЕ</a:t>
            </a:r>
            <a:endParaRPr lang="ru-RU" sz="2000" dirty="0" smtClean="0">
              <a:solidFill>
                <a:srgbClr val="000066"/>
              </a:solidFill>
            </a:endParaRPr>
          </a:p>
          <a:p>
            <a:endParaRPr lang="ru-RU" sz="2800" dirty="0">
              <a:latin typeface="Arial" charset="0"/>
            </a:endParaRPr>
          </a:p>
        </p:txBody>
      </p:sp>
    </p:spTree>
    <p:controls>
      <p:control spid="25602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4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3078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6,5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356552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20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10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3351213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 smtClean="0">
                <a:latin typeface="Arial" charset="0"/>
              </a:rPr>
              <a:t>40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089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095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101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3107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39" name="Rectangle 47"/>
          <p:cNvSpPr>
            <a:spLocks noChangeArrowheads="1"/>
          </p:cNvSpPr>
          <p:nvPr/>
        </p:nvSpPr>
        <p:spPr bwMode="auto">
          <a:xfrm>
            <a:off x="1000100" y="214290"/>
            <a:ext cx="535785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dirty="0" smtClean="0">
                <a:latin typeface="Arial" charset="0"/>
              </a:rPr>
              <a:t>Результатом исполнения алгоритма при </a:t>
            </a:r>
            <a:r>
              <a:rPr lang="en-US" sz="2800" dirty="0" smtClean="0">
                <a:latin typeface="Arial" charset="0"/>
              </a:rPr>
              <a:t>x = 13 </a:t>
            </a:r>
            <a:r>
              <a:rPr lang="ru-RU" sz="2800" dirty="0" smtClean="0">
                <a:latin typeface="Arial" charset="0"/>
              </a:rPr>
              <a:t>будет число</a:t>
            </a:r>
            <a:endParaRPr lang="ru-RU" sz="2800" dirty="0">
              <a:latin typeface="Arial" charset="0"/>
            </a:endParaRPr>
          </a:p>
        </p:txBody>
      </p:sp>
      <p:sp>
        <p:nvSpPr>
          <p:cNvPr id="40" name="AutoShape 9"/>
          <p:cNvSpPr>
            <a:spLocks noChangeArrowheads="1"/>
          </p:cNvSpPr>
          <p:nvPr/>
        </p:nvSpPr>
        <p:spPr bwMode="auto">
          <a:xfrm>
            <a:off x="6232556" y="2454289"/>
            <a:ext cx="1697038" cy="1116013"/>
          </a:xfrm>
          <a:prstGeom prst="flowChartDecision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Число</a:t>
            </a:r>
          </a:p>
          <a:p>
            <a:pPr algn="ctr"/>
            <a:r>
              <a:rPr lang="ru-RU" b="1" dirty="0" smtClean="0"/>
              <a:t>четное?</a:t>
            </a:r>
            <a:endParaRPr lang="ru-RU" b="1" dirty="0"/>
          </a:p>
        </p:txBody>
      </p:sp>
      <p:sp>
        <p:nvSpPr>
          <p:cNvPr id="41" name="AutoShape 10"/>
          <p:cNvSpPr>
            <a:spLocks noChangeArrowheads="1"/>
          </p:cNvSpPr>
          <p:nvPr/>
        </p:nvSpPr>
        <p:spPr bwMode="auto">
          <a:xfrm>
            <a:off x="7439056" y="3784614"/>
            <a:ext cx="1562100" cy="577850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/>
              <a:t>+ 7</a:t>
            </a:r>
            <a:endParaRPr lang="ru-RU" sz="2000" b="1" dirty="0"/>
          </a:p>
        </p:txBody>
      </p:sp>
      <p:sp>
        <p:nvSpPr>
          <p:cNvPr id="42" name="AutoShape 11"/>
          <p:cNvSpPr>
            <a:spLocks noChangeArrowheads="1"/>
          </p:cNvSpPr>
          <p:nvPr/>
        </p:nvSpPr>
        <p:spPr bwMode="auto">
          <a:xfrm>
            <a:off x="5167343" y="3802076"/>
            <a:ext cx="1617663" cy="576263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800" b="1" dirty="0" smtClean="0"/>
              <a:t>: 2</a:t>
            </a:r>
          </a:p>
        </p:txBody>
      </p:sp>
      <p:sp>
        <p:nvSpPr>
          <p:cNvPr id="43" name="Line 12"/>
          <p:cNvSpPr>
            <a:spLocks noChangeShapeType="1"/>
          </p:cNvSpPr>
          <p:nvPr/>
        </p:nvSpPr>
        <p:spPr bwMode="auto">
          <a:xfrm>
            <a:off x="7931181" y="3009914"/>
            <a:ext cx="5032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4" name="Line 13"/>
          <p:cNvSpPr>
            <a:spLocks noChangeShapeType="1"/>
          </p:cNvSpPr>
          <p:nvPr/>
        </p:nvSpPr>
        <p:spPr bwMode="auto">
          <a:xfrm>
            <a:off x="5697568" y="3005151"/>
            <a:ext cx="544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5" name="Line 14"/>
          <p:cNvSpPr>
            <a:spLocks noChangeShapeType="1"/>
          </p:cNvSpPr>
          <p:nvPr/>
        </p:nvSpPr>
        <p:spPr bwMode="auto">
          <a:xfrm>
            <a:off x="8429656" y="3006739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6" name="Line 15"/>
          <p:cNvSpPr>
            <a:spLocks noChangeShapeType="1"/>
          </p:cNvSpPr>
          <p:nvPr/>
        </p:nvSpPr>
        <p:spPr bwMode="auto">
          <a:xfrm>
            <a:off x="5716618" y="3028964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5740431" y="43815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8464581" y="43561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9" name="Line 18"/>
          <p:cNvSpPr>
            <a:spLocks noChangeShapeType="1"/>
          </p:cNvSpPr>
          <p:nvPr/>
        </p:nvSpPr>
        <p:spPr bwMode="auto">
          <a:xfrm>
            <a:off x="5740431" y="4857760"/>
            <a:ext cx="2736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2" name="Text Box 21"/>
          <p:cNvSpPr txBox="1">
            <a:spLocks noChangeArrowheads="1"/>
          </p:cNvSpPr>
          <p:nvPr/>
        </p:nvSpPr>
        <p:spPr bwMode="auto">
          <a:xfrm>
            <a:off x="5683281" y="2500326"/>
            <a:ext cx="59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990000"/>
                </a:solidFill>
              </a:rPr>
              <a:t>Да</a:t>
            </a:r>
          </a:p>
        </p:txBody>
      </p:sp>
      <p:sp>
        <p:nvSpPr>
          <p:cNvPr id="53" name="Text Box 22"/>
          <p:cNvSpPr txBox="1">
            <a:spLocks noChangeArrowheads="1"/>
          </p:cNvSpPr>
          <p:nvPr/>
        </p:nvSpPr>
        <p:spPr bwMode="auto">
          <a:xfrm>
            <a:off x="7805768" y="2455876"/>
            <a:ext cx="7540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990000"/>
                </a:solidFill>
              </a:rPr>
              <a:t>Нет</a:t>
            </a:r>
          </a:p>
        </p:txBody>
      </p:sp>
      <p:sp>
        <p:nvSpPr>
          <p:cNvPr id="54" name="Параллелограмм 53"/>
          <p:cNvSpPr/>
          <p:nvPr/>
        </p:nvSpPr>
        <p:spPr>
          <a:xfrm>
            <a:off x="6643702" y="1785926"/>
            <a:ext cx="928694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x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5" name="Параллелограмм 54"/>
          <p:cNvSpPr/>
          <p:nvPr/>
        </p:nvSpPr>
        <p:spPr>
          <a:xfrm>
            <a:off x="6286512" y="5143512"/>
            <a:ext cx="1714512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Результат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 rot="5400000">
            <a:off x="6930248" y="2285198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rot="5400000">
            <a:off x="7000098" y="4999842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Блок-схема: знак завершения 70"/>
          <p:cNvSpPr/>
          <p:nvPr/>
        </p:nvSpPr>
        <p:spPr>
          <a:xfrm>
            <a:off x="6572264" y="1142984"/>
            <a:ext cx="1071570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Начало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72" name="Блок-схема: знак завершения 71"/>
          <p:cNvSpPr/>
          <p:nvPr/>
        </p:nvSpPr>
        <p:spPr>
          <a:xfrm>
            <a:off x="6643702" y="5786454"/>
            <a:ext cx="1000132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Конец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73" name="Прямая со стрелкой 72"/>
          <p:cNvCxnSpPr/>
          <p:nvPr/>
        </p:nvCxnSpPr>
        <p:spPr>
          <a:xfrm rot="5400000">
            <a:off x="6930248" y="1642256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>
            <a:stCxn id="55" idx="4"/>
            <a:endCxn id="72" idx="0"/>
          </p:cNvCxnSpPr>
          <p:nvPr/>
        </p:nvCxnSpPr>
        <p:spPr>
          <a:xfrm rot="5400000">
            <a:off x="7000892" y="5643578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ontrols>
      <p:control spid="3125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3075" name="Out_Zd"/>
          <p:cNvSpPr txBox="1">
            <a:spLocks noChangeArrowheads="1"/>
          </p:cNvSpPr>
          <p:nvPr/>
        </p:nvSpPr>
        <p:spPr bwMode="auto">
          <a:xfrm>
            <a:off x="1331913" y="6386513"/>
            <a:ext cx="503237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r>
              <a:rPr lang="ru-RU" b="1" smtClean="0">
                <a:solidFill>
                  <a:schemeClr val="hlink"/>
                </a:solidFill>
                <a:latin typeface="Arial" charset="0"/>
              </a:rPr>
              <a:t>5</a:t>
            </a: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6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3077" name="Tx_Zd"/>
          <p:cNvSpPr txBox="1">
            <a:spLocks noChangeArrowheads="1"/>
          </p:cNvSpPr>
          <p:nvPr/>
        </p:nvSpPr>
        <p:spPr bwMode="auto">
          <a:xfrm>
            <a:off x="484188" y="6442075"/>
            <a:ext cx="7588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Задание</a:t>
            </a:r>
          </a:p>
        </p:txBody>
      </p:sp>
      <p:grpSp>
        <p:nvGrpSpPr>
          <p:cNvPr id="2" name="Group 43"/>
          <p:cNvGrpSpPr>
            <a:grpSpLocks noChangeAspect="1"/>
          </p:cNvGrpSpPr>
          <p:nvPr/>
        </p:nvGrpSpPr>
        <p:grpSpPr bwMode="auto">
          <a:xfrm>
            <a:off x="6732588" y="6394450"/>
            <a:ext cx="287337" cy="306388"/>
            <a:chOff x="3115" y="4008"/>
            <a:chExt cx="195" cy="209"/>
          </a:xfrm>
        </p:grpSpPr>
        <p:sp>
          <p:nvSpPr>
            <p:cNvPr id="3079" name="AutoShape 44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09" y="4014"/>
              <a:ext cx="204" cy="192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0" name="AutoShape 45">
              <a:hlinkClick r:id="" action="ppaction://hlinkshowjump?jump=previousslide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19" y="4026"/>
              <a:ext cx="197" cy="185"/>
            </a:xfrm>
            <a:prstGeom prst="triangle">
              <a:avLst>
                <a:gd name="adj" fmla="val 50000"/>
              </a:avLst>
            </a:prstGeom>
            <a:solidFill>
              <a:srgbClr val="777777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  <p:sp>
          <p:nvSpPr>
            <p:cNvPr id="3081" name="AutoShape 46">
              <a:hlinkClick r:id="" action="ppaction://hlinkshowjump?jump=previousslide" highlightClick="1"/>
            </p:cNvPr>
            <p:cNvSpPr>
              <a:spLocks noChangeAspect="1" noChangeArrowheads="1"/>
            </p:cNvSpPr>
            <p:nvPr/>
          </p:nvSpPr>
          <p:spPr bwMode="auto">
            <a:xfrm rot="-5400000">
              <a:off x="3122" y="4032"/>
              <a:ext cx="181" cy="170"/>
            </a:xfrm>
            <a:prstGeom prst="triangle">
              <a:avLst>
                <a:gd name="adj" fmla="val 50000"/>
              </a:avLst>
            </a:prstGeom>
            <a:solidFill>
              <a:schemeClr val="accent1"/>
            </a:solidFill>
            <a:ln w="38100" cmpd="dbl">
              <a:noFill/>
              <a:miter lim="800000"/>
              <a:headEnd/>
              <a:tailEnd/>
            </a:ln>
          </p:spPr>
          <p:txBody>
            <a:bodyPr rot="10800000" wrap="none" anchor="ctr"/>
            <a:lstStyle/>
            <a:p>
              <a:pPr algn="ctr"/>
              <a:endParaRPr lang="ru-RU">
                <a:solidFill>
                  <a:schemeClr val="bg1"/>
                </a:solidFill>
                <a:latin typeface="Arial" charset="0"/>
                <a:cs typeface="Arial" charset="0"/>
              </a:endParaRPr>
            </a:p>
          </p:txBody>
        </p:sp>
      </p:grpSp>
      <p:sp>
        <p:nvSpPr>
          <p:cNvPr id="3083" name="Rectangle 48"/>
          <p:cNvSpPr>
            <a:spLocks noChangeArrowheads="1"/>
          </p:cNvSpPr>
          <p:nvPr/>
        </p:nvSpPr>
        <p:spPr bwMode="auto">
          <a:xfrm>
            <a:off x="1292225" y="2012950"/>
            <a:ext cx="4637097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Число нечетное</a:t>
            </a:r>
            <a:endParaRPr lang="ru-RU" sz="2400" dirty="0">
              <a:latin typeface="Arial" charset="0"/>
            </a:endParaRPr>
          </a:p>
        </p:txBody>
      </p:sp>
      <p:sp>
        <p:nvSpPr>
          <p:cNvPr id="3084" name="Rectangle 49"/>
          <p:cNvSpPr>
            <a:spLocks noChangeArrowheads="1"/>
          </p:cNvSpPr>
          <p:nvPr/>
        </p:nvSpPr>
        <p:spPr bwMode="auto">
          <a:xfrm>
            <a:off x="1292225" y="2647950"/>
            <a:ext cx="4208469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Число четное</a:t>
            </a:r>
            <a:endParaRPr lang="ru-RU" sz="2400" dirty="0">
              <a:latin typeface="Arial" charset="0"/>
            </a:endParaRPr>
          </a:p>
        </p:txBody>
      </p:sp>
      <p:sp>
        <p:nvSpPr>
          <p:cNvPr id="3085" name="Rectangle 50"/>
          <p:cNvSpPr>
            <a:spLocks noChangeArrowheads="1"/>
          </p:cNvSpPr>
          <p:nvPr/>
        </p:nvSpPr>
        <p:spPr bwMode="auto">
          <a:xfrm>
            <a:off x="1292225" y="3282950"/>
            <a:ext cx="4137031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Число не делится на 3</a:t>
            </a:r>
            <a:endParaRPr lang="ru-RU" sz="2400" dirty="0">
              <a:latin typeface="Arial" charset="0"/>
            </a:endParaRPr>
          </a:p>
        </p:txBody>
      </p:sp>
      <p:sp>
        <p:nvSpPr>
          <p:cNvPr id="3086" name="Rectangle 51"/>
          <p:cNvSpPr>
            <a:spLocks noChangeArrowheads="1"/>
          </p:cNvSpPr>
          <p:nvPr/>
        </p:nvSpPr>
        <p:spPr bwMode="auto">
          <a:xfrm>
            <a:off x="1292225" y="3919538"/>
            <a:ext cx="363696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ru-RU" sz="2400" dirty="0" smtClean="0">
                <a:latin typeface="Arial" charset="0"/>
              </a:rPr>
              <a:t>Число делится на 3</a:t>
            </a:r>
            <a:endParaRPr lang="ru-RU" sz="2400" dirty="0">
              <a:latin typeface="Arial" charset="0"/>
            </a:endParaRPr>
          </a:p>
        </p:txBody>
      </p:sp>
      <p:grpSp>
        <p:nvGrpSpPr>
          <p:cNvPr id="3" name="KAN_1"/>
          <p:cNvGrpSpPr>
            <a:grpSpLocks/>
          </p:cNvGrpSpPr>
          <p:nvPr/>
        </p:nvGrpSpPr>
        <p:grpSpPr bwMode="auto">
          <a:xfrm>
            <a:off x="444500" y="2032000"/>
            <a:ext cx="647700" cy="395288"/>
            <a:chOff x="521" y="1309"/>
            <a:chExt cx="408" cy="249"/>
          </a:xfrm>
        </p:grpSpPr>
        <p:sp>
          <p:nvSpPr>
            <p:cNvPr id="56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1</a:t>
              </a:r>
            </a:p>
          </p:txBody>
        </p:sp>
        <p:sp>
          <p:nvSpPr>
            <p:cNvPr id="57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58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3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094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4" name="KAN_2"/>
          <p:cNvGrpSpPr>
            <a:grpSpLocks/>
          </p:cNvGrpSpPr>
          <p:nvPr/>
        </p:nvGrpSpPr>
        <p:grpSpPr bwMode="auto">
          <a:xfrm>
            <a:off x="444500" y="2667000"/>
            <a:ext cx="647700" cy="395288"/>
            <a:chOff x="521" y="1309"/>
            <a:chExt cx="408" cy="249"/>
          </a:xfrm>
        </p:grpSpPr>
        <p:sp>
          <p:nvSpPr>
            <p:cNvPr id="62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2</a:t>
              </a:r>
            </a:p>
          </p:txBody>
        </p:sp>
        <p:sp>
          <p:nvSpPr>
            <p:cNvPr id="63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64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099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0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5" name="KAN_3"/>
          <p:cNvGrpSpPr>
            <a:grpSpLocks/>
          </p:cNvGrpSpPr>
          <p:nvPr/>
        </p:nvGrpSpPr>
        <p:grpSpPr bwMode="auto">
          <a:xfrm>
            <a:off x="444500" y="3302000"/>
            <a:ext cx="647700" cy="395288"/>
            <a:chOff x="521" y="1309"/>
            <a:chExt cx="408" cy="249"/>
          </a:xfrm>
        </p:grpSpPr>
        <p:sp>
          <p:nvSpPr>
            <p:cNvPr id="68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3</a:t>
              </a:r>
            </a:p>
          </p:txBody>
        </p:sp>
        <p:sp>
          <p:nvSpPr>
            <p:cNvPr id="69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0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05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06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grpSp>
        <p:nvGrpSpPr>
          <p:cNvPr id="6" name="KAN_4"/>
          <p:cNvGrpSpPr>
            <a:grpSpLocks/>
          </p:cNvGrpSpPr>
          <p:nvPr/>
        </p:nvGrpSpPr>
        <p:grpSpPr bwMode="auto">
          <a:xfrm>
            <a:off x="444500" y="3937000"/>
            <a:ext cx="647700" cy="395288"/>
            <a:chOff x="521" y="1309"/>
            <a:chExt cx="408" cy="249"/>
          </a:xfrm>
        </p:grpSpPr>
        <p:sp>
          <p:nvSpPr>
            <p:cNvPr id="74" name="Rectangle 7"/>
            <p:cNvSpPr>
              <a:spLocks noChangeArrowheads="1"/>
            </p:cNvSpPr>
            <p:nvPr/>
          </p:nvSpPr>
          <p:spPr bwMode="auto">
            <a:xfrm>
              <a:off x="521" y="1309"/>
              <a:ext cx="408" cy="249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r">
                <a:defRPr/>
              </a:pPr>
              <a:r>
                <a:rPr lang="ru-RU" b="1">
                  <a:effectLst>
                    <a:outerShdw blurRad="38100" dist="38100" dir="2700000" algn="tl">
                      <a:srgbClr val="FFFFFF"/>
                    </a:outerShdw>
                  </a:effectLst>
                  <a:latin typeface="Arial" charset="0"/>
                </a:rPr>
                <a:t>4</a:t>
              </a:r>
            </a:p>
          </p:txBody>
        </p:sp>
        <p:sp>
          <p:nvSpPr>
            <p:cNvPr id="75" name="Oval 8"/>
            <p:cNvSpPr>
              <a:spLocks noChangeArrowheads="1"/>
            </p:cNvSpPr>
            <p:nvPr/>
          </p:nvSpPr>
          <p:spPr bwMode="auto">
            <a:xfrm>
              <a:off x="533" y="1320"/>
              <a:ext cx="227" cy="227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23137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76" name="Oval 9"/>
            <p:cNvSpPr>
              <a:spLocks noChangeArrowheads="1"/>
            </p:cNvSpPr>
            <p:nvPr/>
          </p:nvSpPr>
          <p:spPr bwMode="auto">
            <a:xfrm>
              <a:off x="556" y="1343"/>
              <a:ext cx="181" cy="181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23137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>
                <a:latin typeface="Arial" charset="0"/>
              </a:endParaRPr>
            </a:p>
          </p:txBody>
        </p:sp>
        <p:sp>
          <p:nvSpPr>
            <p:cNvPr id="3111" name="Oval 10">
              <a:hlinkClick r:id="" action="ppaction://macro?name=Obr_FP"/>
            </p:cNvPr>
            <p:cNvSpPr>
              <a:spLocks noChangeArrowheads="1"/>
            </p:cNvSpPr>
            <p:nvPr/>
          </p:nvSpPr>
          <p:spPr bwMode="auto">
            <a:xfrm>
              <a:off x="579" y="1365"/>
              <a:ext cx="136" cy="136"/>
            </a:xfrm>
            <a:prstGeom prst="ellipse">
              <a:avLst/>
            </a:pr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ru-RU">
                <a:latin typeface="Arial" charset="0"/>
              </a:endParaRPr>
            </a:p>
          </p:txBody>
        </p:sp>
        <p:sp>
          <p:nvSpPr>
            <p:cNvPr id="3112" name="Metka" hidden="1">
              <a:hlinkClick r:id="" action="ppaction://macro?name=Obr_FP"/>
            </p:cNvPr>
            <p:cNvSpPr>
              <a:spLocks/>
            </p:cNvSpPr>
            <p:nvPr/>
          </p:nvSpPr>
          <p:spPr bwMode="auto">
            <a:xfrm>
              <a:off x="601" y="1388"/>
              <a:ext cx="91" cy="91"/>
            </a:xfrm>
            <a:custGeom>
              <a:avLst/>
              <a:gdLst>
                <a:gd name="T0" fmla="*/ 2 w 2176"/>
                <a:gd name="T1" fmla="*/ 0 h 2179"/>
                <a:gd name="T2" fmla="*/ 4 w 2176"/>
                <a:gd name="T3" fmla="*/ 2 h 2179"/>
                <a:gd name="T4" fmla="*/ 2 w 2176"/>
                <a:gd name="T5" fmla="*/ 4 h 2179"/>
                <a:gd name="T6" fmla="*/ 0 w 2176"/>
                <a:gd name="T7" fmla="*/ 2 h 2179"/>
                <a:gd name="T8" fmla="*/ 2 w 2176"/>
                <a:gd name="T9" fmla="*/ 0 h 217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176"/>
                <a:gd name="T16" fmla="*/ 0 h 2179"/>
                <a:gd name="T17" fmla="*/ 2176 w 2176"/>
                <a:gd name="T18" fmla="*/ 2179 h 217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176" h="2179">
                  <a:moveTo>
                    <a:pt x="1090" y="2"/>
                  </a:moveTo>
                  <a:cubicBezTo>
                    <a:pt x="1708" y="4"/>
                    <a:pt x="2176" y="479"/>
                    <a:pt x="2176" y="1088"/>
                  </a:cubicBezTo>
                  <a:cubicBezTo>
                    <a:pt x="2176" y="1697"/>
                    <a:pt x="1720" y="2169"/>
                    <a:pt x="1090" y="2174"/>
                  </a:cubicBezTo>
                  <a:cubicBezTo>
                    <a:pt x="460" y="2179"/>
                    <a:pt x="8" y="1689"/>
                    <a:pt x="4" y="1088"/>
                  </a:cubicBezTo>
                  <a:cubicBezTo>
                    <a:pt x="0" y="487"/>
                    <a:pt x="472" y="0"/>
                    <a:pt x="1090" y="2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>
                <a:latin typeface="Arial" charset="0"/>
              </a:endParaRPr>
            </a:p>
          </p:txBody>
        </p:sp>
      </p:grpSp>
      <p:sp>
        <p:nvSpPr>
          <p:cNvPr id="40" name="Rectangle 47"/>
          <p:cNvSpPr>
            <a:spLocks noChangeArrowheads="1"/>
          </p:cNvSpPr>
          <p:nvPr/>
        </p:nvSpPr>
        <p:spPr bwMode="auto">
          <a:xfrm>
            <a:off x="1000100" y="214290"/>
            <a:ext cx="5357850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400" dirty="0" smtClean="0">
                <a:latin typeface="Arial" charset="0"/>
              </a:rPr>
              <a:t>Выберите условие при котором исполнение алгоритма для </a:t>
            </a:r>
            <a:r>
              <a:rPr lang="en-US" sz="2400" dirty="0" smtClean="0">
                <a:latin typeface="Arial" charset="0"/>
              </a:rPr>
              <a:t>x = 6 </a:t>
            </a:r>
            <a:r>
              <a:rPr lang="ru-RU" sz="2400" dirty="0" smtClean="0">
                <a:latin typeface="Arial" charset="0"/>
              </a:rPr>
              <a:t>дает результат 12, а для </a:t>
            </a:r>
            <a:r>
              <a:rPr lang="en-US" sz="2400" dirty="0" smtClean="0">
                <a:latin typeface="Arial" charset="0"/>
              </a:rPr>
              <a:t>x = </a:t>
            </a:r>
            <a:r>
              <a:rPr lang="ru-RU" sz="2400" dirty="0" smtClean="0">
                <a:latin typeface="Arial" charset="0"/>
              </a:rPr>
              <a:t>8 результат 3</a:t>
            </a:r>
            <a:endParaRPr lang="ru-RU" sz="2400" dirty="0">
              <a:latin typeface="Arial" charset="0"/>
            </a:endParaRPr>
          </a:p>
        </p:txBody>
      </p:sp>
      <p:sp>
        <p:nvSpPr>
          <p:cNvPr id="39" name="AutoShape 9"/>
          <p:cNvSpPr>
            <a:spLocks noChangeArrowheads="1"/>
          </p:cNvSpPr>
          <p:nvPr/>
        </p:nvSpPr>
        <p:spPr bwMode="auto">
          <a:xfrm>
            <a:off x="6232556" y="2454289"/>
            <a:ext cx="1697038" cy="1116013"/>
          </a:xfrm>
          <a:prstGeom prst="flowChartDecision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/>
              <a:t>Условие</a:t>
            </a:r>
            <a:endParaRPr lang="ru-RU" b="1" dirty="0"/>
          </a:p>
        </p:txBody>
      </p:sp>
      <p:sp>
        <p:nvSpPr>
          <p:cNvPr id="41" name="AutoShape 10"/>
          <p:cNvSpPr>
            <a:spLocks noChangeArrowheads="1"/>
          </p:cNvSpPr>
          <p:nvPr/>
        </p:nvSpPr>
        <p:spPr bwMode="auto">
          <a:xfrm>
            <a:off x="7439056" y="3784614"/>
            <a:ext cx="1562100" cy="577850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400" b="1" dirty="0" smtClean="0"/>
              <a:t>-</a:t>
            </a:r>
            <a:r>
              <a:rPr lang="ru-RU" sz="2400" b="1" dirty="0" smtClean="0"/>
              <a:t> 5</a:t>
            </a:r>
            <a:endParaRPr lang="ru-RU" sz="2400" b="1" dirty="0"/>
          </a:p>
        </p:txBody>
      </p:sp>
      <p:sp>
        <p:nvSpPr>
          <p:cNvPr id="42" name="AutoShape 11"/>
          <p:cNvSpPr>
            <a:spLocks noChangeArrowheads="1"/>
          </p:cNvSpPr>
          <p:nvPr/>
        </p:nvSpPr>
        <p:spPr bwMode="auto">
          <a:xfrm>
            <a:off x="5167343" y="3802076"/>
            <a:ext cx="1617663" cy="576263"/>
          </a:xfrm>
          <a:prstGeom prst="flowChartProcess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n-US" sz="2800" b="1" dirty="0" smtClean="0"/>
              <a:t>x</a:t>
            </a:r>
            <a:r>
              <a:rPr lang="ru-RU" sz="2800" b="1" dirty="0" smtClean="0"/>
              <a:t> 2</a:t>
            </a:r>
          </a:p>
        </p:txBody>
      </p:sp>
      <p:sp>
        <p:nvSpPr>
          <p:cNvPr id="43" name="Line 12"/>
          <p:cNvSpPr>
            <a:spLocks noChangeShapeType="1"/>
          </p:cNvSpPr>
          <p:nvPr/>
        </p:nvSpPr>
        <p:spPr bwMode="auto">
          <a:xfrm>
            <a:off x="7931181" y="3009914"/>
            <a:ext cx="503238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4" name="Line 13"/>
          <p:cNvSpPr>
            <a:spLocks noChangeShapeType="1"/>
          </p:cNvSpPr>
          <p:nvPr/>
        </p:nvSpPr>
        <p:spPr bwMode="auto">
          <a:xfrm>
            <a:off x="5697568" y="3005151"/>
            <a:ext cx="54451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5" name="Line 14"/>
          <p:cNvSpPr>
            <a:spLocks noChangeShapeType="1"/>
          </p:cNvSpPr>
          <p:nvPr/>
        </p:nvSpPr>
        <p:spPr bwMode="auto">
          <a:xfrm>
            <a:off x="8429656" y="3006739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6" name="Line 15"/>
          <p:cNvSpPr>
            <a:spLocks noChangeShapeType="1"/>
          </p:cNvSpPr>
          <p:nvPr/>
        </p:nvSpPr>
        <p:spPr bwMode="auto">
          <a:xfrm>
            <a:off x="5716618" y="3028964"/>
            <a:ext cx="0" cy="76517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7" name="Line 16"/>
          <p:cNvSpPr>
            <a:spLocks noChangeShapeType="1"/>
          </p:cNvSpPr>
          <p:nvPr/>
        </p:nvSpPr>
        <p:spPr bwMode="auto">
          <a:xfrm>
            <a:off x="5740431" y="43815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8" name="Line 17"/>
          <p:cNvSpPr>
            <a:spLocks noChangeShapeType="1"/>
          </p:cNvSpPr>
          <p:nvPr/>
        </p:nvSpPr>
        <p:spPr bwMode="auto">
          <a:xfrm>
            <a:off x="8464581" y="4356114"/>
            <a:ext cx="0" cy="4699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49" name="Line 18"/>
          <p:cNvSpPr>
            <a:spLocks noChangeShapeType="1"/>
          </p:cNvSpPr>
          <p:nvPr/>
        </p:nvSpPr>
        <p:spPr bwMode="auto">
          <a:xfrm>
            <a:off x="5740431" y="4857760"/>
            <a:ext cx="273685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50" name="Параллелограмм 49"/>
          <p:cNvSpPr/>
          <p:nvPr/>
        </p:nvSpPr>
        <p:spPr>
          <a:xfrm>
            <a:off x="6643702" y="1785926"/>
            <a:ext cx="928694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x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1" name="Параллелограмм 50"/>
          <p:cNvSpPr/>
          <p:nvPr/>
        </p:nvSpPr>
        <p:spPr>
          <a:xfrm>
            <a:off x="6286512" y="5143512"/>
            <a:ext cx="1714512" cy="357190"/>
          </a:xfrm>
          <a:prstGeom prst="parallelogram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Результат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 rot="5400000">
            <a:off x="6930248" y="2285198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5400000">
            <a:off x="7000098" y="4999842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Блок-схема: знак завершения 53"/>
          <p:cNvSpPr/>
          <p:nvPr/>
        </p:nvSpPr>
        <p:spPr>
          <a:xfrm>
            <a:off x="6572264" y="1142984"/>
            <a:ext cx="1143008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Начало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55" name="Блок-схема: знак завершения 54"/>
          <p:cNvSpPr/>
          <p:nvPr/>
        </p:nvSpPr>
        <p:spPr>
          <a:xfrm>
            <a:off x="6643702" y="5786454"/>
            <a:ext cx="1000132" cy="357190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Конец</a:t>
            </a:r>
            <a:endParaRPr lang="ru-RU" sz="1600" dirty="0">
              <a:solidFill>
                <a:schemeClr val="tx1"/>
              </a:solidFill>
            </a:endParaRPr>
          </a:p>
        </p:txBody>
      </p:sp>
      <p:cxnSp>
        <p:nvCxnSpPr>
          <p:cNvPr id="59" name="Прямая со стрелкой 58"/>
          <p:cNvCxnSpPr/>
          <p:nvPr/>
        </p:nvCxnSpPr>
        <p:spPr>
          <a:xfrm rot="5400000">
            <a:off x="6930248" y="1642256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>
            <a:stCxn id="51" idx="4"/>
            <a:endCxn id="55" idx="0"/>
          </p:cNvCxnSpPr>
          <p:nvPr/>
        </p:nvCxnSpPr>
        <p:spPr>
          <a:xfrm rot="5400000">
            <a:off x="7000892" y="5643578"/>
            <a:ext cx="285752" cy="158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 Box 21"/>
          <p:cNvSpPr txBox="1">
            <a:spLocks noChangeArrowheads="1"/>
          </p:cNvSpPr>
          <p:nvPr/>
        </p:nvSpPr>
        <p:spPr bwMode="auto">
          <a:xfrm>
            <a:off x="5683281" y="2500326"/>
            <a:ext cx="5969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 dirty="0">
                <a:solidFill>
                  <a:srgbClr val="990000"/>
                </a:solidFill>
              </a:rPr>
              <a:t>Да</a:t>
            </a:r>
          </a:p>
        </p:txBody>
      </p:sp>
      <p:sp>
        <p:nvSpPr>
          <p:cNvPr id="65" name="Text Box 22"/>
          <p:cNvSpPr txBox="1">
            <a:spLocks noChangeArrowheads="1"/>
          </p:cNvSpPr>
          <p:nvPr/>
        </p:nvSpPr>
        <p:spPr bwMode="auto">
          <a:xfrm>
            <a:off x="7805768" y="2455876"/>
            <a:ext cx="754063" cy="396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000" b="1">
                <a:solidFill>
                  <a:srgbClr val="990000"/>
                </a:solidFill>
              </a:rPr>
              <a:t>Нет</a:t>
            </a:r>
          </a:p>
        </p:txBody>
      </p:sp>
    </p:spTree>
    <p:controls>
      <p:control spid="28674" name="CommandButton1" r:id="rId2" imgW="933480" imgH="30492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6237288"/>
            <a:ext cx="9144000" cy="620712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endParaRPr lang="ru-RU">
              <a:solidFill>
                <a:srgbClr val="BAC9D0"/>
              </a:solidFill>
              <a:latin typeface="Arial" charset="0"/>
            </a:endParaRPr>
          </a:p>
        </p:txBody>
      </p:sp>
      <p:sp>
        <p:nvSpPr>
          <p:cNvPr id="5123" name="Out_Zd"/>
          <p:cNvSpPr txBox="1">
            <a:spLocks noChangeArrowheads="1"/>
          </p:cNvSpPr>
          <p:nvPr/>
        </p:nvSpPr>
        <p:spPr bwMode="auto">
          <a:xfrm>
            <a:off x="1835150" y="6384925"/>
            <a:ext cx="503238" cy="323850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/>
          <a:lstStyle/>
          <a:p>
            <a:pPr algn="ctr">
              <a:spcBef>
                <a:spcPct val="50000"/>
              </a:spcBef>
            </a:pPr>
            <a:endParaRPr lang="ru-RU" b="1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4" name="Out_Tim"/>
          <p:cNvSpPr txBox="1">
            <a:spLocks noChangeArrowheads="1"/>
          </p:cNvSpPr>
          <p:nvPr/>
        </p:nvSpPr>
        <p:spPr bwMode="auto">
          <a:xfrm>
            <a:off x="8101013" y="6418263"/>
            <a:ext cx="647700" cy="221866"/>
          </a:xfrm>
          <a:prstGeom prst="rect">
            <a:avLst/>
          </a:prstGeom>
          <a:solidFill>
            <a:schemeClr val="bg1"/>
          </a:solidFill>
          <a:ln w="38100" cmpd="dbl">
            <a:solidFill>
              <a:schemeClr val="accent1"/>
            </a:solidFill>
            <a:miter lim="800000"/>
            <a:headEnd/>
            <a:tailEnd/>
          </a:ln>
        </p:spPr>
        <p:txBody>
          <a:bodyPr lIns="18000" tIns="10800" rIns="18000" bIns="10800">
            <a:spAutoFit/>
          </a:bodyPr>
          <a:lstStyle/>
          <a:p>
            <a:pPr algn="ctr">
              <a:spcBef>
                <a:spcPct val="50000"/>
              </a:spcBef>
            </a:pPr>
            <a:endParaRPr lang="ru-RU" sz="1300">
              <a:solidFill>
                <a:schemeClr val="hlink"/>
              </a:solidFill>
              <a:latin typeface="Arial" charset="0"/>
            </a:endParaRPr>
          </a:p>
        </p:txBody>
      </p:sp>
      <p:sp>
        <p:nvSpPr>
          <p:cNvPr id="5125" name="Out_ver"/>
          <p:cNvSpPr txBox="1">
            <a:spLocks noChangeArrowheads="1"/>
          </p:cNvSpPr>
          <p:nvPr/>
        </p:nvSpPr>
        <p:spPr bwMode="auto">
          <a:xfrm>
            <a:off x="5291138" y="3068638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5126" name="Out_proc"/>
          <p:cNvSpPr txBox="1">
            <a:spLocks noChangeArrowheads="1"/>
          </p:cNvSpPr>
          <p:nvPr/>
        </p:nvSpPr>
        <p:spPr bwMode="auto">
          <a:xfrm>
            <a:off x="5291138" y="3789363"/>
            <a:ext cx="1079500" cy="50323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50000"/>
              </a:spcBef>
            </a:pPr>
            <a:endParaRPr lang="ru-RU" sz="2400" b="1">
              <a:latin typeface="Arial" charset="0"/>
            </a:endParaRPr>
          </a:p>
        </p:txBody>
      </p:sp>
      <p:sp>
        <p:nvSpPr>
          <p:cNvPr id="6151" name="Out_oc"/>
          <p:cNvSpPr txBox="1">
            <a:spLocks noChangeArrowheads="1"/>
          </p:cNvSpPr>
          <p:nvPr/>
        </p:nvSpPr>
        <p:spPr bwMode="auto">
          <a:xfrm>
            <a:off x="6948488" y="3068638"/>
            <a:ext cx="1079500" cy="12239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endParaRPr lang="ru-RU" sz="6600" b="1">
              <a:solidFill>
                <a:schemeClr val="hlink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</a:endParaRPr>
          </a:p>
        </p:txBody>
      </p:sp>
      <p:sp>
        <p:nvSpPr>
          <p:cNvPr id="5128" name="Text Box 9"/>
          <p:cNvSpPr txBox="1">
            <a:spLocks noChangeArrowheads="1"/>
          </p:cNvSpPr>
          <p:nvPr/>
        </p:nvSpPr>
        <p:spPr bwMode="auto">
          <a:xfrm>
            <a:off x="1042988" y="4645025"/>
            <a:ext cx="13684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Ins="0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000">
                <a:latin typeface="Arial" charset="0"/>
              </a:rPr>
              <a:t>Ошибки в выборе ответов на задания:</a:t>
            </a:r>
          </a:p>
        </p:txBody>
      </p:sp>
      <p:sp>
        <p:nvSpPr>
          <p:cNvPr id="5129" name="Tx_Zd"/>
          <p:cNvSpPr txBox="1">
            <a:spLocks noChangeArrowheads="1"/>
          </p:cNvSpPr>
          <p:nvPr/>
        </p:nvSpPr>
        <p:spPr bwMode="auto">
          <a:xfrm>
            <a:off x="539750" y="6440488"/>
            <a:ext cx="1223963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Всего заданий</a:t>
            </a:r>
          </a:p>
        </p:txBody>
      </p:sp>
      <p:sp>
        <p:nvSpPr>
          <p:cNvPr id="5130" name="Tx_Tim"/>
          <p:cNvSpPr txBox="1">
            <a:spLocks noChangeArrowheads="1"/>
          </p:cNvSpPr>
          <p:nvPr/>
        </p:nvSpPr>
        <p:spPr bwMode="auto">
          <a:xfrm>
            <a:off x="6307138" y="6440488"/>
            <a:ext cx="1728787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400">
                <a:solidFill>
                  <a:schemeClr val="tx2"/>
                </a:solidFill>
                <a:latin typeface="Arial" charset="0"/>
              </a:rPr>
              <a:t>Затрачено времени</a:t>
            </a:r>
          </a:p>
        </p:txBody>
      </p:sp>
      <p:sp>
        <p:nvSpPr>
          <p:cNvPr id="5131" name="AutoShape 12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3563938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Снова</a:t>
            </a:r>
          </a:p>
        </p:txBody>
      </p:sp>
      <p:sp>
        <p:nvSpPr>
          <p:cNvPr id="5132" name="AutoShape 13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4716463" y="6384925"/>
            <a:ext cx="863600" cy="323850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1400" b="1">
                <a:solidFill>
                  <a:schemeClr val="tx2"/>
                </a:solidFill>
                <a:latin typeface="Arial" charset="0"/>
              </a:rPr>
              <a:t>Выход</a:t>
            </a:r>
          </a:p>
        </p:txBody>
      </p:sp>
      <p:sp>
        <p:nvSpPr>
          <p:cNvPr id="5133" name="Rectangle 14"/>
          <p:cNvSpPr>
            <a:spLocks noChangeArrowheads="1"/>
          </p:cNvSpPr>
          <p:nvPr/>
        </p:nvSpPr>
        <p:spPr bwMode="auto">
          <a:xfrm>
            <a:off x="827088" y="3019425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Правильных ответов</a:t>
            </a:r>
          </a:p>
        </p:txBody>
      </p:sp>
      <p:sp>
        <p:nvSpPr>
          <p:cNvPr id="5134" name="Rectangle 15"/>
          <p:cNvSpPr>
            <a:spLocks noChangeArrowheads="1"/>
          </p:cNvSpPr>
          <p:nvPr/>
        </p:nvSpPr>
        <p:spPr bwMode="auto">
          <a:xfrm>
            <a:off x="827088" y="3740150"/>
            <a:ext cx="4208462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lnSpc>
                <a:spcPct val="90000"/>
              </a:lnSpc>
              <a:spcBef>
                <a:spcPct val="20000"/>
              </a:spcBef>
            </a:pPr>
            <a:r>
              <a:rPr lang="ru-RU" sz="3200">
                <a:latin typeface="Arial" charset="0"/>
              </a:rPr>
              <a:t>в процентах</a:t>
            </a: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6627813" y="2349500"/>
            <a:ext cx="1689100" cy="55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defRPr/>
            </a:pPr>
            <a:r>
              <a:rPr lang="ru-RU" sz="32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Оценка</a:t>
            </a: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687388" y="357188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65000"/>
              </a:lnSpc>
              <a:defRPr/>
            </a:pPr>
            <a:r>
              <a:rPr lang="ru-RU" sz="66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Результаты</a:t>
            </a:r>
            <a: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/>
            </a:r>
            <a:br>
              <a:rPr lang="en-US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</a:br>
            <a:r>
              <a:rPr lang="ru-RU" sz="5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 </a:t>
            </a:r>
            <a:r>
              <a:rPr lang="ru-RU" sz="40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тестирования</a:t>
            </a:r>
          </a:p>
        </p:txBody>
      </p:sp>
      <p:sp>
        <p:nvSpPr>
          <p:cNvPr id="5137" name="Out_osh"/>
          <p:cNvSpPr txBox="1">
            <a:spLocks noChangeArrowheads="1"/>
          </p:cNvSpPr>
          <p:nvPr/>
        </p:nvSpPr>
        <p:spPr bwMode="auto">
          <a:xfrm>
            <a:off x="2339975" y="4797425"/>
            <a:ext cx="5976938" cy="254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1000">
              <a:latin typeface="Arial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291</TotalTime>
  <Words>197</Words>
  <Application>Microsoft Office PowerPoint</Application>
  <PresentationFormat>Экран (4:3)</PresentationFormat>
  <Paragraphs>96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Открытая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Россошанская школа-интернат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Шаблон для создания тестов</dc:title>
  <dc:creator>Комаровский Анатолий Николаевич</dc:creator>
  <dc:description>Работает в PowerPoint 2003 и 2007</dc:description>
  <cp:lastModifiedBy>Таня</cp:lastModifiedBy>
  <cp:revision>54</cp:revision>
  <dcterms:created xsi:type="dcterms:W3CDTF">2009-08-24T14:18:44Z</dcterms:created>
  <dcterms:modified xsi:type="dcterms:W3CDTF">2012-01-15T06:40:33Z</dcterms:modified>
</cp:coreProperties>
</file>