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1"/>
  </p:notesMasterIdLst>
  <p:handoutMasterIdLst>
    <p:handoutMasterId r:id="rId22"/>
  </p:handoutMasterIdLst>
  <p:sldIdLst>
    <p:sldId id="284" r:id="rId2"/>
    <p:sldId id="300" r:id="rId3"/>
    <p:sldId id="299" r:id="rId4"/>
    <p:sldId id="278" r:id="rId5"/>
    <p:sldId id="287" r:id="rId6"/>
    <p:sldId id="298" r:id="rId7"/>
    <p:sldId id="265" r:id="rId8"/>
    <p:sldId id="305" r:id="rId9"/>
    <p:sldId id="281" r:id="rId10"/>
    <p:sldId id="302" r:id="rId11"/>
    <p:sldId id="274" r:id="rId12"/>
    <p:sldId id="275" r:id="rId13"/>
    <p:sldId id="303" r:id="rId14"/>
    <p:sldId id="301" r:id="rId15"/>
    <p:sldId id="304" r:id="rId16"/>
    <p:sldId id="270" r:id="rId17"/>
    <p:sldId id="257" r:id="rId18"/>
    <p:sldId id="282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690"/>
    <a:srgbClr val="3333FF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2" autoAdjust="0"/>
    <p:restoredTop sz="90881" autoAdjust="0"/>
  </p:normalViewPr>
  <p:slideViewPr>
    <p:cSldViewPr>
      <p:cViewPr varScale="1">
        <p:scale>
          <a:sx n="67" d="100"/>
          <a:sy n="67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C06853-BF86-4B9D-A17A-D897827A820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5A57D0-842D-4B6D-855B-04DA3690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172D51-9766-4E20-912E-B4720F151A88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63AB55-4BA7-4186-96E0-59260290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DD19-A0F0-4C0F-8123-EE409D385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F4E7-63E1-490B-BA8F-63828C0CA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DDDF-6633-4ACD-B193-F4976041D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2F79-44DD-4B86-A1BF-1DB9E56AE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1586-8B52-413F-9A90-79A5517A7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C7F9-2BEC-4419-A2CD-87F10FF11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D919-DF1D-4BCD-81F1-4B71A40CC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5B69-8EE4-4293-8955-52A69D7CD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B9C5-C429-45EA-92B6-FF16BF110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1BF3-3B45-4E11-B15E-84F755746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97A9-A73A-40F7-96EB-562EECF7D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05894E6-781B-4DC9-9D7E-4CD2909C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74" r:id="rId4"/>
    <p:sldLayoutId id="2147483880" r:id="rId5"/>
    <p:sldLayoutId id="2147483875" r:id="rId6"/>
    <p:sldLayoutId id="2147483881" r:id="rId7"/>
    <p:sldLayoutId id="2147483882" r:id="rId8"/>
    <p:sldLayoutId id="2147483883" r:id="rId9"/>
    <p:sldLayoutId id="2147483876" r:id="rId10"/>
    <p:sldLayoutId id="21474838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slide" Target="slide16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259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Обобщение знаний по теме:</a:t>
            </a:r>
            <a:br>
              <a:rPr lang="ru-RU" sz="4800" dirty="0" smtClean="0"/>
            </a:br>
            <a:r>
              <a:rPr lang="ru-RU" sz="4800" dirty="0" smtClean="0"/>
              <a:t>«Металлы и их соединения»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8686800" cy="22860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3333FF"/>
                </a:solidFill>
              </a:rPr>
              <a:t>«Не в количестве знаний заключается образование, а в полном понимании и искусном применении того, что знаешь …»</a:t>
            </a:r>
          </a:p>
          <a:p>
            <a:pPr algn="r" eaLnBrk="1" hangingPunct="1"/>
            <a:r>
              <a:rPr lang="ru-RU" sz="2800" b="1" smtClean="0">
                <a:solidFill>
                  <a:srgbClr val="3333FF"/>
                </a:solidFill>
              </a:rPr>
              <a:t>А. Дистервег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219200"/>
          <a:ext cx="8295857" cy="4922839"/>
        </p:xfrm>
        <a:graphic>
          <a:graphicData uri="http://schemas.openxmlformats.org/drawingml/2006/table">
            <a:tbl>
              <a:tblPr/>
              <a:tblGrid>
                <a:gridCol w="1689897"/>
                <a:gridCol w="2534845"/>
                <a:gridCol w="4071115"/>
              </a:tblGrid>
              <a:tr h="977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6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делали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069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06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069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069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Уравнения. Выводы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069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5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5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5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0" name="Прямоугольник 4"/>
          <p:cNvSpPr>
            <a:spLocks noChangeArrowheads="1"/>
          </p:cNvSpPr>
          <p:nvPr/>
        </p:nvSpPr>
        <p:spPr bwMode="auto">
          <a:xfrm>
            <a:off x="1371600" y="207963"/>
            <a:ext cx="6380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160690"/>
                </a:solidFill>
              </a:rPr>
              <a:t>Заполни таблицу - отчет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14300" y="65088"/>
            <a:ext cx="89154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40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Объясни: </a:t>
            </a:r>
          </a:p>
          <a:p>
            <a:pPr indent="450850" algn="just"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В двух ведрах приготовлены суспензии мела (для побелки потолков в комнате) и гашеной извести (для побелки кухни). Как их можно отличить?</a:t>
            </a:r>
            <a:endParaRPr lang="ru-RU" sz="3200"/>
          </a:p>
        </p:txBody>
      </p:sp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2" cstate="print"/>
          <a:srcRect t="38104"/>
          <a:stretch>
            <a:fillRect/>
          </a:stretch>
        </p:blipFill>
        <p:spPr bwMode="auto">
          <a:xfrm>
            <a:off x="2209800" y="2514600"/>
            <a:ext cx="693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304800" y="5943600"/>
            <a:ext cx="2305050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3333FF"/>
                </a:solidFill>
              </a:rPr>
              <a:t>Проверь себя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87313" y="1295400"/>
            <a:ext cx="8915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При взаимодействии карбонатов с кислотой образуется углекислый газ, который выделяется с характерным шипением. Поэтому различить две суспензии можно с помощью уксусной кислоты: если при ее добавлении наблюдается характерное выделение углекислого газа, то побелка предназначена для комнаты.</a:t>
            </a:r>
            <a:endParaRPr lang="ru-RU" sz="3200"/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048000" y="457200"/>
            <a:ext cx="336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3333FF"/>
                </a:solidFill>
              </a:rPr>
              <a:t>Проверь себя</a:t>
            </a:r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2901950" y="4876800"/>
            <a:ext cx="2965450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Уравнение реакции</a:t>
            </a:r>
          </a:p>
        </p:txBody>
      </p:sp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8229600" y="6248400"/>
            <a:ext cx="773113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http://how-make.ru/img/eggs-aci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55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914400" y="5638800"/>
            <a:ext cx="7308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CaCO</a:t>
            </a:r>
            <a:r>
              <a:rPr lang="en-US" sz="3600" baseline="-25000"/>
              <a:t>3</a:t>
            </a:r>
            <a:r>
              <a:rPr lang="en-US" sz="3600"/>
              <a:t> +2</a:t>
            </a:r>
            <a:r>
              <a:rPr lang="ru-RU" sz="3600"/>
              <a:t>НС</a:t>
            </a:r>
            <a:r>
              <a:rPr lang="en-US" sz="3600"/>
              <a:t>l  </a:t>
            </a:r>
            <a:r>
              <a:rPr lang="ru-RU" sz="3600"/>
              <a:t>=</a:t>
            </a:r>
            <a:r>
              <a:rPr lang="en-US" sz="3600"/>
              <a:t>CaCl</a:t>
            </a:r>
            <a:r>
              <a:rPr lang="en-US" sz="3600" baseline="-25000"/>
              <a:t>2</a:t>
            </a:r>
            <a:r>
              <a:rPr lang="en-US" sz="3600"/>
              <a:t>+H</a:t>
            </a:r>
            <a:r>
              <a:rPr lang="en-US" sz="3600" baseline="-25000"/>
              <a:t>2</a:t>
            </a:r>
            <a:r>
              <a:rPr lang="en-US" sz="3600"/>
              <a:t>O+CO</a:t>
            </a:r>
            <a:r>
              <a:rPr lang="en-US" sz="3600" baseline="-25000"/>
              <a:t>2</a:t>
            </a:r>
            <a:r>
              <a:rPr lang="en-US" sz="3600"/>
              <a:t>  </a:t>
            </a:r>
            <a:endParaRPr lang="ru-RU" sz="3600"/>
          </a:p>
        </p:txBody>
      </p:sp>
      <p:sp>
        <p:nvSpPr>
          <p:cNvPr id="2" name="Выгнутая вниз стрелка 1">
            <a:hlinkClick r:id="rId3" action="ppaction://hlinksldjump"/>
          </p:cNvPr>
          <p:cNvSpPr/>
          <p:nvPr/>
        </p:nvSpPr>
        <p:spPr>
          <a:xfrm>
            <a:off x="8001000" y="6284913"/>
            <a:ext cx="762000" cy="4206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5" name="Объект 2"/>
          <p:cNvGraphicFramePr>
            <a:graphicFrameLocks noChangeAspect="1"/>
          </p:cNvGraphicFramePr>
          <p:nvPr/>
        </p:nvGraphicFramePr>
        <p:xfrm>
          <a:off x="266700" y="228600"/>
          <a:ext cx="8420100" cy="6096000"/>
        </p:xfrm>
        <a:graphic>
          <a:graphicData uri="http://schemas.openxmlformats.org/presentationml/2006/ole">
            <p:oleObj spid="_x0000_s23555" name="Слайд" r:id="rId3" imgW="4227506" imgH="3169807" progId="PowerPoint.Slide.12">
              <p:embed/>
            </p:oleObj>
          </a:graphicData>
        </a:graphic>
      </p:graphicFrame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3505200" y="0"/>
            <a:ext cx="2511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Объясни:</a:t>
            </a:r>
            <a:endParaRPr lang="ru-RU" sz="4400" i="1"/>
          </a:p>
        </p:txBody>
      </p:sp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6400800" y="6248400"/>
            <a:ext cx="2562225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3333FF"/>
                </a:solidFill>
              </a:rPr>
              <a:t>Проверь себя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79" name="Объект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4579" name="Слайд" r:id="rId3" imgW="4570298" imgH="3427567" progId="PowerPoint.Slide.12">
              <p:embed/>
            </p:oleObj>
          </a:graphicData>
        </a:graphic>
      </p:graphicFrame>
      <p:sp>
        <p:nvSpPr>
          <p:cNvPr id="2" name="Выгнутая вниз стрелка 1">
            <a:hlinkClick r:id="rId4" action="ppaction://hlinksldjump"/>
          </p:cNvPr>
          <p:cNvSpPr/>
          <p:nvPr/>
        </p:nvSpPr>
        <p:spPr>
          <a:xfrm>
            <a:off x="8153400" y="6400800"/>
            <a:ext cx="7620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67000" y="228600"/>
            <a:ext cx="541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i="1">
                <a:solidFill>
                  <a:srgbClr val="3333FF"/>
                </a:solidFill>
                <a:latin typeface="Times New Roman" pitchFamily="18" charset="0"/>
              </a:rPr>
              <a:t>Объясни!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0" y="1219200"/>
            <a:ext cx="6629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      Гашёную известь применяют в строительном деле в качестве                                                                                                                                скрепляющего строительного материала. На воздухе, в котором содержится углекислый газ, она твердеет с выделением воды. Объясните, какие изменения происходят с известью на воздухе. Составьте уравнение реакции.</a:t>
            </a:r>
          </a:p>
        </p:txBody>
      </p:sp>
      <p:pic>
        <p:nvPicPr>
          <p:cNvPr id="25604" name="Picture 4" descr="AMCON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1447800"/>
            <a:ext cx="19700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15888" y="6172200"/>
            <a:ext cx="2357437" cy="523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3333FF"/>
                </a:solidFill>
              </a:rPr>
              <a:t>Проверь себя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152400" y="4724400"/>
            <a:ext cx="9448800" cy="1128713"/>
            <a:chOff x="0" y="2280"/>
            <a:chExt cx="5858" cy="661"/>
          </a:xfrm>
        </p:grpSpPr>
        <p:graphicFrame>
          <p:nvGraphicFramePr>
            <p:cNvPr id="26629" name="Object 7"/>
            <p:cNvGraphicFramePr>
              <a:graphicFrameLocks noChangeAspect="1"/>
            </p:cNvGraphicFramePr>
            <p:nvPr/>
          </p:nvGraphicFramePr>
          <p:xfrm>
            <a:off x="0" y="2325"/>
            <a:ext cx="1764" cy="569"/>
          </p:xfrm>
          <a:graphic>
            <a:graphicData uri="http://schemas.openxmlformats.org/presentationml/2006/ole">
              <p:oleObj spid="_x0000_s26629" name="CS ChemDraw Drawing" r:id="rId3" imgW="630830" imgH="204716" progId="ChemDraw.Document.6.0">
                <p:embed/>
              </p:oleObj>
            </a:graphicData>
          </a:graphic>
        </p:graphicFrame>
        <p:graphicFrame>
          <p:nvGraphicFramePr>
            <p:cNvPr id="26630" name="Object 8"/>
            <p:cNvGraphicFramePr>
              <a:graphicFrameLocks noChangeAspect="1"/>
            </p:cNvGraphicFramePr>
            <p:nvPr/>
          </p:nvGraphicFramePr>
          <p:xfrm>
            <a:off x="1687" y="2369"/>
            <a:ext cx="259" cy="377"/>
          </p:xfrm>
          <a:graphic>
            <a:graphicData uri="http://schemas.openxmlformats.org/presentationml/2006/ole">
              <p:oleObj spid="_x0000_s26630" name="CS ChemDraw Drawing" r:id="rId4" imgW="140793" imgH="202864" progId="ChemDraw.Document.6.0">
                <p:embed/>
              </p:oleObj>
            </a:graphicData>
          </a:graphic>
        </p:graphicFrame>
        <p:graphicFrame>
          <p:nvGraphicFramePr>
            <p:cNvPr id="26631" name="Object 9"/>
            <p:cNvGraphicFramePr>
              <a:graphicFrameLocks noChangeAspect="1"/>
            </p:cNvGraphicFramePr>
            <p:nvPr/>
          </p:nvGraphicFramePr>
          <p:xfrm>
            <a:off x="1904" y="2325"/>
            <a:ext cx="961" cy="581"/>
          </p:xfrm>
          <a:graphic>
            <a:graphicData uri="http://schemas.openxmlformats.org/presentationml/2006/ole">
              <p:oleObj spid="_x0000_s26631" name="CS ChemDraw Drawing" r:id="rId5" imgW="335532" imgH="204040" progId="ChemDraw.Document.6.0">
                <p:embed/>
              </p:oleObj>
            </a:graphicData>
          </a:graphic>
        </p:graphicFrame>
        <p:graphicFrame>
          <p:nvGraphicFramePr>
            <p:cNvPr id="26632" name="Object 11"/>
            <p:cNvGraphicFramePr>
              <a:graphicFrameLocks noChangeAspect="1"/>
            </p:cNvGraphicFramePr>
            <p:nvPr/>
          </p:nvGraphicFramePr>
          <p:xfrm>
            <a:off x="2685" y="2503"/>
            <a:ext cx="576" cy="163"/>
          </p:xfrm>
          <a:graphic>
            <a:graphicData uri="http://schemas.openxmlformats.org/presentationml/2006/ole">
              <p:oleObj spid="_x0000_s26632" name="CS ChemDraw Drawing" r:id="rId6" imgW="513401" imgH="144299" progId="ChemDraw.Document.6.0">
                <p:embed/>
              </p:oleObj>
            </a:graphicData>
          </a:graphic>
        </p:graphicFrame>
        <p:graphicFrame>
          <p:nvGraphicFramePr>
            <p:cNvPr id="26633" name="Object 12"/>
            <p:cNvGraphicFramePr>
              <a:graphicFrameLocks noChangeAspect="1"/>
            </p:cNvGraphicFramePr>
            <p:nvPr/>
          </p:nvGraphicFramePr>
          <p:xfrm>
            <a:off x="3165" y="2369"/>
            <a:ext cx="1410" cy="553"/>
          </p:xfrm>
          <a:graphic>
            <a:graphicData uri="http://schemas.openxmlformats.org/presentationml/2006/ole">
              <p:oleObj spid="_x0000_s26633" name="CS ChemDraw Drawing" r:id="rId7" imgW="520784" imgH="205891" progId="ChemDraw.Document.6.0">
                <p:embed/>
              </p:oleObj>
            </a:graphicData>
          </a:graphic>
        </p:graphicFrame>
        <p:graphicFrame>
          <p:nvGraphicFramePr>
            <p:cNvPr id="26634" name="Object 13"/>
            <p:cNvGraphicFramePr>
              <a:graphicFrameLocks noChangeAspect="1"/>
            </p:cNvGraphicFramePr>
            <p:nvPr/>
          </p:nvGraphicFramePr>
          <p:xfrm>
            <a:off x="4540" y="2414"/>
            <a:ext cx="245" cy="357"/>
          </p:xfrm>
          <a:graphic>
            <a:graphicData uri="http://schemas.openxmlformats.org/presentationml/2006/ole">
              <p:oleObj spid="_x0000_s26634" name="CS ChemDraw Drawing" r:id="rId8" imgW="140793" imgH="202864" progId="ChemDraw.Document.6.0">
                <p:embed/>
              </p:oleObj>
            </a:graphicData>
          </a:graphic>
        </p:graphicFrame>
        <p:graphicFrame>
          <p:nvGraphicFramePr>
            <p:cNvPr id="26635" name="Object 14"/>
            <p:cNvGraphicFramePr>
              <a:graphicFrameLocks noChangeAspect="1"/>
            </p:cNvGraphicFramePr>
            <p:nvPr/>
          </p:nvGraphicFramePr>
          <p:xfrm>
            <a:off x="4735" y="2280"/>
            <a:ext cx="1123" cy="661"/>
          </p:xfrm>
          <a:graphic>
            <a:graphicData uri="http://schemas.openxmlformats.org/presentationml/2006/ole">
              <p:oleObj spid="_x0000_s26635" name="CS ChemDraw Drawing" r:id="rId9" imgW="344799" imgH="203538" progId="ChemDraw.Document.6.0">
                <p:embed/>
              </p:oleObj>
            </a:graphicData>
          </a:graphic>
        </p:graphicFrame>
      </p:grpSp>
      <p:pic>
        <p:nvPicPr>
          <p:cNvPr id="2662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1013" y="0"/>
            <a:ext cx="5797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низ стрелка 3">
            <a:hlinkClick r:id="rId11" action="ppaction://hlinksldjump"/>
          </p:cNvPr>
          <p:cNvSpPr/>
          <p:nvPr/>
        </p:nvSpPr>
        <p:spPr>
          <a:xfrm>
            <a:off x="8077200" y="6324600"/>
            <a:ext cx="6858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8425" y="1443038"/>
            <a:ext cx="8820150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Мне это пригодится в жизн</a:t>
            </a:r>
            <a:r>
              <a:rPr lang="ru-RU" sz="3600" b="1" i="1" dirty="0" smtClean="0"/>
              <a:t>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На уроке было над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чем подумать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На все возникшие у меня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вопросы я получил ответы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 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необходима дополнительная  консультация учителя </a:t>
            </a:r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На уроке я поработал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добросовестно</a:t>
            </a:r>
          </a:p>
        </p:txBody>
      </p:sp>
      <p:pic>
        <p:nvPicPr>
          <p:cNvPr id="27651" name="Picture 3" descr="J0079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410200"/>
            <a:ext cx="12954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J0079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638" y="4267200"/>
            <a:ext cx="122713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J0079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276475"/>
            <a:ext cx="1225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J00791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838200"/>
            <a:ext cx="1187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0"/>
            <a:ext cx="97202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4000" u="sng"/>
              <a:t>Ответьте на утверждение знаком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4000" u="sng">
                <a:solidFill>
                  <a:srgbClr val="C00000"/>
                </a:solidFill>
              </a:rPr>
              <a:t>«+» </a:t>
            </a:r>
            <a:r>
              <a:rPr lang="ru-RU" sz="4000" u="sng"/>
              <a:t>или</a:t>
            </a:r>
            <a:r>
              <a:rPr lang="ru-RU" sz="4000" u="sng">
                <a:solidFill>
                  <a:srgbClr val="C00000"/>
                </a:solidFill>
              </a:rPr>
              <a:t> «-»:</a:t>
            </a:r>
            <a:r>
              <a:rPr lang="ru-RU" sz="36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7656" name="Picture 8" descr="J00790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3463" y="2667000"/>
            <a:ext cx="1143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smtClean="0"/>
              <a:t>Домашнее задание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4000" smtClean="0"/>
              <a:t>Повторить главу </a:t>
            </a:r>
            <a:r>
              <a:rPr lang="en-US" sz="4000" smtClean="0"/>
              <a:t>I</a:t>
            </a:r>
            <a:r>
              <a:rPr lang="ru-RU" sz="4000" smtClean="0"/>
              <a:t> «Металлы».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4000" smtClean="0"/>
              <a:t>Составить вопрос и  расчетную задачу практико-ориентированного характера.</a:t>
            </a:r>
            <a:endParaRPr lang="ru-RU" sz="5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381000" y="457200"/>
            <a:ext cx="5562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4000" b="1" i="1">
                <a:solidFill>
                  <a:srgbClr val="3333FF"/>
                </a:solidFill>
                <a:latin typeface="Franklin Gothic Book" pitchFamily="34" charset="0"/>
              </a:rPr>
              <a:t>Определите металл</a:t>
            </a:r>
            <a:endParaRPr lang="ru-RU" sz="4000" b="1">
              <a:solidFill>
                <a:srgbClr val="3333FF"/>
              </a:solidFill>
              <a:latin typeface="Franklin Gothic Book" pitchFamily="34" charset="0"/>
            </a:endParaRPr>
          </a:p>
        </p:txBody>
      </p:sp>
      <p:pic>
        <p:nvPicPr>
          <p:cNvPr id="8" name="Picture 4" descr="bd0666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"/>
            <a:ext cx="33797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L03p8p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4038600"/>
            <a:ext cx="2514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159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073525"/>
            <a:ext cx="22669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4" descr="g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295400"/>
            <a:ext cx="257333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867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Этот металл легче свинца в 5 раз, а золота – в 20 раз. Стержень этого металла пишет по бумаге.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«Зелёное золото» содержит 75% золота, 20% серебра и 5% этого металла.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Сплав серебра и этого металла используется для изготовления зубных пломб. Металл придаёт прочность и долговечность «серебряным» зубным пломбам.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Одно из применений металла – изготовление зеркал в телескопах.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Тёзка страны чудес.</a:t>
            </a:r>
          </a:p>
          <a:p>
            <a:pPr marL="609600" indent="-609600"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In942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191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4" descr="Indiu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048000"/>
            <a:ext cx="43434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800600" y="1066800"/>
            <a:ext cx="411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/>
              <a:t>Индий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228600" y="234950"/>
            <a:ext cx="8610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>
                <a:latin typeface="Franklin Gothic Book" pitchFamily="34" charset="0"/>
              </a:rPr>
              <a:t>1. Этот металл используют для металлотермии – восстановления редких металлов из их руд.</a:t>
            </a:r>
          </a:p>
          <a:p>
            <a:pPr>
              <a:lnSpc>
                <a:spcPct val="150000"/>
              </a:lnSpc>
            </a:pPr>
            <a:r>
              <a:rPr lang="ru-RU" sz="2400" b="1">
                <a:latin typeface="Franklin Gothic Book" pitchFamily="34" charset="0"/>
              </a:rPr>
              <a:t>2. Сульфат данного элемента, известный под названием горькой, или английской, соли, используется в медицине в качестве слабительного средства. </a:t>
            </a:r>
          </a:p>
          <a:p>
            <a:pPr>
              <a:lnSpc>
                <a:spcPct val="150000"/>
              </a:lnSpc>
            </a:pPr>
            <a:r>
              <a:rPr lang="ru-RU" sz="2400" b="1">
                <a:latin typeface="Franklin Gothic Book" pitchFamily="34" charset="0"/>
              </a:rPr>
              <a:t>З. Морская соль имеет горький вкус из-за наличия в ней катионов данного металла.</a:t>
            </a:r>
          </a:p>
          <a:p>
            <a:pPr>
              <a:lnSpc>
                <a:spcPct val="150000"/>
              </a:lnSpc>
            </a:pPr>
            <a:r>
              <a:rPr lang="ru-RU" sz="2400" b="1">
                <a:latin typeface="Franklin Gothic Book" pitchFamily="34" charset="0"/>
              </a:rPr>
              <a:t>4. Сжигание данного металла сопровождается ослепительной вспышкой, поэтому его раньше применяли при фотографировании.</a:t>
            </a:r>
          </a:p>
          <a:p>
            <a:pPr>
              <a:lnSpc>
                <a:spcPct val="150000"/>
              </a:lnSpc>
            </a:pPr>
            <a:r>
              <a:rPr lang="ru-RU" sz="2400" b="1">
                <a:latin typeface="Franklin Gothic Book" pitchFamily="34" charset="0"/>
              </a:rPr>
              <a:t>5. В ходит в состав хлорофилла растений.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Магний</a:t>
            </a:r>
            <a:endParaRPr lang="ru-RU" sz="4000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52400"/>
            <a:ext cx="3311525" cy="4525963"/>
          </a:xfrm>
          <a:noFill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09975"/>
            <a:ext cx="4114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581525"/>
            <a:ext cx="152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38200"/>
            <a:ext cx="35909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762000"/>
            <a:ext cx="48768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Сода кальцинированная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Марганцовка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Бертолетова соль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Железный купорос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Поташ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Натриевая селитра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Сода питьевая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Гипс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Глауберова соль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Железный колчедан</a:t>
            </a:r>
            <a:endParaRPr lang="en-US" sz="3000"/>
          </a:p>
          <a:p>
            <a:pPr marL="228600" indent="-228600">
              <a:buFont typeface="Arial" pitchFamily="34" charset="0"/>
              <a:buAutoNum type="arabicPeriod"/>
            </a:pPr>
            <a:r>
              <a:rPr lang="ru-RU" sz="3000"/>
              <a:t>Мел, мрамор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867400" y="762000"/>
            <a:ext cx="3581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а. FeSO</a:t>
            </a:r>
            <a:r>
              <a:rPr lang="ru-RU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* 7H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б.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NaNO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в.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FeS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г.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10H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CaSO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280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2 H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KClO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ж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KMnO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NaOH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CaCO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NaHCO</a:t>
            </a:r>
            <a:r>
              <a:rPr lang="en-US" sz="2800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600075" y="0"/>
            <a:ext cx="807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3333FF"/>
                </a:solidFill>
              </a:rPr>
              <a:t>Установите соответствие между бытовым названием  вещества и его формулой</a:t>
            </a:r>
            <a:endParaRPr lang="ru-RU" sz="2400" b="1">
              <a:solidFill>
                <a:srgbClr val="3333FF"/>
              </a:solidFill>
            </a:endParaRPr>
          </a:p>
        </p:txBody>
      </p:sp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6505575" y="6172200"/>
            <a:ext cx="2305050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3333FF"/>
                </a:solidFill>
              </a:rPr>
              <a:t>Проверь себя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768475" y="706438"/>
            <a:ext cx="55626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1. з  </a:t>
            </a:r>
          </a:p>
          <a:p>
            <a:pPr algn="ctr"/>
            <a:r>
              <a:rPr lang="ru-RU" sz="3600"/>
              <a:t>2. ж  </a:t>
            </a:r>
          </a:p>
          <a:p>
            <a:pPr algn="ctr"/>
            <a:r>
              <a:rPr lang="ru-RU" sz="3600"/>
              <a:t>3. е  </a:t>
            </a:r>
          </a:p>
          <a:p>
            <a:pPr algn="ctr"/>
            <a:r>
              <a:rPr lang="ru-RU" sz="3600"/>
              <a:t>4. а  </a:t>
            </a:r>
          </a:p>
          <a:p>
            <a:pPr algn="ctr"/>
            <a:r>
              <a:rPr lang="ru-RU" sz="3600"/>
              <a:t>5. к  </a:t>
            </a:r>
          </a:p>
          <a:p>
            <a:pPr algn="ctr"/>
            <a:r>
              <a:rPr lang="ru-RU" sz="3600"/>
              <a:t>6. б  </a:t>
            </a:r>
          </a:p>
          <a:p>
            <a:pPr algn="ctr"/>
            <a:r>
              <a:rPr lang="ru-RU" sz="3600"/>
              <a:t>7. м  </a:t>
            </a:r>
          </a:p>
          <a:p>
            <a:pPr algn="ctr"/>
            <a:r>
              <a:rPr lang="ru-RU" sz="3600"/>
              <a:t>8. д   </a:t>
            </a:r>
          </a:p>
          <a:p>
            <a:pPr algn="ctr"/>
            <a:r>
              <a:rPr lang="ru-RU" sz="3600"/>
              <a:t>9. г  </a:t>
            </a:r>
          </a:p>
          <a:p>
            <a:pPr algn="ctr"/>
            <a:r>
              <a:rPr lang="ru-RU" sz="3600"/>
              <a:t>10. в  </a:t>
            </a:r>
          </a:p>
          <a:p>
            <a:pPr algn="ctr"/>
            <a:r>
              <a:rPr lang="ru-RU" sz="3600"/>
              <a:t>11. л    </a:t>
            </a: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511175" y="22225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3333FF"/>
                </a:solidFill>
              </a:rPr>
              <a:t>Проверь себя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2" name="Выгнутая вниз стрелка 1">
            <a:hlinkClick r:id="rId2" action="ppaction://hlinksldjump"/>
          </p:cNvPr>
          <p:cNvSpPr/>
          <p:nvPr/>
        </p:nvSpPr>
        <p:spPr>
          <a:xfrm>
            <a:off x="8153400" y="6324600"/>
            <a:ext cx="609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0"/>
            <a:ext cx="6934200" cy="5334000"/>
          </a:xfrm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0" y="3048000"/>
            <a:ext cx="9144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chemeClr val="bg1"/>
                </a:solidFill>
              </a:rPr>
              <a:t>Химический эксперимент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0" y="5410200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/>
              <a:t>«Химии никоим образом научиться  невозможно, не видав самой практики и не принимаясь за химические операции.»                                       М.В. Ломоносов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595</TotalTime>
  <Words>524</Words>
  <Application>Microsoft Office PowerPoint</Application>
  <PresentationFormat>Экран (4:3)</PresentationFormat>
  <Paragraphs>99</Paragraphs>
  <Slides>19</Slides>
  <Notes>0</Notes>
  <HiddenSlides>5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Franklin Gothic Medium</vt:lpstr>
      <vt:lpstr>Franklin Gothic Book</vt:lpstr>
      <vt:lpstr>Wingdings 2</vt:lpstr>
      <vt:lpstr>Calibri</vt:lpstr>
      <vt:lpstr>Wingdings</vt:lpstr>
      <vt:lpstr>Times New Roman</vt:lpstr>
      <vt:lpstr>Трек</vt:lpstr>
      <vt:lpstr>Слайд Microsoft PowerPoint</vt:lpstr>
      <vt:lpstr>CS ChemDraw Drawing</vt:lpstr>
      <vt:lpstr>Обобщение знаний по теме: «Металлы и их соединения»</vt:lpstr>
      <vt:lpstr>Слайд 2</vt:lpstr>
      <vt:lpstr>Слайд 3</vt:lpstr>
      <vt:lpstr>Слайд 4</vt:lpstr>
      <vt:lpstr>Слайд 5</vt:lpstr>
      <vt:lpstr>Магний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47</cp:revision>
  <cp:lastPrinted>1601-01-01T00:00:00Z</cp:lastPrinted>
  <dcterms:created xsi:type="dcterms:W3CDTF">1601-01-01T00:00:00Z</dcterms:created>
  <dcterms:modified xsi:type="dcterms:W3CDTF">2012-04-19T19:10:14Z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