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7" r:id="rId1"/>
  </p:sldMasterIdLst>
  <p:notesMasterIdLst>
    <p:notesMasterId r:id="rId45"/>
  </p:notesMasterIdLst>
  <p:sldIdLst>
    <p:sldId id="283" r:id="rId2"/>
    <p:sldId id="319" r:id="rId3"/>
    <p:sldId id="326" r:id="rId4"/>
    <p:sldId id="328" r:id="rId5"/>
    <p:sldId id="256" r:id="rId6"/>
    <p:sldId id="329" r:id="rId7"/>
    <p:sldId id="257" r:id="rId8"/>
    <p:sldId id="258" r:id="rId9"/>
    <p:sldId id="259" r:id="rId10"/>
    <p:sldId id="260" r:id="rId11"/>
    <p:sldId id="261" r:id="rId12"/>
    <p:sldId id="262" r:id="rId13"/>
    <p:sldId id="268" r:id="rId14"/>
    <p:sldId id="269" r:id="rId15"/>
    <p:sldId id="270" r:id="rId16"/>
    <p:sldId id="271" r:id="rId17"/>
    <p:sldId id="272" r:id="rId18"/>
    <p:sldId id="278" r:id="rId19"/>
    <p:sldId id="279" r:id="rId20"/>
    <p:sldId id="280" r:id="rId21"/>
    <p:sldId id="281" r:id="rId22"/>
    <p:sldId id="282" r:id="rId23"/>
    <p:sldId id="291" r:id="rId24"/>
    <p:sldId id="342" r:id="rId25"/>
    <p:sldId id="345" r:id="rId26"/>
    <p:sldId id="288" r:id="rId27"/>
    <p:sldId id="285" r:id="rId28"/>
    <p:sldId id="334" r:id="rId29"/>
    <p:sldId id="293" r:id="rId30"/>
    <p:sldId id="320" r:id="rId31"/>
    <p:sldId id="331" r:id="rId32"/>
    <p:sldId id="294" r:id="rId33"/>
    <p:sldId id="295" r:id="rId34"/>
    <p:sldId id="300" r:id="rId35"/>
    <p:sldId id="303" r:id="rId36"/>
    <p:sldId id="335" r:id="rId37"/>
    <p:sldId id="312" r:id="rId38"/>
    <p:sldId id="317" r:id="rId39"/>
    <p:sldId id="318" r:id="rId40"/>
    <p:sldId id="332" r:id="rId41"/>
    <p:sldId id="341" r:id="rId42"/>
    <p:sldId id="309" r:id="rId43"/>
    <p:sldId id="343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CC00"/>
    <a:srgbClr val="FF9900"/>
    <a:srgbClr val="009900"/>
    <a:srgbClr val="66FFFF"/>
    <a:srgbClr val="99FF99"/>
    <a:srgbClr val="CCCC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7663" autoAdjust="0"/>
  </p:normalViewPr>
  <p:slideViewPr>
    <p:cSldViewPr>
      <p:cViewPr varScale="1">
        <p:scale>
          <a:sx n="73" d="100"/>
          <a:sy n="73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9F34FD-2957-40B6-9CEC-360FD2EAD25D}" type="datetimeFigureOut">
              <a:rPr lang="ru-RU"/>
              <a:pPr>
                <a:defRPr/>
              </a:pPr>
              <a:t>19.04.2012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C7597E-B5CB-4119-8DE8-442ACEB17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49965E-EC32-45F2-BA9A-B778A48A5DA9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AC38F0-078A-41F3-948A-89B1B0742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38A21-354E-477A-B7A7-18B6DA040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E8D8F-780C-4E44-AD59-77A149E6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51F6F-4AB2-425E-87F2-58F6FEC4B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0692B-758D-449A-B545-133E4728B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939C1-5750-4379-B2E4-07D24F35F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2C0C18-765D-4164-AD8D-C3CC839B4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29725-B32D-40A0-AC0E-CD56CCD99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8657C-989B-4853-9DFC-0D45AB3DC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5E43E-2818-4088-A8D2-2CD89A47F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081BF0-860C-4543-A113-835959407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05921-C6DF-4A9F-BCDF-2BEA4C4D1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1163D4-E20F-4FC2-94C7-691B1475B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C79421C-9D3B-42C3-AB48-1773A56CB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0" r:id="rId1"/>
    <p:sldLayoutId id="2147485363" r:id="rId2"/>
    <p:sldLayoutId id="2147485371" r:id="rId3"/>
    <p:sldLayoutId id="2147485364" r:id="rId4"/>
    <p:sldLayoutId id="2147485365" r:id="rId5"/>
    <p:sldLayoutId id="2147485366" r:id="rId6"/>
    <p:sldLayoutId id="2147485372" r:id="rId7"/>
    <p:sldLayoutId id="2147485367" r:id="rId8"/>
    <p:sldLayoutId id="2147485373" r:id="rId9"/>
    <p:sldLayoutId id="2147485368" r:id="rId10"/>
    <p:sldLayoutId id="2147485369" r:id="rId11"/>
    <p:sldLayoutId id="2147485374" r:id="rId12"/>
    <p:sldLayoutId id="214748537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1.wma" TargetMode="Externa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2.wma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file:///C:\Users\&#1083;&#1102;&#1076;&#1072;\Desktop\&#1055;&#1088;&#1077;&#1079;&#1077;&#1085;&#1090;&#1072;&#1094;&#1080;&#1103;\&#1052;&#1091;&#1079;&#1099;&#1082;&#1072;%204.wma" TargetMode="Externa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3.wma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79;&#1099;&#1082;&#1072;%205.wma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6.wma" TargetMode="External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7.wma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83;&#1102;&#1076;&#1072;\Desktop\&#1055;&#1088;&#1077;&#1079;&#1077;&#1085;&#1090;&#1072;&#1094;&#1080;&#1103;\&#1052;&#1091;&#1079;&#1099;&#1082;&#1072;%208.wma" TargetMode="External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tonews.ru/news/moto?id=1155" TargetMode="External"/><Relationship Id="rId3" Type="http://schemas.openxmlformats.org/officeDocument/2006/relationships/hyperlink" Target="http://rusauto.narod.ru/moto/istoria/html" TargetMode="External"/><Relationship Id="rId7" Type="http://schemas.openxmlformats.org/officeDocument/2006/relationships/hyperlink" Target="http://www.utrospb.ru/iblock/371/754_20i/gif" TargetMode="External"/><Relationship Id="rId2" Type="http://schemas.openxmlformats.org/officeDocument/2006/relationships/hyperlink" Target="http://www.aprohim.ru/shop/UID_3623_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moikompas.ru/85314034_orig/ipg" TargetMode="External"/><Relationship Id="rId5" Type="http://schemas.openxmlformats.org/officeDocument/2006/relationships/hyperlink" Target="http://www.muviki.ru/1455737/html" TargetMode="External"/><Relationship Id="rId10" Type="http://schemas.openxmlformats.org/officeDocument/2006/relationships/hyperlink" Target="http://www.tango-svadba/kortej_etro/16.ipg" TargetMode="External"/><Relationship Id="rId4" Type="http://schemas.openxmlformats.org/officeDocument/2006/relationships/hyperlink" Target="http://tramnn.narod.ru/misc/ms4.jpg" TargetMode="External"/><Relationship Id="rId9" Type="http://schemas.openxmlformats.org/officeDocument/2006/relationships/hyperlink" Target="http://www.seonet.by/files/u1/svetofor.i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9.xml"/><Relationship Id="rId18" Type="http://schemas.openxmlformats.org/officeDocument/2006/relationships/image" Target="../media/image13.png"/><Relationship Id="rId3" Type="http://schemas.openxmlformats.org/officeDocument/2006/relationships/slide" Target="slide9.xml"/><Relationship Id="rId7" Type="http://schemas.openxmlformats.org/officeDocument/2006/relationships/slide" Target="slide13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" Type="http://schemas.openxmlformats.org/officeDocument/2006/relationships/slide" Target="slide8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17.xml"/><Relationship Id="rId5" Type="http://schemas.openxmlformats.org/officeDocument/2006/relationships/slide" Target="slide11.xml"/><Relationship Id="rId15" Type="http://schemas.openxmlformats.org/officeDocument/2006/relationships/slide" Target="slide21.xml"/><Relationship Id="rId10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15.xml"/><Relationship Id="rId14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2313" y="1285875"/>
            <a:ext cx="7772400" cy="3143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ДЕТЯМ </a:t>
            </a:r>
            <a:b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 ЗНАТЬ ПОЛОЖЕНО ПРАВИЛА ДОРОЖНЫЕ!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195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22313" y="5143500"/>
            <a:ext cx="7772400" cy="857250"/>
          </a:xfrm>
        </p:spPr>
        <p:txBody>
          <a:bodyPr/>
          <a:lstStyle/>
          <a:p>
            <a:pPr marL="36513" algn="ctr" eaLnBrk="1" hangingPunct="1"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ПОЗНАВАТЕЛЬНО – РАЗВЛЕКАТЕЛЬНАЯ ПРОГРАММА</a:t>
            </a:r>
          </a:p>
          <a:p>
            <a:pPr marL="36513" algn="ctr" eaLnBrk="1" hangingPunct="1"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ПРАВИЛАМ ДОРОЖНОГО ДВИЖЕНИЯ</a:t>
            </a:r>
          </a:p>
        </p:txBody>
      </p:sp>
      <p:pic>
        <p:nvPicPr>
          <p:cNvPr id="9220" name="Picture 8" descr="MIS1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2714620"/>
            <a:ext cx="160813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221" name="Picture 7" descr="HAPPYBO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071810"/>
            <a:ext cx="11525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198" name="Подзаголовок 6"/>
          <p:cNvSpPr txBox="1">
            <a:spLocks/>
          </p:cNvSpPr>
          <p:nvPr/>
        </p:nvSpPr>
        <p:spPr bwMode="auto">
          <a:xfrm>
            <a:off x="1042988" y="5997575"/>
            <a:ext cx="7027862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0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Автор-составитель: Шишкина Л.Н., учитель биологии и географии, </a:t>
            </a:r>
          </a:p>
          <a:p>
            <a:pPr marL="36513" algn="ctr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1000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МКУОШИ «Панаевская ШИС(П)ОО», с. Панаевск, Ямальский район, ЯНАО, Тюменская 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86500" y="285750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3</a:t>
            </a:r>
          </a:p>
        </p:txBody>
      </p:sp>
      <p:sp>
        <p:nvSpPr>
          <p:cNvPr id="1536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Rectangle 8"/>
          <p:cNvSpPr>
            <a:spLocks noGrp="1" noChangeArrowheads="1"/>
          </p:cNvSpPr>
          <p:nvPr>
            <p:ph idx="1"/>
          </p:nvPr>
        </p:nvSpPr>
        <p:spPr>
          <a:xfrm>
            <a:off x="428625" y="1714500"/>
            <a:ext cx="5643563" cy="3929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На обочине стоит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треугольник красный.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Он как будто говорит: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«Очень здесь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опасно!»</a:t>
            </a:r>
          </a:p>
          <a:p>
            <a:pPr eaLnBrk="1" hangingPunct="1">
              <a:buFont typeface="Wingdings 2" pitchFamily="18" charset="2"/>
              <a:buNone/>
            </a:pPr>
            <a:endParaRPr lang="ru-RU" sz="32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428625" y="285750"/>
            <a:ext cx="4533900" cy="1022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3200" b="1" i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3200" b="1" i="1" dirty="0">
                <a:latin typeface="Arial Black" pitchFamily="34" charset="0"/>
              </a:rPr>
              <a:t>Дорога</a:t>
            </a:r>
          </a:p>
          <a:p>
            <a:pPr algn="ctr">
              <a:defRPr/>
            </a:pPr>
            <a:endParaRPr lang="ru-RU" sz="32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7414" name="Picture 6" descr="K:\Images\1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5715000" y="1857375"/>
            <a:ext cx="26431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643063"/>
            <a:ext cx="5500688" cy="4286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Место возвышения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посреди проезжей части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дороги с двусторонним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движением,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предназначенное для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пешеходов и куда не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разрешается заезжать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водителям.</a:t>
            </a:r>
          </a:p>
        </p:txBody>
      </p:sp>
      <p:sp>
        <p:nvSpPr>
          <p:cNvPr id="1638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72250" y="285750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4</a:t>
            </a:r>
          </a:p>
        </p:txBody>
      </p:sp>
      <p:sp>
        <p:nvSpPr>
          <p:cNvPr id="16388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28750" cy="642937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428625" y="285750"/>
            <a:ext cx="4533900" cy="1022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3200" b="1" i="1" dirty="0">
              <a:solidFill>
                <a:schemeClr val="tx1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Дорога</a:t>
            </a:r>
          </a:p>
          <a:p>
            <a:pPr algn="ctr">
              <a:defRPr/>
            </a:pPr>
            <a:endParaRPr lang="ru-RU" sz="32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63" y="357188"/>
            <a:ext cx="1223962" cy="10001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5</a:t>
            </a:r>
          </a:p>
        </p:txBody>
      </p:sp>
      <p:sp>
        <p:nvSpPr>
          <p:cNvPr id="1741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642937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28625" y="285750"/>
            <a:ext cx="4533900" cy="1022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3200" b="1" i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3200" b="1" i="1" dirty="0">
                <a:latin typeface="Arial Black" pitchFamily="34" charset="0"/>
              </a:rPr>
              <a:t>Дорога</a:t>
            </a:r>
          </a:p>
          <a:p>
            <a:pPr algn="ctr">
              <a:defRPr/>
            </a:pPr>
            <a:endParaRPr lang="ru-RU" sz="36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9461" name="Содержимое 7"/>
          <p:cNvSpPr>
            <a:spLocks noGrp="1"/>
          </p:cNvSpPr>
          <p:nvPr>
            <p:ph idx="1"/>
          </p:nvPr>
        </p:nvSpPr>
        <p:spPr>
          <a:xfrm>
            <a:off x="357188" y="1571625"/>
            <a:ext cx="4572000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Где пассажиры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должны ожидать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автобус при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отсутствии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посадочной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площадки?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63" y="357188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18435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6" name="Rectangle 20"/>
          <p:cNvSpPr>
            <a:spLocks noChangeArrowheads="1"/>
          </p:cNvSpPr>
          <p:nvPr/>
        </p:nvSpPr>
        <p:spPr bwMode="auto">
          <a:xfrm>
            <a:off x="428625" y="357188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  <p:sp>
        <p:nvSpPr>
          <p:cNvPr id="20485" name="Содержимое 7"/>
          <p:cNvSpPr>
            <a:spLocks noGrp="1"/>
          </p:cNvSpPr>
          <p:nvPr>
            <p:ph/>
          </p:nvPr>
        </p:nvSpPr>
        <p:spPr>
          <a:xfrm>
            <a:off x="714375" y="1500188"/>
            <a:ext cx="4357688" cy="39290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Где разрешается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кататься на санках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и лыжах?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642938" y="1571625"/>
            <a:ext cx="4643437" cy="3914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Как безопасно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переходить дорогу,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выйдя из автобуса?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smtClean="0"/>
          </a:p>
        </p:txBody>
      </p:sp>
      <p:sp>
        <p:nvSpPr>
          <p:cNvPr id="1945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63" y="357188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2</a:t>
            </a:r>
          </a:p>
        </p:txBody>
      </p:sp>
      <p:sp>
        <p:nvSpPr>
          <p:cNvPr id="19460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61" name="Rectangle 20"/>
          <p:cNvSpPr>
            <a:spLocks noChangeArrowheads="1"/>
          </p:cNvSpPr>
          <p:nvPr/>
        </p:nvSpPr>
        <p:spPr bwMode="auto">
          <a:xfrm>
            <a:off x="428625" y="357188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86500" y="357188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3</a:t>
            </a:r>
          </a:p>
        </p:txBody>
      </p:sp>
      <p:sp>
        <p:nvSpPr>
          <p:cNvPr id="2048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84" name="Rectangle 20"/>
          <p:cNvSpPr>
            <a:spLocks noChangeArrowheads="1"/>
          </p:cNvSpPr>
          <p:nvPr/>
        </p:nvSpPr>
        <p:spPr bwMode="auto">
          <a:xfrm>
            <a:off x="428625" y="357188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  <p:sp>
        <p:nvSpPr>
          <p:cNvPr id="22533" name="Содержимое 6"/>
          <p:cNvSpPr>
            <a:spLocks noGrp="1"/>
          </p:cNvSpPr>
          <p:nvPr>
            <p:ph idx="1"/>
          </p:nvPr>
        </p:nvSpPr>
        <p:spPr>
          <a:xfrm>
            <a:off x="642938" y="1785938"/>
            <a:ext cx="4643437" cy="3857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Где можно переходить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проезжую часть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автомобильной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дороги вне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населенного пункта,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если нет пешеходного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перехода?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63" y="357188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4</a:t>
            </a:r>
          </a:p>
        </p:txBody>
      </p:sp>
      <p:sp>
        <p:nvSpPr>
          <p:cNvPr id="21507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08" name="Rectangle 20"/>
          <p:cNvSpPr>
            <a:spLocks noChangeArrowheads="1"/>
          </p:cNvSpPr>
          <p:nvPr/>
        </p:nvSpPr>
        <p:spPr bwMode="auto">
          <a:xfrm>
            <a:off x="428625" y="357188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  <p:sp>
        <p:nvSpPr>
          <p:cNvPr id="23557" name="Содержимое 6"/>
          <p:cNvSpPr>
            <a:spLocks noGrp="1"/>
          </p:cNvSpPr>
          <p:nvPr>
            <p:ph idx="1"/>
          </p:nvPr>
        </p:nvSpPr>
        <p:spPr>
          <a:xfrm>
            <a:off x="857250" y="1785938"/>
            <a:ext cx="4572000" cy="3857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Пешеход переходит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дорогу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неположенном месте.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Какие меры может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Предпринять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инспектор ГБДД 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нарушителю? </a:t>
            </a:r>
          </a:p>
          <a:p>
            <a:pPr eaLnBrk="1" hangingPunct="1">
              <a:buFont typeface="Wingdings 2" pitchFamily="18" charset="2"/>
              <a:buNone/>
            </a:pPr>
            <a:endParaRPr lang="ru-RU" sz="32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5063" y="357188"/>
            <a:ext cx="1223962" cy="857250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5</a:t>
            </a:r>
          </a:p>
        </p:txBody>
      </p:sp>
      <p:sp>
        <p:nvSpPr>
          <p:cNvPr id="2253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80" name="Rectangle 8"/>
          <p:cNvSpPr>
            <a:spLocks noChangeArrowheads="1"/>
          </p:cNvSpPr>
          <p:nvPr/>
        </p:nvSpPr>
        <p:spPr bwMode="auto">
          <a:xfrm>
            <a:off x="971550" y="1700213"/>
            <a:ext cx="81724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4000"/>
              <a:t>                           </a:t>
            </a:r>
          </a:p>
        </p:txBody>
      </p:sp>
      <p:sp>
        <p:nvSpPr>
          <p:cNvPr id="22533" name="Rectangle 20"/>
          <p:cNvSpPr>
            <a:spLocks noChangeArrowheads="1"/>
          </p:cNvSpPr>
          <p:nvPr/>
        </p:nvSpPr>
        <p:spPr bwMode="auto">
          <a:xfrm>
            <a:off x="428625" y="357188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6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  <p:sp>
        <p:nvSpPr>
          <p:cNvPr id="24582" name="Содержимое 9"/>
          <p:cNvSpPr>
            <a:spLocks noGrp="1"/>
          </p:cNvSpPr>
          <p:nvPr>
            <p:ph idx="1"/>
          </p:nvPr>
        </p:nvSpPr>
        <p:spPr>
          <a:xfrm>
            <a:off x="785813" y="1500188"/>
            <a:ext cx="4643437" cy="42148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Кому должны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подчиняться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пешеходы и водители,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если сигналы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регулировщика не те,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что показывает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светофор?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00750" y="357188"/>
            <a:ext cx="1223963" cy="857250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1</a:t>
            </a:r>
          </a:p>
        </p:txBody>
      </p:sp>
      <p:sp>
        <p:nvSpPr>
          <p:cNvPr id="23555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3556" name="Rectangle 32"/>
          <p:cNvSpPr>
            <a:spLocks noChangeArrowheads="1"/>
          </p:cNvSpPr>
          <p:nvPr/>
        </p:nvSpPr>
        <p:spPr bwMode="auto">
          <a:xfrm>
            <a:off x="428625" y="285750"/>
            <a:ext cx="464343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Ты - велосипедист</a:t>
            </a:r>
          </a:p>
          <a:p>
            <a:pPr algn="ctr">
              <a:defRPr/>
            </a:pPr>
            <a:endParaRPr lang="ru-RU" sz="3600" b="1" i="1" dirty="0">
              <a:latin typeface="Arial Black" pitchFamily="34" charset="0"/>
            </a:endParaRPr>
          </a:p>
        </p:txBody>
      </p:sp>
      <p:sp>
        <p:nvSpPr>
          <p:cNvPr id="25605" name="Содержимое 7"/>
          <p:cNvSpPr>
            <a:spLocks noGrp="1"/>
          </p:cNvSpPr>
          <p:nvPr>
            <p:ph idx="1"/>
          </p:nvPr>
        </p:nvSpPr>
        <p:spPr>
          <a:xfrm>
            <a:off x="642938" y="1785938"/>
            <a:ext cx="4572000" cy="3714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Что является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топливом для езды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на велосипеде?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4672013" cy="38147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В каком возрасте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велосипедисту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разрешается выезжать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на дороги общего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Arial" pitchFamily="34" charset="0"/>
                <a:cs typeface="Arial" pitchFamily="34" charset="0"/>
              </a:rPr>
              <a:t>пользования?</a:t>
            </a:r>
          </a:p>
        </p:txBody>
      </p:sp>
      <p:sp>
        <p:nvSpPr>
          <p:cNvPr id="2457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43625" y="357188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2</a:t>
            </a:r>
          </a:p>
        </p:txBody>
      </p:sp>
      <p:sp>
        <p:nvSpPr>
          <p:cNvPr id="24580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81" name="Rectangle 32"/>
          <p:cNvSpPr>
            <a:spLocks noChangeArrowheads="1"/>
          </p:cNvSpPr>
          <p:nvPr/>
        </p:nvSpPr>
        <p:spPr bwMode="auto">
          <a:xfrm>
            <a:off x="428625" y="357188"/>
            <a:ext cx="4714875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Ты - велосипедист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Люда\Мои документы\флешка гули\гуля\КУРСЫ от ПТИ\для детей\транспорт\double decker bus.gif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43625" y="642938"/>
            <a:ext cx="2446338" cy="2179637"/>
          </a:xfrm>
          <a:noFill/>
        </p:spPr>
      </p:pic>
      <p:pic>
        <p:nvPicPr>
          <p:cNvPr id="9219" name="Picture 3" descr="C:\Documents and Settings\Люда\Мои документы\флешка гули\гуля\КУРСЫ от ПТИ\для детей\транспорт\snowmobile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88" y="3857625"/>
            <a:ext cx="25717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C:\Documents and Settings\Люда\Мои документы\флешка гули\гуля\КУРСЫ от ПТИ\для детей\транспорт\bicycle with training wheels 2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714375"/>
            <a:ext cx="2181225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C:\Documents and Settings\Люда\Мои документы\флешка гули\гуля\КУРСЫ от ПТИ\для детей\транспорт\motorcycle 14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4143375"/>
            <a:ext cx="254000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414" y="2857496"/>
            <a:ext cx="628654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ОПАСНОСТЬ!</a:t>
            </a:r>
          </a:p>
        </p:txBody>
      </p:sp>
      <p:pic>
        <p:nvPicPr>
          <p:cNvPr id="9224" name="Picture 7" descr="C:\Documents and Settings\Люда\Мои документы\флешка гули\гуля\КУРСЫ от ПТИ\для детей\транспорт\ambulance 3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25" y="4071938"/>
            <a:ext cx="2605088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Documents and Settings\Люда\Мои документы\флешка гули\гуля\КУРСЫ от ПТИ\для детей\транспорт\hot air blimp 2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" y="571500"/>
            <a:ext cx="282416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43625" y="285750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3</a:t>
            </a:r>
          </a:p>
        </p:txBody>
      </p:sp>
      <p:sp>
        <p:nvSpPr>
          <p:cNvPr id="2560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4" name="Rectangle 32"/>
          <p:cNvSpPr>
            <a:spLocks noChangeArrowheads="1"/>
          </p:cNvSpPr>
          <p:nvPr/>
        </p:nvSpPr>
        <p:spPr bwMode="auto">
          <a:xfrm>
            <a:off x="428625" y="357188"/>
            <a:ext cx="4572000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i="1" dirty="0">
                <a:latin typeface="Arial Black" pitchFamily="34" charset="0"/>
              </a:rPr>
              <a:t>Ты - велосипедист</a:t>
            </a:r>
          </a:p>
        </p:txBody>
      </p:sp>
      <p:sp>
        <p:nvSpPr>
          <p:cNvPr id="27653" name="Содержимое 6"/>
          <p:cNvSpPr>
            <a:spLocks noGrp="1"/>
          </p:cNvSpPr>
          <p:nvPr>
            <p:ph idx="1"/>
          </p:nvPr>
        </p:nvSpPr>
        <p:spPr>
          <a:xfrm>
            <a:off x="714375" y="1857375"/>
            <a:ext cx="4643438" cy="3857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 какой стране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впервые изобретен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велосипед?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72188" y="357188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26627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8676" name="Rectangle 10"/>
          <p:cNvSpPr>
            <a:spLocks noGrp="1" noChangeArrowheads="1"/>
          </p:cNvSpPr>
          <p:nvPr>
            <p:ph idx="1"/>
          </p:nvPr>
        </p:nvSpPr>
        <p:spPr>
          <a:xfrm>
            <a:off x="714375" y="1428750"/>
            <a:ext cx="4429125" cy="4143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Можно ли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объезжать на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велосипеде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закрытый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железнодорожный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шлагбаум?</a:t>
            </a:r>
          </a:p>
        </p:txBody>
      </p:sp>
      <p:sp>
        <p:nvSpPr>
          <p:cNvPr id="26629" name="Rectangle 32"/>
          <p:cNvSpPr>
            <a:spLocks noChangeArrowheads="1"/>
          </p:cNvSpPr>
          <p:nvPr/>
        </p:nvSpPr>
        <p:spPr bwMode="auto">
          <a:xfrm>
            <a:off x="428625" y="357188"/>
            <a:ext cx="4714875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i="1" dirty="0">
                <a:latin typeface="Arial Black" pitchFamily="34" charset="0"/>
              </a:rPr>
              <a:t>Ты - велосипедист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86500" y="357188"/>
            <a:ext cx="1223963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5</a:t>
            </a:r>
          </a:p>
        </p:txBody>
      </p:sp>
      <p:sp>
        <p:nvSpPr>
          <p:cNvPr id="2765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652" name="Rectangle 32"/>
          <p:cNvSpPr>
            <a:spLocks noChangeArrowheads="1"/>
          </p:cNvSpPr>
          <p:nvPr/>
        </p:nvSpPr>
        <p:spPr bwMode="auto">
          <a:xfrm>
            <a:off x="428625" y="357188"/>
            <a:ext cx="4929188" cy="908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Ты - велосипедист</a:t>
            </a:r>
          </a:p>
        </p:txBody>
      </p:sp>
      <p:sp>
        <p:nvSpPr>
          <p:cNvPr id="29701" name="Прямоугольник 6"/>
          <p:cNvSpPr>
            <a:spLocks noChangeArrowheads="1"/>
          </p:cNvSpPr>
          <p:nvPr/>
        </p:nvSpPr>
        <p:spPr bwMode="auto">
          <a:xfrm>
            <a:off x="4214813" y="1785938"/>
            <a:ext cx="414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</a:t>
            </a:r>
            <a:endParaRPr lang="ru-RU" sz="2800"/>
          </a:p>
        </p:txBody>
      </p:sp>
      <p:sp>
        <p:nvSpPr>
          <p:cNvPr id="29702" name="Содержимое 5"/>
          <p:cNvSpPr>
            <a:spLocks noGrp="1"/>
          </p:cNvSpPr>
          <p:nvPr>
            <p:ph/>
          </p:nvPr>
        </p:nvSpPr>
        <p:spPr>
          <a:xfrm>
            <a:off x="685800" y="1857375"/>
            <a:ext cx="4957763" cy="3500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Что в переводе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с латинского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означает слово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«велосипед»?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/>
          </p:nvPr>
        </p:nvSpPr>
        <p:spPr>
          <a:xfrm>
            <a:off x="685800" y="571500"/>
            <a:ext cx="7696200" cy="49149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ЮНЫЙ ИНСПЕКТОР ДВИЖЕНИЯ</a:t>
            </a: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 cstate="email"/>
          <a:srcRect t="2222"/>
          <a:stretch>
            <a:fillRect/>
          </a:stretch>
        </p:blipFill>
        <p:spPr bwMode="auto">
          <a:xfrm>
            <a:off x="1857356" y="1142984"/>
            <a:ext cx="5643602" cy="413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2000250" y="1928813"/>
            <a:ext cx="357188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1285875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43313" y="3214688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3500" y="2500313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72313" y="2286000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2063" y="3643313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86375" y="1357313"/>
            <a:ext cx="285750" cy="285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643063" y="5572125"/>
            <a:ext cx="6072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b="1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Кто из пешеходов нарушил </a:t>
            </a:r>
          </a:p>
          <a:p>
            <a:pPr algn="ctr">
              <a:buFont typeface="Wingdings 2" pitchFamily="18" charset="2"/>
              <a:buNone/>
            </a:pPr>
            <a:r>
              <a:rPr lang="ru-RU" sz="2400" b="1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правила дорожного движения?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1"/>
          <p:cNvSpPr>
            <a:spLocks noGrp="1"/>
          </p:cNvSpPr>
          <p:nvPr>
            <p:ph/>
          </p:nvPr>
        </p:nvSpPr>
        <p:spPr>
          <a:xfrm>
            <a:off x="685800" y="5357813"/>
            <a:ext cx="7696200" cy="78581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</a:rPr>
              <a:t>ПАТРУЛЬ ДПС</a:t>
            </a:r>
          </a:p>
        </p:txBody>
      </p:sp>
      <p:pic>
        <p:nvPicPr>
          <p:cNvPr id="31748" name="Picture 4" descr="K:\Images\getim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214422"/>
            <a:ext cx="5080000" cy="38100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Музыка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47063" y="5949950"/>
            <a:ext cx="52228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04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5800" y="5286375"/>
            <a:ext cx="7600950" cy="714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ЗНАЕТЕ ЛИ, ЧТО…</a:t>
            </a:r>
            <a:endParaRPr lang="ru-RU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2771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714375"/>
            <a:ext cx="3957638" cy="4214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Первый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велосипед,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который не имел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ни руля, ни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педалей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назывался</a:t>
            </a:r>
          </a:p>
        </p:txBody>
      </p:sp>
      <p:sp>
        <p:nvSpPr>
          <p:cNvPr id="32772" name="Содержимое 3"/>
          <p:cNvSpPr>
            <a:spLocks noGrp="1"/>
          </p:cNvSpPr>
          <p:nvPr>
            <p:ph sz="half" idx="2"/>
          </p:nvPr>
        </p:nvSpPr>
        <p:spPr>
          <a:xfrm>
            <a:off x="4929188" y="4214813"/>
            <a:ext cx="3143250" cy="7858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i="1" smtClean="0">
                <a:latin typeface="Arial" pitchFamily="34" charset="0"/>
                <a:cs typeface="Arial" pitchFamily="34" charset="0"/>
              </a:rPr>
              <a:t>«бегунок»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67586" name="Picture 2" descr="F:\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357298"/>
            <a:ext cx="3529504" cy="264320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C00000"/>
                </a:solidFill>
                <a:latin typeface="Arial Black" pitchFamily="34" charset="0"/>
              </a:rPr>
              <a:t>СВЕТОФОР</a:t>
            </a:r>
            <a:endParaRPr lang="ru-RU" sz="6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3795" name="Picture 5" descr="K:\Images\svetofor.jpg"/>
          <p:cNvPicPr>
            <a:picLocks noChangeAspect="1" noChangeArrowheads="1"/>
          </p:cNvPicPr>
          <p:nvPr/>
        </p:nvPicPr>
        <p:blipFill>
          <a:blip r:embed="rId2" cstate="email">
            <a:lum bright="-10000" contrast="-30000"/>
          </a:blip>
          <a:srcRect/>
          <a:stretch>
            <a:fillRect/>
          </a:stretch>
        </p:blipFill>
        <p:spPr bwMode="auto">
          <a:xfrm>
            <a:off x="3000375" y="785813"/>
            <a:ext cx="30765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5"/>
          <p:cNvSpPr>
            <a:spLocks noGrp="1"/>
          </p:cNvSpPr>
          <p:nvPr>
            <p:ph/>
          </p:nvPr>
        </p:nvSpPr>
        <p:spPr>
          <a:xfrm>
            <a:off x="685800" y="857250"/>
            <a:ext cx="7696200" cy="4786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FF0000"/>
                </a:solidFill>
              </a:rPr>
              <a:t>            </a:t>
            </a:r>
            <a:r>
              <a:rPr lang="ru-RU" sz="32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светофоре – красный свет!</a:t>
            </a: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     Опасен путь,-</a:t>
            </a: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     Прохода нет!</a:t>
            </a:r>
          </a:p>
          <a:p>
            <a:pPr eaLnBrk="1" hangingPunct="1">
              <a:buFontTx/>
              <a:buNone/>
            </a:pPr>
            <a:endParaRPr lang="ru-RU" sz="320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А если желтый свет горит,</a:t>
            </a: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	     Он – «Приготовься!» - говорит.</a:t>
            </a:r>
          </a:p>
          <a:p>
            <a:pPr eaLnBrk="1" hangingPunct="1">
              <a:buFontTx/>
              <a:buNone/>
            </a:pPr>
            <a:endParaRPr lang="ru-RU" sz="320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Зеленый вспыхнул впереди – </a:t>
            </a:r>
          </a:p>
          <a:p>
            <a:pPr eaLnBrk="1" hangingPunct="1">
              <a:buFontTx/>
              <a:buNone/>
            </a:pPr>
            <a:r>
              <a:rPr lang="ru-RU" sz="320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	     Свободен путь – переходи.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7" name="Овал 6"/>
          <p:cNvSpPr/>
          <p:nvPr/>
        </p:nvSpPr>
        <p:spPr>
          <a:xfrm>
            <a:off x="928688" y="1357313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8688" y="314325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28688" y="4714875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Музыка 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72450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5800" y="5072063"/>
            <a:ext cx="7815263" cy="7858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ЗНАЕТЕ ЛИ ВЫ, ЧТО…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291" name="Текст 2"/>
          <p:cNvSpPr>
            <a:spLocks noGrp="1"/>
          </p:cNvSpPr>
          <p:nvPr>
            <p:ph type="body" sz="half" idx="1"/>
          </p:nvPr>
        </p:nvSpPr>
        <p:spPr>
          <a:xfrm>
            <a:off x="714375" y="714375"/>
            <a:ext cx="4143375" cy="4429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Первый светофор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изобретен в 1868 году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 Лондоне. Это был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газовый фонарь с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двумя фильтрами: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зеленым и красным.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Цвета менялись с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помощью ручного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перевода, которым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управлял полицейский.</a:t>
            </a:r>
          </a:p>
        </p:txBody>
      </p:sp>
      <p:pic>
        <p:nvPicPr>
          <p:cNvPr id="35844" name="Picture 6" descr="K:\Images\754_20i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5286375" y="857250"/>
            <a:ext cx="312102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714875"/>
            <a:ext cx="8183562" cy="1320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АВТОМОБИЛИ…</a:t>
            </a:r>
            <a:endParaRPr lang="ru-RU" sz="4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7" name="Picture 6" descr="F:\inscription-car_23_04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428736"/>
            <a:ext cx="4849335" cy="3523343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0063" y="714375"/>
            <a:ext cx="8072437" cy="5072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360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Вдумайтесь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в цифры!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18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Ежегодно на дорогах России погибают около 1 500 детей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Получают ранения – более 25 000 детей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18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Среди пострадавших – около 14 500 детей-пешеходов</a:t>
            </a:r>
            <a:endParaRPr lang="ru-RU" sz="1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800" smtClean="0">
                <a:latin typeface="Arial" pitchFamily="34" charset="0"/>
                <a:cs typeface="Times New Roman" pitchFamily="18" charset="0"/>
              </a:rPr>
              <a:t>                                            около 9 000 детей-пассажиров</a:t>
            </a:r>
            <a:endParaRPr lang="ru-RU" sz="1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800" smtClean="0">
                <a:latin typeface="Arial" pitchFamily="34" charset="0"/>
                <a:cs typeface="Times New Roman" pitchFamily="18" charset="0"/>
              </a:rPr>
              <a:t>                                            около 1 800 детей-велосипедистов</a:t>
            </a:r>
            <a:endParaRPr lang="ru-RU" sz="1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</a:pPr>
            <a:r>
              <a:rPr lang="ru-RU" sz="1800" smtClean="0">
                <a:latin typeface="Arial" pitchFamily="34" charset="0"/>
                <a:cs typeface="Times New Roman" pitchFamily="18" charset="0"/>
              </a:rPr>
              <a:t>                                            около 1 200  детей-водителей       </a:t>
            </a:r>
            <a:endParaRPr lang="ru-RU" sz="1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ü"/>
            </a:pPr>
            <a:endParaRPr lang="ru-RU" sz="1800" smtClean="0">
              <a:latin typeface="Arial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endParaRPr lang="ru-RU" sz="1800" smtClean="0">
              <a:latin typeface="Arial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endParaRPr lang="ru-RU" sz="180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0243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14813" y="500063"/>
            <a:ext cx="4214812" cy="3206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1"/>
          <p:cNvSpPr>
            <a:spLocks noGrp="1"/>
          </p:cNvSpPr>
          <p:nvPr>
            <p:ph/>
          </p:nvPr>
        </p:nvSpPr>
        <p:spPr>
          <a:xfrm>
            <a:off x="428625" y="500063"/>
            <a:ext cx="8215313" cy="5357812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Человек, едущий в автомобиле, но не управляющий им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</a:rPr>
              <a:t>Пассажир</a:t>
            </a:r>
            <a:r>
              <a:rPr lang="ru-RU" sz="2400" i="1" smtClean="0"/>
              <a:t>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      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/>
            <a:r>
              <a:rPr lang="ru-RU" sz="2400" smtClean="0">
                <a:latin typeface="Arial" pitchFamily="34" charset="0"/>
                <a:cs typeface="Arial" pitchFamily="34" charset="0"/>
              </a:rPr>
              <a:t>Автоконструктор, именем которого назван двигатель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Дизель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/>
            <a:r>
              <a:rPr lang="ru-RU" sz="2400" smtClean="0">
                <a:latin typeface="Arial" pitchFamily="34" charset="0"/>
                <a:cs typeface="Arial" pitchFamily="34" charset="0"/>
              </a:rPr>
              <a:t>Есть у автомобиля и у птицы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Крыло </a:t>
            </a: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/>
            <a:r>
              <a:rPr lang="ru-RU" sz="2400" smtClean="0">
                <a:latin typeface="Arial" pitchFamily="34" charset="0"/>
                <a:cs typeface="Arial" pitchFamily="34" charset="0"/>
              </a:rPr>
              <a:t>Прибор, определяющий скорость автомобиля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Спидометр                            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/>
            <a:r>
              <a:rPr lang="ru-RU" sz="2400" smtClean="0">
                <a:latin typeface="Arial" pitchFamily="34" charset="0"/>
                <a:cs typeface="Arial" pitchFamily="34" charset="0"/>
              </a:rPr>
              <a:t>Место отдыха и хранения автомобиля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Гараж 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/>
            <a:r>
              <a:rPr lang="ru-RU" sz="2400" smtClean="0">
                <a:latin typeface="Arial" pitchFamily="34" charset="0"/>
                <a:cs typeface="Arial" pitchFamily="34" charset="0"/>
              </a:rPr>
              <a:t>Остановочное средство автомобиля     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Тормоз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68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5800" y="5286375"/>
            <a:ext cx="7600950" cy="714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ЗНАЕТЕ ЛИ ВЫ, ЧТО…</a:t>
            </a:r>
            <a:endParaRPr lang="ru-RU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7891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714375"/>
            <a:ext cx="3771900" cy="4214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… 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переводе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с французского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слово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«шофер»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означает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37892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4214813"/>
            <a:ext cx="4000500" cy="1000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i="1" smtClean="0">
                <a:latin typeface="Arial" pitchFamily="34" charset="0"/>
                <a:cs typeface="Arial" pitchFamily="34" charset="0"/>
              </a:rPr>
              <a:t>«кочегар»</a:t>
            </a:r>
            <a:endParaRPr lang="ru-RU" sz="36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7893" name="Picture 2" descr="C:\Documents and Settings\Люда\Мои документы\флешка гули\гуля\КУРСЫ от ПТИ\для детей\транспорт\minivan 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1071563"/>
            <a:ext cx="45180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89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1"/>
          <p:cNvSpPr>
            <a:spLocks noGrp="1"/>
          </p:cNvSpPr>
          <p:nvPr>
            <p:ph/>
          </p:nvPr>
        </p:nvSpPr>
        <p:spPr>
          <a:xfrm>
            <a:off x="3571875" y="3071813"/>
            <a:ext cx="4810125" cy="27860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smtClean="0">
                <a:solidFill>
                  <a:srgbClr val="C00000"/>
                </a:solidFill>
                <a:latin typeface="Arial Black" pitchFamily="34" charset="0"/>
              </a:rPr>
              <a:t>ВОПРОСЫ-ШУТКИ, ДУМАЙ ПОЛМИНУТКИ!</a:t>
            </a:r>
          </a:p>
        </p:txBody>
      </p:sp>
      <p:pic>
        <p:nvPicPr>
          <p:cNvPr id="32771" name="Picture 30" descr="Рисунок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86" y="1"/>
            <a:ext cx="4404938" cy="56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1"/>
          <p:cNvSpPr>
            <a:spLocks noGrp="1"/>
          </p:cNvSpPr>
          <p:nvPr>
            <p:ph/>
          </p:nvPr>
        </p:nvSpPr>
        <p:spPr>
          <a:xfrm>
            <a:off x="642938" y="714375"/>
            <a:ext cx="7929562" cy="4914900"/>
          </a:xfrm>
        </p:spPr>
        <p:txBody>
          <a:bodyPr>
            <a:normAutofit fontScale="25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Самое лучшее в мире приведение с мотором</a:t>
            </a:r>
            <a:r>
              <a:rPr lang="ru-RU" sz="9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err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Карлсон</a:t>
            </a: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                    </a:t>
            </a:r>
            <a:r>
              <a:rPr lang="ru-RU" sz="9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</a:t>
            </a:r>
            <a:endParaRPr lang="ru-RU" sz="9600" b="1" i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Предмет кухонной утвари, служивший транспортным средством Бабе Яге</a:t>
            </a:r>
            <a:r>
              <a:rPr lang="ru-RU" sz="9600" i="1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Ступа</a:t>
            </a: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Персонаж мультфильма «Летучий корабль», который очень хотел летать                                                                    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Водяной</a:t>
            </a: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Обувь  с ускорением </a:t>
            </a:r>
            <a:r>
              <a:rPr lang="ru-RU" sz="9600" i="1" dirty="0" smtClean="0"/>
              <a:t>                                                            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</a:rPr>
              <a:t>Сапоги-скороходы</a:t>
            </a: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Транспортное средство, на котором ехали зайчики в стихотворении Корнея Чуковского «Краденное солнце»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Трамвайчик    </a:t>
            </a:r>
            <a:r>
              <a:rPr lang="ru-RU" sz="9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</a:t>
            </a: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В каком мультфильме ярко освещена работа транспортного средства «Ездовые Академики»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Зима в </a:t>
            </a:r>
            <a:r>
              <a:rPr lang="ru-RU" sz="9600" b="1" i="1" dirty="0" err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Простоквашино</a:t>
            </a:r>
            <a:r>
              <a:rPr lang="ru-RU" sz="9600" b="1" i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</a:t>
            </a:r>
          </a:p>
          <a:p>
            <a:pPr marL="265176" indent="-265176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9600" i="1" dirty="0" smtClean="0">
                <a:latin typeface="Arial" pitchFamily="34" charset="0"/>
                <a:cs typeface="Arial" pitchFamily="34" charset="0"/>
              </a:rPr>
              <a:t>                                                           </a:t>
            </a:r>
            <a:endParaRPr lang="ru-RU" sz="9600" b="1" i="1" dirty="0" smtClean="0">
              <a:solidFill>
                <a:srgbClr val="C00000"/>
              </a:solidFill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9600" b="1" dirty="0" smtClean="0">
              <a:solidFill>
                <a:srgbClr val="C00000"/>
              </a:solidFill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9600" b="1" i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9600" i="1" dirty="0" smtClean="0">
                <a:latin typeface="Arial Black" pitchFamily="34" charset="0"/>
              </a:rPr>
              <a:t> </a:t>
            </a:r>
            <a:endParaRPr lang="ru-RU" sz="9600" dirty="0" smtClean="0">
              <a:latin typeface="Arial Black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96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1"/>
          <p:cNvSpPr>
            <a:spLocks noGrp="1"/>
          </p:cNvSpPr>
          <p:nvPr>
            <p:ph/>
          </p:nvPr>
        </p:nvSpPr>
        <p:spPr>
          <a:xfrm>
            <a:off x="685800" y="4357688"/>
            <a:ext cx="7696200" cy="1357312"/>
          </a:xfrm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  <a:cs typeface="Arial" charset="0"/>
              </a:rPr>
              <a:t>НОВЫЙ СИГНАЛ АВТОМОБИЛЯ</a:t>
            </a:r>
          </a:p>
        </p:txBody>
      </p:sp>
      <p:pic>
        <p:nvPicPr>
          <p:cNvPr id="41990" name="Picture 6" descr="F:\1207929120_amy_mat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714356"/>
            <a:ext cx="4381484" cy="3286113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Музыка 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51725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Музыка 4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85138" y="58531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6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4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5"/>
          <p:cNvSpPr>
            <a:spLocks noGrp="1"/>
          </p:cNvSpPr>
          <p:nvPr>
            <p:ph/>
          </p:nvPr>
        </p:nvSpPr>
        <p:spPr>
          <a:xfrm>
            <a:off x="785813" y="714375"/>
            <a:ext cx="7696200" cy="5000625"/>
          </a:xfrm>
        </p:spPr>
        <p:txBody>
          <a:bodyPr>
            <a:normAutofit fontScale="250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900" dirty="0" smtClean="0">
                <a:solidFill>
                  <a:srgbClr val="FFFF00"/>
                </a:solidFill>
              </a:rPr>
              <a:t>                       </a:t>
            </a:r>
            <a:r>
              <a:rPr lang="ru-RU" sz="1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сигнал автомобиля индейца</a:t>
            </a:r>
            <a:endParaRPr lang="ru-RU" sz="112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последнего из племени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могикан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endParaRPr lang="ru-RU" sz="1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112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сигнал автомобиля человека,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                долгое время работавшего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                погонщиком </a:t>
            </a:r>
            <a:r>
              <a:rPr lang="ru-RU" sz="11200" dirty="0" err="1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ослов</a:t>
            </a:r>
            <a:r>
              <a:rPr lang="ru-RU" sz="112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 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 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112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сигнал автомобиля человека,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               который работает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               дрессировщиком бешеных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               собак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900" dirty="0" smtClean="0">
                <a:solidFill>
                  <a:srgbClr val="00B050"/>
                </a:solidFill>
              </a:rPr>
              <a:t>           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00B050"/>
                </a:solidFill>
              </a:rPr>
              <a:t>             </a:t>
            </a:r>
          </a:p>
        </p:txBody>
      </p:sp>
      <p:sp>
        <p:nvSpPr>
          <p:cNvPr id="7" name="Овал 6"/>
          <p:cNvSpPr/>
          <p:nvPr/>
        </p:nvSpPr>
        <p:spPr>
          <a:xfrm>
            <a:off x="1071563" y="928688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71563" y="257175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71563" y="4357688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Мзыка 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01013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1"/>
          <p:cNvSpPr>
            <a:spLocks noGrp="1"/>
          </p:cNvSpPr>
          <p:nvPr>
            <p:ph/>
          </p:nvPr>
        </p:nvSpPr>
        <p:spPr>
          <a:xfrm>
            <a:off x="714375" y="4714875"/>
            <a:ext cx="7858125" cy="1000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ВЕСЕЛЫЕ ВОДИТЕЛИ</a:t>
            </a:r>
          </a:p>
        </p:txBody>
      </p:sp>
      <p:pic>
        <p:nvPicPr>
          <p:cNvPr id="44035" name="Picture 5" descr="F:\car0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1357313"/>
            <a:ext cx="58451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Музыка 6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01013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72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1"/>
          <p:cNvSpPr>
            <a:spLocks noGrp="1"/>
          </p:cNvSpPr>
          <p:nvPr>
            <p:ph/>
          </p:nvPr>
        </p:nvSpPr>
        <p:spPr>
          <a:xfrm>
            <a:off x="714375" y="5072063"/>
            <a:ext cx="7696200" cy="8572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КТО НА ЧЕМ?</a:t>
            </a:r>
          </a:p>
        </p:txBody>
      </p:sp>
      <p:pic>
        <p:nvPicPr>
          <p:cNvPr id="44036" name="Picture 4" descr="C:\Documents and Settings\Люда\Мои документы\флешка гули\гуля\КУРСЫ от ПТИ\для детей\транспорт\quad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3" y="1357313"/>
            <a:ext cx="3017837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4" descr="C:\Documents and Settings\Люда\Мои документы\флешка гули\гуля\КУРСЫ от ПТИ\для детей\транспорт\hot air balloon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642918"/>
            <a:ext cx="3571900" cy="449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Содержимое 1"/>
          <p:cNvSpPr>
            <a:spLocks noGrp="1"/>
          </p:cNvSpPr>
          <p:nvPr>
            <p:ph/>
          </p:nvPr>
        </p:nvSpPr>
        <p:spPr>
          <a:xfrm>
            <a:off x="571500" y="642938"/>
            <a:ext cx="8001000" cy="5643562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Доска для катания на гребне океанской волны </a:t>
            </a:r>
            <a:endParaRPr lang="ru-RU" sz="2400" i="1" smtClean="0">
              <a:latin typeface="Arial" pitchFamily="34" charset="0"/>
              <a:cs typeface="Arial" pitchFamily="34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Серф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Общий предок, от которого ведут начало все ездовые собаки, выведенные человеком </a:t>
            </a: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   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</a:t>
            </a:r>
            <a:r>
              <a:rPr lang="ru-RU" sz="2400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Волк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Пассажирский транспорт с реактивным двигателем </a:t>
            </a:r>
            <a:r>
              <a:rPr lang="ru-RU" sz="2400" smtClean="0">
                <a:latin typeface="Arial Black" pitchFamily="34" charset="0"/>
              </a:rPr>
              <a:t>                        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                 </a:t>
            </a:r>
            <a:r>
              <a:rPr lang="ru-RU" sz="2400" i="1" smtClean="0">
                <a:solidFill>
                  <a:srgbClr val="C00000"/>
                </a:solidFill>
                <a:latin typeface="Arial Black" pitchFamily="34" charset="0"/>
              </a:rPr>
              <a:t>Самолет</a:t>
            </a:r>
            <a:r>
              <a:rPr lang="ru-RU" sz="2400" i="1" smtClean="0">
                <a:latin typeface="Arial Black" pitchFamily="34" charset="0"/>
              </a:rPr>
              <a:t>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Плавучая площадка для перевозки людей и грузов </a:t>
            </a:r>
            <a:endParaRPr lang="ru-RU" sz="2400" i="1" smtClean="0">
              <a:latin typeface="Arial" pitchFamily="34" charset="0"/>
              <a:cs typeface="Arial" pitchFamily="34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</a:t>
            </a:r>
            <a:r>
              <a:rPr lang="ru-RU" sz="2400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Плот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«Двигатель»   самой   первой   лодки </a:t>
            </a:r>
            <a:endParaRPr lang="ru-RU" sz="2400" i="1" smtClean="0">
              <a:latin typeface="Arial" pitchFamily="34" charset="0"/>
              <a:cs typeface="Arial" pitchFamily="34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i="1" smtClean="0">
                <a:latin typeface="Arial Black" pitchFamily="34" charset="0"/>
              </a:rPr>
              <a:t>                                                               </a:t>
            </a:r>
            <a:r>
              <a:rPr lang="ru-RU" sz="2400" i="1" smtClean="0">
                <a:solidFill>
                  <a:srgbClr val="C00000"/>
                </a:solidFill>
                <a:latin typeface="Arial Black" pitchFamily="34" charset="0"/>
              </a:rPr>
              <a:t>Весло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Средство передвижения для младенцев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sz="2400" b="1" i="1" smtClean="0">
                <a:latin typeface="Arial" pitchFamily="34" charset="0"/>
                <a:cs typeface="Arial" pitchFamily="34" charset="0"/>
              </a:rPr>
              <a:t>                                                                        </a:t>
            </a:r>
            <a:r>
              <a:rPr lang="ru-RU" sz="2400" b="1" i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Коляска</a:t>
            </a:r>
            <a:endParaRPr lang="ru-RU" sz="2400" b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i="1" smtClean="0">
              <a:solidFill>
                <a:srgbClr val="C0000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C0000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i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ru-RU" sz="240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ru-RU" sz="2400" i="1" smtClean="0"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i="1" smtClean="0"/>
          </a:p>
          <a:p>
            <a:pPr eaLnBrk="1" hangingPunct="1">
              <a:buFont typeface="Wingdings 2" pitchFamily="18" charset="2"/>
              <a:buNone/>
            </a:pPr>
            <a:endParaRPr lang="ru-RU" sz="2400" i="1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i="1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50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450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50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Содержимое 1"/>
          <p:cNvSpPr>
            <a:spLocks noGrp="1"/>
          </p:cNvSpPr>
          <p:nvPr>
            <p:ph/>
          </p:nvPr>
        </p:nvSpPr>
        <p:spPr>
          <a:xfrm>
            <a:off x="685800" y="3857625"/>
            <a:ext cx="7696200" cy="18573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ГДЕ МЫ БЫЛИ –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МЫ НЕ СКАЖЕМ,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НА ЧЕМ ЕХАЛИ – ПОКАЖЕМ!</a:t>
            </a:r>
          </a:p>
        </p:txBody>
      </p:sp>
      <p:pic>
        <p:nvPicPr>
          <p:cNvPr id="46087" name="Picture 7" descr="K:\Images\karet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642918"/>
            <a:ext cx="3321866" cy="221457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6088" name="Picture 8" descr="K:\Images\85314034_orig.jpg"/>
          <p:cNvPicPr>
            <a:picLocks noChangeAspect="1" noChangeArrowheads="1"/>
          </p:cNvPicPr>
          <p:nvPr/>
        </p:nvPicPr>
        <p:blipFill>
          <a:blip r:embed="rId4" cstate="email">
            <a:lum bright="40000"/>
          </a:blip>
          <a:srcRect/>
          <a:stretch>
            <a:fillRect/>
          </a:stretch>
        </p:blipFill>
        <p:spPr bwMode="auto">
          <a:xfrm>
            <a:off x="6429388" y="642918"/>
            <a:ext cx="1962150" cy="238125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6089" name="Picture 9" descr="K:\Images\Тарантино снимает новый фильм про байкеров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785926"/>
            <a:ext cx="3143272" cy="2095515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Музыка 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43888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265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5800" y="5072063"/>
            <a:ext cx="7815263" cy="7858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ЗНАЕТЕ ЛИ ВЫ, ЧТО…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267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571500"/>
            <a:ext cx="377190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«Великим государем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ведомо учинилось,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что многие учили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ездить в санях на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вожжах с бичами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большими, и едучи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по улице небрежно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людей побивают, то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впредь с сего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времени в санях на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Arial" pitchFamily="34" charset="0"/>
                <a:cs typeface="Arial" pitchFamily="34" charset="0"/>
              </a:rPr>
              <a:t>вожжах не пристало»</a:t>
            </a:r>
          </a:p>
        </p:txBody>
      </p:sp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4143375"/>
            <a:ext cx="3771900" cy="1000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Arial" pitchFamily="34" charset="0"/>
                <a:cs typeface="Arial" pitchFamily="34" charset="0"/>
              </a:rPr>
              <a:t>Указ Петра</a:t>
            </a:r>
            <a:r>
              <a:rPr lang="en-US" smtClean="0">
                <a:latin typeface="Arial" pitchFamily="34" charset="0"/>
                <a:cs typeface="Arial" pitchFamily="34" charset="0"/>
              </a:rPr>
              <a:t>I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Arial" pitchFamily="34" charset="0"/>
                <a:cs typeface="Arial" pitchFamily="34" charset="0"/>
              </a:rPr>
              <a:t>1683 год</a:t>
            </a:r>
          </a:p>
        </p:txBody>
      </p:sp>
      <p:pic>
        <p:nvPicPr>
          <p:cNvPr id="11269" name="Picture 5" descr="IMG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0" y="642938"/>
            <a:ext cx="3051175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8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928813" y="4572000"/>
            <a:ext cx="5643562" cy="1143000"/>
          </a:xfrm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ОШИБКИ ПАССАЖИРА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ТРАМВАЯ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6085" name="Picture 5" descr="K:\Images\ms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714356"/>
            <a:ext cx="3752516" cy="342902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Музыка 8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72450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571745"/>
            <a:ext cx="7643866" cy="1200329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МОЛОДЦЫ!!!</a:t>
            </a:r>
          </a:p>
        </p:txBody>
      </p:sp>
      <p:pic>
        <p:nvPicPr>
          <p:cNvPr id="2" name="j021117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67700" y="59499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Содержимое 4"/>
          <p:cNvSpPr>
            <a:spLocks noGrp="1"/>
          </p:cNvSpPr>
          <p:nvPr>
            <p:ph/>
          </p:nvPr>
        </p:nvSpPr>
        <p:spPr>
          <a:xfrm>
            <a:off x="685800" y="3429000"/>
            <a:ext cx="7696200" cy="24288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Правила движения простые,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Знать их для здоровья должен ты,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тогда на свете непременно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Сбудутся заветные мечты!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3" name="Picture 5" descr="pd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88" y="642938"/>
            <a:ext cx="3713162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Содержимое 1"/>
          <p:cNvSpPr>
            <a:spLocks noGrp="1"/>
          </p:cNvSpPr>
          <p:nvPr>
            <p:ph/>
          </p:nvPr>
        </p:nvSpPr>
        <p:spPr>
          <a:xfrm>
            <a:off x="685800" y="571500"/>
            <a:ext cx="7696200" cy="5143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18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Информационные ресурсы:</a:t>
            </a:r>
          </a:p>
          <a:p>
            <a:pPr>
              <a:buFont typeface="Wingdings 2" pitchFamily="18" charset="2"/>
              <a:buNone/>
            </a:pPr>
            <a:r>
              <a:rPr lang="ru-RU" sz="14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Литература:</a:t>
            </a:r>
          </a:p>
          <a:p>
            <a:pPr>
              <a:buFont typeface="Arial" pitchFamily="34" charset="0"/>
              <a:buChar char="•"/>
            </a:pPr>
            <a:r>
              <a:rPr lang="ru-RU" sz="1200" smtClean="0">
                <a:latin typeface="Arial" pitchFamily="34" charset="0"/>
                <a:cs typeface="Arial" pitchFamily="34" charset="0"/>
              </a:rPr>
              <a:t>Воронова В.А. «Клуб внеклассных дел»: Интеллектуальные вечера и викторины / В.А. Воронова. Изд. 2-е. – Ростов н/Д: Феникс, 2006. -288 с.</a:t>
            </a:r>
          </a:p>
          <a:p>
            <a:r>
              <a:rPr lang="ru-RU" sz="1200" smtClean="0">
                <a:latin typeface="Arial" pitchFamily="34" charset="0"/>
                <a:cs typeface="Arial" pitchFamily="34" charset="0"/>
              </a:rPr>
              <a:t>Добрая дорога детства. Всероссийская газета. №12 (222), июнь 2010</a:t>
            </a:r>
          </a:p>
          <a:p>
            <a:r>
              <a:rPr lang="ru-RU" sz="1200" smtClean="0">
                <a:latin typeface="Arial" pitchFamily="34" charset="0"/>
                <a:cs typeface="Arial" pitchFamily="34" charset="0"/>
              </a:rPr>
              <a:t>Козловская Е.А., Козловский С.А. Дорожная безопасность: Учебная книжка тетрадь для 1-го класса. Приложение к учебно-методическому пособию дорожная безопасность: обучение и воспитание младшего школьника»/ Под общ. ред. В.А. Федорова. / Е.А. Козловская, С.А. Козловский. – М.: Издательский Дом Третий Рим, 2002. – 32 с.: ил.</a:t>
            </a:r>
          </a:p>
          <a:p>
            <a:pPr>
              <a:buFont typeface="Wingdings 2" pitchFamily="18" charset="2"/>
              <a:buNone/>
            </a:pPr>
            <a:r>
              <a:rPr lang="ru-RU" sz="14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Фотографии и картинки:</a:t>
            </a:r>
            <a:endParaRPr lang="en-US" sz="140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2"/>
              </a:rPr>
              <a:t>http://autoglam.ru/2008/04/11/veselye-auto/html</a:t>
            </a: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2"/>
              </a:rPr>
              <a:t>http://ltjpisi.likt590.ru/doku.php/2009-2010:6a?do=export_xhtml </a:t>
            </a:r>
            <a:endParaRPr lang="ru-RU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3"/>
              </a:rPr>
              <a:t>http://rusauto.narod.ru/moto/istoria/html </a:t>
            </a:r>
            <a:endParaRPr lang="ru-RU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4"/>
              </a:rPr>
              <a:t>http://tramnn.narod.ru/misc/ms4.jpg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2"/>
              </a:rPr>
              <a:t>http://www.aprohim.ru/shop/UID_3623_html 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5"/>
              </a:rPr>
              <a:t>http://www.muviki.ru/1455737/html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6"/>
              </a:rPr>
              <a:t>http://www.moikompas.ru/85314034_orig/ipg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7"/>
              </a:rPr>
              <a:t>http:// </a:t>
            </a:r>
            <a:r>
              <a:rPr lang="en-US" sz="1200" smtClean="0">
                <a:latin typeface="Arial" pitchFamily="34" charset="0"/>
                <a:cs typeface="Arial" pitchFamily="34" charset="0"/>
                <a:hlinkClick r:id="rId8"/>
              </a:rPr>
              <a:t>www.motonews.ru/news/moto?id=1155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9"/>
              </a:rPr>
              <a:t>http://www.seonet.by/files/u1/svetofor.ipg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10"/>
              </a:rPr>
              <a:t>http://www.tango-svadba/kortej_etro/16.ipg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smtClean="0">
                <a:latin typeface="Arial" pitchFamily="34" charset="0"/>
                <a:cs typeface="Arial" pitchFamily="34" charset="0"/>
                <a:hlinkClick r:id="rId7"/>
              </a:rPr>
              <a:t>http://www.utrospb.ru/iblock/371/754_20i/gif</a:t>
            </a:r>
            <a:endParaRPr lang="ru-RU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10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1714500"/>
            <a:ext cx="3857625" cy="39290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ПРАВИЛА ДВИЖЕНИЯ ДОСТОЙНЫ УВАЖЕНИЯ!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3315" name="Picture 5" descr="Svoimi_rukami-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357188"/>
            <a:ext cx="5351463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/>
          </p:nvPr>
        </p:nvSpPr>
        <p:spPr>
          <a:xfrm>
            <a:off x="685800" y="714375"/>
            <a:ext cx="7696200" cy="47720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Какие лица отнесены правилами 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участникам дорожного движения?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3600" smtClean="0">
                <a:latin typeface="Arial" pitchFamily="34" charset="0"/>
                <a:cs typeface="Arial" pitchFamily="34" charset="0"/>
              </a:rPr>
              <a:t> – Дорожные рабочие, водители, пассажиры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В</a:t>
            </a:r>
            <a:r>
              <a:rPr lang="ru-RU" sz="3600" smtClean="0">
                <a:latin typeface="Arial" pitchFamily="34" charset="0"/>
                <a:cs typeface="Arial" pitchFamily="34" charset="0"/>
              </a:rPr>
              <a:t> – Пешеходы, водители, пассажиры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</a:t>
            </a:r>
            <a:r>
              <a:rPr lang="ru-RU" sz="3600" smtClean="0">
                <a:latin typeface="Arial" pitchFamily="34" charset="0"/>
                <a:cs typeface="Arial" pitchFamily="34" charset="0"/>
              </a:rPr>
              <a:t> – Все перечисленные лица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857250"/>
            <a:ext cx="2714625" cy="9286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000" b="1" i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2000" b="1" i="1" dirty="0">
                <a:latin typeface="Arial Black" pitchFamily="34" charset="0"/>
              </a:rPr>
              <a:t>Дорога</a:t>
            </a:r>
          </a:p>
          <a:p>
            <a:pPr algn="ctr">
              <a:defRPr/>
            </a:pPr>
            <a:endParaRPr lang="ru-RU" sz="2000" b="1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29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86063" y="8572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hlinkClick r:id="rId2" action="ppaction://hlinksldjump"/>
              </a:rPr>
              <a:t>1</a:t>
            </a:r>
            <a:endParaRPr lang="ru-RU" sz="4000" b="1" dirty="0"/>
          </a:p>
        </p:txBody>
      </p:sp>
      <p:sp>
        <p:nvSpPr>
          <p:cNvPr id="1229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71938" y="8572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hlinkClick r:id="rId3" action="ppaction://hlinksldjump"/>
              </a:rPr>
              <a:t>2</a:t>
            </a:r>
            <a:endParaRPr lang="ru-RU" sz="4000" b="1" dirty="0"/>
          </a:p>
        </p:txBody>
      </p:sp>
      <p:sp>
        <p:nvSpPr>
          <p:cNvPr id="1229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3" y="8572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hlinkClick r:id="rId4" action="ppaction://hlinksldjump"/>
              </a:rPr>
              <a:t>3</a:t>
            </a:r>
            <a:endParaRPr lang="ru-RU" sz="4000" b="1" dirty="0"/>
          </a:p>
        </p:txBody>
      </p:sp>
      <p:sp>
        <p:nvSpPr>
          <p:cNvPr id="1229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43688" y="8572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5" action="ppaction://hlinksldjump"/>
              </a:rPr>
              <a:t>4</a:t>
            </a:r>
            <a:endParaRPr lang="ru-RU" sz="4000" b="1"/>
          </a:p>
        </p:txBody>
      </p:sp>
      <p:sp>
        <p:nvSpPr>
          <p:cNvPr id="1229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20038" y="8572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6" action="ppaction://hlinksldjump"/>
              </a:rPr>
              <a:t>5</a:t>
            </a:r>
            <a:endParaRPr lang="ru-RU" sz="4000" b="1"/>
          </a:p>
        </p:txBody>
      </p:sp>
      <p:sp>
        <p:nvSpPr>
          <p:cNvPr id="12296" name="Rectangle 20"/>
          <p:cNvSpPr>
            <a:spLocks noChangeArrowheads="1"/>
          </p:cNvSpPr>
          <p:nvPr/>
        </p:nvSpPr>
        <p:spPr bwMode="auto">
          <a:xfrm>
            <a:off x="0" y="2714625"/>
            <a:ext cx="2714625" cy="9286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Ты - пешеход</a:t>
            </a:r>
          </a:p>
        </p:txBody>
      </p:sp>
      <p:sp>
        <p:nvSpPr>
          <p:cNvPr id="12297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86063" y="2714625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7" action="ppaction://hlinksldjump"/>
              </a:rPr>
              <a:t>1</a:t>
            </a:r>
            <a:endParaRPr lang="ru-RU" sz="4000" b="1"/>
          </a:p>
        </p:txBody>
      </p:sp>
      <p:sp>
        <p:nvSpPr>
          <p:cNvPr id="12298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71938" y="2714625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8" action="ppaction://hlinksldjump"/>
              </a:rPr>
              <a:t>2</a:t>
            </a:r>
            <a:endParaRPr lang="ru-RU" sz="4000" b="1"/>
          </a:p>
        </p:txBody>
      </p:sp>
      <p:sp>
        <p:nvSpPr>
          <p:cNvPr id="12299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3" y="2714625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hlinkClick r:id="rId9" action="ppaction://hlinksldjump"/>
              </a:rPr>
              <a:t>3</a:t>
            </a:r>
            <a:endParaRPr lang="ru-RU" sz="4000" b="1" dirty="0"/>
          </a:p>
        </p:txBody>
      </p:sp>
      <p:sp>
        <p:nvSpPr>
          <p:cNvPr id="12300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43688" y="2714625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0" action="ppaction://hlinksldjump"/>
              </a:rPr>
              <a:t>4</a:t>
            </a:r>
            <a:endParaRPr lang="ru-RU" sz="4000" b="1"/>
          </a:p>
        </p:txBody>
      </p:sp>
      <p:sp>
        <p:nvSpPr>
          <p:cNvPr id="12301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20038" y="2714625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1" action="ppaction://hlinksldjump"/>
              </a:rPr>
              <a:t>5</a:t>
            </a:r>
            <a:endParaRPr lang="ru-RU" sz="4000" b="1"/>
          </a:p>
        </p:txBody>
      </p:sp>
      <p:sp>
        <p:nvSpPr>
          <p:cNvPr id="12302" name="Rectangle 32"/>
          <p:cNvSpPr>
            <a:spLocks noChangeArrowheads="1"/>
          </p:cNvSpPr>
          <p:nvPr/>
        </p:nvSpPr>
        <p:spPr bwMode="auto">
          <a:xfrm>
            <a:off x="0" y="4500563"/>
            <a:ext cx="2714625" cy="9286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i="1" dirty="0">
                <a:latin typeface="Arial Black" pitchFamily="34" charset="0"/>
              </a:rPr>
              <a:t>Ты - велосипедист</a:t>
            </a:r>
          </a:p>
        </p:txBody>
      </p:sp>
      <p:sp>
        <p:nvSpPr>
          <p:cNvPr id="12303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86063" y="4500563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2" action="ppaction://hlinksldjump"/>
              </a:rPr>
              <a:t>1</a:t>
            </a:r>
            <a:endParaRPr lang="ru-RU" sz="4000" b="1"/>
          </a:p>
        </p:txBody>
      </p:sp>
      <p:sp>
        <p:nvSpPr>
          <p:cNvPr id="12304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071938" y="4500563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3" action="ppaction://hlinksldjump"/>
              </a:rPr>
              <a:t>2</a:t>
            </a:r>
            <a:endParaRPr lang="ru-RU" sz="4000" b="1"/>
          </a:p>
        </p:txBody>
      </p:sp>
      <p:sp>
        <p:nvSpPr>
          <p:cNvPr id="12305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57813" y="4500563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4" action="ppaction://hlinksldjump"/>
              </a:rPr>
              <a:t>3</a:t>
            </a:r>
            <a:endParaRPr lang="ru-RU" sz="4000" b="1"/>
          </a:p>
        </p:txBody>
      </p:sp>
      <p:sp>
        <p:nvSpPr>
          <p:cNvPr id="12306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43688" y="4500563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hlinkClick r:id="rId15" action="ppaction://hlinksldjump"/>
              </a:rPr>
              <a:t>4</a:t>
            </a:r>
            <a:endParaRPr lang="ru-RU" sz="4000" b="1" dirty="0"/>
          </a:p>
        </p:txBody>
      </p:sp>
      <p:sp>
        <p:nvSpPr>
          <p:cNvPr id="1230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920038" y="4500563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>
                <a:hlinkClick r:id="rId16" action="ppaction://hlinksldjump"/>
              </a:rPr>
              <a:t>5</a:t>
            </a:r>
            <a:endParaRPr lang="ru-RU" sz="4000" b="1"/>
          </a:p>
        </p:txBody>
      </p:sp>
      <p:pic>
        <p:nvPicPr>
          <p:cNvPr id="14356" name="Рисунок 19" descr="AG00052_.GIF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8401050" y="6286500"/>
            <a:ext cx="47148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571625"/>
            <a:ext cx="4500563" cy="4881563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z="3600" smtClean="0"/>
          </a:p>
        </p:txBody>
      </p:sp>
      <p:sp>
        <p:nvSpPr>
          <p:cNvPr id="15363" name="Содержимое 8"/>
          <p:cNvSpPr>
            <a:spLocks noGrp="1"/>
          </p:cNvSpPr>
          <p:nvPr>
            <p:ph sz="half" idx="2"/>
          </p:nvPr>
        </p:nvSpPr>
        <p:spPr>
          <a:xfrm>
            <a:off x="428625" y="1643063"/>
            <a:ext cx="4572000" cy="40147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Как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расшифровывается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аббревиатура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ГИБДД?</a:t>
            </a:r>
          </a:p>
        </p:txBody>
      </p:sp>
      <p:sp>
        <p:nvSpPr>
          <p:cNvPr id="1331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86500" y="285750"/>
            <a:ext cx="1223963" cy="10001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1</a:t>
            </a:r>
          </a:p>
        </p:txBody>
      </p:sp>
      <p:sp>
        <p:nvSpPr>
          <p:cNvPr id="13317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428625" y="285750"/>
            <a:ext cx="4533900" cy="1022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Дорога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500063" y="1714500"/>
            <a:ext cx="4572000" cy="385762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Как могут наказать человека, который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3600" smtClean="0">
                <a:latin typeface="Arial" pitchFamily="34" charset="0"/>
                <a:cs typeface="Arial" pitchFamily="34" charset="0"/>
              </a:rPr>
              <a:t>портит дорожные знаки? </a:t>
            </a:r>
          </a:p>
        </p:txBody>
      </p:sp>
      <p:sp>
        <p:nvSpPr>
          <p:cNvPr id="14339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00813" y="285750"/>
            <a:ext cx="1223962" cy="936625"/>
          </a:xfrm>
          <a:prstGeom prst="actionButtonBlank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4000" b="1"/>
              <a:t>2</a:t>
            </a:r>
          </a:p>
        </p:txBody>
      </p:sp>
      <p:sp>
        <p:nvSpPr>
          <p:cNvPr id="14340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86625" y="5929313"/>
            <a:ext cx="1439863" cy="574675"/>
          </a:xfrm>
          <a:prstGeom prst="actionButtonReturn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28625" y="357188"/>
            <a:ext cx="4533900" cy="1022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 Black" pitchFamily="34" charset="0"/>
              </a:rPr>
              <a:t>Дорога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4270</TotalTime>
  <Words>906</Words>
  <Application>Microsoft Office PowerPoint</Application>
  <PresentationFormat>Экран (4:3)</PresentationFormat>
  <Paragraphs>331</Paragraphs>
  <Slides>43</Slides>
  <Notes>1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2" baseType="lpstr">
      <vt:lpstr>Comic Sans MS</vt:lpstr>
      <vt:lpstr>Arial</vt:lpstr>
      <vt:lpstr>Verdana</vt:lpstr>
      <vt:lpstr>Wingdings 2</vt:lpstr>
      <vt:lpstr>Calibri</vt:lpstr>
      <vt:lpstr>Arial Black</vt:lpstr>
      <vt:lpstr>Times New Roman</vt:lpstr>
      <vt:lpstr>Wingdings</vt:lpstr>
      <vt:lpstr>Аспект</vt:lpstr>
      <vt:lpstr>ДЕТЯМ   ЗНАТЬ ПОЛОЖЕНО ПРАВИЛА ДОРОЖНЫЕ!</vt:lpstr>
      <vt:lpstr>Слайд 2</vt:lpstr>
      <vt:lpstr>Слайд 3</vt:lpstr>
      <vt:lpstr>ЗНАЕТЕ ЛИ ВЫ, ЧТО…</vt:lpstr>
      <vt:lpstr>ПРАВИЛА ДВИЖЕНИЯ ДОСТОЙНЫ УВАЖЕНИЯ!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ЗНАЕТЕ ЛИ, ЧТО…</vt:lpstr>
      <vt:lpstr>СВЕТОФОР</vt:lpstr>
      <vt:lpstr>Слайд 27</vt:lpstr>
      <vt:lpstr>ЗНАЕТЕ ЛИ ВЫ, ЧТО…</vt:lpstr>
      <vt:lpstr>АВТОМОБИЛИ…</vt:lpstr>
      <vt:lpstr>Слайд 30</vt:lpstr>
      <vt:lpstr>ЗНАЕТЕ ЛИ ВЫ, ЧТО…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DDUT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«Своя игра»</dc:title>
  <dc:creator>server</dc:creator>
  <cp:lastModifiedBy>Дарёна</cp:lastModifiedBy>
  <cp:revision>392</cp:revision>
  <dcterms:created xsi:type="dcterms:W3CDTF">2005-10-17T06:23:55Z</dcterms:created>
  <dcterms:modified xsi:type="dcterms:W3CDTF">2012-04-19T19:12:53Z</dcterms:modified>
</cp:coreProperties>
</file>