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92" r:id="rId5"/>
    <p:sldId id="272" r:id="rId6"/>
    <p:sldId id="276" r:id="rId7"/>
    <p:sldId id="282" r:id="rId8"/>
    <p:sldId id="283" r:id="rId9"/>
    <p:sldId id="284" r:id="rId10"/>
    <p:sldId id="285" r:id="rId11"/>
    <p:sldId id="286" r:id="rId12"/>
    <p:sldId id="277" r:id="rId13"/>
    <p:sldId id="287" r:id="rId14"/>
    <p:sldId id="288" r:id="rId15"/>
    <p:sldId id="291" r:id="rId16"/>
    <p:sldId id="289" r:id="rId17"/>
    <p:sldId id="261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0066"/>
    <a:srgbClr val="800000"/>
    <a:srgbClr val="663300"/>
    <a:srgbClr val="996633"/>
    <a:srgbClr val="FFFF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D2E7-4BE5-4CF2-9A0D-832C9D96FC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61A6E-5FB3-48CE-B65D-D7A7CDA583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E012C-BD97-43AA-B88F-D35B1B455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EA6B-51CD-4E82-A230-6B6B9FEBA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0FC4-E368-4A53-A289-2FB9C6818C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3E559-E7B5-4880-B065-C3E4365A3B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E008-E652-4A3D-B992-BB4F29941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6771-9570-42B5-8C22-C644A65DA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15550-4716-48F7-BDD3-94C64BD33E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1E5B-F54F-4955-A20A-38A2C934DE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539E7-9A92-40EA-94FA-BF6C9021BE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806DF8-E53D-4146-AE1A-F77FBB2C4D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gif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apatity.fio.ru/projects/pr521/images/ushenic.gif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z="6600" b="1">
              <a:solidFill>
                <a:srgbClr val="FF0066"/>
              </a:solidFill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6600" b="1">
                <a:solidFill>
                  <a:srgbClr val="0000FF"/>
                </a:solidFill>
                <a:latin typeface="Monotype Corsiva" pitchFamily="66" charset="0"/>
              </a:rPr>
              <a:t>Начальная форма глагола</a:t>
            </a:r>
          </a:p>
        </p:txBody>
      </p:sp>
      <p:pic>
        <p:nvPicPr>
          <p:cNvPr id="36868" name="Picture 8" descr="J0153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50031" y="261144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J0153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23956" y="5230019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J01535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60350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J0153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50825" y="5229225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351837" cy="61198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0099"/>
                </a:solidFill>
                <a:latin typeface="Comic Sans MS" pitchFamily="66" charset="0"/>
              </a:rPr>
              <a:t>2. Замените данные словосочетания (фразеологизмы) глаголами неопределенной формы.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latin typeface="Comic Sans MS" pitchFamily="66" charset="0"/>
              </a:rPr>
              <a:t>    </a:t>
            </a: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Зарубить на  носу -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Клевать носом -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Пропустить мимо ушей -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Вставлять палки в колёса -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Делать из мухи слона -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Обвести вокруг пальца -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Держать язык за зубами –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Бить баклуши –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Витать в облаках –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Дрожать как осиновый лист –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Водить за нос – …</a:t>
            </a:r>
          </a:p>
        </p:txBody>
      </p:sp>
      <p:pic>
        <p:nvPicPr>
          <p:cNvPr id="44036" name="Picture 4" descr="34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068638"/>
            <a:ext cx="828675" cy="936625"/>
          </a:xfrm>
          <a:prstGeom prst="rect">
            <a:avLst/>
          </a:prstGeom>
          <a:noFill/>
        </p:spPr>
      </p:pic>
      <p:pic>
        <p:nvPicPr>
          <p:cNvPr id="44039" name="Picture 7" descr="TONGU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3860800"/>
            <a:ext cx="804863" cy="993775"/>
          </a:xfrm>
          <a:prstGeom prst="rect">
            <a:avLst/>
          </a:prstGeom>
          <a:noFill/>
        </p:spPr>
      </p:pic>
      <p:pic>
        <p:nvPicPr>
          <p:cNvPr id="44041" name="Picture 9" descr="oth-mone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357563"/>
            <a:ext cx="585788" cy="1025525"/>
          </a:xfrm>
          <a:prstGeom prst="rect">
            <a:avLst/>
          </a:prstGeom>
          <a:noFill/>
        </p:spPr>
      </p:pic>
      <p:pic>
        <p:nvPicPr>
          <p:cNvPr id="44042" name="Picture 10" descr="peo-day_dreami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437063"/>
            <a:ext cx="931862" cy="1023937"/>
          </a:xfrm>
          <a:prstGeom prst="rect">
            <a:avLst/>
          </a:prstGeom>
          <a:noFill/>
        </p:spPr>
      </p:pic>
      <p:pic>
        <p:nvPicPr>
          <p:cNvPr id="44043" name="Picture 11" descr="BABG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1268413"/>
            <a:ext cx="647700" cy="904875"/>
          </a:xfrm>
          <a:prstGeom prst="rect">
            <a:avLst/>
          </a:prstGeom>
          <a:noFill/>
        </p:spPr>
      </p:pic>
      <p:pic>
        <p:nvPicPr>
          <p:cNvPr id="44044" name="Picture 12" descr="baby0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365625"/>
            <a:ext cx="889000" cy="781050"/>
          </a:xfrm>
          <a:prstGeom prst="rect">
            <a:avLst/>
          </a:prstGeom>
          <a:noFill/>
        </p:spPr>
      </p:pic>
      <p:pic>
        <p:nvPicPr>
          <p:cNvPr id="44045" name="Picture 13" descr="baby0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1196975"/>
            <a:ext cx="962025" cy="895350"/>
          </a:xfrm>
          <a:prstGeom prst="rect">
            <a:avLst/>
          </a:prstGeom>
          <a:noFill/>
        </p:spPr>
      </p:pic>
      <p:pic>
        <p:nvPicPr>
          <p:cNvPr id="44046" name="Picture 14" descr="Rabbit0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5013325"/>
            <a:ext cx="971550" cy="1152525"/>
          </a:xfrm>
          <a:prstGeom prst="rect">
            <a:avLst/>
          </a:prstGeom>
          <a:noFill/>
        </p:spPr>
      </p:pic>
      <p:pic>
        <p:nvPicPr>
          <p:cNvPr id="44047" name="Picture 15" descr="DISCO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5734050"/>
            <a:ext cx="914400" cy="962025"/>
          </a:xfrm>
          <a:prstGeom prst="rect">
            <a:avLst/>
          </a:prstGeom>
          <a:noFill/>
        </p:spPr>
      </p:pic>
      <p:pic>
        <p:nvPicPr>
          <p:cNvPr id="44048" name="Picture 16" descr="Frog_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2205038"/>
            <a:ext cx="914400" cy="1143000"/>
          </a:xfrm>
          <a:prstGeom prst="rect">
            <a:avLst/>
          </a:prstGeom>
          <a:noFill/>
        </p:spPr>
      </p:pic>
      <p:pic>
        <p:nvPicPr>
          <p:cNvPr id="44050" name="Picture 18" descr="MONKEY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888" y="2205038"/>
            <a:ext cx="2016125" cy="70643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   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3. Образуйте о имен существительных однокоренные глаголы в начальной форме.</a:t>
            </a:r>
          </a:p>
          <a:p>
            <a:pPr>
              <a:buFontTx/>
              <a:buNone/>
            </a:pPr>
            <a:endParaRPr lang="ru-RU" sz="1400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       </a:t>
            </a:r>
            <a:r>
              <a:rPr lang="ru-RU" sz="3600" b="1">
                <a:solidFill>
                  <a:srgbClr val="0033CC"/>
                </a:solidFill>
                <a:latin typeface="Comic Sans MS" pitchFamily="66" charset="0"/>
              </a:rPr>
              <a:t>Память, полет, сбор, гордость, слава, радость, удивление.</a:t>
            </a:r>
          </a:p>
        </p:txBody>
      </p:sp>
      <p:pic>
        <p:nvPicPr>
          <p:cNvPr id="45060" name="Picture 4" descr="J0079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941888"/>
            <a:ext cx="1317625" cy="143986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8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35843" name="Picture 3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35844" name="Picture 4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35845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9" name="Picture 9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35850" name="Picture 10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5856" name="Picture 16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35857" name="Picture 17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35858" name="Picture 18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35859" name="Picture 19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35860" name="Picture 20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35861" name="Picture 21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35862" name="Picture 22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35863" name="Picture 23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35864" name="Picture 24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35865" name="Picture 25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3586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65" fill="hold"/>
                                        <p:tgtEl>
                                          <p:spTgt spid="35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358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58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866"/>
                </p:tgtEl>
              </p:cMediaNode>
            </p:audio>
          </p:childTnLst>
        </p:cTn>
      </p:par>
    </p:tnLst>
    <p:bldLst>
      <p:bldP spid="35846" grpId="0" animBg="1"/>
      <p:bldP spid="35846" grpId="1" animBg="1"/>
      <p:bldP spid="35846" grpId="2" animBg="1"/>
      <p:bldP spid="35847" grpId="0" animBg="1"/>
      <p:bldP spid="35847" grpId="1" animBg="1"/>
      <p:bldP spid="35847" grpId="2" animBg="1"/>
      <p:bldP spid="35848" grpId="0" animBg="1"/>
      <p:bldP spid="35848" grpId="1" animBg="1"/>
      <p:bldP spid="35848" grpId="2" animBg="1"/>
      <p:bldP spid="35851" grpId="0" animBg="1"/>
      <p:bldP spid="35851" grpId="1" animBg="1"/>
      <p:bldP spid="35852" grpId="0" animBg="1"/>
      <p:bldP spid="35852" grpId="1" animBg="1"/>
      <p:bldP spid="35853" grpId="0" animBg="1"/>
      <p:bldP spid="35853" grpId="1" animBg="1"/>
      <p:bldP spid="35854" grpId="0" animBg="1"/>
      <p:bldP spid="35854" grpId="1" animBg="1"/>
      <p:bldP spid="35855" grpId="0" animBg="1"/>
      <p:bldP spid="358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557338"/>
            <a:ext cx="6192837" cy="50403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latin typeface="Comic Sans MS" pitchFamily="66" charset="0"/>
              </a:rPr>
              <a:t>      </a:t>
            </a:r>
            <a:r>
              <a:rPr lang="ru-RU" b="1">
                <a:solidFill>
                  <a:srgbClr val="0033CC"/>
                </a:solidFill>
                <a:latin typeface="Comic Sans MS" pitchFamily="66" charset="0"/>
              </a:rPr>
              <a:t>Полезные советы.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     Когда просыпаешься, нельзя (лежу) в постели. Надо сразу (встаю) и (сделаю) зарядку. Упражнения нужно (выполняю) медленно. Между упражнениями необходимо (делаю) небольшие паузы для отдыха. Нельзя (задерживаю) дыхание, надо (дышу) ровно, спокойно.  Зарядку  нужно (делаю) при открытой форточке.</a:t>
            </a:r>
          </a:p>
        </p:txBody>
      </p:sp>
      <p:pic>
        <p:nvPicPr>
          <p:cNvPr id="2059" name="Picture 11" descr="Т.Н. Яблонская - У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26400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351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   </a:t>
            </a:r>
            <a:r>
              <a:rPr lang="ru-RU" sz="2800" b="1">
                <a:solidFill>
                  <a:srgbClr val="000099"/>
                </a:solidFill>
                <a:latin typeface="Comic Sans MS" pitchFamily="66" charset="0"/>
              </a:rPr>
              <a:t>4.</a:t>
            </a:r>
            <a:r>
              <a:rPr lang="ru-RU" sz="2800" b="1"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000099"/>
                </a:solidFill>
                <a:latin typeface="Comic Sans MS" pitchFamily="66" charset="0"/>
              </a:rPr>
              <a:t>Глаголы, данные в скобках, заменить глаголами неопределенной формы.</a:t>
            </a:r>
          </a:p>
        </p:txBody>
      </p:sp>
      <p:pic>
        <p:nvPicPr>
          <p:cNvPr id="46086" name="Picture 6" descr="J0079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084763"/>
            <a:ext cx="1317625" cy="143986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2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2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  <p:bldP spid="460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z="6600" b="1">
                <a:solidFill>
                  <a:srgbClr val="CC0000"/>
                </a:solidFill>
                <a:latin typeface="Monotype Corsiva" pitchFamily="66" charset="0"/>
              </a:rPr>
              <a:t>Проверим!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1.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Ю. А. Гагарин родился 9 марта 1934 года.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2.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Он окончил Саратовский индустриальный техникум и одновременно школу аэроклуба.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7056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3.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После окончания Чкаловского военного авиационного училища летчиков ему довелось служить в авиационных частях.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9388" y="2852738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4.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В отряд космонавтов смог попасть во время первого набора в 1960 году.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5.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12 апреля 1961 года Гагарин совершил первый в мире полет в космическое пространство на корабле «Восток».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9388" y="6308725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11.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Память о первом космонавте будет жить в наших сердцах.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9388" y="4076700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6.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Продолжительность полета – 108 минут.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9388" y="4508500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7.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Корабль сделал один виток вокруг Земли.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79388" y="4941888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8.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Космонавт должен был вернуться на Землю в этот же день.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79388" y="5373688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9.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Вся страна была рада приветствовать первого в мире космонавта.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79388" y="5734050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10.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27 марта 1968 года во время тренировочного полета на самолете Ю. А. Гагарин погиб.</a:t>
            </a:r>
          </a:p>
        </p:txBody>
      </p:sp>
      <p:pic>
        <p:nvPicPr>
          <p:cNvPr id="47119" name="Picture 15" descr="r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0513"/>
            <a:ext cx="1944688" cy="777875"/>
          </a:xfrm>
          <a:prstGeom prst="rect">
            <a:avLst/>
          </a:prstGeom>
          <a:noFill/>
        </p:spPr>
      </p:pic>
      <p:pic>
        <p:nvPicPr>
          <p:cNvPr id="47120" name="Picture 16" descr="K09002"/>
          <p:cNvPicPr>
            <a:picLocks noChangeAspect="1" noChangeArrowheads="1"/>
          </p:cNvPicPr>
          <p:nvPr/>
        </p:nvPicPr>
        <p:blipFill>
          <a:blip r:embed="rId3" cstate="print"/>
          <a:srcRect l="3517" t="3761" r="7555" b="4382"/>
          <a:stretch>
            <a:fillRect/>
          </a:stretch>
        </p:blipFill>
        <p:spPr bwMode="auto">
          <a:xfrm>
            <a:off x="7019925" y="404813"/>
            <a:ext cx="1947863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4.67962E-6 L 0.74844 -0.0085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9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9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4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900"/>
                            </p:stCondLst>
                            <p:childTnLst>
                              <p:par>
                                <p:cTn id="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decel="100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decel="100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12607 " pathEditMode="relative" ptsTypes="AA">
                                      <p:cBhvr>
                                        <p:cTn id="147" dur="2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3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400"/>
                            </p:stCondLst>
                            <p:childTnLst>
                              <p:par>
                                <p:cTn id="15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850"/>
                            </p:stCondLst>
                            <p:childTnLst>
                              <p:par>
                                <p:cTn id="16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13648 " pathEditMode="relative" ptsTypes="AA">
                                      <p:cBhvr>
                                        <p:cTn id="162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850"/>
                            </p:stCondLst>
                            <p:childTnLst>
                              <p:par>
                                <p:cTn id="164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700"/>
                            </p:stCondLst>
                            <p:childTnLst>
                              <p:par>
                                <p:cTn id="17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09438 " pathEditMode="relative" ptsTypes="AA">
                                      <p:cBhvr>
                                        <p:cTn id="171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3700"/>
                            </p:stCondLst>
                            <p:childTnLst>
                              <p:par>
                                <p:cTn id="173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950"/>
                            </p:stCondLst>
                            <p:childTnLst>
                              <p:par>
                                <p:cTn id="17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10502 " pathEditMode="relative" ptsTypes="AA">
                                      <p:cBhvr>
                                        <p:cTn id="180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8950"/>
                            </p:stCondLst>
                            <p:childTnLst>
                              <p:par>
                                <p:cTn id="18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  <p:bldP spid="47108" grpId="1"/>
      <p:bldP spid="47109" grpId="0"/>
      <p:bldP spid="47109" grpId="1"/>
      <p:bldP spid="47110" grpId="0" build="allAtOnce"/>
      <p:bldP spid="47110" grpId="1" build="allAtOnce"/>
      <p:bldP spid="47111" grpId="0"/>
      <p:bldP spid="47111" grpId="1"/>
      <p:bldP spid="47112" grpId="0"/>
      <p:bldP spid="47112" grpId="1"/>
      <p:bldP spid="47113" grpId="0"/>
      <p:bldP spid="47113" grpId="1"/>
      <p:bldP spid="47113" grpId="2"/>
      <p:bldP spid="47114" grpId="0"/>
      <p:bldP spid="47114" grpId="1"/>
      <p:bldP spid="47115" grpId="0"/>
      <p:bldP spid="47115" grpId="1"/>
      <p:bldP spid="47116" grpId="0"/>
      <p:bldP spid="47116" grpId="1"/>
      <p:bldP spid="47116" grpId="2"/>
      <p:bldP spid="47117" grpId="0"/>
      <p:bldP spid="47117" grpId="1"/>
      <p:bldP spid="47117" grpId="2"/>
      <p:bldP spid="47118" grpId="0"/>
      <p:bldP spid="471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0825" y="2781300"/>
            <a:ext cx="1657350" cy="1152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1366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33"/>
                </a:solidFill>
                <a:latin typeface="Comic Sans MS" pitchFamily="66" charset="0"/>
              </a:rPr>
              <a:t>Н. ф.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95513" y="1196975"/>
            <a:ext cx="3455987" cy="792163"/>
          </a:xfrm>
          <a:prstGeom prst="rect">
            <a:avLst/>
          </a:prstGeom>
          <a:solidFill>
            <a:srgbClr val="99CC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55875" y="1341438"/>
            <a:ext cx="331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Что делать?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124075" y="4724400"/>
            <a:ext cx="3455988" cy="792163"/>
          </a:xfrm>
          <a:prstGeom prst="rect">
            <a:avLst/>
          </a:prstGeom>
          <a:solidFill>
            <a:srgbClr val="99CC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331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Что сделать?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011863" y="2349500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  <a:latin typeface="Comic Sans MS" pitchFamily="66" charset="0"/>
              </a:rPr>
              <a:t>-ть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084888" y="3068638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  <a:latin typeface="Comic Sans MS" pitchFamily="66" charset="0"/>
              </a:rPr>
              <a:t>-ти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084888" y="378936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  <a:latin typeface="Comic Sans MS" pitchFamily="66" charset="0"/>
              </a:rPr>
              <a:t>-чь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308850" y="2565400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  <a:latin typeface="Comic Sans MS" pitchFamily="66" charset="0"/>
              </a:rPr>
              <a:t>время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  <a:latin typeface="Comic Sans MS" pitchFamily="66" charset="0"/>
              </a:rPr>
              <a:t>число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971550" y="3933825"/>
            <a:ext cx="1152525" cy="13668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1042988" y="1628775"/>
            <a:ext cx="1152525" cy="11525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5651500" y="1557338"/>
            <a:ext cx="792163" cy="9350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5580063" y="4221163"/>
            <a:ext cx="863600" cy="10810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7308850" y="2349500"/>
            <a:ext cx="1293813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7164388" y="2420938"/>
            <a:ext cx="1511300" cy="172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/>
      <p:bldP spid="50182" grpId="0" animBg="1"/>
      <p:bldP spid="50183" grpId="0"/>
      <p:bldP spid="50184" grpId="0" animBg="1"/>
      <p:bldP spid="50185" grpId="0"/>
      <p:bldP spid="50186" grpId="0"/>
      <p:bldP spid="50187" grpId="0"/>
      <p:bldP spid="50188" grpId="0"/>
      <p:bldP spid="50189" grpId="0"/>
      <p:bldP spid="50190" grpId="0" animBg="1"/>
      <p:bldP spid="50191" grpId="0" animBg="1"/>
      <p:bldP spid="50192" grpId="0" animBg="1"/>
      <p:bldP spid="50193" grpId="0" animBg="1"/>
      <p:bldP spid="50194" grpId="0" animBg="1"/>
      <p:bldP spid="501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/>
          </p:cNvSpPr>
          <p:nvPr/>
        </p:nvSpPr>
        <p:spPr bwMode="auto">
          <a:xfrm>
            <a:off x="611188" y="1052513"/>
            <a:ext cx="8007350" cy="461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Скажи себе:</a:t>
            </a:r>
          </a:p>
          <a:p>
            <a:pPr algn="ctr"/>
            <a:r>
              <a:rPr lang="ru-RU" sz="3600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"Я - молодец! Я думал.</a:t>
            </a:r>
          </a:p>
          <a:p>
            <a:pPr algn="ctr"/>
            <a:r>
              <a:rPr lang="ru-RU" sz="3600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Я старался. Я делал открытия".</a:t>
            </a:r>
          </a:p>
        </p:txBody>
      </p:sp>
      <p:pic>
        <p:nvPicPr>
          <p:cNvPr id="48133" name="Picture 5" descr="PMGIF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1719263" cy="23034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Копия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 i="1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95513" y="1052513"/>
            <a:ext cx="4824412" cy="352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68538" y="981075"/>
            <a:ext cx="4751387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  <a:latin typeface="Monotype Corsiva" pitchFamily="66" charset="0"/>
              </a:rPr>
              <a:t>Домашнее задание: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1) Творческое задание: подобрать 10 пословиц с глаголами неопределенной формы.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2) Упражнение 628.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3) Упражнение 631.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apatity.fio.ru/projects/pr521/images/ushenic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3581400"/>
            <a:ext cx="2133600" cy="2171700"/>
          </a:xfrm>
          <a:prstGeom prst="rect">
            <a:avLst/>
          </a:prstGeom>
          <a:noFill/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65532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ЗА СОТРУДНИЧЕСТВО!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7200" b="1">
                <a:solidFill>
                  <a:srgbClr val="0033CC"/>
                </a:solidFill>
                <a:latin typeface="Monotype Corsiva" pitchFamily="66" charset="0"/>
              </a:rPr>
              <a:t>Повторим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41438"/>
            <a:ext cx="7921625" cy="52562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 обозначает действие.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 отвечает на вопросы </a:t>
            </a:r>
            <a:r>
              <a:rPr lang="ru-RU" sz="2400" i="1">
                <a:solidFill>
                  <a:srgbClr val="000099"/>
                </a:solidFill>
                <a:latin typeface="Comic Sans MS" pitchFamily="66" charset="0"/>
              </a:rPr>
              <a:t>какой? чей?</a:t>
            </a:r>
            <a:endParaRPr lang="ru-RU" sz="240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спрягаются.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У глагола 3 спряжения.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изменяются по временам.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настоящего и будущего времени изменяются по лицам.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прошедшего времени изменяются по родам.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изменяются по падежам.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изменяются по числам.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Глаголы чаще всего в предложении являются дополнением.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Глагол имеет начальную форму.</a:t>
            </a:r>
          </a:p>
        </p:txBody>
      </p:sp>
      <p:pic>
        <p:nvPicPr>
          <p:cNvPr id="37892" name="Picture 4" descr="que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749300" cy="936625"/>
          </a:xfrm>
          <a:prstGeom prst="rect">
            <a:avLst/>
          </a:prstGeom>
          <a:noFill/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50825" y="1341438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50825" y="1773238"/>
            <a:ext cx="64928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250825" y="2133600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250825" y="2852738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250825" y="3213100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250825" y="3860800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50825" y="4941888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323850" y="5876925"/>
            <a:ext cx="649288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250825" y="2492375"/>
            <a:ext cx="64928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250825" y="4508500"/>
            <a:ext cx="64928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250825" y="5300663"/>
            <a:ext cx="649288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r>
              <a:rPr lang="ru-RU" sz="6000" b="1">
                <a:solidFill>
                  <a:srgbClr val="990099"/>
                </a:solidFill>
                <a:latin typeface="Monotype Corsiva" pitchFamily="66" charset="0"/>
              </a:rPr>
              <a:t>Орфографическая разминка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3887787"/>
          </a:xfrm>
        </p:spPr>
        <p:txBody>
          <a:bodyPr/>
          <a:lstStyle/>
          <a:p>
            <a:pPr>
              <a:buFontTx/>
              <a:buNone/>
            </a:pPr>
            <a:r>
              <a:rPr lang="ru-RU" sz="3600">
                <a:latin typeface="Comic Sans MS" pitchFamily="66" charset="0"/>
              </a:rPr>
              <a:t>     </a:t>
            </a:r>
            <a:r>
              <a:rPr lang="ru-RU" sz="4000">
                <a:solidFill>
                  <a:srgbClr val="000099"/>
                </a:solidFill>
                <a:latin typeface="Comic Sans MS" pitchFamily="66" charset="0"/>
              </a:rPr>
              <a:t>Оч…ртил, выд…ржал, угр…жают, заш…гает, ст…мнеет, сб…гут, р…шить, вып…чь, прив…зти.</a:t>
            </a:r>
          </a:p>
        </p:txBody>
      </p:sp>
      <p:pic>
        <p:nvPicPr>
          <p:cNvPr id="38918" name="Picture 6" descr="J0079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724400"/>
            <a:ext cx="1317625" cy="14398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68313" y="2924175"/>
            <a:ext cx="2016125" cy="86360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9750" y="299720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66"/>
                </a:solidFill>
                <a:latin typeface="Comic Sans MS" pitchFamily="66" charset="0"/>
              </a:rPr>
              <a:t>Прошедшее время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563938" y="2924175"/>
            <a:ext cx="2016125" cy="86360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659563" y="2924175"/>
            <a:ext cx="2016125" cy="863600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635375" y="299720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66"/>
                </a:solidFill>
                <a:latin typeface="Comic Sans MS" pitchFamily="66" charset="0"/>
              </a:rPr>
              <a:t>Настоящее время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732588" y="3068638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66"/>
                </a:solidFill>
                <a:latin typeface="Comic Sans MS" pitchFamily="66" charset="0"/>
              </a:rPr>
              <a:t>Будущее время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23850" y="1125538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очертил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219700" y="465296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выпечь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708400" y="4652963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решить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195513" y="465296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сбегут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50825" y="4652963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стемнеет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268538" y="1125538"/>
            <a:ext cx="2087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выдержал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804025" y="4581525"/>
            <a:ext cx="187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привезти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516688" y="1125538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зашагает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4427538" y="112553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Comic Sans MS" pitchFamily="66" charset="0"/>
              </a:rPr>
              <a:t>угрожают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  <p:bldP spid="52230" grpId="0" animBg="1"/>
      <p:bldP spid="52231" grpId="0" animBg="1"/>
      <p:bldP spid="52232" grpId="0"/>
      <p:bldP spid="52233" grpId="0"/>
      <p:bldP spid="52234" grpId="0"/>
      <p:bldP spid="52235" grpId="0"/>
      <p:bldP spid="52236" grpId="0"/>
      <p:bldP spid="52237" grpId="0"/>
      <p:bldP spid="52238" grpId="0"/>
      <p:bldP spid="52239" grpId="0"/>
      <p:bldP spid="52240" grpId="0"/>
      <p:bldP spid="52241" grpId="0"/>
      <p:bldP spid="52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8313" y="404813"/>
            <a:ext cx="7383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828800" algn="l"/>
              </a:tabLst>
            </a:pPr>
            <a:r>
              <a:rPr lang="ru-RU" sz="1400" b="1" i="1">
                <a:cs typeface="Times New Roman" pitchFamily="18" charset="0"/>
              </a:rPr>
              <a:t>                       </a:t>
            </a:r>
            <a:r>
              <a:rPr lang="ru-RU" sz="40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Начальная форма глагола</a:t>
            </a:r>
            <a:endParaRPr lang="ru-RU" sz="4000" b="1">
              <a:solidFill>
                <a:srgbClr val="CC3300"/>
              </a:solidFill>
              <a:latin typeface="Monotype Corsiva" pitchFamily="66" charset="0"/>
            </a:endParaRPr>
          </a:p>
          <a:p>
            <a:pPr eaLnBrk="0" hangingPunct="0">
              <a:tabLst>
                <a:tab pos="1828800" algn="l"/>
              </a:tabLst>
            </a:pPr>
            <a:endParaRPr lang="ru-RU" sz="4000" b="1">
              <a:latin typeface="Monotype Corsiva" pitchFamily="66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757238" y="1916113"/>
            <a:ext cx="9213851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                   </a:t>
            </a:r>
            <a:endParaRPr lang="ru-RU" sz="1100"/>
          </a:p>
          <a:p>
            <a:pPr eaLnBrk="0" hangingPunct="0"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                       </a:t>
            </a:r>
            <a:endParaRPr lang="ru-RU" sz="1100"/>
          </a:p>
          <a:p>
            <a:pPr eaLnBrk="0" hangingPunct="0"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</a:t>
            </a:r>
            <a:r>
              <a:rPr lang="ru-RU" sz="40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Неопределённая форма глагола</a:t>
            </a:r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tabLst>
                <a:tab pos="1828800" algn="l"/>
              </a:tabLst>
            </a:pPr>
            <a:endParaRPr lang="ru-RU" sz="4000" b="1">
              <a:latin typeface="Comic Sans MS" pitchFamily="66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39750" y="4076700"/>
            <a:ext cx="53911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828800" algn="l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               </a:t>
            </a:r>
            <a:r>
              <a:rPr lang="ru-RU" sz="40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Инфинитив</a:t>
            </a:r>
            <a:endParaRPr lang="ru-RU" sz="4000" b="1">
              <a:solidFill>
                <a:srgbClr val="FF0066"/>
              </a:solidFill>
              <a:latin typeface="Comic Sans MS" pitchFamily="66" charset="0"/>
            </a:endParaRPr>
          </a:p>
          <a:p>
            <a:pPr eaLnBrk="0" hangingPunct="0">
              <a:tabLst>
                <a:tab pos="1828800" algn="l"/>
              </a:tabLst>
            </a:pPr>
            <a:endParaRPr lang="ru-RU" sz="4000" b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3924300" y="981075"/>
            <a:ext cx="792163" cy="1657350"/>
          </a:xfrm>
          <a:prstGeom prst="upDownArrow">
            <a:avLst>
              <a:gd name="adj1" fmla="val 50000"/>
              <a:gd name="adj2" fmla="val 41844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924300" y="3068638"/>
            <a:ext cx="792163" cy="1657350"/>
          </a:xfrm>
          <a:prstGeom prst="upDownArrow">
            <a:avLst>
              <a:gd name="adj1" fmla="val 50000"/>
              <a:gd name="adj2" fmla="val 41844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285750" y="5516563"/>
            <a:ext cx="8858250" cy="1108075"/>
          </a:xfrm>
          <a:prstGeom prst="homePlate">
            <a:avLst>
              <a:gd name="adj" fmla="val 199857"/>
            </a:avLst>
          </a:prstGeom>
          <a:solidFill>
            <a:srgbClr val="08A02C"/>
          </a:solidFill>
          <a:ln w="9525">
            <a:solidFill>
              <a:srgbClr val="08A02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latin typeface="Comic Sans MS" pitchFamily="66" charset="0"/>
              </a:rPr>
              <a:t>Инфинитив –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от лат. «неопределенный».</a:t>
            </a:r>
          </a:p>
          <a:p>
            <a:pPr algn="ctr"/>
            <a:endParaRPr lang="ru-RU" sz="2400">
              <a:latin typeface="Comic Sans MS" pitchFamily="66" charset="0"/>
            </a:endParaRPr>
          </a:p>
        </p:txBody>
      </p:sp>
      <p:pic>
        <p:nvPicPr>
          <p:cNvPr id="28686" name="Picture 14" descr="exclamation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516563"/>
            <a:ext cx="481012" cy="115252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3" grpId="0" animBg="1"/>
      <p:bldP spid="28684" grpId="0" animBg="1"/>
      <p:bldP spid="286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4213" y="620713"/>
            <a:ext cx="7991475" cy="1295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900113" y="981075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Неопределённая форма глагола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39750" y="3284538"/>
            <a:ext cx="3240088" cy="1368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292725" y="3284538"/>
            <a:ext cx="3240088" cy="1368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755650" y="3716338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Что делать?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508625" y="3716338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Что сделать?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1547813" y="1916113"/>
            <a:ext cx="1871662" cy="13684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5867400" y="1916113"/>
            <a:ext cx="1657350" cy="13684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3" grpId="0" animBg="1"/>
      <p:bldP spid="34824" grpId="0" animBg="1"/>
      <p:bldP spid="34825" grpId="0" animBg="1"/>
      <p:bldP spid="34827" grpId="0" animBg="1"/>
      <p:bldP spid="34829" grpId="0" animBg="1"/>
      <p:bldP spid="34830" grpId="0" animBg="1"/>
      <p:bldP spid="348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6600" b="1">
                <a:solidFill>
                  <a:srgbClr val="009900"/>
                </a:solidFill>
                <a:latin typeface="Monotype Corsiva" pitchFamily="66" charset="0"/>
              </a:rPr>
              <a:t>«Самый внимательный»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671887"/>
          </a:xfrm>
        </p:spPr>
        <p:txBody>
          <a:bodyPr/>
          <a:lstStyle/>
          <a:p>
            <a:pPr>
              <a:buFontTx/>
              <a:buNone/>
            </a:pPr>
            <a:r>
              <a:rPr lang="ru-RU" sz="3600">
                <a:latin typeface="Comic Sans MS" pitchFamily="66" charset="0"/>
              </a:rPr>
              <a:t>     </a:t>
            </a:r>
            <a:r>
              <a:rPr lang="ru-RU" sz="3600">
                <a:solidFill>
                  <a:srgbClr val="990099"/>
                </a:solidFill>
                <a:latin typeface="Comic Sans MS" pitchFamily="66" charset="0"/>
              </a:rPr>
              <a:t>Ходить, ходит, кость, косит, косить, кровать, нести, носят, носить, скатерть, стричь, плести, кости, ногти, везти, грусть, лошадь, медь, стеречь.</a:t>
            </a:r>
            <a:r>
              <a:rPr lang="ru-RU" sz="3600">
                <a:latin typeface="Comic Sans MS" pitchFamily="66" charset="0"/>
              </a:rPr>
              <a:t> </a:t>
            </a:r>
          </a:p>
        </p:txBody>
      </p:sp>
      <p:pic>
        <p:nvPicPr>
          <p:cNvPr id="40965" name="Picture 5" descr="baby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508500"/>
            <a:ext cx="2116138" cy="197167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36838"/>
            <a:ext cx="7150100" cy="1143000"/>
          </a:xfrm>
        </p:spPr>
        <p:txBody>
          <a:bodyPr/>
          <a:lstStyle/>
          <a:p>
            <a:r>
              <a:rPr lang="ru-RU" sz="7200" b="1">
                <a:solidFill>
                  <a:srgbClr val="FF0066"/>
                </a:solidFill>
                <a:latin typeface="Monotype Corsiva" pitchFamily="66" charset="0"/>
              </a:rPr>
              <a:t>Физкультминутка</a:t>
            </a:r>
          </a:p>
        </p:txBody>
      </p:sp>
      <p:pic>
        <p:nvPicPr>
          <p:cNvPr id="41987" name="Picture 3" descr="PE009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149725"/>
            <a:ext cx="1597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PE0110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1895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81517E-6 C 0.15729 0.00046 0.31458 0.00092 0.47187 0.00162 C 0.76875 0.00277 0.8618 0.00647 0.72361 0.00162 C 0.72777 -0.00047 0.72586 2.81517E-6 0.72951 2.81517E-6 " pathEditMode="relative" ptsTypes="fffA">
                                      <p:cBhvr>
                                        <p:cTn id="2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3609 C -0.29201 0.02082 -0.53229 0.02151 -0.77257 0.02151 " pathEditMode="relative" rAng="0" ptsTypes="fA">
                                      <p:cBhvr>
                                        <p:cTn id="3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6600" b="1">
                <a:solidFill>
                  <a:srgbClr val="CC3300"/>
                </a:solidFill>
                <a:latin typeface="Monotype Corsiva" pitchFamily="66" charset="0"/>
              </a:rPr>
              <a:t>Потренируемся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804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33CC"/>
                </a:solidFill>
                <a:latin typeface="Comic Sans MS" pitchFamily="66" charset="0"/>
              </a:rPr>
              <a:t>1. Данные словосочетания замените глаголами неопределенной формы.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    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Оказать помощь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  <a:endParaRPr lang="ru-RU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 Очищать пол от сора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  <a:endParaRPr lang="ru-RU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 Вести наблюдения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  <a:endParaRPr lang="ru-RU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 Давать совет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  <a:endParaRPr lang="ru-RU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 Покрываться цветами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  <a:endParaRPr lang="ru-RU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 Принимать решение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  <a:endParaRPr lang="ru-RU" b="1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 Готовить пироги – </a:t>
            </a:r>
            <a:r>
              <a:rPr lang="ru-RU" b="1" i="1">
                <a:solidFill>
                  <a:srgbClr val="000099"/>
                </a:solidFill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629</Words>
  <Application>Microsoft Office PowerPoint</Application>
  <PresentationFormat>Экран (4:3)</PresentationFormat>
  <Paragraphs>97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Monotype Corsiva</vt:lpstr>
      <vt:lpstr>Comic Sans MS</vt:lpstr>
      <vt:lpstr>Wingdings</vt:lpstr>
      <vt:lpstr>Times New Roman</vt:lpstr>
      <vt:lpstr>Algerian</vt:lpstr>
      <vt:lpstr>Оформление по умолчанию</vt:lpstr>
      <vt:lpstr>Слайд 1</vt:lpstr>
      <vt:lpstr>Повторим</vt:lpstr>
      <vt:lpstr>Орфографическая разминка</vt:lpstr>
      <vt:lpstr>Слайд 4</vt:lpstr>
      <vt:lpstr>Слайд 5</vt:lpstr>
      <vt:lpstr>Слайд 6</vt:lpstr>
      <vt:lpstr>«Самый внимательный»</vt:lpstr>
      <vt:lpstr>Физкультминутка</vt:lpstr>
      <vt:lpstr>Потренируемся</vt:lpstr>
      <vt:lpstr>Слайд 10</vt:lpstr>
      <vt:lpstr>Слайд 11</vt:lpstr>
      <vt:lpstr>Слайд 12</vt:lpstr>
      <vt:lpstr>Слайд 13</vt:lpstr>
      <vt:lpstr>Проверим!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Дарёна</cp:lastModifiedBy>
  <cp:revision>11</cp:revision>
  <dcterms:created xsi:type="dcterms:W3CDTF">2009-03-12T12:49:10Z</dcterms:created>
  <dcterms:modified xsi:type="dcterms:W3CDTF">2012-04-19T19:22:46Z</dcterms:modified>
</cp:coreProperties>
</file>