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8" r:id="rId3"/>
    <p:sldId id="269" r:id="rId4"/>
    <p:sldId id="257" r:id="rId5"/>
    <p:sldId id="281" r:id="rId6"/>
    <p:sldId id="282" r:id="rId7"/>
    <p:sldId id="284" r:id="rId8"/>
    <p:sldId id="278" r:id="rId9"/>
    <p:sldId id="279" r:id="rId10"/>
    <p:sldId id="285" r:id="rId11"/>
    <p:sldId id="275" r:id="rId12"/>
    <p:sldId id="270" r:id="rId13"/>
    <p:sldId id="280" r:id="rId14"/>
    <p:sldId id="271" r:id="rId15"/>
    <p:sldId id="272" r:id="rId16"/>
    <p:sldId id="273" r:id="rId17"/>
    <p:sldId id="274" r:id="rId18"/>
    <p:sldId id="259" r:id="rId19"/>
    <p:sldId id="276" r:id="rId20"/>
    <p:sldId id="264" r:id="rId21"/>
    <p:sldId id="267" r:id="rId22"/>
    <p:sldId id="261" r:id="rId23"/>
    <p:sldId id="283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4251A0-693B-4560-8F16-81795CF7A1DC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DD0BDA6-14C4-48D2-9822-2273BF7387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91E38C-34B0-4C16-A4FA-D47D1311159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E1CBE9-CFDB-4952-A865-2B3535B52F0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EEB94-3C19-4F1C-AF5F-E543FC81B50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8A4829-317C-429C-874E-BF51F559B65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9602-C709-4916-B96B-3B4CC2EA0043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C6EA-EB40-479F-B750-E363999BA4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29367-B7BB-4B0E-A2AF-60C338584AC7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04A70-233E-456F-8C15-A3043CB176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EE490-DEE3-4A4E-8BA9-26C994DBFD5D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0A09A-834C-4B91-A1C2-D29E1B67D7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9836D-8EA9-4079-AC7A-DC86FE2679DC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F0DEE-56DD-41BA-A724-28A003B976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B25F7-2D45-40E8-B681-3A855E1031B0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C126A-46A7-45D7-B14A-523C62F068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6060-4F5D-4BD2-AA3F-B2335B321AC8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0D607-D823-4D14-980B-A02B939E9F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DD469-79C1-458A-A772-16FA98F891A3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1D14C-8D6F-4245-A9F8-26AA71A385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F09A1-51A2-4D78-9C2E-3A08E8AC517A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11FD-120E-40A3-A46B-540D970551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6B97D-6608-4D3E-9C93-CECEB28AA755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73F87-9486-4210-A8D4-8DA8D1F9EB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05F3-0C4F-40D7-A8AB-D688304B5E5D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C370-727C-4A41-AE34-0A62A82E3F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E4642-8915-453D-9462-0F9685B2A432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0426D-47A0-4CDE-9BF4-25694F5173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07E19D-C430-4121-A3D3-650C3698D2F9}" type="datetimeFigureOut">
              <a:rPr lang="ru-RU"/>
              <a:pPr>
                <a:defRPr/>
              </a:pPr>
              <a:t>28.05.2012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E7E950-2EA3-4BAC-BF92-C6BAF293D4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 cstate="print"/>
          <a:srcRect t="13945" b="37134"/>
          <a:stretch>
            <a:fillRect/>
          </a:stretch>
        </p:blipFill>
        <p:spPr>
          <a:xfrm>
            <a:off x="611188" y="2852738"/>
            <a:ext cx="8035925" cy="1008062"/>
          </a:xfrm>
        </p:spPr>
      </p:pic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050" y="4652963"/>
            <a:ext cx="6400800" cy="17780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ru-RU" sz="2800" smtClean="0">
                <a:solidFill>
                  <a:schemeClr val="tx1"/>
                </a:solidFill>
                <a:latin typeface="Arial" charset="0"/>
              </a:rPr>
              <a:t>Автор: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800" i="1" smtClean="0">
                <a:solidFill>
                  <a:schemeClr val="tx2"/>
                </a:solidFill>
              </a:rPr>
              <a:t>Семенова Любовь Леонидовна</a:t>
            </a:r>
          </a:p>
          <a:p>
            <a:pPr algn="r" eaLnBrk="1" hangingPunct="1">
              <a:lnSpc>
                <a:spcPct val="90000"/>
              </a:lnSpc>
            </a:pPr>
            <a:r>
              <a:rPr lang="ru-RU" sz="2800" i="1" smtClean="0">
                <a:solidFill>
                  <a:schemeClr val="tx2"/>
                </a:solidFill>
              </a:rPr>
              <a:t>учитель химии</a:t>
            </a:r>
            <a:r>
              <a:rPr lang="ru-RU" sz="280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27088" y="404813"/>
            <a:ext cx="77771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b="1"/>
              <a:t>МОУ «Волоколамская средняя общеобразовательная школа №3»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16013" y="1628775"/>
            <a:ext cx="69119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Электронное учебное пособие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по теме: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288" y="549275"/>
            <a:ext cx="8640762" cy="52625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+mn-lt"/>
                <a:cs typeface="+mn-cs"/>
              </a:rPr>
              <a:t>Любая формула  - </a:t>
            </a:r>
            <a:r>
              <a:rPr lang="ru-RU" sz="4000" dirty="0" err="1">
                <a:latin typeface="+mn-lt"/>
                <a:cs typeface="+mn-cs"/>
              </a:rPr>
              <a:t>электронейтральна</a:t>
            </a:r>
            <a:r>
              <a:rPr lang="ru-RU" sz="4000" dirty="0">
                <a:latin typeface="+mn-lt"/>
                <a:cs typeface="+mn-cs"/>
              </a:rPr>
              <a:t>, поэтому </a:t>
            </a:r>
            <a:r>
              <a:rPr lang="ru-RU" sz="4400" b="1" dirty="0">
                <a:solidFill>
                  <a:schemeClr val="bg2">
                    <a:lumMod val="50000"/>
                  </a:schemeClr>
                </a:solidFill>
                <a:latin typeface="+mn-lt"/>
                <a:cs typeface="+mn-cs"/>
              </a:rPr>
              <a:t>алгебраическая сумма степеней окисления всех атомов в молекуле =0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latin typeface="+mn-lt"/>
                <a:cs typeface="+mn-cs"/>
              </a:rPr>
              <a:t>степени окисления записывают над символами элементов со знаком «+» или «-» перед их величинами.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4663" y="3032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Как узнать какой элемент в соединении проявляет СО отрицательную?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750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00" b="1" dirty="0">
                <a:solidFill>
                  <a:srgbClr val="C00000"/>
                </a:solidFill>
              </a:rPr>
              <a:t>F, O, N, Cl, Br, S, P, C, H, Si, Al, Mg, Ca, Na, Cs</a:t>
            </a:r>
            <a:endParaRPr lang="ru-RU" sz="3500" b="1" dirty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х.э. стоящий в ряду левее проявляет (-) СО, а правее – (+) СО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rgbClr val="C00000"/>
                </a:solidFill>
              </a:rPr>
              <a:t>N</a:t>
            </a:r>
            <a:r>
              <a:rPr lang="en-US" sz="4800" b="1" baseline="-25000" dirty="0" smtClean="0"/>
              <a:t>2</a:t>
            </a:r>
            <a:r>
              <a:rPr lang="en-US" sz="4800" b="1" baseline="30000" dirty="0" smtClean="0"/>
              <a:t>+5</a:t>
            </a:r>
            <a:r>
              <a:rPr lang="en-US" sz="4800" b="1" dirty="0" smtClean="0"/>
              <a:t>O</a:t>
            </a:r>
            <a:r>
              <a:rPr lang="en-US" sz="4800" b="1" baseline="-25000" dirty="0" smtClean="0"/>
              <a:t>5</a:t>
            </a:r>
            <a:r>
              <a:rPr lang="en-US" sz="4800" b="1" baseline="30000" dirty="0" smtClean="0"/>
              <a:t>-2</a:t>
            </a:r>
            <a:endParaRPr lang="ru-RU" sz="4800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baseline="30000" dirty="0"/>
              <a:t> </a:t>
            </a:r>
            <a:r>
              <a:rPr lang="en-US" sz="4800" b="1" dirty="0" smtClean="0"/>
              <a:t>H</a:t>
            </a:r>
            <a:r>
              <a:rPr lang="en-US" sz="4800" b="1" baseline="-25000" dirty="0" smtClean="0"/>
              <a:t>3</a:t>
            </a:r>
            <a:r>
              <a:rPr lang="en-US" sz="4800" b="1" baseline="30000" dirty="0" smtClean="0"/>
              <a:t>+1</a:t>
            </a:r>
            <a:r>
              <a:rPr lang="en-US" sz="4800" b="1" dirty="0" smtClean="0">
                <a:solidFill>
                  <a:srgbClr val="C00000"/>
                </a:solidFill>
              </a:rPr>
              <a:t>N</a:t>
            </a:r>
            <a:r>
              <a:rPr lang="en-US" sz="4800" b="1" baseline="30000" dirty="0" smtClean="0"/>
              <a:t>-3</a:t>
            </a:r>
            <a:endParaRPr lang="ru-RU" sz="4800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Металлы во всех сложных соединениях имеют </a:t>
            </a:r>
            <a:r>
              <a:rPr lang="ru-RU" b="1" dirty="0">
                <a:solidFill>
                  <a:srgbClr val="C00000"/>
                </a:solidFill>
              </a:rPr>
              <a:t>только положительные </a:t>
            </a:r>
            <a:r>
              <a:rPr lang="ru-RU" dirty="0"/>
              <a:t>степени окисления.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250825" y="115888"/>
            <a:ext cx="8497888" cy="523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Calibri" pitchFamily="34" charset="0"/>
              </a:rPr>
              <a:t>В соединениях с ионной связью степени окисления элементов равны зарядам ионов</a:t>
            </a:r>
            <a:endParaRPr lang="ru-RU" sz="4400">
              <a:latin typeface="Calibri" pitchFamily="34" charset="0"/>
            </a:endParaRPr>
          </a:p>
          <a:p>
            <a:r>
              <a:rPr lang="ru-RU" sz="3200">
                <a:latin typeface="Calibri" pitchFamily="34" charset="0"/>
              </a:rPr>
              <a:t> Например:</a:t>
            </a:r>
          </a:p>
          <a:p>
            <a:r>
              <a:rPr lang="ru-RU" sz="3200">
                <a:latin typeface="Calibri" pitchFamily="34" charset="0"/>
              </a:rPr>
              <a:t> 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Na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Cl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-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   </a:t>
            </a:r>
            <a:r>
              <a:rPr lang="ru-RU" sz="3200">
                <a:latin typeface="Calibri" pitchFamily="34" charset="0"/>
              </a:rPr>
              <a:t>степень окисления натрия равна </a:t>
            </a:r>
            <a:r>
              <a:rPr lang="ru-RU" sz="3200" b="1">
                <a:latin typeface="Calibri" pitchFamily="34" charset="0"/>
              </a:rPr>
              <a:t>+1</a:t>
            </a:r>
            <a:r>
              <a:rPr lang="ru-RU" sz="3200">
                <a:latin typeface="Calibri" pitchFamily="34" charset="0"/>
              </a:rPr>
              <a:t>, хлора = </a:t>
            </a:r>
            <a:r>
              <a:rPr lang="ru-RU" sz="3200" b="1">
                <a:latin typeface="Calibri" pitchFamily="34" charset="0"/>
              </a:rPr>
              <a:t>-1</a:t>
            </a:r>
          </a:p>
          <a:p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K</a:t>
            </a:r>
            <a:r>
              <a:rPr lang="ru-RU" sz="4400" b="1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O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2-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ru-RU" sz="3200">
                <a:latin typeface="Calibri" pitchFamily="34" charset="0"/>
              </a:rPr>
              <a:t>степень окисления калия = </a:t>
            </a:r>
            <a:r>
              <a:rPr lang="ru-RU" sz="3200" b="1">
                <a:latin typeface="Calibri" pitchFamily="34" charset="0"/>
              </a:rPr>
              <a:t>+1</a:t>
            </a:r>
            <a:r>
              <a:rPr lang="ru-RU" sz="3200">
                <a:latin typeface="Calibri" pitchFamily="34" charset="0"/>
              </a:rPr>
              <a:t>, кислорода = </a:t>
            </a:r>
            <a:r>
              <a:rPr lang="ru-RU" sz="3200" b="1">
                <a:latin typeface="Calibri" pitchFamily="34" charset="0"/>
              </a:rPr>
              <a:t>-2</a:t>
            </a:r>
            <a:r>
              <a:rPr lang="ru-RU" sz="3200">
                <a:latin typeface="Calibri" pitchFamily="34" charset="0"/>
              </a:rPr>
              <a:t>.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611188" y="333375"/>
            <a:ext cx="79216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latin typeface="Calibri" pitchFamily="34" charset="0"/>
              </a:rPr>
              <a:t>В соединениях с ковалентной неполярной  связью степень окисления =0</a:t>
            </a:r>
          </a:p>
          <a:p>
            <a:pPr algn="ctr"/>
            <a:endParaRPr lang="ru-RU" sz="4400">
              <a:latin typeface="Calibri" pitchFamily="34" charset="0"/>
            </a:endParaRPr>
          </a:p>
          <a:p>
            <a:r>
              <a:rPr lang="ru-RU" sz="3200">
                <a:latin typeface="Calibri" pitchFamily="34" charset="0"/>
              </a:rPr>
              <a:t>Например: 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О</a:t>
            </a:r>
            <a:r>
              <a:rPr lang="ru-RU" sz="4400" b="1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0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, Р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0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, Н</a:t>
            </a:r>
            <a:r>
              <a:rPr lang="ru-RU" sz="4400" b="1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0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, С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0</a:t>
            </a:r>
            <a:endParaRPr lang="ru-RU" sz="44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250825" y="188913"/>
            <a:ext cx="856932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В соединениях с </a:t>
            </a:r>
            <a:r>
              <a:rPr lang="ru-RU" sz="3200" b="1" i="1">
                <a:latin typeface="Calibri" pitchFamily="34" charset="0"/>
              </a:rPr>
              <a:t>ковалентной полярной  свя</a:t>
            </a:r>
            <a:r>
              <a:rPr lang="ru-RU" sz="3200" b="1">
                <a:latin typeface="Calibri" pitchFamily="34" charset="0"/>
              </a:rPr>
              <a:t>з</a:t>
            </a:r>
            <a:r>
              <a:rPr lang="ru-RU" sz="3200" b="1" i="1">
                <a:latin typeface="Calibri" pitchFamily="34" charset="0"/>
              </a:rPr>
              <a:t>ью</a:t>
            </a:r>
            <a:r>
              <a:rPr lang="ru-RU" sz="3200" b="1">
                <a:latin typeface="Calibri" pitchFamily="34" charset="0"/>
              </a:rPr>
              <a:t> степень окисления элемента – это условный заряд его атома в молекуле, если считать, что молекула состоит из ионов, то есть рассматривать ковалентные полярные связи как ионные связи.</a:t>
            </a:r>
            <a:endParaRPr lang="ru-RU" sz="3200">
              <a:latin typeface="Calibri" pitchFamily="34" charset="0"/>
            </a:endParaRPr>
          </a:p>
          <a:p>
            <a:r>
              <a:rPr lang="ru-RU">
                <a:latin typeface="Calibri" pitchFamily="34" charset="0"/>
              </a:rPr>
              <a:t>Например:</a:t>
            </a:r>
          </a:p>
          <a:p>
            <a:r>
              <a:rPr lang="ru-RU" b="1">
                <a:latin typeface="Calibri" pitchFamily="34" charset="0"/>
              </a:rPr>
              <a:t> 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H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 :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Cl </a:t>
            </a:r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  </a:t>
            </a:r>
            <a:r>
              <a:rPr lang="ru-RU">
                <a:latin typeface="Calibri" pitchFamily="34" charset="0"/>
              </a:rPr>
              <a:t>считают, что общая электронная пара полностью переходит  к атому хлора (ЭО </a:t>
            </a:r>
            <a:r>
              <a:rPr lang="en-US" baseline="-25000">
                <a:latin typeface="Calibri" pitchFamily="34" charset="0"/>
              </a:rPr>
              <a:t>Cl </a:t>
            </a:r>
            <a:r>
              <a:rPr lang="ru-RU">
                <a:latin typeface="Calibri" pitchFamily="34" charset="0"/>
              </a:rPr>
              <a:t>&gt;ЭО </a:t>
            </a:r>
            <a:r>
              <a:rPr lang="en-US" baseline="-25000">
                <a:latin typeface="Calibri" pitchFamily="34" charset="0"/>
              </a:rPr>
              <a:t>H</a:t>
            </a:r>
            <a:r>
              <a:rPr lang="ru-RU">
                <a:latin typeface="Calibri" pitchFamily="34" charset="0"/>
              </a:rPr>
              <a:t>), то есть связь становится ионной 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H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+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Cl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-</a:t>
            </a:r>
            <a:r>
              <a:rPr lang="ru-RU">
                <a:latin typeface="Calibri" pitchFamily="34" charset="0"/>
              </a:rPr>
              <a:t>, следовательно  степень окисления водорода </a:t>
            </a:r>
            <a:r>
              <a:rPr lang="ru-RU" b="1">
                <a:latin typeface="Calibri" pitchFamily="34" charset="0"/>
              </a:rPr>
              <a:t>+1</a:t>
            </a:r>
            <a:r>
              <a:rPr lang="ru-RU">
                <a:latin typeface="Calibri" pitchFamily="34" charset="0"/>
              </a:rPr>
              <a:t>, а хлора  </a:t>
            </a:r>
            <a:r>
              <a:rPr lang="ru-RU" b="1">
                <a:latin typeface="Calibri" pitchFamily="34" charset="0"/>
              </a:rPr>
              <a:t>-1.</a:t>
            </a:r>
          </a:p>
          <a:p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H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+1 </a:t>
            </a:r>
            <a:r>
              <a:rPr lang="en-US" sz="4400" b="1">
                <a:solidFill>
                  <a:srgbClr val="FF0000"/>
                </a:solidFill>
                <a:latin typeface="Calibri" pitchFamily="34" charset="0"/>
              </a:rPr>
              <a:t>Cl</a:t>
            </a:r>
            <a:r>
              <a:rPr lang="ru-RU" sz="4400" b="1" baseline="30000">
                <a:solidFill>
                  <a:srgbClr val="FF0000"/>
                </a:solidFill>
                <a:latin typeface="Calibri" pitchFamily="34" charset="0"/>
              </a:rPr>
              <a:t>-1</a:t>
            </a:r>
            <a:endParaRPr lang="ru-RU">
              <a:latin typeface="Calibri" pitchFamily="34" charset="0"/>
            </a:endParaRPr>
          </a:p>
        </p:txBody>
      </p:sp>
      <p:sp>
        <p:nvSpPr>
          <p:cNvPr id="3" name="Овал 2"/>
          <p:cNvSpPr>
            <a:spLocks noChangeArrowheads="1"/>
          </p:cNvSpPr>
          <p:nvPr/>
        </p:nvSpPr>
        <p:spPr bwMode="auto">
          <a:xfrm flipH="1" flipV="1">
            <a:off x="684213" y="5589588"/>
            <a:ext cx="431800" cy="349250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rgbClr val="2185BA"/>
            </a:solidFill>
            <a:round/>
            <a:headEnd/>
            <a:tailEnd/>
          </a:ln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47813" y="5589588"/>
            <a:ext cx="431800" cy="349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Правила составления формул химических соединений</a:t>
            </a:r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1. Если СО химических элементов, входящих в состав соединений, одинаковы, то индексы не ставятся.</a:t>
            </a:r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4400" b="1" smtClean="0">
                <a:solidFill>
                  <a:srgbClr val="C00000"/>
                </a:solidFill>
              </a:rPr>
              <a:t>C</a:t>
            </a:r>
            <a:r>
              <a:rPr lang="en-US" sz="4400" b="1" baseline="30000" smtClean="0">
                <a:solidFill>
                  <a:srgbClr val="C00000"/>
                </a:solidFill>
              </a:rPr>
              <a:t>+2</a:t>
            </a:r>
            <a:r>
              <a:rPr lang="en-US" sz="4400" b="1" smtClean="0">
                <a:solidFill>
                  <a:srgbClr val="C00000"/>
                </a:solidFill>
              </a:rPr>
              <a:t>O</a:t>
            </a:r>
            <a:r>
              <a:rPr lang="en-US" sz="4400" b="1" baseline="30000" smtClean="0">
                <a:solidFill>
                  <a:srgbClr val="C00000"/>
                </a:solidFill>
              </a:rPr>
              <a:t>-2</a:t>
            </a:r>
            <a:r>
              <a:rPr lang="en-US" sz="4400" b="1" smtClean="0">
                <a:solidFill>
                  <a:srgbClr val="C00000"/>
                </a:solidFill>
              </a:rPr>
              <a:t>, Cu</a:t>
            </a:r>
            <a:r>
              <a:rPr lang="en-US" sz="4400" b="1" baseline="30000" smtClean="0">
                <a:solidFill>
                  <a:srgbClr val="C00000"/>
                </a:solidFill>
              </a:rPr>
              <a:t>+2</a:t>
            </a:r>
            <a:r>
              <a:rPr lang="en-US" sz="4400" b="1" smtClean="0">
                <a:solidFill>
                  <a:srgbClr val="C00000"/>
                </a:solidFill>
              </a:rPr>
              <a:t>O</a:t>
            </a:r>
            <a:r>
              <a:rPr lang="en-US" sz="4400" b="1" baseline="30000" smtClean="0">
                <a:solidFill>
                  <a:srgbClr val="C00000"/>
                </a:solidFill>
              </a:rPr>
              <a:t>-2</a:t>
            </a:r>
            <a:r>
              <a:rPr lang="en-US" sz="4400" b="1" smtClean="0">
                <a:solidFill>
                  <a:srgbClr val="C00000"/>
                </a:solidFill>
              </a:rPr>
              <a:t>, H</a:t>
            </a:r>
            <a:r>
              <a:rPr lang="en-US" sz="4400" b="1" baseline="30000" smtClean="0">
                <a:solidFill>
                  <a:srgbClr val="C00000"/>
                </a:solidFill>
              </a:rPr>
              <a:t>+1</a:t>
            </a:r>
            <a:r>
              <a:rPr lang="en-US" sz="4400" b="1" smtClean="0">
                <a:solidFill>
                  <a:srgbClr val="C00000"/>
                </a:solidFill>
              </a:rPr>
              <a:t>Cl</a:t>
            </a:r>
            <a:r>
              <a:rPr lang="en-US" sz="4400" b="1" baseline="30000" smtClean="0">
                <a:solidFill>
                  <a:srgbClr val="C00000"/>
                </a:solidFill>
              </a:rPr>
              <a:t>-1</a:t>
            </a:r>
            <a:endParaRPr lang="ru-RU" sz="4400" b="1" smtClean="0">
              <a:solidFill>
                <a:srgbClr val="C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b="1" baseline="30000" smtClean="0"/>
              <a:t> </a:t>
            </a:r>
            <a:endParaRPr lang="ru-RU" smtClean="0"/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3"/>
          <p:cNvSpPr>
            <a:spLocks noChangeArrowheads="1"/>
          </p:cNvSpPr>
          <p:nvPr/>
        </p:nvSpPr>
        <p:spPr bwMode="auto">
          <a:xfrm>
            <a:off x="395288" y="549275"/>
            <a:ext cx="8137525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Calibri" pitchFamily="34" charset="0"/>
              </a:rPr>
              <a:t>2. Если СО одного х.э. делится на СО другого х.э., то значение большей СО делим на значение меньшей и ставим полученное число возле х.э. с меньшей СО</a:t>
            </a:r>
          </a:p>
          <a:p>
            <a:pPr algn="ctr"/>
            <a:endParaRPr lang="ru-RU" sz="3200">
              <a:latin typeface="Calibri" pitchFamily="34" charset="0"/>
            </a:endParaRPr>
          </a:p>
          <a:p>
            <a:pPr algn="ctr"/>
            <a:endParaRPr lang="ru-RU" sz="3200">
              <a:latin typeface="Calibri" pitchFamily="34" charset="0"/>
            </a:endParaRPr>
          </a:p>
          <a:p>
            <a:pPr algn="ctr"/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S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+6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O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-2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  </a:t>
            </a:r>
            <a:endParaRPr lang="ru-RU" sz="4400" b="1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6:2=3 </a:t>
            </a:r>
            <a:r>
              <a:rPr lang="ru-RU" sz="4400" b="1">
                <a:solidFill>
                  <a:srgbClr val="C00000"/>
                </a:solidFill>
                <a:latin typeface="Calibri" pitchFamily="34" charset="0"/>
              </a:rPr>
              <a:t>        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→ </a:t>
            </a:r>
            <a:r>
              <a:rPr lang="ru-RU" sz="4400" b="1">
                <a:solidFill>
                  <a:srgbClr val="C00000"/>
                </a:solidFill>
                <a:latin typeface="Calibri" pitchFamily="34" charset="0"/>
              </a:rPr>
              <a:t>         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S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+6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O</a:t>
            </a:r>
            <a:r>
              <a:rPr lang="en-US" sz="4400" b="1" baseline="-25000">
                <a:solidFill>
                  <a:srgbClr val="C00000"/>
                </a:solidFill>
                <a:latin typeface="Calibri" pitchFamily="34" charset="0"/>
              </a:rPr>
              <a:t>3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-2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  </a:t>
            </a:r>
            <a:endParaRPr lang="ru-RU" sz="4400" b="1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468313" y="908050"/>
            <a:ext cx="8351837" cy="471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3. Если значения СО не делятся друг на друга, ставим их в виде индексов «крест- накрест»</a:t>
            </a:r>
          </a:p>
          <a:p>
            <a:endParaRPr lang="ru-RU" sz="3200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  <a:p>
            <a:pPr algn="ctr"/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Al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+3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O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-2 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→Al</a:t>
            </a:r>
            <a:r>
              <a:rPr lang="en-US" sz="4400" b="1" baseline="-2500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+3</a:t>
            </a:r>
            <a:r>
              <a:rPr lang="en-US" sz="4400" b="1">
                <a:solidFill>
                  <a:srgbClr val="C00000"/>
                </a:solidFill>
                <a:latin typeface="Calibri" pitchFamily="34" charset="0"/>
              </a:rPr>
              <a:t>O</a:t>
            </a:r>
            <a:r>
              <a:rPr lang="en-US" sz="4400" b="1" baseline="-25000">
                <a:solidFill>
                  <a:srgbClr val="C00000"/>
                </a:solidFill>
                <a:latin typeface="Calibri" pitchFamily="34" charset="0"/>
              </a:rPr>
              <a:t>3</a:t>
            </a:r>
            <a:r>
              <a:rPr lang="en-US" sz="4400" b="1" baseline="30000">
                <a:solidFill>
                  <a:srgbClr val="C00000"/>
                </a:solidFill>
                <a:latin typeface="Calibri" pitchFamily="34" charset="0"/>
              </a:rPr>
              <a:t>-2</a:t>
            </a:r>
            <a:endParaRPr lang="ru-RU" sz="4400">
              <a:solidFill>
                <a:srgbClr val="C00000"/>
              </a:solidFill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87675" y="4076700"/>
            <a:ext cx="1008063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276600" y="4076700"/>
            <a:ext cx="576263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>
            <a:off x="5435600" y="4221163"/>
            <a:ext cx="1152525" cy="180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795963" y="4221163"/>
            <a:ext cx="43180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38150" y="23812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Определение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степени окисления элементов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035300" cy="4525963"/>
          </a:xfrm>
        </p:spPr>
        <p:txBody>
          <a:bodyPr rtlCol="0">
            <a:normAutofit lnSpcReduction="10000"/>
          </a:bodyPr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Al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2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O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3</a:t>
            </a:r>
            <a:endParaRPr lang="en-US" sz="4400" b="1" kern="0" baseline="30000" dirty="0" smtClean="0">
              <a:solidFill>
                <a:srgbClr val="333399"/>
              </a:solidFill>
              <a:latin typeface="Arial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Ca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3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N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2</a:t>
            </a:r>
            <a:endParaRPr lang="en-US" sz="4400" b="1" kern="0" baseline="30000" dirty="0" smtClean="0">
              <a:solidFill>
                <a:srgbClr val="333399"/>
              </a:solidFill>
              <a:latin typeface="Arial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K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2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S</a:t>
            </a:r>
            <a:endParaRPr lang="ru-RU" sz="4400" b="1" kern="0" dirty="0" smtClean="0">
              <a:solidFill>
                <a:srgbClr val="333399"/>
              </a:solidFill>
              <a:latin typeface="Arial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P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2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O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5</a:t>
            </a:r>
            <a:endParaRPr lang="en-US" sz="4400" b="1" kern="0" baseline="30000" dirty="0" smtClean="0">
              <a:solidFill>
                <a:srgbClr val="333399"/>
              </a:solidFill>
              <a:latin typeface="Arial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C</a:t>
            </a:r>
            <a:r>
              <a:rPr lang="ru-RU" sz="4400" b="1" kern="0" dirty="0" smtClean="0">
                <a:solidFill>
                  <a:srgbClr val="333399"/>
                </a:solidFill>
                <a:latin typeface="Arial"/>
              </a:rPr>
              <a:t>а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O</a:t>
            </a:r>
            <a:endParaRPr lang="en-US" sz="4400" b="1" kern="0" baseline="30000" dirty="0" smtClean="0">
              <a:solidFill>
                <a:srgbClr val="333399"/>
              </a:solidFill>
              <a:latin typeface="Arial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As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2</a:t>
            </a:r>
            <a:r>
              <a:rPr lang="en-US" sz="4400" b="1" kern="0" dirty="0" smtClean="0">
                <a:solidFill>
                  <a:srgbClr val="333399"/>
                </a:solidFill>
                <a:latin typeface="Arial"/>
              </a:rPr>
              <a:t>O</a:t>
            </a:r>
            <a:r>
              <a:rPr lang="en-US" sz="4400" b="1" kern="0" baseline="-25000" dirty="0" smtClean="0">
                <a:solidFill>
                  <a:srgbClr val="333399"/>
                </a:solidFill>
                <a:latin typeface="Arial"/>
              </a:rPr>
              <a:t>3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968750" y="1557338"/>
            <a:ext cx="4497388" cy="4525962"/>
          </a:xfrm>
        </p:spPr>
        <p:txBody>
          <a:bodyPr rtlCol="0">
            <a:normAutofit lnSpcReduction="10000"/>
          </a:bodyPr>
          <a:lstStyle/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Al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+3</a:t>
            </a: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O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3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-2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Ca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3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+2</a:t>
            </a: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N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-3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333399"/>
                </a:solidFill>
                <a:latin typeface="Verdana" pitchFamily="34" charset="0"/>
              </a:rPr>
              <a:t>K</a:t>
            </a:r>
            <a:r>
              <a:rPr lang="en-US" sz="4400" b="1" baseline="-25000" dirty="0" smtClean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baseline="30000" dirty="0" smtClean="0">
                <a:solidFill>
                  <a:srgbClr val="333399"/>
                </a:solidFill>
                <a:latin typeface="Verdana" pitchFamily="34" charset="0"/>
              </a:rPr>
              <a:t>+1</a:t>
            </a:r>
            <a:r>
              <a:rPr lang="en-US" sz="4400" b="1" dirty="0" smtClean="0">
                <a:solidFill>
                  <a:srgbClr val="333399"/>
                </a:solidFill>
                <a:latin typeface="Verdana" pitchFamily="34" charset="0"/>
              </a:rPr>
              <a:t>S</a:t>
            </a:r>
            <a:r>
              <a:rPr lang="en-US" sz="4400" b="1" baseline="30000" dirty="0" smtClean="0">
                <a:solidFill>
                  <a:srgbClr val="333399"/>
                </a:solidFill>
                <a:latin typeface="Verdana" pitchFamily="34" charset="0"/>
              </a:rPr>
              <a:t>-2</a:t>
            </a:r>
            <a:endParaRPr lang="en-US" sz="4400" b="1" baseline="30000" dirty="0">
              <a:solidFill>
                <a:srgbClr val="333399"/>
              </a:solidFill>
              <a:latin typeface="Verdana" pitchFamily="34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P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+5</a:t>
            </a: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O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5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-2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333399"/>
                </a:solidFill>
                <a:latin typeface="Verdana" pitchFamily="34" charset="0"/>
              </a:rPr>
              <a:t>C</a:t>
            </a:r>
            <a:r>
              <a:rPr lang="ru-RU" sz="4400" b="1" dirty="0" smtClean="0">
                <a:solidFill>
                  <a:srgbClr val="333399"/>
                </a:solidFill>
                <a:latin typeface="Verdana" pitchFamily="34" charset="0"/>
              </a:rPr>
              <a:t>а</a:t>
            </a:r>
            <a:r>
              <a:rPr lang="en-US" sz="4400" b="1" baseline="30000" dirty="0" smtClean="0">
                <a:solidFill>
                  <a:srgbClr val="333399"/>
                </a:solidFill>
                <a:latin typeface="Verdana" pitchFamily="34" charset="0"/>
              </a:rPr>
              <a:t>+</a:t>
            </a:r>
            <a:r>
              <a:rPr lang="ru-RU" sz="4400" b="1" baseline="30000" dirty="0" smtClean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dirty="0" smtClean="0">
                <a:solidFill>
                  <a:srgbClr val="333399"/>
                </a:solidFill>
                <a:latin typeface="Verdana" pitchFamily="34" charset="0"/>
              </a:rPr>
              <a:t>O</a:t>
            </a:r>
            <a:r>
              <a:rPr lang="en-US" sz="4400" b="1" baseline="30000" dirty="0" smtClean="0">
                <a:solidFill>
                  <a:srgbClr val="333399"/>
                </a:solidFill>
                <a:latin typeface="Verdana" pitchFamily="34" charset="0"/>
              </a:rPr>
              <a:t>-2</a:t>
            </a:r>
            <a:endParaRPr lang="en-US" sz="4400" b="1" baseline="30000" dirty="0">
              <a:solidFill>
                <a:srgbClr val="333399"/>
              </a:solidFill>
              <a:latin typeface="Verdana" pitchFamily="34" charset="0"/>
            </a:endParaRP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As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2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+3</a:t>
            </a:r>
            <a:r>
              <a:rPr lang="en-US" sz="4400" b="1" dirty="0">
                <a:solidFill>
                  <a:srgbClr val="333399"/>
                </a:solidFill>
                <a:latin typeface="Verdana" pitchFamily="34" charset="0"/>
              </a:rPr>
              <a:t>O</a:t>
            </a:r>
            <a:r>
              <a:rPr lang="en-US" sz="4400" b="1" baseline="-25000" dirty="0">
                <a:solidFill>
                  <a:srgbClr val="333399"/>
                </a:solidFill>
                <a:latin typeface="Verdana" pitchFamily="34" charset="0"/>
              </a:rPr>
              <a:t>3</a:t>
            </a:r>
            <a:r>
              <a:rPr lang="en-US" sz="4400" b="1" baseline="30000" dirty="0">
                <a:solidFill>
                  <a:srgbClr val="333399"/>
                </a:solidFill>
                <a:latin typeface="Verdana" pitchFamily="34" charset="0"/>
              </a:rPr>
              <a:t>-2</a:t>
            </a:r>
          </a:p>
        </p:txBody>
      </p:sp>
      <p:sp>
        <p:nvSpPr>
          <p:cNvPr id="2" name="Овал 1"/>
          <p:cNvSpPr/>
          <p:nvPr/>
        </p:nvSpPr>
        <p:spPr>
          <a:xfrm>
            <a:off x="3851275" y="1484313"/>
            <a:ext cx="3744913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965575" y="2246313"/>
            <a:ext cx="3597275" cy="868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995738" y="3716338"/>
            <a:ext cx="3724275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995738" y="4508500"/>
            <a:ext cx="3744912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016375" y="5300663"/>
            <a:ext cx="3724275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989388" y="3005138"/>
            <a:ext cx="3724275" cy="792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4967288" y="1849438"/>
            <a:ext cx="154940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5422900" y="1885950"/>
            <a:ext cx="638175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049838" y="2565400"/>
            <a:ext cx="1657350" cy="287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5540375" y="2570163"/>
            <a:ext cx="647700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4532313" y="3200400"/>
            <a:ext cx="1008062" cy="344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5208588" y="3255963"/>
            <a:ext cx="936625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Номенклатура бинарных соединений</a:t>
            </a:r>
          </a:p>
        </p:txBody>
      </p:sp>
      <p:graphicFrame>
        <p:nvGraphicFramePr>
          <p:cNvPr id="35863" name="Group 23"/>
          <p:cNvGraphicFramePr>
            <a:graphicFrameLocks noGrp="1"/>
          </p:cNvGraphicFramePr>
          <p:nvPr>
            <p:ph sz="half" idx="1"/>
          </p:nvPr>
        </p:nvGraphicFramePr>
        <p:xfrm>
          <a:off x="107950" y="1916113"/>
          <a:ext cx="4470400" cy="4537076"/>
        </p:xfrm>
        <a:graphic>
          <a:graphicData uri="http://schemas.openxmlformats.org/drawingml/2006/table">
            <a:tbl>
              <a:tblPr/>
              <a:tblGrid>
                <a:gridCol w="4470400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Первое слово +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45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корне слова от 3 до 5 букв латинского названия электроотрицательно-го х.э. + суффикс «</a:t>
                      </a: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ид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859" name="Group 19"/>
          <p:cNvGraphicFramePr>
            <a:graphicFrameLocks noGrp="1"/>
          </p:cNvGraphicFramePr>
          <p:nvPr>
            <p:ph sz="half" idx="2"/>
          </p:nvPr>
        </p:nvGraphicFramePr>
        <p:xfrm>
          <a:off x="4572000" y="1916113"/>
          <a:ext cx="4537075" cy="4321175"/>
        </p:xfrm>
        <a:graphic>
          <a:graphicData uri="http://schemas.openxmlformats.org/drawingml/2006/table">
            <a:tbl>
              <a:tblPr/>
              <a:tblGrid>
                <a:gridCol w="4537075"/>
              </a:tblGrid>
              <a:tr h="1085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Второе слово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3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русское название электроположительно-го х.э. в родительном падеже (с указанием СО, если она переменная)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Знать:</a:t>
            </a: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>
                <a:latin typeface="Arial" charset="0"/>
              </a:rPr>
              <a:t>Э</a:t>
            </a:r>
            <a:r>
              <a:rPr lang="ru-RU" smtClean="0"/>
              <a:t>лементы с постоянной степенью окисления;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>
                <a:latin typeface="Arial" charset="0"/>
              </a:rPr>
              <a:t>Э</a:t>
            </a:r>
            <a:r>
              <a:rPr lang="ru-RU" smtClean="0"/>
              <a:t>лементы, высшая степень окисления которых не равна номеру группы, в которой они находятся периодической системе;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/>
              <a:t>Соединения водорода и кислорода, в которых эти элементы имеют не характерные для них степени окисления.</a:t>
            </a:r>
          </a:p>
          <a:p>
            <a:pPr marL="609600" indent="-609600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316" y="208707"/>
            <a:ext cx="3456385" cy="79208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Химические элементы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575050" y="319087"/>
            <a:ext cx="5111750" cy="5853114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Корень слов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Нитр</a:t>
            </a:r>
            <a:r>
              <a:rPr lang="ru-RU" dirty="0" smtClean="0"/>
              <a:t>огениум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Бром</a:t>
            </a:r>
            <a:r>
              <a:rPr lang="ru-RU" dirty="0" smtClean="0"/>
              <a:t>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Гидр</a:t>
            </a:r>
            <a:r>
              <a:rPr lang="ru-RU" dirty="0" smtClean="0"/>
              <a:t>огениум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Окс</a:t>
            </a:r>
            <a:r>
              <a:rPr lang="ru-RU" dirty="0" smtClean="0"/>
              <a:t>игениум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Силиц</a:t>
            </a:r>
            <a:r>
              <a:rPr lang="ru-RU" dirty="0" smtClean="0"/>
              <a:t>иум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Сульф</a:t>
            </a:r>
            <a:r>
              <a:rPr lang="ru-RU" dirty="0" smtClean="0"/>
              <a:t>ур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Карб</a:t>
            </a:r>
            <a:r>
              <a:rPr lang="ru-RU" dirty="0" smtClean="0"/>
              <a:t>онеум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Фтор</a:t>
            </a:r>
            <a:r>
              <a:rPr lang="ru-RU" dirty="0" smtClean="0"/>
              <a:t>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Хлор</a:t>
            </a:r>
            <a:r>
              <a:rPr lang="ru-RU" dirty="0" smtClean="0"/>
              <a:t>ум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26628" name="Текст 6"/>
          <p:cNvSpPr>
            <a:spLocks noGrp="1"/>
          </p:cNvSpPr>
          <p:nvPr>
            <p:ph type="body" sz="half" idx="2"/>
          </p:nvPr>
        </p:nvSpPr>
        <p:spPr>
          <a:xfrm>
            <a:off x="468313" y="908050"/>
            <a:ext cx="3008312" cy="5289550"/>
          </a:xfrm>
        </p:spPr>
        <p:txBody>
          <a:bodyPr/>
          <a:lstStyle/>
          <a:p>
            <a:pPr eaLnBrk="1" hangingPunct="1"/>
            <a:r>
              <a:rPr lang="en-US" sz="3200" b="1" smtClean="0"/>
              <a:t>N</a:t>
            </a:r>
          </a:p>
          <a:p>
            <a:pPr eaLnBrk="1" hangingPunct="1"/>
            <a:r>
              <a:rPr lang="en-US" sz="3200" b="1" smtClean="0"/>
              <a:t>Br</a:t>
            </a:r>
          </a:p>
          <a:p>
            <a:pPr eaLnBrk="1" hangingPunct="1"/>
            <a:r>
              <a:rPr lang="en-US" sz="3200" b="1" smtClean="0"/>
              <a:t>H</a:t>
            </a:r>
          </a:p>
          <a:p>
            <a:pPr eaLnBrk="1" hangingPunct="1"/>
            <a:r>
              <a:rPr lang="en-US" sz="3200" b="1" smtClean="0"/>
              <a:t>O</a:t>
            </a:r>
          </a:p>
          <a:p>
            <a:pPr eaLnBrk="1" hangingPunct="1"/>
            <a:r>
              <a:rPr lang="en-US" sz="3200" b="1" smtClean="0"/>
              <a:t>Si</a:t>
            </a:r>
          </a:p>
          <a:p>
            <a:pPr eaLnBrk="1" hangingPunct="1"/>
            <a:r>
              <a:rPr lang="en-US" sz="3200" b="1" smtClean="0"/>
              <a:t>S</a:t>
            </a:r>
          </a:p>
          <a:p>
            <a:pPr eaLnBrk="1" hangingPunct="1"/>
            <a:r>
              <a:rPr lang="en-US" sz="3200" b="1" smtClean="0"/>
              <a:t>C</a:t>
            </a:r>
          </a:p>
          <a:p>
            <a:pPr eaLnBrk="1" hangingPunct="1"/>
            <a:r>
              <a:rPr lang="en-US" sz="3200" b="1" smtClean="0"/>
              <a:t>F</a:t>
            </a:r>
          </a:p>
          <a:p>
            <a:pPr eaLnBrk="1" hangingPunct="1"/>
            <a:r>
              <a:rPr lang="en-US" sz="3200" b="1" smtClean="0"/>
              <a:t>Cl</a:t>
            </a:r>
            <a:endParaRPr lang="ru-RU" sz="3200" b="1" smtClean="0"/>
          </a:p>
          <a:p>
            <a:pPr eaLnBrk="1" hangingPunct="1"/>
            <a:endParaRPr lang="ru-R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3008" y="129847"/>
            <a:ext cx="8791872" cy="70583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n-cs"/>
              </a:rPr>
              <a:t>Назовите бинарные соединения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  <a:p>
            <a:pPr>
              <a:defRPr/>
            </a:pPr>
            <a:endParaRPr lang="ru-RU" sz="3200" b="1" dirty="0">
              <a:solidFill>
                <a:srgbClr val="FF3300"/>
              </a:solidFill>
              <a:cs typeface="+mn-cs"/>
            </a:endParaRPr>
          </a:p>
          <a:p>
            <a:pPr>
              <a:defRPr/>
            </a:pPr>
            <a:r>
              <a:rPr lang="en-US" sz="4400" b="1" dirty="0">
                <a:solidFill>
                  <a:srgbClr val="C00000"/>
                </a:solidFill>
                <a:cs typeface="+mn-cs"/>
              </a:rPr>
              <a:t>CO</a:t>
            </a:r>
            <a:r>
              <a:rPr lang="en-US" sz="4400" b="1" baseline="-25000" dirty="0">
                <a:solidFill>
                  <a:srgbClr val="C00000"/>
                </a:solidFill>
                <a:cs typeface="+mn-cs"/>
              </a:rPr>
              <a:t>2</a:t>
            </a:r>
            <a:r>
              <a:rPr lang="ru-RU" sz="4400" b="1" baseline="-25000" dirty="0">
                <a:solidFill>
                  <a:srgbClr val="C00000"/>
                </a:solidFill>
                <a:cs typeface="+mn-cs"/>
              </a:rPr>
              <a:t>   </a:t>
            </a:r>
            <a:r>
              <a:rPr lang="ru-RU" sz="3200" b="1" baseline="-25000" dirty="0">
                <a:solidFill>
                  <a:srgbClr val="C00000"/>
                </a:solidFill>
                <a:cs typeface="+mn-cs"/>
              </a:rPr>
              <a:t>                     </a:t>
            </a:r>
            <a:r>
              <a:rPr lang="ru-RU" sz="4400" b="1" dirty="0">
                <a:solidFill>
                  <a:srgbClr val="C00000"/>
                </a:solidFill>
                <a:cs typeface="+mn-cs"/>
              </a:rPr>
              <a:t>оксид  углерода</a:t>
            </a:r>
            <a:r>
              <a:rPr lang="en-US" sz="4400" b="1" dirty="0">
                <a:solidFill>
                  <a:srgbClr val="C00000"/>
                </a:solidFill>
                <a:cs typeface="+mn-cs"/>
              </a:rPr>
              <a:t>(IV)</a:t>
            </a:r>
            <a:endParaRPr lang="ru-RU" sz="4400" b="1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endParaRPr lang="en-US" sz="2400" b="1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r>
              <a:rPr lang="en-US" sz="4400" b="1" dirty="0">
                <a:solidFill>
                  <a:srgbClr val="C00000"/>
                </a:solidFill>
                <a:cs typeface="+mn-cs"/>
              </a:rPr>
              <a:t>FeCl</a:t>
            </a:r>
            <a:r>
              <a:rPr lang="en-US" sz="4400" b="1" baseline="-25000" dirty="0">
                <a:solidFill>
                  <a:srgbClr val="C00000"/>
                </a:solidFill>
                <a:cs typeface="+mn-cs"/>
              </a:rPr>
              <a:t>3</a:t>
            </a:r>
            <a:r>
              <a:rPr lang="ru-RU" sz="4400" b="1" baseline="-25000" dirty="0">
                <a:solidFill>
                  <a:srgbClr val="C00000"/>
                </a:solidFill>
                <a:cs typeface="+mn-cs"/>
              </a:rPr>
              <a:t>               </a:t>
            </a:r>
            <a:r>
              <a:rPr lang="ru-RU" sz="4400" b="1" dirty="0">
                <a:solidFill>
                  <a:srgbClr val="C00000"/>
                </a:solidFill>
                <a:cs typeface="+mn-cs"/>
              </a:rPr>
              <a:t>хлорид железа </a:t>
            </a:r>
            <a:r>
              <a:rPr lang="en-US" sz="4400" b="1" dirty="0">
                <a:solidFill>
                  <a:srgbClr val="C00000"/>
                </a:solidFill>
                <a:cs typeface="+mn-cs"/>
              </a:rPr>
              <a:t>(III)</a:t>
            </a:r>
            <a:r>
              <a:rPr lang="ru-RU" sz="4400" b="1" dirty="0">
                <a:solidFill>
                  <a:srgbClr val="C00000"/>
                </a:solidFill>
                <a:cs typeface="+mn-cs"/>
              </a:rPr>
              <a:t> </a:t>
            </a:r>
            <a:endParaRPr lang="ru-RU" sz="4400" b="1" baseline="-25000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r>
              <a:rPr lang="ru-RU" sz="3200" b="1" dirty="0">
                <a:solidFill>
                  <a:srgbClr val="C00000"/>
                </a:solidFill>
                <a:cs typeface="+mn-cs"/>
              </a:rPr>
              <a:t>                                  </a:t>
            </a:r>
            <a:endParaRPr lang="ru-RU" sz="2400" b="1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r>
              <a:rPr lang="en-US" sz="4400" b="1" dirty="0">
                <a:solidFill>
                  <a:srgbClr val="C00000"/>
                </a:solidFill>
                <a:cs typeface="+mn-cs"/>
              </a:rPr>
              <a:t>SnCl</a:t>
            </a:r>
            <a:r>
              <a:rPr lang="en-US" sz="4400" b="1" baseline="-25000" dirty="0">
                <a:solidFill>
                  <a:srgbClr val="C00000"/>
                </a:solidFill>
                <a:cs typeface="+mn-cs"/>
              </a:rPr>
              <a:t>4</a:t>
            </a:r>
            <a:r>
              <a:rPr lang="ru-RU" sz="5400" b="1" dirty="0">
                <a:solidFill>
                  <a:srgbClr val="C00000"/>
                </a:solidFill>
                <a:cs typeface="+mn-cs"/>
              </a:rPr>
              <a:t>        </a:t>
            </a:r>
            <a:r>
              <a:rPr lang="ru-RU" sz="4400" b="1" dirty="0">
                <a:solidFill>
                  <a:srgbClr val="C00000"/>
                </a:solidFill>
                <a:cs typeface="+mn-cs"/>
              </a:rPr>
              <a:t>хлорид олова</a:t>
            </a:r>
            <a:r>
              <a:rPr lang="en-US" sz="4400" b="1" dirty="0">
                <a:solidFill>
                  <a:srgbClr val="C00000"/>
                </a:solidFill>
                <a:cs typeface="+mn-cs"/>
              </a:rPr>
              <a:t>(IV)</a:t>
            </a:r>
            <a:endParaRPr lang="ru-RU" sz="4400" b="1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endParaRPr lang="ru-RU" sz="4400" b="1" baseline="-25000" dirty="0">
              <a:solidFill>
                <a:srgbClr val="C00000"/>
              </a:solidFill>
              <a:cs typeface="+mn-cs"/>
            </a:endParaRPr>
          </a:p>
          <a:p>
            <a:pPr>
              <a:defRPr/>
            </a:pPr>
            <a:r>
              <a:rPr lang="en-US" sz="4400" b="1" dirty="0">
                <a:solidFill>
                  <a:srgbClr val="C00000"/>
                </a:solidFill>
                <a:cs typeface="+mn-cs"/>
              </a:rPr>
              <a:t>AlJ</a:t>
            </a:r>
            <a:r>
              <a:rPr lang="en-US" sz="4400" b="1" baseline="-25000" dirty="0">
                <a:solidFill>
                  <a:srgbClr val="C00000"/>
                </a:solidFill>
                <a:cs typeface="+mn-cs"/>
              </a:rPr>
              <a:t>3</a:t>
            </a:r>
            <a:r>
              <a:rPr lang="ru-RU" sz="4400" b="1" baseline="-25000" dirty="0">
                <a:solidFill>
                  <a:srgbClr val="C00000"/>
                </a:solidFill>
                <a:cs typeface="+mn-cs"/>
              </a:rPr>
              <a:t>                   </a:t>
            </a:r>
            <a:r>
              <a:rPr lang="ru-RU" sz="4400" b="1" dirty="0">
                <a:solidFill>
                  <a:srgbClr val="000000"/>
                </a:solidFill>
                <a:cs typeface="+mn-cs"/>
              </a:rPr>
              <a:t>иодид алюминия</a:t>
            </a:r>
          </a:p>
          <a:p>
            <a:pPr>
              <a:defRPr/>
            </a:pPr>
            <a:endParaRPr lang="ru-RU" sz="4400" b="1" baseline="-25000" dirty="0">
              <a:solidFill>
                <a:srgbClr val="FF3300"/>
              </a:solidFill>
              <a:cs typeface="+mn-cs"/>
            </a:endParaRPr>
          </a:p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cs typeface="+mn-cs"/>
              </a:rPr>
              <a:t> </a:t>
            </a:r>
            <a:r>
              <a:rPr lang="ru-RU" sz="3200" b="1" dirty="0">
                <a:solidFill>
                  <a:srgbClr val="000000"/>
                </a:solidFill>
                <a:cs typeface="+mn-cs"/>
              </a:rPr>
              <a:t>                                        </a:t>
            </a:r>
            <a:endParaRPr lang="ru-RU" sz="2400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3203575" y="1700213"/>
            <a:ext cx="5689600" cy="4422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sz="4000" b="1">
                <a:solidFill>
                  <a:srgbClr val="990000"/>
                </a:solidFill>
              </a:rPr>
              <a:t>Оксид углерода </a:t>
            </a:r>
            <a:r>
              <a:rPr lang="en-US" sz="4000" b="1">
                <a:solidFill>
                  <a:srgbClr val="990000"/>
                </a:solidFill>
              </a:rPr>
              <a:t>(IV)</a:t>
            </a:r>
            <a:endParaRPr lang="ru-RU" sz="4000" b="1">
              <a:solidFill>
                <a:srgbClr val="990000"/>
              </a:solidFill>
            </a:endParaRP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sz="4000" b="1">
                <a:solidFill>
                  <a:srgbClr val="990000"/>
                </a:solidFill>
              </a:rPr>
              <a:t>Хлорид железа </a:t>
            </a:r>
            <a:r>
              <a:rPr lang="en-US" sz="4000" b="1">
                <a:solidFill>
                  <a:srgbClr val="990000"/>
                </a:solidFill>
              </a:rPr>
              <a:t>(III)</a:t>
            </a:r>
            <a:endParaRPr lang="ru-RU" sz="4000" b="1">
              <a:solidFill>
                <a:srgbClr val="990000"/>
              </a:solidFill>
            </a:endParaRP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sz="4000" b="1">
                <a:solidFill>
                  <a:srgbClr val="990000"/>
                </a:solidFill>
              </a:rPr>
              <a:t>Хлорид олова </a:t>
            </a:r>
            <a:r>
              <a:rPr lang="en-US" sz="4000" b="1">
                <a:solidFill>
                  <a:srgbClr val="990000"/>
                </a:solidFill>
              </a:rPr>
              <a:t>(IV)</a:t>
            </a: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sz="4000" b="1">
                <a:solidFill>
                  <a:srgbClr val="990000"/>
                </a:solidFill>
              </a:rPr>
              <a:t>Иодид алюминия</a:t>
            </a:r>
          </a:p>
        </p:txBody>
      </p:sp>
      <p:sp>
        <p:nvSpPr>
          <p:cNvPr id="2" name="Овал 1"/>
          <p:cNvSpPr/>
          <p:nvPr/>
        </p:nvSpPr>
        <p:spPr>
          <a:xfrm>
            <a:off x="2771775" y="5229225"/>
            <a:ext cx="5983288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700338" y="4076700"/>
            <a:ext cx="5976937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627313" y="2924175"/>
            <a:ext cx="5976937" cy="1081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771775" y="1773238"/>
            <a:ext cx="5903913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Составление формул соединений по названию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07988" y="1916113"/>
            <a:ext cx="3609975" cy="4392612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 smtClean="0"/>
              <a:t>Запишите формулы: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b="1" dirty="0" smtClean="0"/>
              <a:t>1.Оксидов марганца (</a:t>
            </a:r>
            <a:r>
              <a:rPr lang="en-US" sz="11200" b="1" dirty="0" smtClean="0"/>
              <a:t>II</a:t>
            </a:r>
            <a:r>
              <a:rPr lang="ru-RU" sz="11200" b="1" dirty="0" smtClean="0"/>
              <a:t>),(</a:t>
            </a:r>
            <a:r>
              <a:rPr lang="en-US" sz="11200" b="1" dirty="0" smtClean="0"/>
              <a:t>III</a:t>
            </a:r>
            <a:r>
              <a:rPr lang="ru-RU" sz="11200" b="1" dirty="0" smtClean="0"/>
              <a:t>),(</a:t>
            </a:r>
            <a:r>
              <a:rPr lang="en-US" sz="11200" b="1" dirty="0" smtClean="0"/>
              <a:t>IV</a:t>
            </a:r>
            <a:r>
              <a:rPr lang="ru-RU" sz="11200" b="1" dirty="0" smtClean="0"/>
              <a:t>),(</a:t>
            </a:r>
            <a:r>
              <a:rPr lang="en-US" sz="11200" b="1" dirty="0" smtClean="0"/>
              <a:t>VII</a:t>
            </a:r>
            <a:r>
              <a:rPr lang="ru-RU" sz="11200" b="1" dirty="0" smtClean="0"/>
              <a:t>);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b="1" dirty="0" smtClean="0"/>
              <a:t>2.Нитридов: </a:t>
            </a:r>
            <a:r>
              <a:rPr lang="en-US" sz="11200" b="1" dirty="0" smtClean="0"/>
              <a:t>Na, Ca, Al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b="1" dirty="0" smtClean="0"/>
              <a:t>3.гидрида бария,</a:t>
            </a:r>
            <a:r>
              <a:rPr lang="en-US" sz="11200" b="1" dirty="0" smtClean="0"/>
              <a:t> </a:t>
            </a:r>
            <a:r>
              <a:rPr lang="ru-RU" sz="11200" b="1" dirty="0" smtClean="0"/>
              <a:t>хлорида сурьмы(</a:t>
            </a:r>
            <a:r>
              <a:rPr lang="en-US" sz="11200" b="1" dirty="0" smtClean="0"/>
              <a:t>V</a:t>
            </a:r>
            <a:r>
              <a:rPr lang="ru-RU" sz="11200" b="1" dirty="0" smtClean="0"/>
              <a:t>), сульфида алюминия, хлоридов фосфора (</a:t>
            </a:r>
            <a:r>
              <a:rPr lang="en-US" sz="11200" b="1" dirty="0" smtClean="0"/>
              <a:t>III</a:t>
            </a:r>
            <a:r>
              <a:rPr lang="ru-RU" sz="11200" b="1" dirty="0" smtClean="0"/>
              <a:t>),(</a:t>
            </a:r>
            <a:r>
              <a:rPr lang="en-US" sz="11200" b="1" dirty="0" smtClean="0"/>
              <a:t>V</a:t>
            </a:r>
            <a:r>
              <a:rPr lang="ru-RU" sz="11200" b="1" dirty="0" smtClean="0"/>
              <a:t>)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43450" y="1916113"/>
            <a:ext cx="4400550" cy="4321175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 smtClean="0"/>
              <a:t>Проверка: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b="1" dirty="0" smtClean="0"/>
              <a:t>1. </a:t>
            </a:r>
            <a:r>
              <a:rPr lang="en-US" sz="11200" b="1" dirty="0" smtClean="0"/>
              <a:t>MnO, Mn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O</a:t>
            </a:r>
            <a:r>
              <a:rPr lang="en-US" sz="7200" b="1" dirty="0" smtClean="0">
                <a:solidFill>
                  <a:srgbClr val="C00000"/>
                </a:solidFill>
              </a:rPr>
              <a:t>3</a:t>
            </a:r>
            <a:r>
              <a:rPr lang="en-US" sz="11200" b="1" dirty="0" smtClean="0"/>
              <a:t>, MnO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, Mn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O</a:t>
            </a:r>
            <a:r>
              <a:rPr lang="en-US" sz="7200" b="1" dirty="0" smtClean="0">
                <a:solidFill>
                  <a:srgbClr val="C00000"/>
                </a:solidFill>
              </a:rPr>
              <a:t>7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1200" b="1" dirty="0" smtClean="0"/>
              <a:t>2. Na</a:t>
            </a:r>
            <a:r>
              <a:rPr lang="en-US" sz="7200" b="1" dirty="0" smtClean="0">
                <a:solidFill>
                  <a:srgbClr val="C00000"/>
                </a:solidFill>
              </a:rPr>
              <a:t>3</a:t>
            </a:r>
            <a:r>
              <a:rPr lang="en-US" sz="11200" b="1" dirty="0" smtClean="0"/>
              <a:t>N, Ca</a:t>
            </a:r>
            <a:r>
              <a:rPr lang="en-US" sz="7200" b="1" dirty="0" smtClean="0">
                <a:solidFill>
                  <a:srgbClr val="C00000"/>
                </a:solidFill>
              </a:rPr>
              <a:t>3</a:t>
            </a:r>
            <a:r>
              <a:rPr lang="en-US" sz="11200" b="1" dirty="0" smtClean="0"/>
              <a:t>N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, AlN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b="1" dirty="0" smtClean="0"/>
              <a:t>3. </a:t>
            </a:r>
            <a:r>
              <a:rPr lang="en-US" sz="11200" b="1" dirty="0" smtClean="0"/>
              <a:t>BaH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, SbCl</a:t>
            </a:r>
            <a:r>
              <a:rPr lang="en-US" sz="7200" b="1" dirty="0" smtClean="0">
                <a:solidFill>
                  <a:srgbClr val="C00000"/>
                </a:solidFill>
              </a:rPr>
              <a:t>5</a:t>
            </a:r>
            <a:r>
              <a:rPr lang="en-US" sz="11200" b="1" dirty="0" smtClean="0"/>
              <a:t>, Al</a:t>
            </a:r>
            <a:r>
              <a:rPr lang="en-US" sz="7200" b="1" dirty="0" smtClean="0">
                <a:solidFill>
                  <a:srgbClr val="C00000"/>
                </a:solidFill>
              </a:rPr>
              <a:t>2</a:t>
            </a:r>
            <a:r>
              <a:rPr lang="en-US" sz="11200" b="1" dirty="0" smtClean="0"/>
              <a:t>S</a:t>
            </a:r>
            <a:r>
              <a:rPr lang="en-US" sz="7200" b="1" dirty="0" smtClean="0">
                <a:solidFill>
                  <a:srgbClr val="C00000"/>
                </a:solidFill>
              </a:rPr>
              <a:t>3</a:t>
            </a:r>
            <a:r>
              <a:rPr lang="en-US" sz="11200" b="1" dirty="0" smtClean="0"/>
              <a:t>, PCl</a:t>
            </a:r>
            <a:r>
              <a:rPr lang="en-US" sz="7200" b="1" dirty="0" smtClean="0">
                <a:solidFill>
                  <a:srgbClr val="C00000"/>
                </a:solidFill>
              </a:rPr>
              <a:t>3</a:t>
            </a:r>
            <a:r>
              <a:rPr lang="en-US" sz="11200" b="1" dirty="0" smtClean="0"/>
              <a:t>, PCl</a:t>
            </a:r>
            <a:r>
              <a:rPr lang="en-US" sz="7200" b="1" dirty="0" smtClean="0">
                <a:solidFill>
                  <a:srgbClr val="C00000"/>
                </a:solidFill>
              </a:rPr>
              <a:t>5</a:t>
            </a:r>
            <a:endParaRPr lang="ru-RU" sz="7200" b="1" dirty="0" smtClean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1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859338" y="2205038"/>
            <a:ext cx="3960812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4787900" y="3429000"/>
            <a:ext cx="4033838" cy="1081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4787900" y="4581525"/>
            <a:ext cx="3960813" cy="1079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323850" y="1052513"/>
          <a:ext cx="8280920" cy="5563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9951"/>
                <a:gridCol w="4140969"/>
              </a:tblGrid>
              <a:tr h="508046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Синквейн</a:t>
                      </a:r>
                      <a:r>
                        <a:rPr lang="ru-RU" sz="1200" dirty="0">
                          <a:effectLst/>
                        </a:rPr>
                        <a:t> – это стихотворение, состоящее из пяти строк, в которых человек высказывает свое отношение к проблеме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564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Одно ключевое слово (словосочетание), определяющее содержание </a:t>
                      </a:r>
                      <a:r>
                        <a:rPr lang="ru-RU" sz="1800" dirty="0" err="1">
                          <a:effectLst/>
                        </a:rPr>
                        <a:t>синквейна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Степень окисления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96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Несколько прилагательных, характеризующих данное слово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Положительная, отрицательная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96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Несколько глаголов, показывающие действия понятия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Таит секреты, объединяет, помогает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96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Короткое предложение, в котором автор высказывает свое отношение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Важная характеристика состояния атома в молекуле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31018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Одно слово, обычно существительное, через которое человек выражает свои чувства, ассоциации связанные с данным понятием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Формула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42727" y="139427"/>
            <a:ext cx="7992887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Рефлексия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563" y="1484313"/>
            <a:ext cx="4068762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00563" y="2565400"/>
            <a:ext cx="4068762" cy="79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00563" y="3357563"/>
            <a:ext cx="4068762" cy="71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500563" y="4076700"/>
            <a:ext cx="4068762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500563" y="5013325"/>
            <a:ext cx="4068762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Уметь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/>
              <a:t>Определять степени окисления элемента по его положению в периодической системе;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/>
              <a:t>Определять степени окисления элементов по формуле;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/>
              <a:t>Составлять формулы бинарных соединений по степени окисления;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r>
              <a:rPr lang="ru-RU" smtClean="0"/>
              <a:t>Называть бинарные соединения.</a:t>
            </a:r>
          </a:p>
          <a:p>
            <a:pPr marL="609600" indent="-609600" eaLnBrk="1" hangingPunct="1">
              <a:buClr>
                <a:schemeClr val="tx2"/>
              </a:buClr>
              <a:buFont typeface="Arial" charset="0"/>
              <a:buAutoNum type="arabicPeriod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 cstate="print"/>
          <a:srcRect l="9335"/>
          <a:stretch>
            <a:fillRect/>
          </a:stretch>
        </p:blipFill>
        <p:spPr>
          <a:xfrm>
            <a:off x="971550" y="333375"/>
            <a:ext cx="7693025" cy="1158875"/>
          </a:xfrm>
        </p:spPr>
      </p:pic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000" b="1" smtClean="0"/>
              <a:t>Степень окисления(СО)</a:t>
            </a:r>
            <a:r>
              <a:rPr lang="ru-RU" sz="4000" smtClean="0"/>
              <a:t> – это условный заряд атомов, найденный и для ковалентных полярных соединений, как для ионных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8"/>
            <a:ext cx="5472608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Постоянная степень окисления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half" idx="1"/>
          </p:nvPr>
        </p:nvGraphicFramePr>
        <p:xfrm>
          <a:off x="250825" y="1706563"/>
          <a:ext cx="4104456" cy="472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022"/>
                <a:gridCol w="3242434"/>
              </a:tblGrid>
              <a:tr h="10330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Металлы (+)</a:t>
                      </a:r>
                      <a:endParaRPr lang="ru-RU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04317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+1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Li, Na, K,  Rb, Cs, Ag</a:t>
                      </a:r>
                      <a:endParaRPr lang="ru-RU" sz="3200" b="1" dirty="0">
                        <a:effectLst/>
                      </a:endParaRPr>
                    </a:p>
                  </a:txBody>
                  <a:tcPr/>
                </a:tc>
              </a:tr>
              <a:tr h="152005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+2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Be, Mg, Ca, Sr,  Ba, Zn</a:t>
                      </a:r>
                      <a:endParaRPr lang="ru-RU" sz="3200" b="1" dirty="0" smtClean="0">
                        <a:effectLst/>
                      </a:endParaRPr>
                    </a:p>
                    <a:p>
                      <a:endParaRPr lang="ru-RU" sz="3200" b="1" dirty="0"/>
                    </a:p>
                  </a:txBody>
                  <a:tcPr/>
                </a:tc>
              </a:tr>
              <a:tr h="104317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+3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</a:t>
                      </a:r>
                      <a:endParaRPr lang="ru-RU" sz="3200" b="1" dirty="0" smtClean="0">
                        <a:effectLst/>
                      </a:endParaRPr>
                    </a:p>
                    <a:p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Объект 12"/>
          <p:cNvGraphicFramePr>
            <a:graphicFrameLocks noGrp="1"/>
          </p:cNvGraphicFramePr>
          <p:nvPr>
            <p:ph sz="half" idx="2"/>
          </p:nvPr>
        </p:nvGraphicFramePr>
        <p:xfrm>
          <a:off x="4643438" y="1706563"/>
          <a:ext cx="4176464" cy="3377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2808312"/>
              </a:tblGrid>
              <a:tr h="11259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Неметаллы (-)</a:t>
                      </a:r>
                      <a:endParaRPr lang="ru-RU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125995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F</a:t>
                      </a:r>
                      <a:endParaRPr lang="ru-RU" sz="3200" b="1" dirty="0" smtClean="0">
                        <a:effectLst/>
                      </a:endParaRPr>
                    </a:p>
                    <a:p>
                      <a:pPr algn="l"/>
                      <a:endParaRPr lang="ru-RU" sz="3200" b="1" dirty="0"/>
                    </a:p>
                  </a:txBody>
                  <a:tcPr/>
                </a:tc>
              </a:tr>
              <a:tr h="1125995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-2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O  </a:t>
                      </a:r>
                      <a:endParaRPr lang="ru-RU" sz="3200" b="1" dirty="0" smtClean="0">
                        <a:effectLst/>
                      </a:endParaRPr>
                    </a:p>
                    <a:p>
                      <a:pPr algn="l"/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116013" y="2781300"/>
            <a:ext cx="3168650" cy="1008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116013" y="3860800"/>
            <a:ext cx="3168650" cy="1330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16013" y="5373688"/>
            <a:ext cx="3167062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046788" y="2835275"/>
            <a:ext cx="2736850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061075" y="3989388"/>
            <a:ext cx="2736850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88640"/>
            <a:ext cx="6048672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Переменная степень окисления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250825" y="1700213"/>
          <a:ext cx="4032448" cy="4680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</a:tblGrid>
              <a:tr h="15446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Металлы (+)</a:t>
                      </a:r>
                      <a:endParaRPr lang="ru-RU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34596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+1, +2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Cu, Hg</a:t>
                      </a:r>
                      <a:endParaRPr lang="ru-RU" sz="32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89493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+2, +3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Fe, Co, Ni</a:t>
                      </a:r>
                      <a:endParaRPr lang="ru-RU" sz="3200" dirty="0"/>
                    </a:p>
                  </a:txBody>
                  <a:tcPr/>
                </a:tc>
              </a:tr>
              <a:tr h="89493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+2, +3, +6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Cr, Mo 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</p:nvPr>
        </p:nvGraphicFramePr>
        <p:xfrm>
          <a:off x="4643438" y="1773238"/>
          <a:ext cx="4110608" cy="4723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782"/>
                <a:gridCol w="1842826"/>
              </a:tblGrid>
              <a:tr h="8913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Неметаллы (-)</a:t>
                      </a:r>
                      <a:endParaRPr lang="ru-RU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51640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 +1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endParaRPr lang="ru-RU" sz="3200" dirty="0"/>
                    </a:p>
                  </a:txBody>
                  <a:tcPr/>
                </a:tc>
              </a:tr>
              <a:tr h="89133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-4, +2, +4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C, Si</a:t>
                      </a:r>
                      <a:endParaRPr lang="ru-RU" sz="32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89133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-3, +3, +5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N, P, As</a:t>
                      </a:r>
                      <a:endParaRPr lang="ru-RU" sz="32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51640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 +1, +3, +5, +7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Cl, Br, I</a:t>
                      </a:r>
                      <a:endParaRPr lang="ru-RU" sz="3200" b="1" dirty="0"/>
                    </a:p>
                  </a:txBody>
                  <a:tcPr/>
                </a:tc>
              </a:tr>
              <a:tr h="891333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 +4, +6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S, Se, Te</a:t>
                      </a:r>
                      <a:endParaRPr lang="ru-RU" sz="3200" dirty="0" smtClean="0">
                        <a:effectLst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68538" y="3284538"/>
            <a:ext cx="2016125" cy="1296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68538" y="4652963"/>
            <a:ext cx="2016125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68538" y="5589588"/>
            <a:ext cx="2016125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948488" y="2708275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48488" y="3284538"/>
            <a:ext cx="1800225" cy="865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948488" y="4221163"/>
            <a:ext cx="1811337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948488" y="5013325"/>
            <a:ext cx="18002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948488" y="5589588"/>
            <a:ext cx="1800225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200" b="1" smtClean="0">
                <a:solidFill>
                  <a:srgbClr val="C00000"/>
                </a:solidFill>
              </a:rPr>
              <a:t>Кислород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3200" smtClean="0"/>
              <a:t>в соединении со фтором имеет </a:t>
            </a:r>
            <a:r>
              <a:rPr lang="ru-RU" sz="3200" b="1" i="1" smtClean="0"/>
              <a:t>положительную СО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3200" smtClean="0"/>
              <a:t>Например: </a:t>
            </a:r>
            <a:r>
              <a:rPr lang="en-US" sz="4400" b="1" smtClean="0">
                <a:solidFill>
                  <a:srgbClr val="C00000"/>
                </a:solidFill>
              </a:rPr>
              <a:t>O</a:t>
            </a:r>
            <a:r>
              <a:rPr lang="en-US" sz="4400" b="1" baseline="30000" smtClean="0">
                <a:solidFill>
                  <a:srgbClr val="C00000"/>
                </a:solidFill>
              </a:rPr>
              <a:t>+2</a:t>
            </a:r>
            <a:r>
              <a:rPr lang="en-US" sz="4400" b="1" smtClean="0">
                <a:solidFill>
                  <a:srgbClr val="C00000"/>
                </a:solidFill>
              </a:rPr>
              <a:t> </a:t>
            </a:r>
            <a:r>
              <a:rPr lang="en-US" sz="4400" b="1" smtClean="0"/>
              <a:t>F</a:t>
            </a:r>
            <a:r>
              <a:rPr lang="en-US" sz="4400" b="1" baseline="-25000" smtClean="0"/>
              <a:t>2</a:t>
            </a:r>
            <a:r>
              <a:rPr lang="en-US" sz="4400" b="1" baseline="30000" smtClean="0"/>
              <a:t>-1</a:t>
            </a:r>
            <a:r>
              <a:rPr lang="en-US" sz="4400" b="1" baseline="30000" smtClean="0">
                <a:solidFill>
                  <a:srgbClr val="C00000"/>
                </a:solidFill>
              </a:rPr>
              <a:t> </a:t>
            </a:r>
            <a:endParaRPr lang="ru-RU" sz="4400" b="1" smtClean="0">
              <a:solidFill>
                <a:srgbClr val="C00000"/>
              </a:solidFill>
            </a:endParaRPr>
          </a:p>
        </p:txBody>
      </p:sp>
      <p:sp>
        <p:nvSpPr>
          <p:cNvPr id="10243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200" b="1" smtClean="0">
                <a:solidFill>
                  <a:srgbClr val="C00000"/>
                </a:solidFill>
              </a:rPr>
              <a:t>Водород</a:t>
            </a:r>
            <a:r>
              <a:rPr lang="ru-RU" sz="3200" smtClean="0">
                <a:solidFill>
                  <a:srgbClr val="C00000"/>
                </a:solidFill>
              </a:rPr>
              <a:t>,</a:t>
            </a:r>
            <a:r>
              <a:rPr lang="ru-RU" sz="3200" smtClean="0"/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3200" smtClean="0"/>
              <a:t>соединяясь с металлами проявляет </a:t>
            </a:r>
            <a:r>
              <a:rPr lang="ru-RU" sz="3200" b="1" i="1" smtClean="0"/>
              <a:t>отрицательную СО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3200" smtClean="0"/>
              <a:t>Например: </a:t>
            </a:r>
            <a:r>
              <a:rPr lang="en-US" sz="4400" b="1" smtClean="0"/>
              <a:t>K</a:t>
            </a:r>
            <a:r>
              <a:rPr lang="en-US" sz="4400" b="1" baseline="30000" smtClean="0"/>
              <a:t>+1</a:t>
            </a:r>
            <a:r>
              <a:rPr lang="en-US" sz="4400" b="1" smtClean="0">
                <a:solidFill>
                  <a:srgbClr val="C00000"/>
                </a:solidFill>
              </a:rPr>
              <a:t>H</a:t>
            </a:r>
            <a:r>
              <a:rPr lang="en-US" sz="4400" b="1" baseline="30000" smtClean="0">
                <a:solidFill>
                  <a:srgbClr val="C00000"/>
                </a:solidFill>
              </a:rPr>
              <a:t>-1 </a:t>
            </a:r>
            <a:endParaRPr lang="ru-RU" sz="4400" b="1" baseline="30000" smtClean="0">
              <a:solidFill>
                <a:srgbClr val="C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200" baseline="30000" smtClean="0"/>
              <a:t> </a:t>
            </a:r>
            <a:r>
              <a:rPr lang="ru-RU" sz="3200" smtClean="0"/>
              <a:t>                     </a:t>
            </a:r>
            <a:r>
              <a:rPr lang="en-US" sz="4400" b="1" smtClean="0"/>
              <a:t>Ca</a:t>
            </a:r>
            <a:r>
              <a:rPr lang="en-US" sz="4400" b="1" baseline="30000" smtClean="0"/>
              <a:t>+2</a:t>
            </a:r>
            <a:r>
              <a:rPr lang="en-US" sz="4400" b="1" smtClean="0">
                <a:solidFill>
                  <a:srgbClr val="C00000"/>
                </a:solidFill>
              </a:rPr>
              <a:t>H</a:t>
            </a:r>
            <a:r>
              <a:rPr lang="en-US" sz="4400" b="1" baseline="30000" smtClean="0">
                <a:solidFill>
                  <a:srgbClr val="C00000"/>
                </a:solidFill>
              </a:rPr>
              <a:t>-1</a:t>
            </a:r>
            <a:endParaRPr lang="ru-RU" sz="4400" b="1" smtClean="0">
              <a:solidFill>
                <a:srgbClr val="C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200" smtClean="0"/>
              <a:t>   </a:t>
            </a:r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260648"/>
            <a:ext cx="36004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Запомни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flipH="1">
            <a:off x="1331913" y="785813"/>
            <a:ext cx="976312" cy="600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5003800" y="676275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flipH="1">
            <a:off x="2940050" y="676275"/>
            <a:ext cx="1222375" cy="370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250825" y="333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99074" y="72480"/>
            <a:ext cx="61458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ea typeface="Calibri" pitchFamily="34" charset="0"/>
                <a:cs typeface="Times New Roman" pitchFamily="18" charset="0"/>
              </a:rPr>
              <a:t>Неметаллы могут иметь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1271" name="Прямоугольник 6"/>
          <p:cNvSpPr>
            <a:spLocks noChangeArrowheads="1"/>
          </p:cNvSpPr>
          <p:nvPr/>
        </p:nvSpPr>
        <p:spPr bwMode="auto">
          <a:xfrm>
            <a:off x="250825" y="1385888"/>
            <a:ext cx="331311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Высшую</a:t>
            </a:r>
            <a:r>
              <a:rPr lang="ru-RU" sz="3200">
                <a:latin typeface="Calibri" pitchFamily="34" charset="0"/>
              </a:rPr>
              <a:t> положительную СО = </a:t>
            </a:r>
            <a:r>
              <a:rPr lang="en-US" sz="3200">
                <a:latin typeface="Calibri" pitchFamily="34" charset="0"/>
              </a:rPr>
              <a:t>N</a:t>
            </a:r>
            <a:r>
              <a:rPr lang="ru-RU" sz="3200">
                <a:latin typeface="Calibri" pitchFamily="34" charset="0"/>
              </a:rPr>
              <a:t> группы </a:t>
            </a:r>
          </a:p>
        </p:txBody>
      </p:sp>
      <p:sp>
        <p:nvSpPr>
          <p:cNvPr id="11272" name="Прямоугольник 7"/>
          <p:cNvSpPr>
            <a:spLocks noChangeArrowheads="1"/>
          </p:cNvSpPr>
          <p:nvPr/>
        </p:nvSpPr>
        <p:spPr bwMode="auto">
          <a:xfrm>
            <a:off x="4284663" y="1020763"/>
            <a:ext cx="4751387" cy="17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Низшую</a:t>
            </a:r>
            <a:r>
              <a:rPr lang="ru-RU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 отрицательную СО находят по формуле                                                                                            (</a:t>
            </a:r>
            <a:r>
              <a:rPr lang="en-US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ru-RU" sz="3200">
                <a:latin typeface="Calibri" pitchFamily="34" charset="0"/>
                <a:ea typeface="Calibri" pitchFamily="34" charset="0"/>
                <a:cs typeface="Times New Roman" pitchFamily="18" charset="0"/>
              </a:rPr>
              <a:t> группы элемента  - 8)     </a:t>
            </a:r>
          </a:p>
        </p:txBody>
      </p:sp>
      <p:sp>
        <p:nvSpPr>
          <p:cNvPr id="11273" name="Прямоугольник 9"/>
          <p:cNvSpPr>
            <a:spLocks noChangeArrowheads="1"/>
          </p:cNvSpPr>
          <p:nvPr/>
        </p:nvSpPr>
        <p:spPr bwMode="auto">
          <a:xfrm>
            <a:off x="1908175" y="4384675"/>
            <a:ext cx="36004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Промежуточную </a:t>
            </a:r>
            <a:r>
              <a:rPr lang="ru-RU" sz="3200">
                <a:latin typeface="Calibri" pitchFamily="34" charset="0"/>
              </a:rPr>
              <a:t>СО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19" name="Group 43"/>
          <p:cNvGraphicFramePr>
            <a:graphicFrameLocks noGrp="1"/>
          </p:cNvGraphicFramePr>
          <p:nvPr/>
        </p:nvGraphicFramePr>
        <p:xfrm>
          <a:off x="179388" y="1412875"/>
          <a:ext cx="8548687" cy="5040313"/>
        </p:xfrm>
        <a:graphic>
          <a:graphicData uri="http://schemas.openxmlformats.org/drawingml/2006/table">
            <a:tbl>
              <a:tblPr/>
              <a:tblGrid>
                <a:gridCol w="1079500"/>
                <a:gridCol w="973137"/>
                <a:gridCol w="1371600"/>
                <a:gridCol w="636588"/>
                <a:gridCol w="909637"/>
                <a:gridCol w="773113"/>
                <a:gridCol w="881062"/>
                <a:gridCol w="920750"/>
                <a:gridCol w="1003300"/>
              </a:tblGrid>
              <a:tr h="1893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Низшая отрица-тельная СО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Промежуточная СО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Высшая положи-тельная СО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+5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183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Н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ОН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sp>
        <p:nvSpPr>
          <p:cNvPr id="13350" name="Прямоугольник 3"/>
          <p:cNvSpPr>
            <a:spLocks noChangeArrowheads="1"/>
          </p:cNvSpPr>
          <p:nvPr/>
        </p:nvSpPr>
        <p:spPr bwMode="auto">
          <a:xfrm>
            <a:off x="611188" y="260350"/>
            <a:ext cx="8064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Например: элемент азот может иметь следующие степени окисления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978</Words>
  <Application>Microsoft Office PowerPoint</Application>
  <PresentationFormat>Экран (4:3)</PresentationFormat>
  <Paragraphs>203</Paragraphs>
  <Slides>23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Знать:</vt:lpstr>
      <vt:lpstr>Уметь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Как узнать какой элемент в соединении проявляет СО отрицательную?</vt:lpstr>
      <vt:lpstr>Слайд 12</vt:lpstr>
      <vt:lpstr>Слайд 13</vt:lpstr>
      <vt:lpstr>Слайд 14</vt:lpstr>
      <vt:lpstr>Правила составления формул химических соединений</vt:lpstr>
      <vt:lpstr>Слайд 16</vt:lpstr>
      <vt:lpstr>Слайд 17</vt:lpstr>
      <vt:lpstr>Определение степени окисления элементов </vt:lpstr>
      <vt:lpstr>Номенклатура бинарных соединений</vt:lpstr>
      <vt:lpstr>Химические элементы</vt:lpstr>
      <vt:lpstr>Слайд 21</vt:lpstr>
      <vt:lpstr>Составление формул соединений по названию</vt:lpstr>
      <vt:lpstr>Слайд 23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Степень окисления</dc:title>
  <dc:creator>Семеновы</dc:creator>
  <cp:lastModifiedBy>Дарёна</cp:lastModifiedBy>
  <cp:revision>91</cp:revision>
  <dcterms:created xsi:type="dcterms:W3CDTF">2012-01-20T08:56:25Z</dcterms:created>
  <dcterms:modified xsi:type="dcterms:W3CDTF">2012-05-28T04:25:07Z</dcterms:modified>
</cp:coreProperties>
</file>