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21"/>
  </p:notesMasterIdLst>
  <p:sldIdLst>
    <p:sldId id="256" r:id="rId2"/>
    <p:sldId id="287" r:id="rId3"/>
    <p:sldId id="269" r:id="rId4"/>
    <p:sldId id="267" r:id="rId5"/>
    <p:sldId id="274" r:id="rId6"/>
    <p:sldId id="268" r:id="rId7"/>
    <p:sldId id="285" r:id="rId8"/>
    <p:sldId id="261" r:id="rId9"/>
    <p:sldId id="272" r:id="rId10"/>
    <p:sldId id="262" r:id="rId11"/>
    <p:sldId id="276" r:id="rId12"/>
    <p:sldId id="263" r:id="rId13"/>
    <p:sldId id="277" r:id="rId14"/>
    <p:sldId id="275" r:id="rId15"/>
    <p:sldId id="271" r:id="rId16"/>
    <p:sldId id="282" r:id="rId17"/>
    <p:sldId id="283" r:id="rId18"/>
    <p:sldId id="279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23FDB4"/>
    <a:srgbClr val="F1F7D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>
      <p:cViewPr varScale="1">
        <p:scale>
          <a:sx n="69" d="100"/>
          <a:sy n="69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F530F-A21D-426B-985B-F5E0D4CB403A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28C17-18F2-4A32-81B2-6E04BA01D6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28C17-18F2-4A32-81B2-6E04BA01D66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D0E5D-1B44-4FE6-AD42-298E8429D00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D0E5D-1B44-4FE6-AD42-298E8429D00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43658-A69A-4CD6-8FC2-DF81BC65F80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0FE-FCC7-4246-8F04-EBECB7D46DDE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A1C45-F7A1-423B-82EC-3C352C6194A1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68DE-07D4-420B-9112-CD331B818A06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99039-613E-45ED-A393-CA63516FBF61}" type="datetime1">
              <a:rPr lang="ru-RU" smtClean="0"/>
              <a:pPr>
                <a:defRPr/>
              </a:pPr>
              <a:t>29.01.2012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87C-8E5B-44EB-992D-7D9A3AD37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EFC2-16B4-44DC-834A-6FDD0B8C5FC4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3E3D-E0F3-4910-B707-67AF93901424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DD46-C1D9-4638-AD5F-F8E30253ABE5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7F6D0-1107-45FE-A9FF-D5A31A46455B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6BA20-3C1C-4DF8-8CA8-8B3B59A0DD63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599EC-6258-4D51-9D5F-90DE776E8A84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8F64-D36D-44B7-B0D3-01EBF5E20715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5B9E-D47D-44E0-960C-DD842F071631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3EC7F9C-3F22-4B5A-853D-8253732A84AA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928671"/>
            <a:ext cx="8458200" cy="1214445"/>
          </a:xfrm>
        </p:spPr>
        <p:txBody>
          <a:bodyPr/>
          <a:lstStyle/>
          <a:p>
            <a:pPr algn="ctr"/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ДОКУМЕНТЫ  Ким Е.П\Презентации\Картинки химия\images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57356" y="4786323"/>
            <a:ext cx="72866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28.01.2011</a:t>
            </a:r>
          </a:p>
          <a:p>
            <a:pPr algn="r"/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 «Е» класс </a:t>
            </a:r>
          </a:p>
          <a:p>
            <a:pPr algn="r"/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МОУ «Гимназия №1»</a:t>
            </a:r>
          </a:p>
          <a:p>
            <a:pPr algn="r"/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(учитель: Ким Е.П.) 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816100" y="2370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50825" y="2638425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8000"/>
                </a:solidFill>
              </a:rPr>
              <a:t>H</a:t>
            </a:r>
            <a:endParaRPr lang="ru-RU" sz="4800">
              <a:solidFill>
                <a:srgbClr val="008000"/>
              </a:solidFill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755650" y="2278063"/>
            <a:ext cx="116681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SO</a:t>
            </a:r>
            <a:r>
              <a:rPr lang="en-US" sz="4800" baseline="-25000"/>
              <a:t>4</a:t>
            </a:r>
            <a:endParaRPr lang="ru-RU" sz="4800" baseline="-25000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268538" y="2276475"/>
            <a:ext cx="8937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Na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059113" y="2276475"/>
            <a:ext cx="10636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OH</a:t>
            </a:r>
            <a:endParaRPr lang="ru-RU" sz="4800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835150" y="2276475"/>
            <a:ext cx="5286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+</a:t>
            </a:r>
            <a:endParaRPr lang="ru-RU" sz="4800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50825" y="1844675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H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250825" y="1844675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H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50825" y="2636838"/>
            <a:ext cx="623888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8000"/>
                </a:solidFill>
              </a:rPr>
              <a:t>H</a:t>
            </a:r>
            <a:endParaRPr lang="ru-RU" sz="4800">
              <a:solidFill>
                <a:srgbClr val="008000"/>
              </a:solidFill>
            </a:endParaRP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2268538" y="2276475"/>
            <a:ext cx="8937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Na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7092950" y="2276475"/>
            <a:ext cx="5286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+</a:t>
            </a:r>
            <a:endParaRPr lang="ru-RU" sz="4800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067175" y="2276475"/>
            <a:ext cx="8731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/>
              <a:t>=&gt;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084888" y="2276475"/>
            <a:ext cx="11668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SO</a:t>
            </a:r>
            <a:r>
              <a:rPr lang="en-US" sz="4800" baseline="-25000"/>
              <a:t>4</a:t>
            </a:r>
            <a:endParaRPr lang="ru-RU" sz="4800" baseline="-25000"/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7885113" y="2276475"/>
            <a:ext cx="10636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OH</a:t>
            </a:r>
            <a:endParaRPr lang="ru-RU" sz="4800"/>
          </a:p>
        </p:txBody>
      </p:sp>
      <p:sp>
        <p:nvSpPr>
          <p:cNvPr id="7184" name="Text Box 21"/>
          <p:cNvSpPr txBox="1">
            <a:spLocks noChangeArrowheads="1"/>
          </p:cNvSpPr>
          <p:nvPr/>
        </p:nvSpPr>
        <p:spPr bwMode="auto">
          <a:xfrm>
            <a:off x="519113" y="5467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755650" y="4714885"/>
            <a:ext cx="73310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/>
              <a:t>H</a:t>
            </a:r>
            <a:r>
              <a:rPr lang="en-US" sz="4000" baseline="-25000" dirty="0"/>
              <a:t>2</a:t>
            </a:r>
            <a:r>
              <a:rPr lang="en-US" sz="4000" dirty="0"/>
              <a:t>SO</a:t>
            </a:r>
            <a:r>
              <a:rPr lang="en-US" sz="4000" baseline="-25000" dirty="0"/>
              <a:t>4</a:t>
            </a:r>
            <a:r>
              <a:rPr lang="en-US" sz="4000" dirty="0"/>
              <a:t> + </a:t>
            </a:r>
            <a:r>
              <a:rPr lang="en-US" sz="4000" dirty="0" err="1"/>
              <a:t>NaOH</a:t>
            </a:r>
            <a:r>
              <a:rPr lang="en-US" sz="4000" dirty="0"/>
              <a:t> </a:t>
            </a:r>
            <a:r>
              <a:rPr lang="ru-RU" sz="4000" dirty="0"/>
              <a:t>=&gt;</a:t>
            </a:r>
            <a:r>
              <a:rPr lang="en-US" sz="4000" dirty="0"/>
              <a:t> NaHSO</a:t>
            </a:r>
            <a:r>
              <a:rPr lang="en-US" sz="4000" baseline="-25000" dirty="0"/>
              <a:t>4</a:t>
            </a:r>
            <a:r>
              <a:rPr lang="en-US" sz="4000" dirty="0"/>
              <a:t>+ H</a:t>
            </a:r>
            <a:r>
              <a:rPr lang="en-US" sz="4000" baseline="-25000" dirty="0"/>
              <a:t>2</a:t>
            </a:r>
            <a:r>
              <a:rPr lang="en-US" sz="4000" dirty="0"/>
              <a:t>O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42910" y="428605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Взаимодействие серной кислоты </a:t>
            </a: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гидроксидом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натрия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A4FF-7F93-4A50-B058-8BD277BF946A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85786" y="5786454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NaHSO</a:t>
            </a:r>
            <a:r>
              <a:rPr lang="en-US" sz="3600" baseline="-25000" dirty="0" smtClean="0"/>
              <a:t>4</a:t>
            </a:r>
            <a:r>
              <a:rPr lang="en-US" sz="3600" dirty="0" smtClean="0"/>
              <a:t> + </a:t>
            </a:r>
            <a:r>
              <a:rPr lang="en-US" sz="3600" dirty="0" err="1" smtClean="0"/>
              <a:t>NaOH</a:t>
            </a:r>
            <a:r>
              <a:rPr lang="en-US" sz="3600" dirty="0" smtClean="0"/>
              <a:t> </a:t>
            </a:r>
            <a:r>
              <a:rPr lang="ru-RU" sz="3600" dirty="0" smtClean="0"/>
              <a:t>=&gt;</a:t>
            </a:r>
            <a:r>
              <a:rPr lang="en-US" sz="3600" dirty="0" smtClean="0"/>
              <a:t> Na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SO</a:t>
            </a:r>
            <a:r>
              <a:rPr lang="en-US" sz="3600" baseline="-25000" dirty="0" smtClean="0"/>
              <a:t>4</a:t>
            </a:r>
            <a:r>
              <a:rPr lang="en-US" sz="3600" dirty="0" smtClean="0"/>
              <a:t> + H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O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532 C 0.00121 -0.00671 0.00226 -0.00741 0.00364 -0.00902 C 0.0059 -0.01088 0.01076 -0.01411 0.01076 -0.01388 C 0.01232 -0.01967 0.01354 -0.02059 0.01944 -0.02267 C 0.02292 -0.02799 0.02726 -0.02799 0.03264 -0.03262 C 0.04757 -0.04372 0.06354 -0.05459 0.08142 -0.06107 C 0.08889 -0.06917 0.10347 -0.07148 0.11423 -0.0731 C 0.11892 -0.07634 0.12309 -0.07726 0.12882 -0.07773 C 0.13212 -0.08027 0.13611 -0.08258 0.13976 -0.08444 C 0.14201 -0.08536 0.14705 -0.08675 0.14705 -0.08652 C 0.15347 -0.09369 0.15729 -0.09484 0.16649 -0.09808 C 0.17847 -0.10248 0.1651 -0.09855 0.175 -0.10317 C 0.17917 -0.10479 0.1842 -0.10479 0.18837 -0.10641 C 0.20469 -0.11381 0.19219 -0.11011 0.20312 -0.11312 C 0.21493 -0.12214 0.23854 -0.1263 0.25295 -0.12885 C 0.26771 -0.13648 0.28941 -0.13903 0.3066 -0.14227 C 0.32847 -0.14227 0.41389 -0.14388 0.46215 -0.14041 C 0.48021 -0.1381 0.49826 -0.13579 0.51684 -0.13324 C 0.52083 -0.13324 0.525 -0.13301 0.52899 -0.13278 C 0.53455 -0.13232 0.54601 -0.12977 0.54601 -0.12954 C 0.56875 -0.12237 0.59201 -0.11705 0.61545 -0.11173 C 0.62118 -0.11011 0.62639 -0.1078 0.63246 -0.10641 C 0.64097 -0.10479 0.64948 -0.10387 0.65798 -0.10132 C 0.66302 -0.10063 0.66805 -0.09646 0.67257 -0.09415 C 0.67621 -0.09207 0.6809 -0.09184 0.68489 -0.09068 C 0.69427 -0.08698 0.7033 -0.08258 0.71267 -0.07958 C 0.71701 -0.07264 0.73107 -0.06616 0.73837 -0.06223 C 0.74305 -0.05922 0.74531 -0.05552 0.75052 -0.05344 C 0.75712 -0.04696 0.76458 -0.04187 0.77101 -0.03447 C 0.77361 -0.03262 0.77482 -0.02915 0.77726 -0.02637 C 0.7783 -0.02522 0.77986 -0.02499 0.7809 -0.02383 C 0.78542 -0.0192 0.78507 -0.01411 0.7908 -0.01018 C 0.79323 -0.00486 0.79583 0.00046 0.79792 0.00601 C 0.79878 0.00832 0.80035 0.01318 0.80035 0.01341 C 0.80156 0.02521 0.80868 0.04927 0.79427 0.05251 C 0.79028 0.0569 0.78698 0.06037 0.78698 0.06754 " pathEditMode="relative" rAng="0" ptsTypes="fffffffffffffffffffffffffffffffffffA">
                                      <p:cBhvr>
                                        <p:cTn id="69" dur="3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" y="-3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0.06639 C 0.00694 0.08651 0.01163 0.09761 0.01892 0.11196 C 0.02031 0.11427 0.02274 0.11357 0.02482 0.11357 C 0.04114 0.11866 0.02604 0.11357 0.03889 0.11866 C 0.05295 0.13671 0.06892 0.13671 0.08594 0.13902 C 0.09722 0.14943 0.10781 0.15359 0.11996 0.15961 C 0.13125 0.1647 0.14201 0.17094 0.15399 0.17557 C 0.16476 0.18575 0.17812 0.18806 0.19028 0.19084 C 0.21406 0.19708 0.23767 0.20009 0.2618 0.20263 C 0.27465 0.20564 0.2875 0.20772 0.30052 0.21281 C 0.33889 0.2105 0.37691 0.2105 0.41545 0.20726 C 0.44444 0.20471 0.46875 0.17002 0.49618 0.15961 C 0.50364 0.15244 0.50972 0.1448 0.51736 0.1411 C 0.52378 0.13254 0.5316 0.12815 0.53871 0.12098 C 0.54496 0.11427 0.55035 0.10502 0.55746 0.10108 C 0.56441 0.09114 0.57135 0.0872 0.57726 0.07587 C 0.57882 0.05482 0.58021 0.03516 0.58298 0.01457 C 0.58403 0.00578 0.58819 -0.00278 0.58819 -0.01273 C 0.58819 -0.02476 0.58819 -0.03771 0.58819 -0.04951 " pathEditMode="relative" rAng="0" ptsTypes="ffffffffffffffffffA">
                                      <p:cBhvr>
                                        <p:cTn id="71" dur="3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" y="15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133 C 0.00296 0.02105 0.00921 0.02752 0.01858 0.03493 C 0.02275 0.03863 0.02726 0.04395 0.03351 0.04534 C 0.03629 0.04719 0.03785 0.04973 0.04115 0.05112 C 0.0448 0.05251 0.05348 0.05505 0.05348 0.05528 C 0.05469 0.05621 0.05573 0.05736 0.0573 0.05829 C 0.05799 0.05852 0.06841 0.05968 0.06858 0.05968 C 0.07362 0.0606 0.07848 0.06153 0.08351 0.06268 C 0.09844 0.06153 0.11355 0.06153 0.12848 0.0606 C 0.1382 0.05991 0.14688 0.05736 0.15608 0.05574 C 0.16789 0.05366 0.17987 0.05343 0.19219 0.05251 C 0.20139 0.05158 0.20921 0.04857 0.21841 0.04719 C 0.22466 0.0451 0.22882 0.04163 0.23455 0.03909 C 0.23976 0.03701 0.24393 0.03793 0.24827 0.03446 C 0.25191 0.03122 0.25539 0.02984 0.25955 0.02729 C 0.26546 0.02336 0.26997 0.01989 0.27709 0.01688 C 0.28126 0.01272 0.27761 0.003 0.28195 0.003 " pathEditMode="relative" rAng="0" ptsTypes="ffffffffffffffffA">
                                      <p:cBhvr>
                                        <p:cTn id="73" dur="3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63" grpId="0"/>
      <p:bldP spid="19463" grpId="1"/>
      <p:bldP spid="19464" grpId="0"/>
      <p:bldP spid="19465" grpId="0"/>
      <p:bldP spid="19466" grpId="0"/>
      <p:bldP spid="19466" grpId="1"/>
      <p:bldP spid="19469" grpId="0"/>
      <p:bldP spid="19469" grpId="1"/>
      <p:bldP spid="19469" grpId="2"/>
      <p:bldP spid="19470" grpId="0"/>
      <p:bldP spid="19470" grpId="1"/>
      <p:bldP spid="19471" grpId="0"/>
      <p:bldP spid="19471" grpId="1"/>
      <p:bldP spid="19471" grpId="2"/>
      <p:bldP spid="19472" grpId="0"/>
      <p:bldP spid="19474" grpId="0"/>
      <p:bldP spid="19475" grpId="0"/>
      <p:bldP spid="19476" grpId="0"/>
      <p:bldP spid="19478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Кислая  соль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продукт неполного замещения атомов водорода в кислоте на металл</a:t>
            </a:r>
          </a:p>
          <a:p>
            <a:pPr algn="just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КНСО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– гидрокарбонат калия</a:t>
            </a:r>
          </a:p>
          <a:p>
            <a:pPr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LiH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дигидрофосфат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лития</a:t>
            </a: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дигидрофосфат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кальция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80F2-2810-436F-A0EA-75C856C13219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816100" y="2370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042988" y="2708275"/>
            <a:ext cx="10636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8000"/>
                </a:solidFill>
              </a:rPr>
              <a:t>OH</a:t>
            </a:r>
            <a:endParaRPr lang="ru-RU" sz="4800">
              <a:solidFill>
                <a:srgbClr val="008000"/>
              </a:solidFill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0825" y="2276475"/>
            <a:ext cx="8659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dirty="0" smtClean="0"/>
              <a:t>Ca</a:t>
            </a:r>
            <a:endParaRPr lang="ru-RU" sz="4800" baseline="-25000" dirty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59113" y="2276475"/>
            <a:ext cx="7604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Cl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555875" y="2276475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H</a:t>
            </a:r>
            <a:endParaRPr lang="ru-RU" sz="4800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051050" y="2276475"/>
            <a:ext cx="5286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+</a:t>
            </a:r>
            <a:endParaRPr lang="ru-RU" sz="480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042988" y="1844675"/>
            <a:ext cx="10795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OH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042988" y="1844675"/>
            <a:ext cx="10636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OH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042988" y="2708275"/>
            <a:ext cx="10636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08000"/>
                </a:solidFill>
              </a:rPr>
              <a:t>OH</a:t>
            </a:r>
            <a:endParaRPr lang="ru-RU" sz="4800" dirty="0">
              <a:solidFill>
                <a:srgbClr val="008000"/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059113" y="2276475"/>
            <a:ext cx="7604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FF2121"/>
                </a:solidFill>
              </a:rPr>
              <a:t>Cl</a:t>
            </a:r>
            <a:endParaRPr lang="ru-RU" sz="4800">
              <a:solidFill>
                <a:srgbClr val="FF2121"/>
              </a:solidFill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948488" y="2276475"/>
            <a:ext cx="5286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+</a:t>
            </a:r>
            <a:endParaRPr lang="ru-RU" sz="4800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779838" y="2276475"/>
            <a:ext cx="8731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/>
              <a:t>=&gt;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643438" y="2276475"/>
            <a:ext cx="8659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dirty="0" smtClean="0"/>
              <a:t>Ca</a:t>
            </a:r>
            <a:endParaRPr lang="ru-RU" sz="4800" baseline="-25000" dirty="0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380288" y="2276475"/>
            <a:ext cx="6238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/>
              <a:t>H</a:t>
            </a:r>
            <a:endParaRPr lang="ru-RU" sz="4800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19113" y="5467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755650" y="5013325"/>
            <a:ext cx="71192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dirty="0" smtClean="0"/>
              <a:t>Ca(OH)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dirty="0"/>
              <a:t>+ </a:t>
            </a:r>
            <a:r>
              <a:rPr lang="en-US" sz="4000" dirty="0" err="1"/>
              <a:t>HCl</a:t>
            </a:r>
            <a:r>
              <a:rPr lang="en-US" sz="4000" dirty="0"/>
              <a:t> </a:t>
            </a:r>
            <a:r>
              <a:rPr lang="ru-RU" sz="4000" dirty="0"/>
              <a:t>=&gt;</a:t>
            </a:r>
            <a:r>
              <a:rPr lang="en-US" sz="4000" dirty="0"/>
              <a:t> </a:t>
            </a:r>
            <a:r>
              <a:rPr lang="en-US" sz="4000" dirty="0" err="1" smtClean="0"/>
              <a:t>CaOHCl</a:t>
            </a:r>
            <a:r>
              <a:rPr lang="en-US" sz="4000" dirty="0" smtClean="0"/>
              <a:t> </a:t>
            </a:r>
            <a:r>
              <a:rPr lang="en-US" sz="4000" dirty="0"/>
              <a:t>+ </a:t>
            </a:r>
            <a:r>
              <a:rPr lang="en-US" sz="4000" dirty="0" smtClean="0"/>
              <a:t>H</a:t>
            </a:r>
            <a:r>
              <a:rPr lang="en-US" sz="4000" baseline="-25000" dirty="0" smtClean="0"/>
              <a:t>2</a:t>
            </a:r>
            <a:r>
              <a:rPr lang="ru-RU" sz="4000" dirty="0" smtClean="0"/>
              <a:t>О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428605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гидроксида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кальция </a:t>
            </a: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соляной кислотой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33AF-86D5-4A69-A10C-1E738117800B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67 C 0.00382 0.0192 0.01111 0.0148 0.01997 0.02081 C 0.02431 0.02336 0.02847 0.02544 0.03299 0.02799 C 0.03611 0.0296 0.03837 0.03331 0.0415 0.03492 C 0.04913 0.03816 0.0592 0.03909 0.06702 0.04048 C 0.08264 0.04325 0.09792 0.04695 0.11389 0.04765 C 0.12709 0.04857 0.14011 0.04857 0.1533 0.04904 C 0.16163 0.0495 0.17031 0.05019 0.17865 0.05042 C 0.23872 0.05736 0.25851 0.05204 0.34722 0.05042 C 0.35747 0.04672 0.3665 0.04464 0.37743 0.04348 C 0.3849 0.03932 0.39254 0.03631 0.40035 0.03331 C 0.40521 0.03146 0.40955 0.02822 0.41459 0.02637 C 0.41823 0.02313 0.42257 0.02012 0.42709 0.01781 C 0.42934 0.01665 0.43212 0.01596 0.43438 0.01503 C 0.43611 0.01457 0.4382 0.01364 0.4382 0.01387 C 0.44254 0.00902 0.44445 0.00879 0.44983 0.0067 C 0.45382 0.00208 0.45781 -0.00139 0.4625 -0.00486 C 0.46511 -0.00926 0.46875 -0.01296 0.47136 -0.01735 C 0.47726 -0.03678 0.47396 -0.02291 0.47396 -0.05992 " pathEditMode="relative" rAng="0" ptsTypes="ffffffffffffffffffA">
                                      <p:cBhvr>
                                        <p:cTn id="69" dur="3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-8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5043 C 0.00104 -0.05182 0.00209 -0.05413 0.00347 -0.05552 C 0.00469 -0.05552 0.00608 -0.05552 0.00712 -0.05668 C 0.01459 -0.06292 0.01927 -0.07287 0.02813 -0.07773 C 0.04011 -0.08652 0.03455 -0.08397 0.04427 -0.08652 C 0.06476 -0.10271 0.09375 -0.09646 0.11493 -0.09878 C 0.14722 -0.11243 0.21823 -0.09276 0.25747 -0.09022 C 0.26684 -0.08767 0.27639 -0.08652 0.28594 -0.08513 C 0.29358 -0.08143 0.29913 -0.07773 0.30677 -0.07541 C 0.31268 -0.06662 0.31927 -0.05922 0.32674 -0.05552 C 0.33056 -0.04928 0.33299 -0.04557 0.33802 -0.04303 C 0.33889 -0.02822 0.33802 -0.02198 0.34271 -0.01088 C 0.34306 -0.00579 0.34445 0.00162 0.34445 0.003 " pathEditMode="relative" rAng="0" ptsTypes="ffffffffffffA">
                                      <p:cBhvr>
                                        <p:cTn id="71" dur="3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-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0671 C 0.00313 -0.0081 0.00643 -0.00902 0.00955 -0.01134 C 0.01545 -0.01434 0.01893 -0.01967 0.02518 -0.02152 C 0.03837 -0.03262 0.05156 -0.04557 0.06719 -0.04974 C 0.07257 -0.05483 0.07691 -0.05645 0.08281 -0.05945 C 0.08698 -0.06477 0.08941 -0.06662 0.09514 -0.06894 C 0.10018 -0.07541 0.10955 -0.08305 0.1165 -0.08721 C 0.11945 -0.08814 0.12483 -0.08976 0.12761 -0.09276 C 0.13802 -0.10294 0.12691 -0.09461 0.13698 -0.1034 C 0.14097 -0.10687 0.14618 -0.10826 0.15035 -0.11081 C 0.15504 -0.11913 0.17014 -0.12654 0.17813 -0.12862 C 0.18212 -0.13047 0.19011 -0.13186 0.19011 -0.13162 C 0.21077 -0.1425 0.23785 -0.14666 0.2599 -0.14851 C 0.31476 -0.14851 0.36511 -0.14689 0.41875 -0.14365 C 0.43403 -0.14111 0.44931 -0.13926 0.46459 -0.13671 C 0.47587 -0.13093 0.48768 -0.12885 0.49948 -0.12584 C 0.50886 -0.12307 0.51684 -0.11867 0.52604 -0.11497 C 0.53629 -0.11173 0.54688 -0.10942 0.55729 -0.10618 C 0.55886 -0.10479 0.56025 -0.10294 0.56216 -0.10202 C 0.56545 -0.09947 0.57309 -0.09762 0.57309 -0.09739 C 0.58212 -0.08929 0.58351 -0.09184 0.59236 -0.08721 C 0.59913 -0.08305 0.60452 -0.07865 0.61163 -0.07564 C 0.61493 -0.07379 0.61875 -0.07218 0.6224 -0.06986 C 0.62413 -0.06894 0.62535 -0.06616 0.62726 -0.065 C 0.63038 -0.06362 0.63438 -0.06408 0.63785 -0.06246 C 0.64531 -0.05945 0.65261 -0.05459 0.65972 -0.04974 C 0.66493 -0.04673 0.66667 -0.04141 0.67292 -0.03956 C 0.67761 -0.03563 0.68073 -0.02984 0.68611 -0.02776 C 0.69063 -0.02198 0.69479 -0.02036 0.70052 -0.01689 C 0.7066 -0.00532 0.69827 -0.01967 0.70781 -0.00949 C 0.71719 0.00046 0.70052 -0.00972 0.71615 -0.00208 C 0.72031 0.00555 0.72674 0.01087 0.73316 0.01457 C 0.73698 0.01966 0.73681 0.02452 0.74028 0.03007 C 0.74132 0.03099 0.74375 0.03169 0.74393 0.0347 C 0.74514 0.04464 0.74393 0.05482 0.74393 0.06592 " pathEditMode="relative" rAng="0" ptsTypes="ffffffffffffffffffffffffffffffffffA">
                                      <p:cBhvr>
                                        <p:cTn id="73" dur="3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" y="-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/>
      <p:bldP spid="20485" grpId="0"/>
      <p:bldP spid="20485" grpId="1"/>
      <p:bldP spid="20486" grpId="0"/>
      <p:bldP spid="20487" grpId="0"/>
      <p:bldP spid="20488" grpId="0"/>
      <p:bldP spid="20488" grpId="1"/>
      <p:bldP spid="20489" grpId="0"/>
      <p:bldP spid="20489" grpId="1"/>
      <p:bldP spid="20489" grpId="2"/>
      <p:bldP spid="20490" grpId="0"/>
      <p:bldP spid="20490" grpId="1"/>
      <p:bldP spid="20491" grpId="0"/>
      <p:bldP spid="20491" grpId="1"/>
      <p:bldP spid="20491" grpId="2"/>
      <p:bldP spid="20492" grpId="0"/>
      <p:bldP spid="20493" grpId="0"/>
      <p:bldP spid="20494" grpId="0"/>
      <p:bldP spid="20495" grpId="0"/>
      <p:bldP spid="204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Основная  соль -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продукт неполного замещения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гидроксогрупп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 основании на кислотный остаток</a:t>
            </a:r>
          </a:p>
          <a:p>
            <a:pPr algn="just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гидроксонитрат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магния</a:t>
            </a:r>
          </a:p>
          <a:p>
            <a:pPr algn="just"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FeOHCl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гидроксохлорид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железа(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l(OH)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Br –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дигидроксобромид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алюминия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13AC6-1A1D-4DF1-8A09-F84DA39AA6B4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Реакция  нейтрализации -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2071677"/>
            <a:ext cx="5357850" cy="2286017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реакция между кислотой и основанием, в результате которой образуется соль и вода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 descr="C:\Users\Елена\Desktop\нейтрали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357430"/>
            <a:ext cx="2922894" cy="3713158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AC74-FED6-46E0-9F4E-5E4A9BF7BA3A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77072"/>
            <a:ext cx="8208912" cy="25202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77072"/>
            <a:ext cx="2808312" cy="25202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4077072"/>
            <a:ext cx="2808312" cy="25202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67544" y="6021288"/>
            <a:ext cx="2870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соли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6021288"/>
            <a:ext cx="2581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Средние соли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6176" y="6021288"/>
            <a:ext cx="2434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Кислые соли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332656"/>
            <a:ext cx="8215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Распределите соли в соответствующие группы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1700808"/>
            <a:ext cx="2233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5736" y="2420888"/>
            <a:ext cx="1460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MgSO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3140968"/>
            <a:ext cx="1641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Fe(NO)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23928" y="2132856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KHCO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39752" y="3356992"/>
            <a:ext cx="2076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CaOHNO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040" y="3212976"/>
            <a:ext cx="1779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AlOHCl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80112" y="1628800"/>
            <a:ext cx="18469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HPO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12360" y="1412776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AlCl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36582" y="2636912"/>
            <a:ext cx="25074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MgOH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Дата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F327-1300-4D2F-83CB-D53C9AC09AFF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25 0.04005 C 0.12101 0.04143 0.13698 0.04028 0.15174 0.0456 C 0.16493 0.05509 0.17569 0.06667 0.18802 0.07847 C 0.18958 0.07986 0.1908 0.08333 0.19271 0.08472 C 0.19496 0.08727 0.19826 0.08843 0.20087 0.09074 C 0.21128 0.10023 0.21944 0.11458 0.2283 0.12569 C 0.23403 0.13264 0.24045 0.13727 0.24566 0.14421 C 0.25364 0.15393 0.26042 0.16643 0.26771 0.17708 C 0.27274 0.18472 0.27587 0.19583 0.28073 0.20393 C 0.28333 0.20833 0.2868 0.2118 0.28941 0.2162 C 0.30555 0.24421 0.2842 0.21134 0.29635 0.23472 C 0.30069 0.24259 0.30625 0.24954 0.31094 0.25741 C 0.31476 0.26319 0.31771 0.26944 0.32101 0.27593 C 0.32187 0.27778 0.32292 0.28009 0.32413 0.28171 C 0.33333 0.29815 0.34392 0.3125 0.35451 0.32685 C 0.36128 0.33634 0.36944 0.34329 0.37604 0.35185 C 0.38542 0.36435 0.3941 0.37963 0.40521 0.38889 C 0.41285 0.40347 0.42448 0.41088 0.43542 0.41968 C 0.45608 0.43565 0.475 0.45625 0.49757 0.4669 C 0.50608 0.47523 0.51632 0.47963 0.52656 0.48333 C 0.53698 0.49329 0.52378 0.48148 0.53819 0.48958 C 0.53976 0.49028 0.54062 0.49282 0.54236 0.49375 C 0.5441 0.49491 0.54653 0.49491 0.54826 0.4956 C 0.55226 0.49884 0.55833 0.5037 0.5625 0.50602 C 0.56892 0.5088 0.57517 0.50926 0.58142 0.51204 C 0.58507 0.51366 0.5868 0.51435 0.59028 0.51829 C 0.59167 0.52014 0.59253 0.52338 0.59462 0.5243 C 0.5993 0.52639 0.60521 0.52569 0.61042 0.52639 C 0.61215 0.53079 0.61424 0.53449 0.61632 0.53889 C 0.61719 0.54051 0.61823 0.54537 0.61823 0.5456 " pathEditMode="relative" rAng="0" ptsTypes="ffffffffffffffffff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15 0.0051 C 0.09549 0.00556 0.10052 0.0051 0.10539 0.00695 C 0.1125 0.00973 0.11875 0.02037 0.1257 0.02362 C 0.13351 0.03357 0.14358 0.03565 0.15174 0.04653 C 0.15973 0.05764 0.1658 0.06829 0.17535 0.07593 C 0.1849 0.09306 0.17205 0.07223 0.18299 0.08426 C 0.18455 0.08565 0.18525 0.08889 0.18646 0.09075 C 0.19514 0.10209 0.18698 0.08612 0.19549 0.10093 C 0.20191 0.11204 0.20764 0.12385 0.21459 0.1345 C 0.22379 0.14815 0.23403 0.15973 0.24289 0.17408 C 0.25035 0.18612 0.24914 0.19028 0.25973 0.20139 C 0.26945 0.21135 0.28125 0.21806 0.29028 0.23056 C 0.29219 0.23334 0.29358 0.23774 0.29584 0.24075 C 0.30417 0.25487 0.29618 0.23936 0.30608 0.25371 C 0.3125 0.26297 0.3191 0.27431 0.325 0.28496 C 0.32796 0.29028 0.33212 0.29213 0.33507 0.29746 C 0.34289 0.31158 0.33177 0.29653 0.3408 0.30787 C 0.34202 0.31829 0.34341 0.32408 0.34341 0.33542 " pathEditMode="relative" rAng="0" ptsTypes="fffffffffffffffff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15 -0.00416 C 0.10746 0.00671 0.09131 -0.00416 0.10156 0.00764 C 0.10868 0.01574 0.12048 0.0213 0.12725 0.02963 C 0.13159 0.03519 0.13194 0.03982 0.13437 0.04584 C 0.14218 0.06551 0.15121 0.08449 0.15642 0.10417 C 0.15086 0.18634 0.13819 0.26273 0.13819 0.34584 " pathEditMode="relative" rAng="0" ptsTypes="fffff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54 0.04398 C -0.08681 0.04583 -0.08021 0.04398 -0.09341 0.04769 C -0.09809 0.04908 -0.10712 0.05185 -0.10712 0.05208 C -0.12848 0.06574 -0.15382 0.07708 -0.17778 0.0875 C -0.19011 0.09283 -0.1967 0.10162 -0.20973 0.10533 C -0.22587 0.11921 -0.24393 0.1338 -0.26233 0.14514 C -0.26962 0.14954 -0.27223 0.14769 -0.2783 0.15301 C -0.29045 0.16343 -0.30261 0.17408 -0.31476 0.18472 C -0.31841 0.18796 -0.3217 0.1919 -0.32622 0.19468 C -0.33334 0.19884 -0.33611 0.2 -0.34219 0.20648 C -0.36025 0.22639 -0.34254 0.20833 -0.35139 0.22222 C -0.3566 0.23079 -0.36233 0.23773 -0.36719 0.2463 C -0.37344 0.25718 -0.37257 0.26945 -0.38091 0.27986 C -0.38143 0.28148 -0.3882 0.29931 -0.38993 0.30162 C -0.39236 0.30533 -0.39653 0.3081 -0.39914 0.31158 C -0.40104 0.31389 -0.40209 0.3169 -0.40365 0.31945 C -0.40712 0.33056 -0.41233 0.33357 -0.41962 0.34329 C -0.42761 0.3537 -0.42136 0.34815 -0.42657 0.35718 C -0.43299 0.36806 -0.42865 0.35833 -0.43785 0.36921 C -0.44306 0.37546 -0.4467 0.38241 -0.45157 0.38889 C -0.45695 0.39583 -0.46372 0.40533 -0.47188 0.4088 " pathEditMode="relative" rAng="0" ptsTypes="ffffffffffffffffffff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C -0.00886 0.0044 -0.01129 0.01621 -0.01667 0.02639 C -0.01893 0.03079 -0.02222 0.03403 -0.02483 0.03843 C -0.03299 0.05255 -0.03889 0.06875 -0.04792 0.08172 C -0.04983 0.08449 -0.05278 0.08635 -0.05486 0.08889 C -0.05712 0.0919 -0.0592 0.09537 -0.06146 0.09861 C -0.06563 0.11111 -0.07518 0.12061 -0.08455 0.125 C -0.09358 0.13403 -0.10452 0.13449 -0.11407 0.14167 C -0.12396 0.14908 -0.12986 0.16088 -0.14063 0.16574 C -0.15556 0.18056 -0.17257 0.18334 -0.18993 0.1875 C -0.20643 0.19537 -0.22066 0.2088 -0.23629 0.21898 C -0.25955 0.23426 -0.28334 0.24676 -0.30903 0.25255 C -0.33316 0.26389 -0.35955 0.2676 -0.3849 0.27176 C -0.40538 0.275 -0.4257 0.28102 -0.44601 0.2838 C -0.45955 0.28843 -0.47361 0.29561 -0.48733 0.29815 C -0.50035 0.30047 -0.51233 0.30186 -0.52518 0.30533 C -0.53611 0.31343 -0.54844 0.31551 -0.5599 0.32223 C -0.56268 0.32385 -0.56528 0.32593 -0.56823 0.32709 C -0.5724 0.32894 -0.58143 0.33172 -0.58143 0.33195 C -0.5842 0.33403 -0.58663 0.33704 -0.58976 0.33912 C -0.59184 0.34028 -0.59427 0.34005 -0.59636 0.34167 C -0.59827 0.34306 -0.59948 0.34653 -0.60122 0.34861 C -0.60955 0.35903 -0.61875 0.36898 -0.62934 0.37269 C -0.63455 0.38449 -0.64323 0.39028 -0.6507 0.39908 C -0.65521 0.40417 -0.65625 0.40903 -0.66216 0.40903 " pathEditMode="relative" rAng="0" ptsTypes="ffffffffffffffffffffffff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659 0.05277 C -0.11701 0.05486 -0.12777 0.0537 -0.13784 0.05671 C -0.15486 0.06203 -0.17361 0.08912 -0.18281 0.10347 C -0.18402 0.1074 -0.18559 0.11134 -0.1868 0.11551 C -0.18923 0.12361 -0.19236 0.13981 -0.19236 0.14004 C -0.1901 0.18865 -0.19062 0.16574 -0.19062 0.20926 " pathEditMode="relative" rAng="0" ptsTypes="fffff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C -0.02118 0.01713 -0.02552 0.01412 -0.05416 0.01759 C -0.12153 0.0507 -0.1967 0.05394 -0.26719 0.05671 C -0.30573 0.07454 -0.36319 0.06713 -0.39392 0.06898 C -0.40868 0.07222 -0.42326 0.07662 -0.43837 0.08079 C -0.43975 0.08403 -0.4408 0.0875 -0.44305 0.09005 C -0.44462 0.09213 -0.44826 0.09051 -0.44982 0.09306 C -0.45156 0.09537 -0.45087 0.09931 -0.45208 0.10162 C -0.45399 0.10463 -0.45712 0.10579 -0.45937 0.1081 C -0.46232 0.11389 -0.46562 0.11968 -0.46875 0.12593 C -0.47066 0.12963 -0.47517 0.13542 -0.47517 0.13588 " pathEditMode="relative" rAng="0" ptsTypes="ffffffffff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2.59259E-6 C -0.0026 0.03102 -0.00087 0.06597 0.00087 0.09769 C 0.00156 0.10695 0.00156 0.11713 0.00278 0.12477 C 0.00399 0.13264 0.00712 0.14699 0.00712 0.14722 C 0.00816 0.15857 0.01024 0.16482 0.01215 0.17385 C 0.01441 0.18426 0.01563 0.19584 0.01858 0.20371 C 0.02361 0.23472 0.02899 0.26528 0.03524 0.29422 C 0.03941 0.3132 0.04462 0.32824 0.04948 0.34306 C 0.0533 0.35417 0.05677 0.36968 0.06077 0.37755 C 0.06285 0.38542 0.06441 0.38704 0.06632 0.39491 C 0.06771 0.40857 0.0691 0.42222 0.07014 0.43658 C 0.07031 0.44213 0.07031 0.44815 0.07083 0.45347 C 0.0724 0.47199 0.07205 0.45556 0.07205 0.46343 " pathEditMode="relative" rAng="0" ptsTypes="ffffffffffffA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69 C 0.00347 0.01875 0.0066 0.02292 0.0184 0.03843 C 0.03507 0.06042 0.01076 0.03658 0.03437 0.0625 C 0.05677 0.08681 0.09219 0.12223 0.11927 0.1338 C 0.12969 0.14746 0.13958 0.15209 0.15121 0.16297 C 0.16232 0.17292 0.17274 0.18241 0.18385 0.1919 C 0.19166 0.19931 0.21597 0.225 0.21996 0.23426 C 0.22205 0.23866 0.22361 0.24375 0.22604 0.24769 C 0.23073 0.2544 0.24826 0.2713 0.25035 0.2794 C 0.25243 0.28704 0.25035 0.29537 0.25035 0.30371 " pathEditMode="relative" rAng="0" ptsTypes="fffffffff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572000" y="2786058"/>
            <a:ext cx="4357718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3929066"/>
            <a:ext cx="4357718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5072074"/>
            <a:ext cx="4357718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1643050"/>
            <a:ext cx="4357718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Назовите вещества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857364"/>
            <a:ext cx="21431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LiHCO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3000372"/>
            <a:ext cx="26276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BaOHNO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4143380"/>
            <a:ext cx="2659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Cl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3034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Mg(H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4876" y="1928802"/>
            <a:ext cx="3920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Гидрокарбонат лития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4876" y="3071810"/>
            <a:ext cx="4101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Гидроксонитрат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бария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3929066"/>
            <a:ext cx="4714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Дигидроксохлорид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железа (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|||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5357826"/>
            <a:ext cx="4298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Дигидрофосфат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магния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3306" y="1857364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3643306" y="2928934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3643306" y="4071942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3643306" y="5214950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5F24-DBA0-418C-81B9-3E7E77AEAAD5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5" name="Нижний колонтитул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1" grpId="0" animBg="1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85720" y="4643446"/>
            <a:ext cx="2714644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3143248"/>
            <a:ext cx="2786082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Составьте формулы солей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7231" y="1928802"/>
            <a:ext cx="55267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Гидроксобромид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магния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306" y="3429000"/>
            <a:ext cx="5285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Дигидрофосфат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натрия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3306" y="4929198"/>
            <a:ext cx="5500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Дигидроксонитрат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алюминия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8926" y="1857364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2928926" y="3357562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928926" y="4857760"/>
            <a:ext cx="59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 –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785926"/>
            <a:ext cx="2786082" cy="1071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28596" y="1928802"/>
            <a:ext cx="2500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MgOHBr</a:t>
            </a:r>
            <a:endParaRPr lang="ru-RU" sz="40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3357562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NaH</a:t>
            </a:r>
            <a:r>
              <a:rPr lang="en-US" sz="4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4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4857760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Al(OH)</a:t>
            </a:r>
            <a:r>
              <a:rPr lang="en-US" sz="4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40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06E0D-8F7F-4657-9437-6E6514DD5787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9" grpId="0" animBg="1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ПРЕЗЕНТАЦИИ\картинки для презентаций\Картинки химия\lectureChemistr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4359950" cy="250033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1472" y="3357562"/>
            <a:ext cx="8143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Раствор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гидроксида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калия, содержащий 11,2 г щелочи, нейтрализовали избытком раствора соляной кислоты.  Найдите массу соли, образовавшейся в результате реакции нейтрализации.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18015-3BF2-491D-8D36-26916B30EB50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5" y="1643050"/>
            <a:ext cx="31432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x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36,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стр. 144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задания № 2,3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ТПО стр. 63,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з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  <a:sym typeface="Symbol"/>
              </a:rPr>
              <a:t>адание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№5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ПРЕЗЕНТАЦИИ\картинки для презентаций\Картинки химия\521431_w640_h640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571612"/>
            <a:ext cx="5572164" cy="5143536"/>
          </a:xfrm>
          <a:prstGeom prst="rect">
            <a:avLst/>
          </a:prstGeom>
          <a:noFill/>
        </p:spPr>
      </p:pic>
      <p:pic>
        <p:nvPicPr>
          <p:cNvPr id="5" name="Picture 2" descr="C:\Users\Елена\Desktop\уч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548088">
            <a:off x="3906088" y="4220265"/>
            <a:ext cx="1440549" cy="2140811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26562">
            <a:off x="7628351" y="5183321"/>
            <a:ext cx="1234012" cy="138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DFF6-DA07-4D51-AE72-78E9BCD11515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5" name="Rectangle 51"/>
          <p:cNvSpPr>
            <a:spLocks noChangeArrowheads="1"/>
          </p:cNvSpPr>
          <p:nvPr/>
        </p:nvSpPr>
        <p:spPr bwMode="auto">
          <a:xfrm>
            <a:off x="6732588" y="3933825"/>
            <a:ext cx="1871662" cy="100806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6" name="Rectangle 52"/>
          <p:cNvSpPr>
            <a:spLocks noChangeArrowheads="1"/>
          </p:cNvSpPr>
          <p:nvPr/>
        </p:nvSpPr>
        <p:spPr bwMode="auto">
          <a:xfrm>
            <a:off x="4643438" y="5084763"/>
            <a:ext cx="1871662" cy="1008062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7" name="Rectangle 53"/>
          <p:cNvSpPr>
            <a:spLocks noChangeArrowheads="1"/>
          </p:cNvSpPr>
          <p:nvPr/>
        </p:nvSpPr>
        <p:spPr bwMode="auto">
          <a:xfrm>
            <a:off x="2627313" y="5084763"/>
            <a:ext cx="1871662" cy="1008062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9" name="Rectangle 55"/>
          <p:cNvSpPr>
            <a:spLocks noChangeArrowheads="1"/>
          </p:cNvSpPr>
          <p:nvPr/>
        </p:nvSpPr>
        <p:spPr bwMode="auto">
          <a:xfrm>
            <a:off x="4643438" y="2781300"/>
            <a:ext cx="1871662" cy="100806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53" name="Rectangle 49"/>
          <p:cNvSpPr>
            <a:spLocks noChangeArrowheads="1"/>
          </p:cNvSpPr>
          <p:nvPr/>
        </p:nvSpPr>
        <p:spPr bwMode="auto">
          <a:xfrm>
            <a:off x="6732588" y="2781300"/>
            <a:ext cx="1871662" cy="100806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99FF99"/>
              </a:solidFill>
            </a:endParaRPr>
          </a:p>
        </p:txBody>
      </p:sp>
      <p:sp>
        <p:nvSpPr>
          <p:cNvPr id="92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Заполните таблицу</a:t>
            </a:r>
          </a:p>
        </p:txBody>
      </p:sp>
      <p:sp>
        <p:nvSpPr>
          <p:cNvPr id="9225" name="Rectangle 20"/>
          <p:cNvSpPr>
            <a:spLocks noChangeArrowheads="1"/>
          </p:cNvSpPr>
          <p:nvPr/>
        </p:nvSpPr>
        <p:spPr bwMode="auto">
          <a:xfrm>
            <a:off x="6629400" y="499427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572000" y="501332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2555875" y="501332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28" name="Rectangle 17"/>
          <p:cNvSpPr>
            <a:spLocks noChangeArrowheads="1"/>
          </p:cNvSpPr>
          <p:nvPr/>
        </p:nvSpPr>
        <p:spPr bwMode="auto">
          <a:xfrm>
            <a:off x="457200" y="499427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6659563" y="3860800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0" name="Rectangle 15"/>
          <p:cNvSpPr>
            <a:spLocks noChangeArrowheads="1"/>
          </p:cNvSpPr>
          <p:nvPr/>
        </p:nvSpPr>
        <p:spPr bwMode="auto">
          <a:xfrm>
            <a:off x="4572000" y="3863975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1" name="Rectangle 14"/>
          <p:cNvSpPr>
            <a:spLocks noChangeArrowheads="1"/>
          </p:cNvSpPr>
          <p:nvPr/>
        </p:nvSpPr>
        <p:spPr bwMode="auto">
          <a:xfrm>
            <a:off x="2514600" y="3863975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468313" y="3860800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4572000" y="270827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4" name="Rectangle 10"/>
          <p:cNvSpPr>
            <a:spLocks noChangeArrowheads="1"/>
          </p:cNvSpPr>
          <p:nvPr/>
        </p:nvSpPr>
        <p:spPr bwMode="auto">
          <a:xfrm>
            <a:off x="2514600" y="2732088"/>
            <a:ext cx="2057400" cy="113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5" name="Rectangle 9"/>
          <p:cNvSpPr>
            <a:spLocks noChangeArrowheads="1"/>
          </p:cNvSpPr>
          <p:nvPr/>
        </p:nvSpPr>
        <p:spPr bwMode="auto">
          <a:xfrm>
            <a:off x="457200" y="2732088"/>
            <a:ext cx="2057400" cy="113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6" name="Rectangle 8"/>
          <p:cNvSpPr>
            <a:spLocks noChangeArrowheads="1"/>
          </p:cNvSpPr>
          <p:nvPr/>
        </p:nvSpPr>
        <p:spPr bwMode="auto">
          <a:xfrm>
            <a:off x="6659563" y="1628775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7" name="Rectangle 7"/>
          <p:cNvSpPr>
            <a:spLocks noChangeArrowheads="1"/>
          </p:cNvSpPr>
          <p:nvPr/>
        </p:nvSpPr>
        <p:spPr bwMode="auto">
          <a:xfrm>
            <a:off x="4572000" y="1600200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8" name="Rectangle 6"/>
          <p:cNvSpPr>
            <a:spLocks noChangeArrowheads="1"/>
          </p:cNvSpPr>
          <p:nvPr/>
        </p:nvSpPr>
        <p:spPr bwMode="auto">
          <a:xfrm>
            <a:off x="2514600" y="1600200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39" name="Rectangle 5"/>
          <p:cNvSpPr>
            <a:spLocks noChangeArrowheads="1"/>
          </p:cNvSpPr>
          <p:nvPr/>
        </p:nvSpPr>
        <p:spPr bwMode="auto">
          <a:xfrm>
            <a:off x="457200" y="1600200"/>
            <a:ext cx="2057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latin typeface="Arial" charset="0"/>
            </a:endParaRPr>
          </a:p>
        </p:txBody>
      </p:sp>
      <p:sp>
        <p:nvSpPr>
          <p:cNvPr id="9240" name="Line 21"/>
          <p:cNvSpPr>
            <a:spLocks noChangeShapeType="1"/>
          </p:cNvSpPr>
          <p:nvPr/>
        </p:nvSpPr>
        <p:spPr bwMode="auto">
          <a:xfrm>
            <a:off x="457200" y="1600200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1" name="Line 22"/>
          <p:cNvSpPr>
            <a:spLocks noChangeShapeType="1"/>
          </p:cNvSpPr>
          <p:nvPr/>
        </p:nvSpPr>
        <p:spPr bwMode="auto">
          <a:xfrm>
            <a:off x="457200" y="2732088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2" name="Line 23"/>
          <p:cNvSpPr>
            <a:spLocks noChangeShapeType="1"/>
          </p:cNvSpPr>
          <p:nvPr/>
        </p:nvSpPr>
        <p:spPr bwMode="auto">
          <a:xfrm>
            <a:off x="468313" y="38608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3" name="Line 24"/>
          <p:cNvSpPr>
            <a:spLocks noChangeShapeType="1"/>
          </p:cNvSpPr>
          <p:nvPr/>
        </p:nvSpPr>
        <p:spPr bwMode="auto">
          <a:xfrm>
            <a:off x="457200" y="4994275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4" name="Line 25"/>
          <p:cNvSpPr>
            <a:spLocks noChangeShapeType="1"/>
          </p:cNvSpPr>
          <p:nvPr/>
        </p:nvSpPr>
        <p:spPr bwMode="auto">
          <a:xfrm>
            <a:off x="457200" y="6126163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5" name="Line 26"/>
          <p:cNvSpPr>
            <a:spLocks noChangeShapeType="1"/>
          </p:cNvSpPr>
          <p:nvPr/>
        </p:nvSpPr>
        <p:spPr bwMode="auto">
          <a:xfrm>
            <a:off x="457200" y="1600200"/>
            <a:ext cx="0" cy="45259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6" name="Line 27"/>
          <p:cNvSpPr>
            <a:spLocks noChangeShapeType="1"/>
          </p:cNvSpPr>
          <p:nvPr/>
        </p:nvSpPr>
        <p:spPr bwMode="auto">
          <a:xfrm>
            <a:off x="2514600" y="1600200"/>
            <a:ext cx="0" cy="4525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7" name="Line 28"/>
          <p:cNvSpPr>
            <a:spLocks noChangeShapeType="1"/>
          </p:cNvSpPr>
          <p:nvPr/>
        </p:nvSpPr>
        <p:spPr bwMode="auto">
          <a:xfrm>
            <a:off x="4572000" y="1600200"/>
            <a:ext cx="0" cy="4525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8" name="Line 29"/>
          <p:cNvSpPr>
            <a:spLocks noChangeShapeType="1"/>
          </p:cNvSpPr>
          <p:nvPr/>
        </p:nvSpPr>
        <p:spPr bwMode="auto">
          <a:xfrm>
            <a:off x="6629400" y="1600200"/>
            <a:ext cx="0" cy="4525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9" name="Line 30"/>
          <p:cNvSpPr>
            <a:spLocks noChangeShapeType="1"/>
          </p:cNvSpPr>
          <p:nvPr/>
        </p:nvSpPr>
        <p:spPr bwMode="auto">
          <a:xfrm>
            <a:off x="8686800" y="1600200"/>
            <a:ext cx="0" cy="45259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0" name="Text Box 33"/>
          <p:cNvSpPr txBox="1">
            <a:spLocks noChangeArrowheads="1"/>
          </p:cNvSpPr>
          <p:nvPr/>
        </p:nvSpPr>
        <p:spPr bwMode="auto">
          <a:xfrm>
            <a:off x="539750" y="1844675"/>
            <a:ext cx="19542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m</a:t>
            </a:r>
            <a:r>
              <a:rPr lang="ru-RU" sz="3600" baseline="-25000" dirty="0"/>
              <a:t>в</a:t>
            </a:r>
            <a:r>
              <a:rPr lang="en-US" sz="3600" dirty="0"/>
              <a:t>(</a:t>
            </a:r>
            <a:r>
              <a:rPr lang="en-US" sz="3600" dirty="0" err="1"/>
              <a:t>NaCl</a:t>
            </a:r>
            <a:r>
              <a:rPr lang="en-US" sz="3600" dirty="0"/>
              <a:t>)</a:t>
            </a:r>
            <a:endParaRPr lang="ru-RU" sz="3600" dirty="0"/>
          </a:p>
        </p:txBody>
      </p:sp>
      <p:sp>
        <p:nvSpPr>
          <p:cNvPr id="9251" name="Text Box 34"/>
          <p:cNvSpPr txBox="1">
            <a:spLocks noChangeArrowheads="1"/>
          </p:cNvSpPr>
          <p:nvPr/>
        </p:nvSpPr>
        <p:spPr bwMode="auto">
          <a:xfrm>
            <a:off x="4643438" y="1844675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m</a:t>
            </a:r>
            <a:r>
              <a:rPr lang="en-US" sz="3600" baseline="-25000"/>
              <a:t>p</a:t>
            </a:r>
            <a:r>
              <a:rPr lang="en-US" sz="3600"/>
              <a:t>(NaCl)</a:t>
            </a:r>
            <a:endParaRPr lang="ru-RU" sz="3600"/>
          </a:p>
        </p:txBody>
      </p:sp>
      <p:sp>
        <p:nvSpPr>
          <p:cNvPr id="9252" name="Text Box 35"/>
          <p:cNvSpPr txBox="1">
            <a:spLocks noChangeArrowheads="1"/>
          </p:cNvSpPr>
          <p:nvPr/>
        </p:nvSpPr>
        <p:spPr bwMode="auto">
          <a:xfrm>
            <a:off x="2771775" y="1844675"/>
            <a:ext cx="165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m(H</a:t>
            </a:r>
            <a:r>
              <a:rPr lang="en-US" sz="3600" baseline="-25000" dirty="0"/>
              <a:t>2</a:t>
            </a:r>
            <a:r>
              <a:rPr lang="en-US" sz="3600" dirty="0"/>
              <a:t>O)</a:t>
            </a:r>
            <a:endParaRPr lang="ru-RU" sz="3600" dirty="0"/>
          </a:p>
        </p:txBody>
      </p:sp>
      <p:sp>
        <p:nvSpPr>
          <p:cNvPr id="9253" name="Text Box 36"/>
          <p:cNvSpPr txBox="1">
            <a:spLocks noChangeArrowheads="1"/>
          </p:cNvSpPr>
          <p:nvPr/>
        </p:nvSpPr>
        <p:spPr bwMode="auto">
          <a:xfrm>
            <a:off x="6804025" y="1844675"/>
            <a:ext cx="1755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ω</a:t>
            </a:r>
            <a:r>
              <a:rPr lang="en-US" sz="3600"/>
              <a:t>(NaCl)</a:t>
            </a:r>
            <a:endParaRPr lang="ru-RU" sz="3600"/>
          </a:p>
        </p:txBody>
      </p:sp>
      <p:sp>
        <p:nvSpPr>
          <p:cNvPr id="9254" name="Text Box 37"/>
          <p:cNvSpPr txBox="1">
            <a:spLocks noChangeArrowheads="1"/>
          </p:cNvSpPr>
          <p:nvPr/>
        </p:nvSpPr>
        <p:spPr bwMode="auto">
          <a:xfrm>
            <a:off x="971550" y="2997200"/>
            <a:ext cx="942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20 </a:t>
            </a:r>
            <a:r>
              <a:rPr lang="ru-RU" sz="3600" dirty="0"/>
              <a:t>г</a:t>
            </a:r>
          </a:p>
        </p:txBody>
      </p:sp>
      <p:sp>
        <p:nvSpPr>
          <p:cNvPr id="9255" name="Text Box 38"/>
          <p:cNvSpPr txBox="1">
            <a:spLocks noChangeArrowheads="1"/>
          </p:cNvSpPr>
          <p:nvPr/>
        </p:nvSpPr>
        <p:spPr bwMode="auto">
          <a:xfrm>
            <a:off x="3059113" y="2997200"/>
            <a:ext cx="942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8</a:t>
            </a:r>
            <a:r>
              <a:rPr lang="en-US" sz="3600"/>
              <a:t>0 </a:t>
            </a:r>
            <a:r>
              <a:rPr lang="ru-RU" sz="3600"/>
              <a:t>г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5076825" y="2997200"/>
            <a:ext cx="12646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2121"/>
                </a:solidFill>
              </a:rPr>
              <a:t>100 г</a:t>
            </a:r>
            <a:endParaRPr lang="ru-RU" sz="3600" dirty="0">
              <a:solidFill>
                <a:srgbClr val="FF2121"/>
              </a:solidFill>
            </a:endParaRPr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7164388" y="2997200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2121"/>
                </a:solidFill>
              </a:rPr>
              <a:t>20 </a:t>
            </a:r>
            <a:r>
              <a:rPr lang="ru-RU" sz="3600" dirty="0">
                <a:solidFill>
                  <a:srgbClr val="FF2121"/>
                </a:solidFill>
              </a:rPr>
              <a:t>%</a:t>
            </a:r>
          </a:p>
        </p:txBody>
      </p:sp>
      <p:sp>
        <p:nvSpPr>
          <p:cNvPr id="9259" name="Text Box 42"/>
          <p:cNvSpPr txBox="1">
            <a:spLocks noChangeArrowheads="1"/>
          </p:cNvSpPr>
          <p:nvPr/>
        </p:nvSpPr>
        <p:spPr bwMode="auto">
          <a:xfrm>
            <a:off x="2987675" y="4076700"/>
            <a:ext cx="1171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1</a:t>
            </a:r>
            <a:r>
              <a:rPr lang="en-US" sz="3600"/>
              <a:t>20 </a:t>
            </a:r>
            <a:r>
              <a:rPr lang="ru-RU" sz="3600"/>
              <a:t>г</a:t>
            </a:r>
          </a:p>
        </p:txBody>
      </p:sp>
      <p:sp>
        <p:nvSpPr>
          <p:cNvPr id="9260" name="Text Box 43"/>
          <p:cNvSpPr txBox="1">
            <a:spLocks noChangeArrowheads="1"/>
          </p:cNvSpPr>
          <p:nvPr/>
        </p:nvSpPr>
        <p:spPr bwMode="auto">
          <a:xfrm>
            <a:off x="5076825" y="4149725"/>
            <a:ext cx="1171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20</a:t>
            </a:r>
            <a:r>
              <a:rPr lang="ru-RU" sz="3600"/>
              <a:t>0</a:t>
            </a:r>
            <a:r>
              <a:rPr lang="en-US" sz="3600"/>
              <a:t> </a:t>
            </a:r>
            <a:r>
              <a:rPr lang="ru-RU" sz="3600"/>
              <a:t>г</a:t>
            </a:r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7164388" y="4076700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2121"/>
                </a:solidFill>
              </a:rPr>
              <a:t>4</a:t>
            </a:r>
            <a:r>
              <a:rPr lang="en-US" sz="3600" dirty="0">
                <a:solidFill>
                  <a:srgbClr val="FF2121"/>
                </a:solidFill>
              </a:rPr>
              <a:t>0 </a:t>
            </a:r>
            <a:r>
              <a:rPr lang="ru-RU" sz="3600" dirty="0">
                <a:solidFill>
                  <a:srgbClr val="FF2121"/>
                </a:solidFill>
              </a:rPr>
              <a:t>%</a:t>
            </a:r>
          </a:p>
        </p:txBody>
      </p:sp>
      <p:sp>
        <p:nvSpPr>
          <p:cNvPr id="9262" name="Text Box 45"/>
          <p:cNvSpPr txBox="1">
            <a:spLocks noChangeArrowheads="1"/>
          </p:cNvSpPr>
          <p:nvPr/>
        </p:nvSpPr>
        <p:spPr bwMode="auto">
          <a:xfrm>
            <a:off x="900113" y="5229225"/>
            <a:ext cx="942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15</a:t>
            </a:r>
            <a:r>
              <a:rPr lang="en-US" sz="3600"/>
              <a:t> </a:t>
            </a:r>
            <a:r>
              <a:rPr lang="ru-RU" sz="3600"/>
              <a:t>г</a:t>
            </a:r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2987675" y="5229225"/>
            <a:ext cx="1171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2121"/>
                </a:solidFill>
              </a:rPr>
              <a:t>135</a:t>
            </a:r>
            <a:r>
              <a:rPr lang="en-US" sz="3600" dirty="0">
                <a:solidFill>
                  <a:srgbClr val="FF2121"/>
                </a:solidFill>
              </a:rPr>
              <a:t> </a:t>
            </a:r>
            <a:r>
              <a:rPr lang="ru-RU" sz="3600" dirty="0">
                <a:solidFill>
                  <a:srgbClr val="FF2121"/>
                </a:solidFill>
              </a:rPr>
              <a:t>г</a:t>
            </a: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5076825" y="5229225"/>
            <a:ext cx="1171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2121"/>
                </a:solidFill>
              </a:rPr>
              <a:t>150</a:t>
            </a:r>
            <a:r>
              <a:rPr lang="en-US" sz="3600" dirty="0">
                <a:solidFill>
                  <a:srgbClr val="FF2121"/>
                </a:solidFill>
              </a:rPr>
              <a:t> </a:t>
            </a:r>
            <a:r>
              <a:rPr lang="ru-RU" sz="3600" dirty="0">
                <a:solidFill>
                  <a:srgbClr val="FF2121"/>
                </a:solidFill>
              </a:rPr>
              <a:t>г</a:t>
            </a:r>
          </a:p>
        </p:txBody>
      </p:sp>
      <p:sp>
        <p:nvSpPr>
          <p:cNvPr id="9265" name="Text Box 48"/>
          <p:cNvSpPr txBox="1">
            <a:spLocks noChangeArrowheads="1"/>
          </p:cNvSpPr>
          <p:nvPr/>
        </p:nvSpPr>
        <p:spPr bwMode="auto">
          <a:xfrm>
            <a:off x="7164388" y="5229225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1</a:t>
            </a:r>
            <a:r>
              <a:rPr lang="en-US" sz="3600"/>
              <a:t>0 </a:t>
            </a:r>
            <a:r>
              <a:rPr lang="ru-RU" sz="3600"/>
              <a:t>%</a:t>
            </a:r>
          </a:p>
        </p:txBody>
      </p:sp>
      <p:sp>
        <p:nvSpPr>
          <p:cNvPr id="50" name="Дата 4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021FFC-1600-4D23-9954-3B04415CF33A}" type="datetime1">
              <a:rPr lang="ru-RU" smtClean="0"/>
              <a:pPr>
                <a:defRPr/>
              </a:pPr>
              <a:t>29.01.2012</a:t>
            </a:fld>
            <a:endParaRPr lang="ru-RU"/>
          </a:p>
        </p:txBody>
      </p:sp>
      <p:sp>
        <p:nvSpPr>
          <p:cNvPr id="51" name="Нижний колонтитул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Ким Е.П., урок  химии (УМК В.В. Еремина)</a:t>
            </a: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571473" y="4071942"/>
            <a:ext cx="1357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dirty="0" smtClean="0"/>
              <a:t>8</a:t>
            </a:r>
            <a:r>
              <a:rPr lang="en-US" sz="3600" dirty="0" smtClean="0"/>
              <a:t>0 </a:t>
            </a:r>
            <a:r>
              <a:rPr lang="ru-RU" sz="3600" dirty="0" smtClean="0"/>
              <a:t>г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44" grpId="0"/>
      <p:bldP spid="21548" grpId="0"/>
      <p:bldP spid="21550" grpId="0"/>
      <p:bldP spid="215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7549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Распределите вещества по классам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365104"/>
            <a:ext cx="8496944" cy="2232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4365104"/>
            <a:ext cx="4392488" cy="2232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4365104"/>
            <a:ext cx="2088232" cy="2232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4365104"/>
            <a:ext cx="2088232" cy="2232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020272" y="134076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20072" y="2276872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67744" y="1700808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MgCl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2636912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1196752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55976" y="1412776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12360" y="2420888"/>
            <a:ext cx="1056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HBr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36096" y="3212976"/>
            <a:ext cx="14670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ОН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39752" y="328498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Al(NO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7544" y="5877272"/>
            <a:ext cx="181562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Оксиды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39752" y="5877272"/>
            <a:ext cx="244650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Основания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88024" y="5877272"/>
            <a:ext cx="200888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Кислоты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64288" y="5877272"/>
            <a:ext cx="125226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Соли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Дата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6154-9DB0-40F3-A697-D8FD1D381025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33" name="Нижний колонтитул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C -0.00312 0.01829 -0.00833 0.03334 -0.01406 0.05047 C -0.01979 0.0676 -0.025 0.0875 -0.0375 0.09676 C -0.04323 0.10116 -0.05607 0.10093 -0.05937 0.10139 C -0.0868 0.11158 -0.10521 0.11111 -0.13576 0.11297 C -0.16215 0.12246 -0.1901 0.12269 -0.21701 0.12454 C -0.24097 0.13287 -0.23038 0.1301 -0.24809 0.1338 C -0.26736 0.14861 -0.28767 0.16574 -0.30903 0.17338 C -0.31094 0.17477 -0.33628 0.19329 -0.33715 0.19445 C -0.34496 0.20579 -0.35 0.20764 -0.36041 0.21505 C -0.36771 0.22084 -0.3717 0.23056 -0.37916 0.23588 C -0.3908 0.25347 -0.40226 0.26158 -0.41649 0.27315 C -0.42847 0.28287 -0.43958 0.2926 -0.4526 0.29885 C -0.46701 0.32014 -0.52291 0.31204 -0.53212 0.3125 C -0.55017 0.3213 -0.56805 0.32986 -0.58663 0.33588 C -0.59791 0.34676 -0.6118 0.35139 -0.62448 0.35903 C -0.6368 0.36621 -0.64375 0.38264 -0.65538 0.39121 C -0.66215 0.40625 -0.67378 0.41482 -0.68194 0.42847 C -0.68732 0.43727 -0.68958 0.44746 -0.69427 0.45625 C -0.70885 0.4838 -0.69722 0.45602 -0.70521 0.475 C -0.70798 0.48079 -0.71024 0.48727 -0.71302 0.49329 C -0.71406 0.4956 -0.71614 0.50047 -0.71614 0.5007 C -0.71666 0.50255 -0.71701 0.5051 -0.71771 0.50718 C -0.71857 0.50972 -0.72014 0.51181 -0.72083 0.51435 C -0.72691 0.53519 -0.71753 0.51273 -0.72552 0.53056 C -0.72934 0.55949 -0.72864 0.54584 -0.72864 0.57246 " pathEditMode="relative" rAng="0" ptsTypes="fffffffffffffffffffffffff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309 0.00556 C 0.14948 0.00648 0.15868 0.00625 0.17952 0.01088 C 0.18594 0.01389 0.18907 0.01412 0.19289 0.02083 C 0.19375 0.02246 0.19341 0.025 0.19462 0.02662 C 0.19636 0.02963 0.19896 0.03171 0.20122 0.03426 C 0.20296 0.03704 0.20452 0.03935 0.20625 0.04213 C 0.20903 0.04699 0.20973 0.05301 0.21285 0.05787 C 0.21632 0.0625 0.22136 0.06597 0.22448 0.0713 C 0.22848 0.07801 0.23334 0.08472 0.23802 0.09074 C 0.24115 0.09491 0.24323 0.1007 0.24792 0.10232 C 0.25712 0.10602 0.25122 0.10417 0.26632 0.10625 C 0.27848 0.11042 0.29098 0.11366 0.30296 0.11806 C 0.31233 0.12894 0.3257 0.13056 0.33646 0.13935 C 0.34115 0.14352 0.34497 0.14884 0.34948 0.15324 C 0.35573 0.16713 0.36459 0.17963 0.37292 0.19167 C 0.37483 0.19815 0.38125 0.20949 0.38125 0.20972 C 0.38664 0.23449 0.3783 0.20023 0.38802 0.22315 C 0.38941 0.22593 0.38837 0.22963 0.38976 0.23264 C 0.39375 0.24259 0.40365 0.25579 0.41146 0.26204 C 0.41598 0.26991 0.42136 0.27778 0.42796 0.28333 C 0.43004 0.29306 0.43664 0.30648 0.44132 0.31458 C 0.44254 0.31621 0.44462 0.31806 0.4448 0.32037 C 0.44601 0.33773 0.4448 0.35533 0.4448 0.37292 " pathEditMode="relative" rAng="0" ptsTypes="ffffffffffffffffffffffA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0.00231 C 0.03386 -0.00486 0.03229 -0.00509 0.06077 0.00231 C 0.0658 0.0037 0.06945 0.00903 0.07361 0.01296 C 0.09202 0.03009 0.11025 0.05116 0.12361 0.07546 C 0.13334 0.09305 0.13872 0.11342 0.14792 0.13125 C 0.15556 0.14629 0.16059 0.16574 0.17049 0.17847 C 0.19097 0.24977 0.22518 0.22222 0.28663 0.22384 C 0.32413 0.23356 0.35417 0.25787 0.38976 0.27315 C 0.40365 0.28703 0.4165 0.30185 0.42691 0.3206 C 0.43177 0.33981 0.44341 0.35671 0.45261 0.37222 C 0.45452 0.37546 0.45556 0.37963 0.45747 0.38287 C 0.46927 0.40416 0.48386 0.4243 0.49792 0.44305 C 0.50035 0.44629 0.50434 0.44606 0.50747 0.44745 C 0.51597 0.45139 0.52292 0.45741 0.53177 0.46018 C 0.5467 0.47523 0.56893 0.47407 0.58663 0.47546 C 0.59879 0.48078 0.59288 0.4787 0.60434 0.48171 C 0.61216 0.48703 0.62379 0.49398 0.63177 0.50116 C 0.6408 0.50903 0.64861 0.51921 0.65747 0.52685 C 0.66771 0.54699 0.68403 0.56111 0.68976 0.58495 C 0.69028 0.59074 0.69045 0.59653 0.69132 0.60231 C 0.69167 0.60463 0.69271 0.60648 0.69306 0.60879 C 0.69375 0.61227 0.69462 0.61944 0.69462 0.61967 " pathEditMode="relative" rAng="0" ptsTypes="fffffffffffffffffffff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" y="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7.40741E-7 C -0.01146 0.00602 -0.02049 0.0162 -0.03004 0.02384 C -0.04167 0.0331 -0.05313 0.04167 -0.06302 0.05208 C -0.06997 0.06968 -0.08611 0.08495 -0.10695 0.09305 C -0.11945 0.10301 -0.12674 0.11134 -0.14167 0.11736 C -0.15365 0.12685 -0.14566 0.12176 -0.16754 0.13032 C -0.18316 0.13657 -0.1908 0.14583 -0.20695 0.15093 C -0.22153 0.16042 -0.23524 0.17037 -0.25087 0.17893 C -0.25938 0.18958 -0.26441 0.1956 -0.27899 0.20116 C -0.28038 0.20347 -0.28108 0.20648 -0.28333 0.20856 C -0.28524 0.21065 -0.28854 0.21065 -0.29045 0.2125 C -0.29358 0.21574 -0.29427 0.22037 -0.2974 0.22384 C -0.3132 0.26319 -0.34375 0.29514 -0.37379 0.32824 C -0.37761 0.33657 -0.38646 0.34305 -0.39254 0.35069 C -0.39809 0.35718 -0.40035 0.36551 -0.40399 0.37292 C -0.41823 0.40023 -0.41806 0.43032 -0.4342 0.45694 " pathEditMode="relative" rAng="0" ptsTypes="fffffffffffffff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11 0.04768 C 0.09132 0.04791 0.10782 0.05115 0.1099 0.05185 C 0.11771 0.05486 0.12674 0.06203 0.1349 0.06273 C 0.16025 0.06527 0.14896 0.06342 0.16719 0.06689 C 0.17674 0.07199 0.18785 0.07222 0.19809 0.07361 C 0.21806 0.07963 0.23959 0.07986 0.25973 0.08449 C 0.27431 0.09189 0.2882 0.0949 0.30313 0.09768 C 0.31493 0.10301 0.32674 0.1037 0.33889 0.10625 C 0.34427 0.10856 0.34879 0.11296 0.35434 0.11481 C 0.35695 0.11574 0.35938 0.11597 0.36216 0.11689 C 0.36615 0.11851 0.37049 0.12013 0.37448 0.12152 C 0.38004 0.12338 0.39341 0.13287 0.39931 0.13426 C 0.40573 0.13588 0.41233 0.13588 0.41927 0.13657 C 0.42796 0.1449 0.43125 0.14606 0.44115 0.14976 C 0.44254 0.15115 0.44393 0.15301 0.44549 0.15393 C 0.4474 0.15509 0.45035 0.15439 0.45191 0.15601 C 0.46129 0.16527 0.46389 0.17731 0.47535 0.18217 C 0.47691 0.18935 0.47952 0.19467 0.48125 0.20162 C 0.48386 0.22338 0.48264 0.2118 0.48264 0.23657 " pathEditMode="relative" rAng="0" ptsTypes="ffffffffffffffffff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 C -0.01753 0.01273 -0.03611 0.03171 -0.0592 0.04005 C -0.07291 0.04514 -0.09843 0.0537 -0.11319 0.05648 C -0.13212 0.05995 -0.15451 0.06088 -0.17239 0.06736 C -0.196 0.07593 -0.22448 0.08611 -0.24132 0.10208 C -0.24843 0.1088 -0.25451 0.1169 -0.26111 0.12384 C -0.26406 0.13056 -0.26927 0.13565 -0.27326 0.14213 C -0.27986 0.15324 -0.28177 0.16435 -0.29045 0.17477 C -0.29548 0.19028 -0.30434 0.20694 -0.3151 0.2206 C -0.31701 0.22292 -0.3184 0.22546 -0.32014 0.22778 C -0.32309 0.23148 -0.33003 0.23866 -0.33003 0.23889 C -0.34132 0.26481 -0.33246 0.24213 -0.33246 0.30995 " pathEditMode="relative" rAng="0" ptsTypes="fffffffffffA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C -0.00313 0.00416 -0.00625 0.00833 -0.0092 0.01273 C -0.01285 0.01782 -0.01407 0.02615 -0.01841 0.03032 C -0.03334 0.04282 -0.05139 0.04976 -0.06875 0.05416 C -0.079 0.06018 -0.0908 0.0618 -0.10052 0.06967 C -0.11875 0.08379 -0.13351 0.10532 -0.14792 0.12615 C -0.15764 0.14027 -0.16441 0.153 -0.17205 0.16967 C -0.175 0.17638 -0.18125 0.18981 -0.18125 0.19004 C -0.18403 0.21157 -0.17969 0.23541 -0.1842 0.25717 C -0.18768 0.27245 -0.21077 0.29027 -0.2191 0.29861 C -0.23091 0.30949 -0.23976 0.32592 -0.24966 0.33981 C -0.25226 0.34398 -0.25608 0.3456 -0.25886 0.34884 C -0.26702 0.35787 -0.27448 0.36712 -0.28021 0.37939 C -0.28334 0.39421 -0.29011 0.39421 -0.3 0.39652 C -0.30105 0.39907 -0.30157 0.40185 -0.30278 0.40324 C -0.30469 0.40486 -0.30782 0.403 -0.3092 0.40532 C -0.31077 0.40833 -0.30938 0.41319 -0.31059 0.41643 C -0.31146 0.41875 -0.31389 0.41875 -0.31528 0.4206 C -0.31615 0.42175 -0.31632 0.42361 -0.3165 0.42546 " pathEditMode="relative" rAng="0" ptsTypes="ffffffffffffffffff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3 0.00555 C 0.00781 0.01875 -0.00139 0.01505 -0.01164 0.01643 C -0.02101 0.02245 -0.02865 0.02315 -0.03907 0.025 C -0.05747 0.02847 -0.0757 0.03171 -0.09393 0.03565 C -0.11094 0.04398 -0.13264 0.04468 -0.15035 0.04653 C -0.16424 0.05116 -0.17796 0.05509 -0.19219 0.05718 C -0.19931 0.05972 -0.20608 0.06366 -0.2132 0.06574 C -0.21806 0.06713 -0.22778 0.07014 -0.22778 0.07037 C -0.25191 0.08657 -0.22448 0.06944 -0.24549 0.0787 C -0.26441 0.08704 -0.23351 0.07963 -0.26476 0.08958 C -0.2691 0.09097 -0.27778 0.09375 -0.27778 0.09398 C -0.29115 0.10625 -0.30678 0.1081 -0.32119 0.11736 C -0.325 0.12477 -0.32778 0.12755 -0.33421 0.13032 C -0.34289 0.14815 -0.33577 0.16065 -0.33577 0.17986 " pathEditMode="relative" rAng="0" ptsTypes="fffffffffffffA">
                                      <p:cBhvr>
                                        <p:cTn id="4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83 0.02963 C 0.11944 0.0331 0.14271 0.04028 0.16667 0.04444 C 0.17864 0.05023 0.19114 0.05255 0.20364 0.05509 C 0.21215 0.06435 0.21875 0.06227 0.22864 0.06805 C 0.23819 0.07361 0.24757 0.08079 0.25677 0.0875 C 0.27101 0.09792 0.28385 0.11273 0.29809 0.12384 C 0.30087 0.12616 0.30434 0.12731 0.30694 0.13009 C 0.33715 0.15995 0.30781 0.13727 0.33351 0.15579 C 0.33941 0.15995 0.34392 0.17106 0.34826 0.17731 C 0.35347 0.18449 0.36042 0.18981 0.36597 0.19653 C 0.37396 0.20625 0.37934 0.22014 0.3868 0.23079 C 0.40278 0.25393 0.38038 0.21551 0.4 0.24792 C 0.40156 0.25069 0.4026 0.25417 0.40434 0.25671 C 0.40746 0.26111 0.41146 0.26157 0.41476 0.26528 C 0.42048 0.27153 0.42517 0.28032 0.4309 0.28657 C 0.44305 0.29954 0.45608 0.31134 0.46944 0.32083 C 0.47309 0.32917 0.48108 0.33403 0.48698 0.34005 C 0.49462 0.35602 0.49288 0.375 0.49288 0.39375 " pathEditMode="relative" rAng="0" ptsTypes="fffffffffffffffff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5728"/>
            <a:ext cx="8158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Выберите формулу указанного оксида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1643050"/>
            <a:ext cx="7715304" cy="3429024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5786" y="1643050"/>
            <a:ext cx="2357454" cy="3429024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43240" y="1643050"/>
            <a:ext cx="2643206" cy="3429024"/>
          </a:xfrm>
          <a:prstGeom prst="rect">
            <a:avLst/>
          </a:prstGeom>
          <a:solidFill>
            <a:srgbClr val="94FD5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3357562"/>
            <a:ext cx="2357454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143240" y="3357562"/>
            <a:ext cx="2643206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786446" y="3357562"/>
            <a:ext cx="2857520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143240" y="1643050"/>
            <a:ext cx="1357322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786446" y="1643050"/>
            <a:ext cx="1285884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786446" y="3357562"/>
            <a:ext cx="1285884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143240" y="3357562"/>
            <a:ext cx="1357322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85786" y="1857364"/>
            <a:ext cx="2428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Кислотный оксид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85786" y="3643314"/>
            <a:ext cx="2428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Основный оксид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500562" y="1643050"/>
            <a:ext cx="1285884" cy="17145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2060848"/>
            <a:ext cx="14366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132856"/>
            <a:ext cx="1124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8144" y="2132856"/>
            <a:ext cx="1067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2132856"/>
            <a:ext cx="1067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3861048"/>
            <a:ext cx="1268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3861048"/>
            <a:ext cx="1011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8144" y="3861048"/>
            <a:ext cx="1183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3861048"/>
            <a:ext cx="1124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B4B0-87E9-48B9-9BCB-C6555C109592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31" name="Нижний колонтитул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Возглас разочарования толп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9" grpId="0"/>
      <p:bldP spid="10" grpId="0"/>
      <p:bldP spid="6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лена\Desktop\i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3500462" cy="35004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0" y="428604"/>
            <a:ext cx="78581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«Разгадай  шифр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сейфа»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29058" y="1571612"/>
          <a:ext cx="4786347" cy="4071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449"/>
                <a:gridCol w="1595449"/>
                <a:gridCol w="1595449"/>
              </a:tblGrid>
              <a:tr h="145227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aCl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CuO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1F7D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14522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AlBr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6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7"/>
                      <a:tile tx="0" ty="0" sx="100000" sy="100000" flip="none" algn="tl"/>
                    </a:blipFill>
                  </a:tcPr>
                </a:tc>
              </a:tr>
              <a:tr h="116741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rgbClr val="D6B19C"/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BaF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>
                      <a:blip r:embed="rId5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4214810" y="2428868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643570" y="2500306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286644" y="2500306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143372" y="3857628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643570" y="3857628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286644" y="3857628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143372" y="5143512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15008" y="5072074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286644" y="5143512"/>
            <a:ext cx="48577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9" y="5786454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Шифр представляет собой последовательность номеров солей,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записанную в порядке возрастания чисел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8" y="6286520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00892" y="6286520"/>
            <a:ext cx="1636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14679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7F5D-B682-458D-9229-1DB10127ABC9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4400"/>
            <a:ext cx="74080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окраску индикатора в указанных средах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1628800"/>
            <a:ext cx="8136904" cy="4608512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1628800"/>
            <a:ext cx="8136904" cy="2304256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39552" y="1628800"/>
            <a:ext cx="8136904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39552" y="3933056"/>
            <a:ext cx="8136904" cy="1224136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628800"/>
            <a:ext cx="4068452" cy="1224136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552" y="3933056"/>
            <a:ext cx="4104456" cy="1224136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39552" y="2852936"/>
            <a:ext cx="4176464" cy="1080120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39552" y="5157192"/>
            <a:ext cx="4068452" cy="1080120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39552" y="1628800"/>
            <a:ext cx="2304256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608004" y="1628800"/>
            <a:ext cx="2124236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3933056"/>
            <a:ext cx="2304256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608004" y="3933056"/>
            <a:ext cx="2124236" cy="1224136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39552" y="2852936"/>
            <a:ext cx="2304256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608004" y="2852936"/>
            <a:ext cx="2124236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39552" y="5157192"/>
            <a:ext cx="2304256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608004" y="5157192"/>
            <a:ext cx="2124236" cy="1080120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39552" y="1628800"/>
            <a:ext cx="2304256" cy="1224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7544" y="4293096"/>
            <a:ext cx="2452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Фенолфталеин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843808" y="5157192"/>
            <a:ext cx="1872208" cy="1080120"/>
          </a:xfrm>
          <a:prstGeom prst="rect">
            <a:avLst/>
          </a:prstGeom>
          <a:solidFill>
            <a:srgbClr val="AEF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2843808" y="3933056"/>
            <a:ext cx="1872208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843808" y="2852936"/>
            <a:ext cx="1872208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843808" y="1628800"/>
            <a:ext cx="1872208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971600" y="3068960"/>
            <a:ext cx="1327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Лакмус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1560" y="5373216"/>
            <a:ext cx="2145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Метилоранж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rot="1657455">
            <a:off x="1611292" y="1837934"/>
            <a:ext cx="1098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Среда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 rot="1662741">
            <a:off x="407118" y="1969790"/>
            <a:ext cx="1841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Индикатор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840" y="1916832"/>
            <a:ext cx="1277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Кислая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4008" y="1916832"/>
            <a:ext cx="2157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Нейтральная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804248" y="1916832"/>
            <a:ext cx="1752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Щелочная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987824" y="3068960"/>
            <a:ext cx="1547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Красный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644008" y="3068960"/>
            <a:ext cx="21100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Фиолетовый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732240" y="2852936"/>
            <a:ext cx="1944216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7092280" y="3068960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Синий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71800" y="4293096"/>
            <a:ext cx="2020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Бесцветный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716016" y="3933056"/>
            <a:ext cx="2016224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4716016" y="4293096"/>
            <a:ext cx="2020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Бесцветный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732240" y="3933056"/>
            <a:ext cx="1944216" cy="122413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6732240" y="4293096"/>
            <a:ext cx="2013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Малиновый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843808" y="5157192"/>
            <a:ext cx="1872208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987824" y="5373216"/>
            <a:ext cx="1547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Красный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716016" y="5157192"/>
            <a:ext cx="2016224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4716016" y="5373216"/>
            <a:ext cx="1981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Оранжевый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732240" y="5157192"/>
            <a:ext cx="1944216" cy="10801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7020272" y="5373216"/>
            <a:ext cx="1418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Желтый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Дата 6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3F0FF-4427-4A7A-9309-2C71C347E644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74" name="Нижний колонтитул 7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51EF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605C7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185D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1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AB1A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44" grpId="0" animBg="1"/>
      <p:bldP spid="55" grpId="0"/>
      <p:bldP spid="57" grpId="0"/>
      <p:bldP spid="59" grpId="0"/>
      <p:bldP spid="60" grpId="0"/>
      <p:bldP spid="61" grpId="0" animBg="1"/>
      <p:bldP spid="62" grpId="0"/>
      <p:bldP spid="63" grpId="0" animBg="1"/>
      <p:bldP spid="66" grpId="0"/>
      <p:bldP spid="66" grpId="1"/>
      <p:bldP spid="69" grpId="0"/>
      <p:bldP spid="70" grpId="0" animBg="1"/>
      <p:bldP spid="71" grpId="0"/>
      <p:bldP spid="71" grpId="1"/>
      <p:bldP spid="72" grpId="0" animBg="1"/>
      <p:bldP spid="73" grpId="0"/>
      <p:bldP spid="7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928671"/>
            <a:ext cx="8458200" cy="1214445"/>
          </a:xfrm>
        </p:spPr>
        <p:txBody>
          <a:bodyPr/>
          <a:lstStyle/>
          <a:p>
            <a:pPr algn="ctr"/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ДОКУМЕНТЫ  Ким Е.П\Презентации\Картинки химия\images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7158" y="928670"/>
            <a:ext cx="8786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7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РЕАКЦИИ  НЕЙТРАЛИЗАЦИИ</a:t>
            </a:r>
            <a:endParaRPr lang="ru-RU" sz="7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468313" y="2565400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solidFill>
                  <a:srgbClr val="FF2121"/>
                </a:solidFill>
              </a:rPr>
              <a:t>H</a:t>
            </a:r>
            <a:endParaRPr lang="ru-RU" sz="5400">
              <a:solidFill>
                <a:srgbClr val="FF2121"/>
              </a:solidFill>
            </a:endParaRP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268538" y="2565400"/>
            <a:ext cx="984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rgbClr val="FF2121"/>
                </a:solidFill>
              </a:rPr>
              <a:t>Na</a:t>
            </a:r>
            <a:endParaRPr lang="ru-RU" sz="5400">
              <a:solidFill>
                <a:srgbClr val="FF2121"/>
              </a:solidFill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804025" y="2565400"/>
            <a:ext cx="571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+</a:t>
            </a:r>
            <a:endParaRPr lang="ru-RU" sz="5400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211638" y="2565400"/>
            <a:ext cx="958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/>
              <a:t>=&gt;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763713" y="2565400"/>
            <a:ext cx="571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+</a:t>
            </a:r>
            <a:endParaRPr lang="ru-RU" sz="540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084888" y="2565400"/>
            <a:ext cx="831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Cl</a:t>
            </a:r>
            <a:endParaRPr lang="ru-RU" sz="5400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7740650" y="2565400"/>
            <a:ext cx="1174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OH</a:t>
            </a:r>
            <a:endParaRPr lang="ru-RU" sz="5400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132138" y="2565400"/>
            <a:ext cx="1174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OH</a:t>
            </a:r>
            <a:endParaRPr lang="ru-RU" sz="5400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268538" y="2565400"/>
            <a:ext cx="984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rgbClr val="FF2121"/>
                </a:solidFill>
              </a:rPr>
              <a:t>Na</a:t>
            </a:r>
            <a:endParaRPr lang="ru-RU" sz="5400">
              <a:solidFill>
                <a:srgbClr val="FF2121"/>
              </a:solidFill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028700" y="2565400"/>
            <a:ext cx="831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/>
              <a:t>Cl</a:t>
            </a:r>
            <a:endParaRPr lang="ru-RU" sz="5400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68313" y="2565400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solidFill>
                  <a:srgbClr val="FF2121"/>
                </a:solidFill>
              </a:rPr>
              <a:t>H</a:t>
            </a:r>
            <a:endParaRPr lang="ru-RU" sz="5400">
              <a:solidFill>
                <a:srgbClr val="FF2121"/>
              </a:solidFill>
            </a:endParaRP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1331913" y="5157788"/>
            <a:ext cx="7077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HCl + NaOH </a:t>
            </a:r>
            <a:r>
              <a:rPr lang="ru-RU" sz="4000"/>
              <a:t>=&gt;</a:t>
            </a:r>
            <a:r>
              <a:rPr lang="en-US" sz="4000"/>
              <a:t> NaCl + H</a:t>
            </a:r>
            <a:r>
              <a:rPr lang="en-US" sz="4000" baseline="-25000"/>
              <a:t>2</a:t>
            </a:r>
            <a:r>
              <a:rPr lang="en-US" sz="4000"/>
              <a:t>O</a:t>
            </a:r>
            <a:endParaRPr lang="ru-RU" sz="4000"/>
          </a:p>
        </p:txBody>
      </p:sp>
      <p:sp>
        <p:nvSpPr>
          <p:cNvPr id="14" name="TextBox 13"/>
          <p:cNvSpPr txBox="1"/>
          <p:nvPr/>
        </p:nvSpPr>
        <p:spPr>
          <a:xfrm>
            <a:off x="1142976" y="357166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Взаимодействие соляной кислоты </a:t>
            </a: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гидроксидом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натрия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7155-9465-47A7-AB79-5C54E517EB8B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8318E-6 C 0.00139 0.0125 0.0059 0.02244 0.01041 0.03401 C 0.01284 0.04025 0.01371 0.04419 0.01788 0.04928 C 0.02031 0.05737 0.02326 0.05876 0.02725 0.06547 C 0.02934 0.07426 0.04149 0.08513 0.04757 0.09091 C 0.05069 0.10225 0.04652 0.08976 0.05937 0.10572 C 0.06718 0.1152 0.07534 0.127 0.08611 0.13116 C 0.09062 0.13995 0.10156 0.14319 0.10868 0.14782 C 0.11093 0.14921 0.1125 0.15221 0.11493 0.1536 C 0.1177 0.15522 0.12135 0.15499 0.1243 0.15661 C 0.14583 0.17026 0.16527 0.17188 0.18906 0.17627 C 0.19531 0.1772 0.20191 0.18044 0.20816 0.18205 C 0.21545 0.18367 0.22812 0.18437 0.23455 0.18506 C 0.27604 0.19246 0.31684 0.19455 0.35885 0.1957 C 0.37743 0.19455 0.396 0.19431 0.41423 0.19246 C 0.41632 0.19246 0.41805 0.19015 0.42014 0.18946 C 0.42725 0.18714 0.43472 0.18691 0.44184 0.18344 C 0.45086 0.17905 0.46093 0.17373 0.47048 0.17164 C 0.48559 0.16841 0.49948 0.16748 0.51493 0.16563 C 0.53541 0.161 0.55573 0.15245 0.57604 0.14782 C 0.59722 0.14273 0.5901 0.14712 0.60711 0.1418 C 0.62326 0.13648 0.63889 0.12954 0.6552 0.12538 C 0.66041 0.12122 0.66441 0.11821 0.67066 0.11636 C 0.68038 0.11011 0.69236 0.10873 0.70156 0.10155 C 0.70642 0.09808 0.70868 0.093 0.71371 0.09091 C 0.71944 0.08374 0.72604 0.08166 0.73159 0.07449 C 0.74097 0.06292 0.73628 0.06547 0.74357 0.06246 C 0.74583 0.05668 0.7493 0.05367 0.75086 0.04766 C 0.75052 0.03517 0.75121 0.02244 0.74965 0.01018 C 0.74965 0.00995 0.74392 0.00139 0.74357 0.00139 " pathEditMode="relative" rAng="0" ptsTypes="fffffffffffffffffffffffffffffA">
                                      <p:cBhvr>
                                        <p:cTn id="63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" y="9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1457 C 0.00625 -0.03354 0.0151 -0.04603 0.02517 -0.05875 C 0.02917 -0.06476 0.03177 -0.06962 0.03698 -0.07286 C 0.05069 -0.09414 0.07118 -0.09553 0.08854 -0.10594 C 0.10191 -0.11357 0.11562 -0.12236 0.12934 -0.12768 C 0.15868 -0.15637 0.19965 -0.13462 0.23368 -0.12768 C 0.24306 -0.12283 0.25278 -0.12236 0.2625 -0.11866 C 0.26806 -0.11681 0.27274 -0.11195 0.27812 -0.1101 C 0.28403 -0.10756 0.28316 -0.10756 0.28993 -0.10594 C 0.29236 -0.10455 0.29722 -0.1027 0.29722 -0.10154 C 0.29844 -0.10016 0.29948 -0.09784 0.30087 -0.09669 C 0.30191 -0.09553 0.30347 -0.09553 0.30451 -0.09484 C 0.30816 -0.09067 0.30573 -0.08882 0.30799 -0.0842 C 0.31163 -0.07517 0.31163 -0.08142 0.31406 -0.07286 C 0.31667 -0.06361 0.31858 -0.05274 0.32014 -0.04279 C 0.32049 -0.03354 0.32049 -0.02452 0.32135 -0.01457 C 0.32413 0.01735 0.32378 -0.01596 0.32378 0.00139 " pathEditMode="relative" rAng="0" ptsTypes="ffffffffffffffffA">
                                      <p:cBhvr>
                                        <p:cTn id="65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/>
      <p:bldP spid="16409" grpId="1"/>
      <p:bldP spid="16411" grpId="0"/>
      <p:bldP spid="16411" grpId="1"/>
      <p:bldP spid="16391" grpId="0"/>
      <p:bldP spid="16393" grpId="0"/>
      <p:bldP spid="16394" grpId="0"/>
      <p:bldP spid="16389" grpId="0"/>
      <p:bldP spid="16395" grpId="0"/>
      <p:bldP spid="16392" grpId="0"/>
      <p:bldP spid="16398" grpId="0"/>
      <p:bldP spid="16398" grpId="1"/>
      <p:bldP spid="16398" grpId="2"/>
      <p:bldP spid="16397" grpId="0"/>
      <p:bldP spid="16401" grpId="0"/>
      <p:bldP spid="16401" grpId="1"/>
      <p:bldP spid="16401" grpId="2"/>
      <p:bldP spid="164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85852" y="285728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Сравнительная характеристика соляной и серной кислот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700808"/>
            <a:ext cx="8352928" cy="4680520"/>
          </a:xfrm>
          <a:prstGeom prst="rect">
            <a:avLst/>
          </a:prstGeom>
          <a:solidFill>
            <a:srgbClr val="99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1700808"/>
            <a:ext cx="2808312" cy="46805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1700808"/>
            <a:ext cx="3096344" cy="46805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1700808"/>
            <a:ext cx="2808312" cy="86409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564904"/>
            <a:ext cx="2808312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3573016"/>
            <a:ext cx="2808312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95536" y="4581128"/>
            <a:ext cx="2808312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03848" y="4581128"/>
            <a:ext cx="3024336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03848" y="3573016"/>
            <a:ext cx="3024336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203848" y="2564904"/>
            <a:ext cx="3024336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156176" y="3573016"/>
            <a:ext cx="2592288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2564904"/>
            <a:ext cx="2592288" cy="100697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156176" y="5589240"/>
            <a:ext cx="2592288" cy="792088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156176" y="1700808"/>
            <a:ext cx="2592288" cy="86409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611560" y="184482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Признак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1560" y="27809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9552" y="364502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наличию кислорода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51920" y="1556792"/>
            <a:ext cx="2304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Соляная кислота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60232" y="1556792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Серная кислота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9552" y="4509120"/>
            <a:ext cx="246081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По числу атомов водорода (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основность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9552" y="5589240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Название кислотного остатка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067944" y="270892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2240" y="2708920"/>
            <a:ext cx="1277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31840" y="3789040"/>
            <a:ext cx="3005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Бескислородная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347864" y="4797152"/>
            <a:ext cx="2717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Одноосновная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51920" y="5661248"/>
            <a:ext cx="15247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Хлорид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57950" y="3643314"/>
            <a:ext cx="2357454" cy="1046440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Кислородо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содержащая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88224" y="5661248"/>
            <a:ext cx="16462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Сульфат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56176" y="4581128"/>
            <a:ext cx="2592288" cy="1008112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6138049" y="4725144"/>
            <a:ext cx="2648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Двухосновная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Дата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85C0-ED7D-4620-9C82-A64BEF0769A3}" type="datetime1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3" name="Нижний колонтитул 5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Е.П., урок  химии (УМК В.В. Еремина)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 animBg="1"/>
      <p:bldP spid="48" grpId="0"/>
      <p:bldP spid="4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2">
      <a:dk1>
        <a:sysClr val="windowText" lastClr="000000"/>
      </a:dk1>
      <a:lt1>
        <a:srgbClr val="FFF3D5"/>
      </a:lt1>
      <a:dk2>
        <a:srgbClr val="4E3B30"/>
      </a:dk2>
      <a:lt2>
        <a:srgbClr val="FCECD5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295</TotalTime>
  <Words>675</Words>
  <PresentationFormat>Экран (4:3)</PresentationFormat>
  <Paragraphs>249</Paragraphs>
  <Slides>19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Слайд 1</vt:lpstr>
      <vt:lpstr>Заполните таблицу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Кислая  соль - </vt:lpstr>
      <vt:lpstr>Слайд 12</vt:lpstr>
      <vt:lpstr>Основная  соль - </vt:lpstr>
      <vt:lpstr>Реакция  нейтрализации - </vt:lpstr>
      <vt:lpstr>Слайд 15</vt:lpstr>
      <vt:lpstr>Назовите вещества</vt:lpstr>
      <vt:lpstr>Составьте формулы солей</vt:lpstr>
      <vt:lpstr>Слайд 18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Елена</cp:lastModifiedBy>
  <cp:revision>50</cp:revision>
  <dcterms:modified xsi:type="dcterms:W3CDTF">2012-01-29T18:02:04Z</dcterms:modified>
</cp:coreProperties>
</file>