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299" r:id="rId2"/>
    <p:sldId id="360" r:id="rId3"/>
    <p:sldId id="362" r:id="rId4"/>
    <p:sldId id="300" r:id="rId5"/>
    <p:sldId id="257" r:id="rId6"/>
    <p:sldId id="301" r:id="rId7"/>
    <p:sldId id="303" r:id="rId8"/>
    <p:sldId id="305" r:id="rId9"/>
    <p:sldId id="304" r:id="rId10"/>
    <p:sldId id="306" r:id="rId11"/>
    <p:sldId id="337" r:id="rId12"/>
    <p:sldId id="369" r:id="rId13"/>
    <p:sldId id="307" r:id="rId14"/>
    <p:sldId id="308" r:id="rId15"/>
    <p:sldId id="309" r:id="rId16"/>
    <p:sldId id="310" r:id="rId17"/>
    <p:sldId id="287" r:id="rId18"/>
    <p:sldId id="332" r:id="rId19"/>
    <p:sldId id="315" r:id="rId20"/>
    <p:sldId id="288" r:id="rId21"/>
    <p:sldId id="333" r:id="rId22"/>
    <p:sldId id="341" r:id="rId23"/>
    <p:sldId id="343" r:id="rId24"/>
    <p:sldId id="364" r:id="rId25"/>
    <p:sldId id="345" r:id="rId26"/>
    <p:sldId id="365" r:id="rId27"/>
    <p:sldId id="317" r:id="rId28"/>
    <p:sldId id="319" r:id="rId29"/>
    <p:sldId id="321" r:id="rId30"/>
    <p:sldId id="322" r:id="rId31"/>
    <p:sldId id="331" r:id="rId32"/>
    <p:sldId id="327" r:id="rId33"/>
    <p:sldId id="334" r:id="rId34"/>
    <p:sldId id="347" r:id="rId35"/>
    <p:sldId id="348" r:id="rId36"/>
    <p:sldId id="350" r:id="rId37"/>
    <p:sldId id="371" r:id="rId38"/>
    <p:sldId id="268" r:id="rId39"/>
    <p:sldId id="336" r:id="rId40"/>
    <p:sldId id="352" r:id="rId41"/>
    <p:sldId id="261" r:id="rId42"/>
    <p:sldId id="359" r:id="rId43"/>
    <p:sldId id="358" r:id="rId44"/>
    <p:sldId id="357" r:id="rId45"/>
    <p:sldId id="260" r:id="rId46"/>
    <p:sldId id="262" r:id="rId47"/>
    <p:sldId id="263" r:id="rId48"/>
    <p:sldId id="264" r:id="rId49"/>
    <p:sldId id="265" r:id="rId50"/>
    <p:sldId id="266" r:id="rId51"/>
    <p:sldId id="267" r:id="rId52"/>
    <p:sldId id="372" r:id="rId53"/>
    <p:sldId id="367" r:id="rId54"/>
    <p:sldId id="356" r:id="rId55"/>
  </p:sldIdLst>
  <p:sldSz cx="9144000" cy="6858000" type="screen4x3"/>
  <p:notesSz cx="6856413" cy="97504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CE7C"/>
    <a:srgbClr val="16EAA3"/>
    <a:srgbClr val="00CC66"/>
    <a:srgbClr val="FF9900"/>
    <a:srgbClr val="FFFF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61" autoAdjust="0"/>
  </p:normalViewPr>
  <p:slideViewPr>
    <p:cSldViewPr>
      <p:cViewPr varScale="1">
        <p:scale>
          <a:sx n="53" d="100"/>
          <a:sy n="53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4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61475"/>
            <a:ext cx="29718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4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9261475"/>
            <a:ext cx="29718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2CF5405E-5A57-4F93-A925-693ADDA4A1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734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90600" y="731838"/>
            <a:ext cx="4875213" cy="36560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630738"/>
            <a:ext cx="5484813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61475"/>
            <a:ext cx="29718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9261475"/>
            <a:ext cx="29718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6FE14580-24AC-47F7-AE47-E71EEDA46C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Видео файл «1»</a:t>
            </a:r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E5E7C4-BDE1-4D1E-AE2B-40E1405DC42F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Видео файл «2»</a:t>
            </a:r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5CB3F9-A6E9-4C5F-84B3-FE35C44105EB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Звуковой файл «Менделевий»</a:t>
            </a:r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2823D7-062E-4319-96D9-DDFDE4952FF0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Видео файл «Мало»</a:t>
            </a:r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025B9B-00A3-49D4-99BE-2B8A58E6C86F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Звуковой файл «Рутений»</a:t>
            </a:r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B2989B-D5D5-446F-80A3-B60B028BA778}" type="slidenum">
              <a:rPr lang="ru-RU" smtClean="0"/>
              <a:pPr/>
              <a:t>30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2D6CBC-1C14-4202-B43F-79C50269C5B5}" type="slidenum">
              <a:rPr lang="ru-RU" smtClean="0"/>
              <a:pPr/>
              <a:t>31</a:t>
            </a:fld>
            <a:endParaRPr lang="ru-RU" smtClean="0"/>
          </a:p>
        </p:txBody>
      </p:sp>
      <p:sp>
        <p:nvSpPr>
          <p:cNvPr id="634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Видео файл «Всё решено»</a:t>
            </a:r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6DA319-D683-4B42-885C-7009A603614C}" type="slidenum">
              <a:rPr lang="ru-RU" smtClean="0"/>
              <a:pPr/>
              <a:t>37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Видео файл «3»</a:t>
            </a: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269882-75CE-4538-95FC-DA43F1182A84}" type="slidenum">
              <a:rPr lang="ru-RU" smtClean="0"/>
              <a:pPr/>
              <a:t>39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665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403F5D-10CE-4E5E-B510-EE41BC1ED43C}" type="slidenum">
              <a:rPr lang="ru-RU" smtClean="0"/>
              <a:pPr/>
              <a:t>53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54A72-5E35-4464-85E3-236C6FDD62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03682-2CF6-4F80-A3F2-142ED03DB6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6F693-0BC6-48FE-A357-E3C67E940D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B62B2-EC7E-47FB-BCC3-D97CB0DB18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FCD7CE-C5B0-4F96-88D3-7BA15A0B15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F4F1D-57BB-4EDB-9900-EB402856A5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9C237-BF6F-45FC-ACB5-958EFDE92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12D7C9-E9F3-4119-8DEC-51C2E5430E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0C94E-8514-431A-A511-F872FE7792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FD963-13D9-425C-93C0-A984204644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72C058-69C1-40EA-8C97-49A915C8B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48388-3D9A-41D7-9BE5-7ADBD38B0F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B61E3F62-13EE-4382-AB15-940387501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e-parta.ru/images/stories/Statiy%2013/Mendeleev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&#1058;&#1072;&#1090;&#1100;&#1103;&#1085;&#1072;\Desktop\&#1053;&#1086;&#1074;&#1072;&#1103;%20&#1087;&#1072;&#1087;&#1082;&#1072;\2.avi" TargetMode="External"/><Relationship Id="rId5" Type="http://schemas.openxmlformats.org/officeDocument/2006/relationships/slide" Target="slide16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8;&#1072;&#1090;&#1100;&#1103;&#1085;&#1072;\Desktop\&#1053;&#1086;&#1074;&#1072;&#1103;%20&#1087;&#1072;&#1087;&#1082;&#1072;\&#1052;&#1077;&#1085;&#1076;&#1077;&#1083;&#1077;&#1074;&#1080;&#1081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peoples.ru/family/dynasty/mendeleevy/mendeleevy_1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1059;&#1082;&#1088;&#1077;&#1087;&#1080;&#1090;&#1077;&#1083;&#1080;%20&#1079;&#1072;&#1082;&#1086;&#1085;&#1072;.ppt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&#1058;&#1072;&#1090;&#1100;&#1103;&#1085;&#1072;\Desktop\&#1053;&#1086;&#1074;&#1072;&#1103;%20&#1087;&#1072;&#1087;&#1082;&#1072;\&#1084;&#1072;&#1083;&#1086;.mpg" TargetMode="External"/><Relationship Id="rId6" Type="http://schemas.openxmlformats.org/officeDocument/2006/relationships/hyperlink" Target="&#1042;&#1080;&#1076;&#1077;&#1086;/&#1084;&#1072;&#1083;&#1086;.mpg" TargetMode="External"/><Relationship Id="rId5" Type="http://schemas.openxmlformats.org/officeDocument/2006/relationships/slide" Target="slide20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csm.rostov.ru/pictures/3749878/mendeleev.jp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&#1042;&#1080;&#1076;&#1099;%20&#1087;&#1077;&#1088;&#1080;&#1086;&#1076;&#1080;&#1095;&#1077;&#1089;&#1082;&#1080;&#1093;%20&#1089;&#1080;&#1089;&#1090;&#1077;&#1084;.ppt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chem4kids.com/files/atom_electron.html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8;&#1072;&#1090;&#1100;&#1103;&#1085;&#1072;\Desktop\&#1053;&#1086;&#1074;&#1072;&#1103;%20&#1087;&#1072;&#1087;&#1082;&#1072;\&#1056;&#1091;&#1090;&#1077;&#1085;&#1080;&#1081;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&#1069;&#1090;&#1072;&#1087;&#1099;%20&#1087;&#1086;&#1079;&#1085;&#1072;&#1085;&#1080;&#1103;%20&#1055;&#1047;.ppt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8;&#1072;&#1090;&#1100;&#1103;&#1085;&#1072;\Desktop\&#1053;&#1086;&#1074;&#1072;&#1103;%20&#1087;&#1072;&#1087;&#1082;&#1072;\&#1074;&#1089;&#1105;%20&#1088;&#1077;&#1096;&#1077;&#1085;&#1086;.avi" TargetMode="External"/><Relationship Id="rId5" Type="http://schemas.openxmlformats.org/officeDocument/2006/relationships/slide" Target="slide38.xml"/><Relationship Id="rId4" Type="http://schemas.openxmlformats.org/officeDocument/2006/relationships/image" Target="../media/image21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&#1058;&#1072;&#1090;&#1100;&#1103;&#1085;&#1072;\Desktop\&#1053;&#1086;&#1074;&#1072;&#1103;%20&#1087;&#1072;&#1087;&#1082;&#1072;\3.avi" TargetMode="External"/><Relationship Id="rId5" Type="http://schemas.openxmlformats.org/officeDocument/2006/relationships/slide" Target="slide40.xml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&#1048;&#1084;&#1077;&#1085;&#1077;&#1084;%20&#1052;&#1077;&#1085;&#1076;&#1077;&#1083;&#1077;&#1077;&#1074;&#1072;%20&#1085;&#1072;&#1079;&#1074;&#1072;&#1085;&#1099;.ppt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5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4" Type="http://schemas.openxmlformats.org/officeDocument/2006/relationships/slide" Target="slide5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4" Type="http://schemas.openxmlformats.org/officeDocument/2006/relationships/slide" Target="slide5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4" Type="http://schemas.openxmlformats.org/officeDocument/2006/relationships/slide" Target="slide5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ideo" Target="file:///D:\&#1056;&#1072;&#1073;&#1086;&#1090;&#1072;%20&#1056;&#1077;&#1074;&#1072;&#1079;&#1086;&#1074;&#1086;&#1081;\&#1092;&#1077;&#1089;&#1090;&#1080;&#1074;&#1072;&#1083;&#1100;\2012\&#1080;&#1102;&#1085;&#1100;\2099\617465\pril\1.avi" TargetMode="External"/><Relationship Id="rId5" Type="http://schemas.openxmlformats.org/officeDocument/2006/relationships/slide" Target="slide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77;&#1076;&#1096;&#1077;&#1089;&#1090;&#1074;&#1077;&#1085;&#1085;&#1080;&#1082;&#1080;%20&#1055;&#1047;.pp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b="1" smtClean="0">
              <a:latin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Вас приветствует</a:t>
            </a:r>
          </a:p>
          <a:p>
            <a:pPr algn="ctr"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УКП при ИУ МБОУ ОСОШ</a:t>
            </a:r>
          </a:p>
          <a:p>
            <a:pPr algn="ctr"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 г. Архангельска!</a:t>
            </a:r>
          </a:p>
          <a:p>
            <a:pPr algn="ctr" eaLnBrk="1" hangingPunct="1"/>
            <a:endParaRPr lang="ru-RU" b="1" smtClean="0">
              <a:latin typeface="Times New Roman" pitchFamily="18" charset="0"/>
            </a:endParaRPr>
          </a:p>
          <a:p>
            <a:pPr eaLnBrk="1" hangingPunct="1"/>
            <a:endParaRPr lang="ru-RU" b="1" smtClean="0">
              <a:latin typeface="Times New Roman" pitchFamily="18" charset="0"/>
            </a:endParaRPr>
          </a:p>
          <a:p>
            <a:pPr eaLnBrk="1" hangingPunct="1"/>
            <a:endParaRPr lang="ru-RU" b="1" smtClean="0">
              <a:latin typeface="Times New Roman" pitchFamily="18" charset="0"/>
            </a:endParaRPr>
          </a:p>
        </p:txBody>
      </p:sp>
      <p:sp>
        <p:nvSpPr>
          <p:cNvPr id="2051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52800" y="457200"/>
            <a:ext cx="5334000" cy="5943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b="1" smtClean="0">
                <a:latin typeface="Times New Roman" pitchFamily="18" charset="0"/>
              </a:rPr>
              <a:t> “Мощь и сила науки во множестве фактов, цель в обобщении этого множества и возведении их к началам… Собрание фактов и гипотез – это ещё не наука; оно есть только преддверие её, мимо которого нельзя прямо войти в святилище науки. На этих преддвериях надпись – наблюдения, предложения, опыт”.</a:t>
            </a:r>
            <a:r>
              <a:rPr lang="ru-RU" smtClean="0">
                <a:latin typeface="Times New Roman" pitchFamily="18" charset="0"/>
              </a:rPr>
              <a:t>                                     </a:t>
            </a:r>
            <a:r>
              <a:rPr lang="ru-RU" sz="1600" b="1" smtClean="0">
                <a:latin typeface="Times New Roman" pitchFamily="18" charset="0"/>
              </a:rPr>
              <a:t>Д.И.Менделеев</a:t>
            </a:r>
          </a:p>
        </p:txBody>
      </p:sp>
      <p:pic>
        <p:nvPicPr>
          <p:cNvPr id="11268" name="Picture 5" descr="Картинка 1 из 2283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609600"/>
            <a:ext cx="33528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4958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   Почему же никому, кроме Д. И. Менделеева, не удалось открыть Периодический закон? 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549275"/>
            <a:ext cx="273685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229600" cy="57451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i="1" smtClean="0"/>
              <a:t>  </a:t>
            </a:r>
            <a:r>
              <a:rPr lang="ru-RU" b="1" i="1" smtClean="0">
                <a:solidFill>
                  <a:srgbClr val="FF0066"/>
                </a:solidFill>
                <a:latin typeface="Times New Roman" pitchFamily="18" charset="0"/>
              </a:rPr>
              <a:t>Объективных предпосылок, которые у всех были равные, мало. Очень важен субъективный, личностный фактор</a:t>
            </a:r>
          </a:p>
          <a:p>
            <a:pPr eaLnBrk="1" hangingPunct="1">
              <a:buFontTx/>
              <a:buNone/>
            </a:pPr>
            <a:r>
              <a:rPr lang="ru-RU" b="1" i="1" smtClean="0">
                <a:solidFill>
                  <a:srgbClr val="FF0066"/>
                </a:solidFill>
                <a:latin typeface="Times New Roman" pitchFamily="18" charset="0"/>
              </a:rPr>
              <a:t>   У Менделеева он был чрезвычайно высок. Это и энциклопедичность знаний, и уникальное умение обобщать факты, гениальное предвидение на этой основе новых фактов, и оправданный научный риск, и многое-многое другое, что составляет менталитет истинно русского ученого.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04800"/>
            <a:ext cx="8229600" cy="58975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 </a:t>
            </a:r>
            <a:r>
              <a:rPr lang="en-US" sz="2400" b="1" u="sng" smtClean="0">
                <a:latin typeface="Times New Roman" pitchFamily="18" charset="0"/>
              </a:rPr>
              <a:t>Proverbs and sayings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latin typeface="Times New Roman" pitchFamily="18" charset="0"/>
              </a:rPr>
              <a:t>1.</a:t>
            </a:r>
            <a:r>
              <a:rPr lang="ru-RU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Never too old to learn</a:t>
            </a:r>
            <a:r>
              <a:rPr lang="ru-RU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         A</a:t>
            </a:r>
            <a:r>
              <a:rPr lang="ru-RU" sz="2400" b="1" smtClean="0">
                <a:latin typeface="Times New Roman" pitchFamily="18" charset="0"/>
              </a:rPr>
              <a:t>. </a:t>
            </a:r>
            <a:r>
              <a:rPr lang="ru-RU" sz="1600" b="1" i="1" smtClean="0">
                <a:latin typeface="Times New Roman" pitchFamily="18" charset="0"/>
              </a:rPr>
              <a:t>Много будешь знать-скоро состаришься</a:t>
            </a:r>
            <a:r>
              <a:rPr lang="ru-RU" sz="2400" b="1" smtClean="0">
                <a:latin typeface="Times New Roman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400" b="1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2. </a:t>
            </a:r>
            <a:r>
              <a:rPr lang="en-US" sz="2400" b="1" smtClean="0">
                <a:latin typeface="Times New Roman" pitchFamily="18" charset="0"/>
              </a:rPr>
              <a:t>Live and learn</a:t>
            </a:r>
            <a:r>
              <a:rPr lang="ru-RU" sz="2400" b="1" smtClean="0">
                <a:latin typeface="Times New Roman" pitchFamily="18" charset="0"/>
              </a:rPr>
              <a:t>.  </a:t>
            </a:r>
            <a:r>
              <a:rPr lang="en-US" sz="2400" b="1" smtClean="0">
                <a:latin typeface="Times New Roman" pitchFamily="18" charset="0"/>
              </a:rPr>
              <a:t>                   B</a:t>
            </a:r>
            <a:r>
              <a:rPr lang="ru-RU" sz="2400" b="1" smtClean="0">
                <a:latin typeface="Times New Roman" pitchFamily="18" charset="0"/>
              </a:rPr>
              <a:t>. </a:t>
            </a:r>
            <a:r>
              <a:rPr lang="ru-RU" sz="1600" b="1" i="1" smtClean="0">
                <a:latin typeface="Times New Roman" pitchFamily="18" charset="0"/>
              </a:rPr>
              <a:t>Повторение- мать учения</a:t>
            </a:r>
            <a:r>
              <a:rPr lang="ru-RU" sz="2400" b="1" smtClean="0">
                <a:latin typeface="Times New Roman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400" b="1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3. </a:t>
            </a:r>
            <a:r>
              <a:rPr lang="en-US" sz="2400" b="1" smtClean="0">
                <a:latin typeface="Times New Roman" pitchFamily="18" charset="0"/>
              </a:rPr>
              <a:t>Practice makes perfect</a:t>
            </a:r>
            <a:r>
              <a:rPr lang="ru-RU" sz="2400" b="1" smtClean="0">
                <a:latin typeface="Times New Roman" pitchFamily="18" charset="0"/>
              </a:rPr>
              <a:t>. </a:t>
            </a:r>
            <a:r>
              <a:rPr lang="en-US" sz="2400" b="1" smtClean="0">
                <a:latin typeface="Times New Roman" pitchFamily="18" charset="0"/>
              </a:rPr>
              <a:t>      C</a:t>
            </a:r>
            <a:r>
              <a:rPr lang="ru-RU" sz="2400" b="1" smtClean="0">
                <a:latin typeface="Times New Roman" pitchFamily="18" charset="0"/>
              </a:rPr>
              <a:t>. </a:t>
            </a:r>
            <a:r>
              <a:rPr lang="ru-RU" sz="1600" b="1" i="1" smtClean="0">
                <a:latin typeface="Times New Roman" pitchFamily="18" charset="0"/>
              </a:rPr>
              <a:t>Учиться никогда не поздно.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600" b="1" i="1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200" b="1" smtClean="0">
                <a:latin typeface="Times New Roman" pitchFamily="18" charset="0"/>
              </a:rPr>
              <a:t>4. No living man all things can.</a:t>
            </a:r>
            <a:r>
              <a:rPr lang="ru-RU" sz="2400" b="1" smtClean="0">
                <a:latin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</a:rPr>
              <a:t> D</a:t>
            </a:r>
            <a:r>
              <a:rPr lang="ru-RU" sz="2400" b="1" smtClean="0">
                <a:latin typeface="Times New Roman" pitchFamily="18" charset="0"/>
              </a:rPr>
              <a:t>. </a:t>
            </a:r>
            <a:r>
              <a:rPr lang="ru-RU" sz="1600" b="1" i="1" smtClean="0">
                <a:latin typeface="Times New Roman" pitchFamily="18" charset="0"/>
              </a:rPr>
              <a:t>На бога надейся, а сам не плошай</a:t>
            </a:r>
            <a:r>
              <a:rPr lang="ru-RU" sz="2400" b="1" smtClean="0">
                <a:latin typeface="Times New Roman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400" b="1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5. </a:t>
            </a:r>
            <a:r>
              <a:rPr lang="en-US" sz="2400" b="1" smtClean="0">
                <a:latin typeface="Times New Roman" pitchFamily="18" charset="0"/>
              </a:rPr>
              <a:t>Curiocity killed the cat</a:t>
            </a:r>
            <a:r>
              <a:rPr lang="ru-RU" sz="2400" b="1" smtClean="0">
                <a:latin typeface="Times New Roman" pitchFamily="18" charset="0"/>
              </a:rPr>
              <a:t>. </a:t>
            </a:r>
            <a:r>
              <a:rPr lang="en-US" sz="2400" b="1" smtClean="0">
                <a:latin typeface="Times New Roman" pitchFamily="18" charset="0"/>
              </a:rPr>
              <a:t>    E.  </a:t>
            </a:r>
            <a:r>
              <a:rPr lang="ru-RU" sz="1600" b="1" i="1" smtClean="0">
                <a:latin typeface="Times New Roman" pitchFamily="18" charset="0"/>
              </a:rPr>
              <a:t>Век</a:t>
            </a:r>
            <a:r>
              <a:rPr lang="en-US" sz="1600" b="1" i="1" smtClean="0">
                <a:latin typeface="Times New Roman" pitchFamily="18" charset="0"/>
              </a:rPr>
              <a:t> </a:t>
            </a:r>
            <a:r>
              <a:rPr lang="ru-RU" sz="1600" b="1" i="1" smtClean="0">
                <a:latin typeface="Times New Roman" pitchFamily="18" charset="0"/>
              </a:rPr>
              <a:t>живи</a:t>
            </a:r>
            <a:r>
              <a:rPr lang="en-US" sz="1600" b="1" i="1" smtClean="0">
                <a:latin typeface="Times New Roman" pitchFamily="18" charset="0"/>
              </a:rPr>
              <a:t>, </a:t>
            </a:r>
            <a:r>
              <a:rPr lang="ru-RU" sz="1600" b="1" i="1" smtClean="0">
                <a:latin typeface="Times New Roman" pitchFamily="18" charset="0"/>
              </a:rPr>
              <a:t>век</a:t>
            </a:r>
            <a:r>
              <a:rPr lang="en-US" sz="1600" b="1" i="1" smtClean="0">
                <a:latin typeface="Times New Roman" pitchFamily="18" charset="0"/>
              </a:rPr>
              <a:t> </a:t>
            </a:r>
            <a:r>
              <a:rPr lang="ru-RU" sz="1600" b="1" i="1" smtClean="0">
                <a:latin typeface="Times New Roman" pitchFamily="18" charset="0"/>
              </a:rPr>
              <a:t>учись</a:t>
            </a:r>
            <a:r>
              <a:rPr lang="en-US" sz="1600" b="1" i="1" smtClean="0">
                <a:latin typeface="Times New Roman" pitchFamily="18" charset="0"/>
              </a:rPr>
              <a:t>.</a:t>
            </a:r>
            <a:endParaRPr lang="ru-RU" sz="1600" b="1" i="1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600" b="1" i="1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latin typeface="Times New Roman" pitchFamily="18" charset="0"/>
              </a:rPr>
              <a:t>6. </a:t>
            </a:r>
            <a:r>
              <a:rPr lang="en-US" sz="2000" b="1" smtClean="0">
                <a:latin typeface="Times New Roman" pitchFamily="18" charset="0"/>
              </a:rPr>
              <a:t>God helps those who helps themselves.</a:t>
            </a:r>
            <a:r>
              <a:rPr lang="en-US" sz="2400" b="1" smtClean="0">
                <a:latin typeface="Times New Roman" pitchFamily="18" charset="0"/>
              </a:rPr>
              <a:t>  F</a:t>
            </a:r>
            <a:r>
              <a:rPr lang="ru-RU" sz="2400" b="1" smtClean="0">
                <a:latin typeface="Times New Roman" pitchFamily="18" charset="0"/>
              </a:rPr>
              <a:t>. </a:t>
            </a:r>
            <a:r>
              <a:rPr lang="ru-RU" sz="1600" b="1" i="1" smtClean="0">
                <a:latin typeface="Times New Roman" pitchFamily="18" charset="0"/>
              </a:rPr>
              <a:t>Нельзя объять необъятное</a:t>
            </a:r>
            <a:r>
              <a:rPr lang="ru-RU" sz="2400" b="1" smtClean="0">
                <a:latin typeface="Times New Roman" pitchFamily="18" charset="0"/>
              </a:rPr>
              <a:t>.</a:t>
            </a:r>
            <a:endParaRPr lang="en-US" sz="2400" b="1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400" b="1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7. </a:t>
            </a:r>
            <a:r>
              <a:rPr lang="en-US" sz="2400" b="1" smtClean="0">
                <a:latin typeface="Times New Roman" pitchFamily="18" charset="0"/>
              </a:rPr>
              <a:t>Great minds think alike</a:t>
            </a:r>
            <a:r>
              <a:rPr lang="ru-RU" sz="2400" b="1" smtClean="0">
                <a:latin typeface="Times New Roman" pitchFamily="18" charset="0"/>
              </a:rPr>
              <a:t>. </a:t>
            </a:r>
            <a:r>
              <a:rPr lang="en-US" sz="2400" b="1" smtClean="0">
                <a:latin typeface="Times New Roman" pitchFamily="18" charset="0"/>
              </a:rPr>
              <a:t>   G</a:t>
            </a:r>
            <a:r>
              <a:rPr lang="ru-RU" sz="2400" b="1" smtClean="0">
                <a:latin typeface="Times New Roman" pitchFamily="18" charset="0"/>
              </a:rPr>
              <a:t>. </a:t>
            </a:r>
            <a:r>
              <a:rPr lang="ru-RU" sz="1600" b="1" i="1" smtClean="0">
                <a:latin typeface="Times New Roman" pitchFamily="18" charset="0"/>
              </a:rPr>
              <a:t>Великие умы думают одинаково</a:t>
            </a:r>
            <a:r>
              <a:rPr lang="ru-RU" sz="2400" b="1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Times New Roman" pitchFamily="18" charset="0"/>
              </a:rPr>
              <a:t>Right answers</a:t>
            </a:r>
            <a:endParaRPr lang="ru-RU" b="1" smtClean="0">
              <a:latin typeface="Times New Roman" pitchFamily="18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0" y="1752600"/>
            <a:ext cx="8229600" cy="5821363"/>
          </a:xfrm>
        </p:spPr>
        <p:txBody>
          <a:bodyPr/>
          <a:lstStyle/>
          <a:p>
            <a:pPr eaLnBrk="1" hangingPunct="1"/>
            <a:r>
              <a:rPr lang="ru-RU" smtClean="0"/>
              <a:t>1-</a:t>
            </a:r>
            <a:r>
              <a:rPr lang="en-US" smtClean="0"/>
              <a:t>C</a:t>
            </a:r>
            <a:endParaRPr lang="ru-RU" smtClean="0"/>
          </a:p>
          <a:p>
            <a:pPr eaLnBrk="1" hangingPunct="1"/>
            <a:r>
              <a:rPr lang="ru-RU" smtClean="0"/>
              <a:t>2-</a:t>
            </a:r>
            <a:r>
              <a:rPr lang="en-US" smtClean="0"/>
              <a:t>E</a:t>
            </a:r>
            <a:endParaRPr lang="ru-RU" smtClean="0"/>
          </a:p>
          <a:p>
            <a:pPr eaLnBrk="1" hangingPunct="1"/>
            <a:r>
              <a:rPr lang="ru-RU" smtClean="0"/>
              <a:t>3-</a:t>
            </a:r>
            <a:r>
              <a:rPr lang="en-US" smtClean="0"/>
              <a:t>B</a:t>
            </a:r>
            <a:endParaRPr lang="ru-RU" smtClean="0"/>
          </a:p>
          <a:p>
            <a:pPr eaLnBrk="1" hangingPunct="1"/>
            <a:r>
              <a:rPr lang="ru-RU" smtClean="0"/>
              <a:t>4-</a:t>
            </a:r>
            <a:r>
              <a:rPr lang="en-US" smtClean="0"/>
              <a:t>F</a:t>
            </a:r>
            <a:endParaRPr lang="ru-RU" smtClean="0"/>
          </a:p>
          <a:p>
            <a:pPr eaLnBrk="1" hangingPunct="1"/>
            <a:r>
              <a:rPr lang="ru-RU" smtClean="0"/>
              <a:t>5-</a:t>
            </a:r>
            <a:r>
              <a:rPr lang="en-US" smtClean="0"/>
              <a:t>A</a:t>
            </a:r>
            <a:endParaRPr lang="ru-RU" smtClean="0"/>
          </a:p>
          <a:p>
            <a:pPr eaLnBrk="1" hangingPunct="1"/>
            <a:r>
              <a:rPr lang="ru-RU" smtClean="0"/>
              <a:t>6-</a:t>
            </a:r>
            <a:r>
              <a:rPr lang="en-US" smtClean="0"/>
              <a:t>D</a:t>
            </a:r>
            <a:endParaRPr lang="ru-RU" smtClean="0"/>
          </a:p>
          <a:p>
            <a:pPr eaLnBrk="1" hangingPunct="1"/>
            <a:r>
              <a:rPr lang="ru-RU" smtClean="0"/>
              <a:t>7-</a:t>
            </a:r>
            <a:r>
              <a:rPr lang="en-US" smtClean="0"/>
              <a:t>G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2.avi">
            <a:hlinkClick r:id="" action="ppaction://media"/>
          </p:cNvPr>
          <p:cNvPicPr>
            <a:picLocks noGrp="1" noRot="1" noChangeAspect="1"/>
          </p:cNvPicPr>
          <p:nvPr>
            <p:ph type="media" sz="half" idx="2"/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81000" y="0"/>
            <a:ext cx="8458200" cy="6765925"/>
          </a:xfrm>
        </p:spPr>
      </p:pic>
      <p:sp>
        <p:nvSpPr>
          <p:cNvPr id="16387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116586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5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</a:rPr>
              <a:t>О чём идёт речь?</a:t>
            </a:r>
          </a:p>
        </p:txBody>
      </p:sp>
      <p:pic>
        <p:nvPicPr>
          <p:cNvPr id="64516" name="Picture 4" descr="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2362200"/>
            <a:ext cx="4433888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Менделеви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4953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6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9600" y="304800"/>
            <a:ext cx="4267200" cy="5821363"/>
          </a:xfrm>
        </p:spPr>
        <p:txBody>
          <a:bodyPr/>
          <a:lstStyle/>
          <a:p>
            <a:pPr eaLnBrk="1" hangingPunct="1">
              <a:buFont typeface="Symbol" pitchFamily="18" charset="2"/>
              <a:buNone/>
            </a:pPr>
            <a:r>
              <a:rPr lang="ru-RU" b="1" smtClean="0">
                <a:latin typeface="Times New Roman" pitchFamily="18" charset="0"/>
              </a:rPr>
              <a:t>  « Жить – это значит узнавать! Жить – это значит мечтать широко и привольно! Жить – это значит творить, трудясь без устали, с неисчерпаемым вдохновением.»</a:t>
            </a:r>
          </a:p>
          <a:p>
            <a:pPr eaLnBrk="1" hangingPunct="1">
              <a:buFont typeface="Symbol" pitchFamily="18" charset="2"/>
              <a:buNone/>
            </a:pPr>
            <a:r>
              <a:rPr lang="ru-RU" sz="1600" b="1" smtClean="0">
                <a:latin typeface="Times New Roman" pitchFamily="18" charset="0"/>
              </a:rPr>
              <a:t>                                           Д.И.Менделеев</a:t>
            </a:r>
          </a:p>
          <a:p>
            <a:pPr eaLnBrk="1" hangingPunct="1">
              <a:buFont typeface="Symbol" pitchFamily="18" charset="2"/>
              <a:buNone/>
            </a:pPr>
            <a:r>
              <a:rPr lang="ru-RU" sz="1600" smtClean="0">
                <a:latin typeface="Times New Roman" pitchFamily="18" charset="0"/>
              </a:rPr>
              <a:t> </a:t>
            </a:r>
          </a:p>
          <a:p>
            <a:pPr eaLnBrk="1" hangingPunct="1"/>
            <a:endParaRPr lang="ru-RU" sz="1600" smtClean="0">
              <a:latin typeface="Times New Roman" pitchFamily="18" charset="0"/>
            </a:endParaRPr>
          </a:p>
        </p:txBody>
      </p:sp>
      <p:pic>
        <p:nvPicPr>
          <p:cNvPr id="18436" name="Picture 5" descr="Картинка 2 из 2283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46038"/>
            <a:ext cx="4187825" cy="604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60020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latin typeface="Times New Roman" pitchFamily="18" charset="0"/>
              </a:rPr>
              <a:t>Защита проекта </a:t>
            </a:r>
            <a:br>
              <a:rPr lang="ru-RU" sz="4000" b="1" dirty="0" smtClean="0">
                <a:latin typeface="Times New Roman" pitchFamily="18" charset="0"/>
              </a:rPr>
            </a:br>
            <a:r>
              <a:rPr lang="ru-RU" sz="4000" b="1" dirty="0" smtClean="0">
                <a:solidFill>
                  <a:schemeClr val="hlink"/>
                </a:solidFill>
                <a:latin typeface="Times New Roman" pitchFamily="18" charset="0"/>
                <a:hlinkClick r:id="rId2" action="ppaction://hlinkpres?slideindex=1&amp;slidetitle="/>
              </a:rPr>
              <a:t>«</a:t>
            </a:r>
            <a:r>
              <a:rPr lang="ru-RU" sz="4000" b="1" dirty="0" err="1" smtClean="0">
                <a:solidFill>
                  <a:schemeClr val="hlink"/>
                </a:solidFill>
                <a:latin typeface="Times New Roman" pitchFamily="18" charset="0"/>
                <a:hlinkClick r:id="rId2" action="ppaction://hlinkpres?slideindex=1&amp;slidetitle="/>
              </a:rPr>
              <a:t>Укрепители</a:t>
            </a:r>
            <a:r>
              <a:rPr lang="ru-RU" sz="4000" b="1" dirty="0" smtClean="0">
                <a:solidFill>
                  <a:schemeClr val="hlink"/>
                </a:solidFill>
                <a:latin typeface="Times New Roman" pitchFamily="18" charset="0"/>
                <a:hlinkClick r:id="rId2" action="ppaction://hlinkpres?slideindex=1&amp;slidetitle="/>
              </a:rPr>
              <a:t> </a:t>
            </a:r>
            <a:br>
              <a:rPr lang="ru-RU" sz="4000" b="1" dirty="0" smtClean="0">
                <a:solidFill>
                  <a:schemeClr val="hlink"/>
                </a:solidFill>
                <a:latin typeface="Times New Roman" pitchFamily="18" charset="0"/>
                <a:hlinkClick r:id="rId2" action="ppaction://hlinkpres?slideindex=1&amp;slidetitle="/>
              </a:rPr>
            </a:br>
            <a:r>
              <a:rPr lang="ru-RU" sz="4000" b="1" dirty="0" smtClean="0">
                <a:solidFill>
                  <a:schemeClr val="hlink"/>
                </a:solidFill>
                <a:latin typeface="Times New Roman" pitchFamily="18" charset="0"/>
                <a:hlinkClick r:id="rId2" action="ppaction://hlinkpres?slideindex=1&amp;slidetitle="/>
              </a:rPr>
              <a:t>периодического закона»</a:t>
            </a:r>
            <a:endParaRPr lang="ru-RU" sz="4000" b="1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81400" y="41148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Учащийся 12а класса</a:t>
            </a:r>
          </a:p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Энгель Сергей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мало.mpg">
            <a:hlinkClick r:id="" action="ppaction://media"/>
          </p:cNvPr>
          <p:cNvPicPr>
            <a:picLocks noGrp="1" noRot="1" noChangeAspect="1"/>
          </p:cNvPicPr>
          <p:nvPr>
            <p:ph type="media" sz="half" idx="2"/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048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ru-RU" sz="2800" smtClean="0"/>
          </a:p>
        </p:txBody>
      </p:sp>
      <p:sp>
        <p:nvSpPr>
          <p:cNvPr id="20485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6" name="Rectangle 10">
            <a:hlinkClick r:id="rId6" action="ppaction://hlinkfile"/>
          </p:cNvPr>
          <p:cNvSpPr>
            <a:spLocks noChangeArrowheads="1"/>
          </p:cNvSpPr>
          <p:nvPr/>
        </p:nvSpPr>
        <p:spPr bwMode="auto">
          <a:xfrm>
            <a:off x="1143000" y="152400"/>
            <a:ext cx="7620000" cy="13716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6" name="Picture 4" descr="Менделеев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2743200" y="457200"/>
            <a:ext cx="3683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133600"/>
            <a:ext cx="3962400" cy="4525963"/>
          </a:xfrm>
        </p:spPr>
        <p:txBody>
          <a:bodyPr/>
          <a:lstStyle/>
          <a:p>
            <a:pPr eaLnBrk="1" hangingPunct="1">
              <a:buFont typeface="Symbol" pitchFamily="18" charset="2"/>
              <a:buNone/>
            </a:pPr>
            <a:r>
              <a:rPr lang="ru-RU" b="1" smtClean="0">
                <a:latin typeface="Times New Roman" pitchFamily="18" charset="0"/>
              </a:rPr>
              <a:t>«Посев научный </a:t>
            </a:r>
          </a:p>
          <a:p>
            <a:pPr eaLnBrk="1" hangingPunct="1">
              <a:buFont typeface="Symbol" pitchFamily="18" charset="2"/>
              <a:buNone/>
            </a:pPr>
            <a:r>
              <a:rPr lang="ru-RU" b="1" smtClean="0">
                <a:latin typeface="Times New Roman" pitchFamily="18" charset="0"/>
              </a:rPr>
              <a:t>взойдет для жатвы </a:t>
            </a:r>
          </a:p>
          <a:p>
            <a:pPr eaLnBrk="1" hangingPunct="1">
              <a:buFont typeface="Symbol" pitchFamily="18" charset="2"/>
              <a:buNone/>
            </a:pPr>
            <a:r>
              <a:rPr lang="ru-RU" b="1" smtClean="0">
                <a:latin typeface="Times New Roman" pitchFamily="18" charset="0"/>
              </a:rPr>
              <a:t>народной».</a:t>
            </a:r>
          </a:p>
          <a:p>
            <a:pPr eaLnBrk="1" hangingPunct="1">
              <a:buFont typeface="Symbol" pitchFamily="18" charset="2"/>
              <a:buNone/>
            </a:pPr>
            <a:r>
              <a:rPr lang="ru-RU" smtClean="0">
                <a:latin typeface="Times New Roman" pitchFamily="18" charset="0"/>
              </a:rPr>
              <a:t> </a:t>
            </a:r>
          </a:p>
          <a:p>
            <a:pPr algn="r" eaLnBrk="1" hangingPunct="1">
              <a:buFont typeface="Symbol" pitchFamily="18" charset="2"/>
              <a:buNone/>
            </a:pPr>
            <a:r>
              <a:rPr lang="ru-RU" sz="2400" smtClean="0">
                <a:latin typeface="Times New Roman" pitchFamily="18" charset="0"/>
              </a:rPr>
              <a:t>Д.И.Менделеев</a:t>
            </a:r>
          </a:p>
          <a:p>
            <a:pPr eaLnBrk="1" hangingPunct="1"/>
            <a:endParaRPr lang="ru-RU" sz="2400" smtClean="0">
              <a:latin typeface="Times New Roman" pitchFamily="18" charset="0"/>
            </a:endParaRPr>
          </a:p>
        </p:txBody>
      </p:sp>
      <p:pic>
        <p:nvPicPr>
          <p:cNvPr id="21508" name="Picture 5" descr="Картинка 4 из 2283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04800"/>
            <a:ext cx="401002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60020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latin typeface="Times New Roman" pitchFamily="18" charset="0"/>
              </a:rPr>
              <a:t>Защита проекта </a:t>
            </a:r>
            <a:br>
              <a:rPr lang="ru-RU" sz="4000" b="1" dirty="0" smtClean="0">
                <a:latin typeface="Times New Roman" pitchFamily="18" charset="0"/>
              </a:rPr>
            </a:br>
            <a:r>
              <a:rPr lang="ru-RU" sz="4000" b="1" dirty="0" smtClean="0">
                <a:solidFill>
                  <a:schemeClr val="hlink"/>
                </a:solidFill>
                <a:latin typeface="Times New Roman" pitchFamily="18" charset="0"/>
                <a:hlinkClick r:id="rId2" action="ppaction://hlinkpres?slideindex=1&amp;slidetitle="/>
              </a:rPr>
              <a:t>«Виды периодических таблиц»</a:t>
            </a:r>
            <a:endParaRPr lang="ru-RU" sz="4000" b="1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81400" y="41148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Учащийся 12а класса </a:t>
            </a:r>
          </a:p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Селиверстов Виталий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0"/>
            <a:ext cx="8839200" cy="6553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u="sng" smtClean="0">
                <a:latin typeface="Times New Roman" pitchFamily="18" charset="0"/>
              </a:rPr>
              <a:t>Elements as Building Blocks</a:t>
            </a:r>
            <a:endParaRPr lang="ru-RU" b="1" u="sng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b="1" smtClean="0">
                <a:latin typeface="Times New Roman" pitchFamily="18" charset="0"/>
              </a:rPr>
              <a:t>The </a:t>
            </a:r>
            <a:r>
              <a:rPr lang="en-US" b="1" smtClean="0">
                <a:solidFill>
                  <a:srgbClr val="FF0066"/>
                </a:solidFill>
                <a:latin typeface="Times New Roman" pitchFamily="18" charset="0"/>
              </a:rPr>
              <a:t>periodic table</a:t>
            </a:r>
            <a:r>
              <a:rPr lang="en-US" b="1" smtClean="0">
                <a:latin typeface="Times New Roman" pitchFamily="18" charset="0"/>
              </a:rPr>
              <a:t> is organized like a big grid.  The periodic table has rows and columns, too, and they each mean something different. </a:t>
            </a:r>
            <a:endParaRPr lang="ru-RU" b="1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b="1" smtClean="0">
              <a:latin typeface="Times New Roman" pitchFamily="18" charset="0"/>
            </a:endParaRPr>
          </a:p>
        </p:txBody>
      </p:sp>
      <p:pic>
        <p:nvPicPr>
          <p:cNvPr id="23556" name="Picture 4" descr="Periodic Table showing Period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590800"/>
            <a:ext cx="67818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"/>
            <a:ext cx="8229600" cy="59737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u="sng" smtClean="0">
                <a:latin typeface="Times New Roman" pitchFamily="18" charset="0"/>
              </a:rPr>
              <a:t>You've got Your Periods...</a:t>
            </a:r>
            <a:endParaRPr lang="ru-RU" b="1" u="sng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b="1" smtClean="0">
                <a:latin typeface="Times New Roman" pitchFamily="18" charset="0"/>
              </a:rPr>
              <a:t>All of the </a:t>
            </a:r>
            <a:r>
              <a:rPr lang="en-US" b="1" smtClean="0">
                <a:solidFill>
                  <a:srgbClr val="FF0066"/>
                </a:solidFill>
                <a:latin typeface="Times New Roman" pitchFamily="18" charset="0"/>
              </a:rPr>
              <a:t>elements</a:t>
            </a:r>
            <a:r>
              <a:rPr lang="en-US" b="1" smtClean="0">
                <a:latin typeface="Times New Roman" pitchFamily="18" charset="0"/>
              </a:rPr>
              <a:t> in a period have the same number of electron slices. Every element in the top row (the first period) has one slice for its </a:t>
            </a:r>
            <a:r>
              <a:rPr lang="en-US" b="1" smtClean="0">
                <a:solidFill>
                  <a:srgbClr val="FF0066"/>
                </a:solidFill>
                <a:latin typeface="Times New Roman" pitchFamily="18" charset="0"/>
                <a:hlinkClick r:id="rId2"/>
              </a:rPr>
              <a:t>electrons</a:t>
            </a:r>
            <a:r>
              <a:rPr lang="en-US" b="1" smtClean="0">
                <a:solidFill>
                  <a:srgbClr val="FF0066"/>
                </a:solidFill>
                <a:latin typeface="Times New Roman" pitchFamily="18" charset="0"/>
              </a:rPr>
              <a:t>.</a:t>
            </a:r>
            <a:r>
              <a:rPr lang="en-US" b="1" smtClean="0">
                <a:latin typeface="Times New Roman" pitchFamily="18" charset="0"/>
              </a:rPr>
              <a:t> All of the elements in the second row (the second period) have two slices for their electrons. The maximum number of electron </a:t>
            </a:r>
            <a:r>
              <a:rPr lang="en-US" b="1" smtClean="0">
                <a:solidFill>
                  <a:srgbClr val="FF0066"/>
                </a:solidFill>
                <a:latin typeface="Times New Roman" pitchFamily="18" charset="0"/>
              </a:rPr>
              <a:t>slices</a:t>
            </a:r>
            <a:r>
              <a:rPr lang="en-US" b="1" smtClean="0">
                <a:latin typeface="Times New Roman" pitchFamily="18" charset="0"/>
              </a:rPr>
              <a:t> or electron </a:t>
            </a:r>
            <a:r>
              <a:rPr lang="en-US" b="1" smtClean="0">
                <a:solidFill>
                  <a:srgbClr val="FF0066"/>
                </a:solidFill>
                <a:latin typeface="Times New Roman" pitchFamily="18" charset="0"/>
              </a:rPr>
              <a:t>shells </a:t>
            </a:r>
            <a:r>
              <a:rPr lang="en-US" b="1" smtClean="0">
                <a:latin typeface="Times New Roman" pitchFamily="18" charset="0"/>
              </a:rPr>
              <a:t> is seven. </a:t>
            </a:r>
          </a:p>
          <a:p>
            <a:pPr eaLnBrk="1" hangingPunct="1"/>
            <a:endParaRPr lang="ru-RU" smtClean="0"/>
          </a:p>
        </p:txBody>
      </p:sp>
      <p:pic>
        <p:nvPicPr>
          <p:cNvPr id="24580" name="Picture 4" descr="Periodic Table showing Perio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4343400"/>
            <a:ext cx="4191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u="sng" smtClean="0">
                <a:solidFill>
                  <a:schemeClr val="tx1"/>
                </a:solidFill>
                <a:latin typeface="Times New Roman" pitchFamily="18" charset="0"/>
              </a:rPr>
              <a:t>Закономерности изменения свойств в периоде</a:t>
            </a:r>
            <a:endParaRPr lang="ru-RU" sz="4000" i="1" u="sng" smtClean="0">
              <a:solidFill>
                <a:schemeClr val="accent1"/>
              </a:solidFill>
            </a:endParaRPr>
          </a:p>
        </p:txBody>
      </p:sp>
      <p:pic>
        <p:nvPicPr>
          <p:cNvPr id="25603" name="Picture 4" descr="Scan0041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>
            <a:lum bright="-12000" contrast="36000"/>
          </a:blip>
          <a:srcRect/>
          <a:stretch>
            <a:fillRect/>
          </a:stretch>
        </p:blipFill>
        <p:spPr>
          <a:xfrm>
            <a:off x="5410200" y="1828800"/>
            <a:ext cx="3581400" cy="3776663"/>
          </a:xfrm>
          <a:noFill/>
        </p:spPr>
      </p:pic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228600" y="1524000"/>
            <a:ext cx="449580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Металлические свойства</a:t>
            </a:r>
          </a:p>
          <a:p>
            <a:r>
              <a:rPr lang="ru-RU" sz="2400">
                <a:latin typeface="Times New Roman" pitchFamily="18" charset="0"/>
              </a:rPr>
              <a:t> ослабевают</a:t>
            </a:r>
          </a:p>
          <a:p>
            <a:r>
              <a:rPr lang="ru-RU" sz="2400">
                <a:latin typeface="Times New Roman" pitchFamily="18" charset="0"/>
              </a:rPr>
              <a:t>Неметаллические свойства </a:t>
            </a:r>
          </a:p>
          <a:p>
            <a:r>
              <a:rPr lang="ru-RU" sz="2400">
                <a:latin typeface="Times New Roman" pitchFamily="18" charset="0"/>
              </a:rPr>
              <a:t>усиливаются</a:t>
            </a:r>
          </a:p>
          <a:p>
            <a:r>
              <a:rPr lang="ru-RU" sz="2400">
                <a:latin typeface="Times New Roman" pitchFamily="18" charset="0"/>
              </a:rPr>
              <a:t>Степень окисления в оксидах </a:t>
            </a:r>
          </a:p>
          <a:p>
            <a:r>
              <a:rPr lang="ru-RU" sz="2400">
                <a:latin typeface="Times New Roman" pitchFamily="18" charset="0"/>
              </a:rPr>
              <a:t>увеличивается от +1 до +7</a:t>
            </a:r>
          </a:p>
          <a:p>
            <a:r>
              <a:rPr lang="ru-RU" sz="2400">
                <a:latin typeface="Times New Roman" pitchFamily="18" charset="0"/>
              </a:rPr>
              <a:t>Характер оксидов изменяется</a:t>
            </a:r>
          </a:p>
          <a:p>
            <a:r>
              <a:rPr lang="ru-RU" sz="2400">
                <a:latin typeface="Times New Roman" pitchFamily="18" charset="0"/>
              </a:rPr>
              <a:t> от основных через амфотерные к кислотным</a:t>
            </a:r>
          </a:p>
          <a:p>
            <a:r>
              <a:rPr lang="ru-RU" sz="2400">
                <a:latin typeface="Times New Roman" pitchFamily="18" charset="0"/>
              </a:rPr>
              <a:t>Характер гидроксидов –</a:t>
            </a:r>
          </a:p>
          <a:p>
            <a:r>
              <a:rPr lang="ru-RU" sz="2400">
                <a:latin typeface="Times New Roman" pitchFamily="18" charset="0"/>
              </a:rPr>
              <a:t> от щелочей через амфотерные </a:t>
            </a:r>
          </a:p>
          <a:p>
            <a:r>
              <a:rPr lang="ru-RU" sz="2400">
                <a:latin typeface="Times New Roman" pitchFamily="18" charset="0"/>
              </a:rPr>
              <a:t>к кислотам</a:t>
            </a:r>
          </a:p>
        </p:txBody>
      </p:sp>
      <p:sp>
        <p:nvSpPr>
          <p:cNvPr id="25605" name="Line 7"/>
          <p:cNvSpPr>
            <a:spLocks noChangeShapeType="1"/>
          </p:cNvSpPr>
          <p:nvPr/>
        </p:nvSpPr>
        <p:spPr bwMode="auto">
          <a:xfrm flipV="1">
            <a:off x="5715000" y="5943600"/>
            <a:ext cx="32004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u="sng" smtClean="0">
                <a:latin typeface="Times New Roman" pitchFamily="18" charset="0"/>
              </a:rPr>
              <a:t>...and Your Groups</a:t>
            </a:r>
            <a:endParaRPr lang="ru-RU" b="1" u="sng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b="1" smtClean="0">
                <a:latin typeface="Times New Roman" pitchFamily="18" charset="0"/>
              </a:rPr>
              <a:t> The periodic table has a special name for its columns, too. When a column goes from top to bottom, it's called a </a:t>
            </a:r>
            <a:r>
              <a:rPr lang="en-US" b="1" smtClean="0">
                <a:solidFill>
                  <a:srgbClr val="FF0066"/>
                </a:solidFill>
                <a:latin typeface="Times New Roman" pitchFamily="18" charset="0"/>
              </a:rPr>
              <a:t>group.</a:t>
            </a:r>
            <a:r>
              <a:rPr lang="en-US" b="1" smtClean="0">
                <a:latin typeface="Times New Roman" pitchFamily="18" charset="0"/>
              </a:rPr>
              <a:t> The elements in a group have the same number of electrons in their outer slice</a:t>
            </a:r>
            <a:r>
              <a:rPr lang="ru-RU" b="1" smtClean="0">
                <a:latin typeface="Times New Roman" pitchFamily="18" charset="0"/>
              </a:rPr>
              <a:t>.</a:t>
            </a:r>
          </a:p>
          <a:p>
            <a:pPr eaLnBrk="1" hangingPunct="1">
              <a:buFontTx/>
              <a:buNone/>
            </a:pPr>
            <a:endParaRPr lang="ru-RU" b="1" smtClean="0">
              <a:latin typeface="Times New Roman" pitchFamily="18" charset="0"/>
            </a:endParaRPr>
          </a:p>
          <a:p>
            <a:pPr eaLnBrk="1" hangingPunct="1"/>
            <a:endParaRPr lang="ru-RU" smtClean="0"/>
          </a:p>
        </p:txBody>
      </p:sp>
      <p:pic>
        <p:nvPicPr>
          <p:cNvPr id="26628" name="Picture 4" descr="Periodic Table showing Grou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352800"/>
            <a:ext cx="500856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7651" name="Picture 4" descr="Scan0041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>
            <a:lum bright="-12000" contrast="36000"/>
          </a:blip>
          <a:srcRect/>
          <a:stretch>
            <a:fillRect/>
          </a:stretch>
        </p:blipFill>
        <p:spPr>
          <a:xfrm>
            <a:off x="4953000" y="1905000"/>
            <a:ext cx="4010025" cy="3776663"/>
          </a:xfrm>
          <a:noFill/>
        </p:spPr>
      </p:pic>
      <p:sp>
        <p:nvSpPr>
          <p:cNvPr id="27652" name="Rectangle 6"/>
          <p:cNvSpPr>
            <a:spLocks noChangeArrowheads="1"/>
          </p:cNvSpPr>
          <p:nvPr/>
        </p:nvSpPr>
        <p:spPr bwMode="auto">
          <a:xfrm>
            <a:off x="228600" y="609600"/>
            <a:ext cx="4191000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u="sng">
                <a:latin typeface="Times New Roman" pitchFamily="18" charset="0"/>
              </a:rPr>
              <a:t>Закономерности изменения </a:t>
            </a:r>
          </a:p>
          <a:p>
            <a:r>
              <a:rPr lang="ru-RU" sz="2400" u="sng">
                <a:latin typeface="Times New Roman" pitchFamily="18" charset="0"/>
              </a:rPr>
              <a:t>свойств в группах:</a:t>
            </a:r>
          </a:p>
          <a:p>
            <a:endParaRPr lang="ru-RU" sz="2400" u="sng">
              <a:latin typeface="Times New Roman" pitchFamily="18" charset="0"/>
            </a:endParaRPr>
          </a:p>
          <a:p>
            <a:r>
              <a:rPr lang="ru-RU" sz="2400">
                <a:latin typeface="Times New Roman" pitchFamily="18" charset="0"/>
              </a:rPr>
              <a:t>Металлические свойства </a:t>
            </a:r>
          </a:p>
          <a:p>
            <a:r>
              <a:rPr lang="ru-RU" sz="2400">
                <a:latin typeface="Times New Roman" pitchFamily="18" charset="0"/>
              </a:rPr>
              <a:t>усиливаются</a:t>
            </a:r>
          </a:p>
          <a:p>
            <a:r>
              <a:rPr lang="ru-RU" sz="2400">
                <a:latin typeface="Times New Roman" pitchFamily="18" charset="0"/>
              </a:rPr>
              <a:t>Неметаллические свойства </a:t>
            </a:r>
          </a:p>
          <a:p>
            <a:r>
              <a:rPr lang="ru-RU" sz="2400">
                <a:latin typeface="Times New Roman" pitchFamily="18" charset="0"/>
              </a:rPr>
              <a:t>ослабевают</a:t>
            </a:r>
          </a:p>
          <a:p>
            <a:r>
              <a:rPr lang="ru-RU" sz="2400">
                <a:latin typeface="Times New Roman" pitchFamily="18" charset="0"/>
              </a:rPr>
              <a:t>Валентность остается </a:t>
            </a:r>
          </a:p>
          <a:p>
            <a:r>
              <a:rPr lang="ru-RU" sz="2400">
                <a:latin typeface="Times New Roman" pitchFamily="18" charset="0"/>
              </a:rPr>
              <a:t>постоянной</a:t>
            </a:r>
          </a:p>
          <a:p>
            <a:r>
              <a:rPr lang="ru-RU" sz="2400">
                <a:latin typeface="Times New Roman" pitchFamily="18" charset="0"/>
              </a:rPr>
              <a:t>Имеются сходные химические</a:t>
            </a:r>
          </a:p>
          <a:p>
            <a:r>
              <a:rPr lang="ru-RU" sz="2400">
                <a:latin typeface="Times New Roman" pitchFamily="18" charset="0"/>
              </a:rPr>
              <a:t>свойства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27653" name="Line 7"/>
          <p:cNvSpPr>
            <a:spLocks noChangeShapeType="1"/>
          </p:cNvSpPr>
          <p:nvPr/>
        </p:nvSpPr>
        <p:spPr bwMode="auto">
          <a:xfrm>
            <a:off x="4724400" y="1981200"/>
            <a:ext cx="0" cy="360045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54" name="Rectangle 8"/>
          <p:cNvSpPr>
            <a:spLocks noChangeArrowheads="1"/>
          </p:cNvSpPr>
          <p:nvPr/>
        </p:nvSpPr>
        <p:spPr bwMode="auto">
          <a:xfrm rot="10783036" flipV="1">
            <a:off x="4413250" y="5673725"/>
            <a:ext cx="1831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u="sng">
                <a:solidFill>
                  <a:srgbClr val="FF0066"/>
                </a:solidFill>
              </a:rPr>
              <a:t>Щелочные </a:t>
            </a:r>
          </a:p>
          <a:p>
            <a:r>
              <a:rPr lang="ru-RU" u="sng">
                <a:solidFill>
                  <a:srgbClr val="FF0066"/>
                </a:solidFill>
              </a:rPr>
              <a:t>металлы</a:t>
            </a:r>
          </a:p>
        </p:txBody>
      </p:sp>
      <p:sp>
        <p:nvSpPr>
          <p:cNvPr id="27655" name="Rectangle 10"/>
          <p:cNvSpPr>
            <a:spLocks noChangeArrowheads="1"/>
          </p:cNvSpPr>
          <p:nvPr/>
        </p:nvSpPr>
        <p:spPr bwMode="auto">
          <a:xfrm>
            <a:off x="7848600" y="5867400"/>
            <a:ext cx="1800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u="sng">
                <a:solidFill>
                  <a:srgbClr val="FF0066"/>
                </a:solidFill>
              </a:rPr>
              <a:t>Галогены</a:t>
            </a:r>
            <a:r>
              <a:rPr lang="ru-RU"/>
              <a:t> </a:t>
            </a:r>
          </a:p>
        </p:txBody>
      </p:sp>
      <p:sp>
        <p:nvSpPr>
          <p:cNvPr id="27656" name="Line 11"/>
          <p:cNvSpPr>
            <a:spLocks noChangeShapeType="1"/>
          </p:cNvSpPr>
          <p:nvPr/>
        </p:nvSpPr>
        <p:spPr bwMode="auto">
          <a:xfrm flipV="1">
            <a:off x="4953000" y="4038600"/>
            <a:ext cx="200025" cy="1633538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57" name="Line 12"/>
          <p:cNvSpPr>
            <a:spLocks noChangeShapeType="1"/>
          </p:cNvSpPr>
          <p:nvPr/>
        </p:nvSpPr>
        <p:spPr bwMode="auto">
          <a:xfrm flipV="1">
            <a:off x="4876800" y="2895600"/>
            <a:ext cx="304800" cy="27432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58" name="Line 13"/>
          <p:cNvSpPr>
            <a:spLocks noChangeShapeType="1"/>
          </p:cNvSpPr>
          <p:nvPr/>
        </p:nvSpPr>
        <p:spPr bwMode="auto">
          <a:xfrm flipV="1">
            <a:off x="4953000" y="4495800"/>
            <a:ext cx="433388" cy="1223963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59" name="Line 14"/>
          <p:cNvSpPr>
            <a:spLocks noChangeShapeType="1"/>
          </p:cNvSpPr>
          <p:nvPr/>
        </p:nvSpPr>
        <p:spPr bwMode="auto">
          <a:xfrm flipV="1">
            <a:off x="8229600" y="4724400"/>
            <a:ext cx="433388" cy="1223963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60" name="Line 15"/>
          <p:cNvSpPr>
            <a:spLocks noChangeShapeType="1"/>
          </p:cNvSpPr>
          <p:nvPr/>
        </p:nvSpPr>
        <p:spPr bwMode="auto">
          <a:xfrm flipV="1">
            <a:off x="8153400" y="4038600"/>
            <a:ext cx="304800" cy="19050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8676" name="Picture 4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28600"/>
            <a:ext cx="366712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</a:rPr>
              <a:t>Рамзай Уильям </a:t>
            </a:r>
            <a:br>
              <a:rPr lang="ru-RU" sz="32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</a:rPr>
              <a:t>(Англия, 1852-1916</a:t>
            </a:r>
            <a:r>
              <a:rPr lang="ru-RU" sz="3800" b="1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700" name="Picture 4" descr="391px-William_Ramsay_work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600200"/>
            <a:ext cx="3657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447800" y="836613"/>
            <a:ext cx="7315200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1 место – Швеция - 28 элементов</a:t>
            </a:r>
          </a:p>
          <a:p>
            <a:r>
              <a:rPr lang="ru-RU" sz="3200">
                <a:latin typeface="Times New Roman" pitchFamily="18" charset="0"/>
              </a:rPr>
              <a:t> </a:t>
            </a:r>
          </a:p>
          <a:p>
            <a:r>
              <a:rPr lang="ru-RU" sz="3200">
                <a:latin typeface="Times New Roman" pitchFamily="18" charset="0"/>
              </a:rPr>
              <a:t>2 место – Англия - 20 элементов</a:t>
            </a:r>
          </a:p>
          <a:p>
            <a:r>
              <a:rPr lang="ru-RU" sz="3200">
                <a:latin typeface="Times New Roman" pitchFamily="18" charset="0"/>
              </a:rPr>
              <a:t> </a:t>
            </a:r>
          </a:p>
          <a:p>
            <a:r>
              <a:rPr lang="ru-RU" sz="3200">
                <a:latin typeface="Times New Roman" pitchFamily="18" charset="0"/>
              </a:rPr>
              <a:t>3 место – Франция - 15 элементов</a:t>
            </a:r>
          </a:p>
          <a:p>
            <a:r>
              <a:rPr lang="ru-RU" sz="3200">
                <a:latin typeface="Times New Roman" pitchFamily="18" charset="0"/>
              </a:rPr>
              <a:t> </a:t>
            </a:r>
          </a:p>
          <a:p>
            <a:r>
              <a:rPr lang="ru-RU" sz="3200">
                <a:latin typeface="Times New Roman" pitchFamily="18" charset="0"/>
              </a:rPr>
              <a:t>4 место – Германия - 10 элементов  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099" name="Picture 3" descr="19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0" y="304800"/>
            <a:ext cx="4454525" cy="6096000"/>
          </a:xfr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 flipV="1">
            <a:off x="533400" y="685800"/>
            <a:ext cx="3962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endParaRPr lang="ru-RU" sz="16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latin typeface="Times New Roman" pitchFamily="18" charset="0"/>
              </a:rPr>
              <a:t>К.К.Клаус</a:t>
            </a:r>
          </a:p>
        </p:txBody>
      </p:sp>
      <p:pic>
        <p:nvPicPr>
          <p:cNvPr id="31747" name="Picture 3" descr="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1905000"/>
            <a:ext cx="35052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 descr="Карл Клаус"/>
          <p:cNvPicPr>
            <a:picLocks noChangeAspect="1" noChangeArrowheads="1"/>
          </p:cNvPicPr>
          <p:nvPr>
            <p:ph type="body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81000" y="381000"/>
            <a:ext cx="1828800" cy="2438400"/>
          </a:xfrm>
          <a:noFill/>
        </p:spPr>
      </p:pic>
      <p:pic>
        <p:nvPicPr>
          <p:cNvPr id="7" name="Рутени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715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0"/>
            <a:ext cx="8839200" cy="6477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FF0066"/>
                </a:solidFill>
                <a:latin typeface="Times New Roman" pitchFamily="18" charset="0"/>
              </a:rPr>
              <a:t>ELEMENT: WOMAN</a:t>
            </a:r>
            <a:r>
              <a:rPr lang="en-US" sz="2400" b="1" smtClean="0">
                <a:latin typeface="Times New Roman" pitchFamily="18" charset="0"/>
              </a:rPr>
              <a:t>                                                                                                   SYMBOL: WO</a:t>
            </a:r>
            <a:endParaRPr lang="ru-RU" sz="2400" b="1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     </a:t>
            </a:r>
            <a:r>
              <a:rPr lang="en-US" sz="2400" b="1" smtClean="0">
                <a:latin typeface="Times New Roman" pitchFamily="18" charset="0"/>
              </a:rPr>
              <a:t>DISCOVERER: ADAM </a:t>
            </a:r>
            <a:endParaRPr lang="ru-RU" sz="2400" b="1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    </a:t>
            </a:r>
            <a:r>
              <a:rPr lang="en-US" sz="2400" b="1" smtClean="0">
                <a:latin typeface="Times New Roman" pitchFamily="18" charset="0"/>
              </a:rPr>
              <a:t>ATOMIC MASS: 53 Kg, but known to vary from 40 to 200 Kg.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     </a:t>
            </a:r>
            <a:r>
              <a:rPr lang="en-US" sz="2400" b="1" smtClean="0">
                <a:latin typeface="Times New Roman" pitchFamily="18" charset="0"/>
              </a:rPr>
              <a:t>Physical Properties: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smtClean="0">
                <a:latin typeface="Times New Roman" pitchFamily="18" charset="0"/>
              </a:rPr>
              <a:t>Boils at nothing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smtClean="0">
                <a:latin typeface="Times New Roman" pitchFamily="18" charset="0"/>
              </a:rPr>
              <a:t>Melts if given special treatment.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smtClean="0">
                <a:latin typeface="Times New Roman" pitchFamily="18" charset="0"/>
              </a:rPr>
              <a:t> Bitter if incorrectly used.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     </a:t>
            </a:r>
            <a:r>
              <a:rPr lang="en-US" sz="2400" b="1" smtClean="0">
                <a:latin typeface="Times New Roman" pitchFamily="18" charset="0"/>
              </a:rPr>
              <a:t>Chemical Properties: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smtClean="0">
                <a:latin typeface="Times New Roman" pitchFamily="18" charset="0"/>
              </a:rPr>
              <a:t>Has great affinity to gold, silver and a range of precious stones.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smtClean="0">
                <a:latin typeface="Times New Roman" pitchFamily="18" charset="0"/>
              </a:rPr>
              <a:t>Absorbs great quantities of expensive substances.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smtClean="0">
                <a:latin typeface="Times New Roman" pitchFamily="18" charset="0"/>
              </a:rPr>
              <a:t> May explode without warning and for no apparent reason.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     </a:t>
            </a:r>
            <a:r>
              <a:rPr lang="en-US" sz="2400" b="1" smtClean="0">
                <a:latin typeface="Times New Roman" pitchFamily="18" charset="0"/>
              </a:rPr>
              <a:t>Common Uses: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smtClean="0">
                <a:latin typeface="Times New Roman" pitchFamily="18" charset="0"/>
              </a:rPr>
              <a:t>Highly ornamental.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smtClean="0">
                <a:latin typeface="Times New Roman" pitchFamily="18" charset="0"/>
              </a:rPr>
              <a:t> Can be a great aid in relaxation.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smtClean="0">
                <a:latin typeface="Times New Roman" pitchFamily="18" charset="0"/>
              </a:rPr>
              <a:t> Very effective cleaning agent.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latin typeface="Times New Roman" pitchFamily="18" charset="0"/>
              </a:rPr>
              <a:t>Hazards: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smtClean="0">
                <a:latin typeface="Times New Roman" pitchFamily="18" charset="0"/>
              </a:rPr>
              <a:t>Highly dangerous except in experienced hands.</a:t>
            </a:r>
            <a:endParaRPr lang="ru-RU" sz="2400" b="1" smtClean="0">
              <a:latin typeface="Times New Roman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3581400" y="1676400"/>
            <a:ext cx="88392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>
                <a:latin typeface="Times New Roman" pitchFamily="18" charset="0"/>
              </a:rPr>
              <a:t>Freezes without any known reason.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2600">
                <a:latin typeface="Times New Roman" pitchFamily="18" charset="0"/>
              </a:rPr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     </a:t>
            </a:r>
            <a:endParaRPr lang="en-US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3795" name="Picture 4" descr="19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53000" y="381000"/>
            <a:ext cx="3657600" cy="5715000"/>
          </a:xfrm>
          <a:noFill/>
        </p:spPr>
      </p:pic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533400" y="838200"/>
            <a:ext cx="3962400" cy="423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</a:rPr>
              <a:t>«Будущее периодическому  закону не грозит разрушением, </a:t>
            </a:r>
          </a:p>
          <a:p>
            <a:r>
              <a:rPr lang="ru-RU" sz="3200">
                <a:latin typeface="Times New Roman" pitchFamily="18" charset="0"/>
              </a:rPr>
              <a:t>а только развитие и надстройку </a:t>
            </a:r>
          </a:p>
          <a:p>
            <a:r>
              <a:rPr lang="ru-RU" sz="3200">
                <a:latin typeface="Times New Roman" pitchFamily="18" charset="0"/>
              </a:rPr>
              <a:t>обещает»</a:t>
            </a:r>
          </a:p>
          <a:p>
            <a:r>
              <a:rPr lang="ru-RU" sz="3200">
                <a:latin typeface="Times New Roman" pitchFamily="18" charset="0"/>
              </a:rPr>
              <a:t>                                       </a:t>
            </a:r>
            <a:r>
              <a:rPr lang="ru-RU" sz="1600">
                <a:latin typeface="Times New Roman" pitchFamily="18" charset="0"/>
              </a:rPr>
              <a:t>Д.И.Менделеев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60020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latin typeface="Times New Roman" pitchFamily="18" charset="0"/>
              </a:rPr>
              <a:t>Защита проектов </a:t>
            </a:r>
            <a:br>
              <a:rPr lang="ru-RU" sz="4000" b="1" dirty="0" smtClean="0">
                <a:latin typeface="Times New Roman" pitchFamily="18" charset="0"/>
              </a:rPr>
            </a:br>
            <a:r>
              <a:rPr lang="ru-RU" sz="4000" b="1" dirty="0" smtClean="0">
                <a:solidFill>
                  <a:schemeClr val="hlink"/>
                </a:solidFill>
                <a:latin typeface="Times New Roman" pitchFamily="18" charset="0"/>
                <a:hlinkClick r:id="rId2" action="ppaction://hlinkpres?slideindex=1&amp;slidetitle="/>
              </a:rPr>
              <a:t>«Этапы познания </a:t>
            </a:r>
            <a:br>
              <a:rPr lang="ru-RU" sz="4000" b="1" dirty="0" smtClean="0">
                <a:solidFill>
                  <a:schemeClr val="hlink"/>
                </a:solidFill>
                <a:latin typeface="Times New Roman" pitchFamily="18" charset="0"/>
                <a:hlinkClick r:id="rId2" action="ppaction://hlinkpres?slideindex=1&amp;slidetitle="/>
              </a:rPr>
            </a:br>
            <a:r>
              <a:rPr lang="ru-RU" sz="4000" b="1" dirty="0" smtClean="0">
                <a:solidFill>
                  <a:schemeClr val="hlink"/>
                </a:solidFill>
                <a:latin typeface="Times New Roman" pitchFamily="18" charset="0"/>
                <a:hlinkClick r:id="rId2" action="ppaction://hlinkpres?slideindex=1&amp;slidetitle="/>
              </a:rPr>
              <a:t>периодического закона»</a:t>
            </a:r>
            <a:endParaRPr lang="ru-RU" sz="4000" b="1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81400" y="41148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Учащиеся 12а класса </a:t>
            </a:r>
          </a:p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Титов Михаил</a:t>
            </a:r>
          </a:p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Никулин Алексей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5843" name="Picture 3" descr="19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53000" y="381000"/>
            <a:ext cx="3657600" cy="5715000"/>
          </a:xfrm>
          <a:noFill/>
        </p:spPr>
      </p:pic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533400" y="838200"/>
            <a:ext cx="3962400" cy="423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</a:rPr>
              <a:t>«Будущее периодическому  закону не грозит разрушением, </a:t>
            </a:r>
          </a:p>
          <a:p>
            <a:r>
              <a:rPr lang="ru-RU" sz="3200">
                <a:latin typeface="Times New Roman" pitchFamily="18" charset="0"/>
              </a:rPr>
              <a:t>а только развитие и надстройку </a:t>
            </a:r>
          </a:p>
          <a:p>
            <a:r>
              <a:rPr lang="ru-RU" sz="3200">
                <a:latin typeface="Times New Roman" pitchFamily="18" charset="0"/>
              </a:rPr>
              <a:t>обещает»</a:t>
            </a:r>
          </a:p>
          <a:p>
            <a:r>
              <a:rPr lang="ru-RU" sz="3200">
                <a:latin typeface="Times New Roman" pitchFamily="18" charset="0"/>
              </a:rPr>
              <a:t>                                       </a:t>
            </a:r>
            <a:r>
              <a:rPr lang="ru-RU" sz="1600">
                <a:latin typeface="Times New Roman" pitchFamily="18" charset="0"/>
              </a:rPr>
              <a:t>Д.И.Менделеев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8768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   Почему водород в таблице занимает место в столь резко противоположных группах: щелочные металлы и галогены?</a:t>
            </a: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549275"/>
            <a:ext cx="273685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611188" y="719138"/>
            <a:ext cx="7697787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3200">
                <a:latin typeface="Times New Roman" pitchFamily="18" charset="0"/>
              </a:rPr>
              <a:t>Свойства химических элементов </a:t>
            </a:r>
          </a:p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3200">
                <a:latin typeface="Times New Roman" pitchFamily="18" charset="0"/>
              </a:rPr>
              <a:t>и образованных ими соединений </a:t>
            </a:r>
          </a:p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3200">
                <a:latin typeface="Times New Roman" pitchFamily="18" charset="0"/>
              </a:rPr>
              <a:t>находятся в периодической зависимости</a:t>
            </a:r>
          </a:p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3200">
                <a:latin typeface="Times New Roman" pitchFamily="18" charset="0"/>
              </a:rPr>
              <a:t> от</a:t>
            </a:r>
          </a:p>
        </p:txBody>
      </p:sp>
      <p:sp>
        <p:nvSpPr>
          <p:cNvPr id="110595" name="Rectangle 3"/>
          <p:cNvSpPr>
            <a:spLocks noChangeArrowheads="1"/>
          </p:cNvSpPr>
          <p:nvPr/>
        </p:nvSpPr>
        <p:spPr bwMode="auto">
          <a:xfrm>
            <a:off x="1295400" y="1905000"/>
            <a:ext cx="76327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3200">
              <a:latin typeface="Times New Roman" pitchFamily="18" charset="0"/>
            </a:endParaRPr>
          </a:p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3200">
                <a:latin typeface="Times New Roman" pitchFamily="18" charset="0"/>
              </a:rPr>
              <a:t>величины их</a:t>
            </a:r>
          </a:p>
          <a:p>
            <a:r>
              <a:rPr lang="ru-RU" sz="3200">
                <a:latin typeface="Times New Roman" pitchFamily="18" charset="0"/>
              </a:rPr>
              <a:t>относительных атомных масс</a:t>
            </a: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1295400" y="2514600"/>
            <a:ext cx="68214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</a:rPr>
              <a:t>величины зарядов их атомных ядер</a:t>
            </a: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1295400" y="2057400"/>
            <a:ext cx="7289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/>
              <a:t>                </a:t>
            </a:r>
          </a:p>
          <a:p>
            <a:r>
              <a:rPr lang="ru-RU" sz="2800" i="1"/>
              <a:t> </a:t>
            </a:r>
            <a:r>
              <a:rPr lang="ru-RU" sz="3200">
                <a:solidFill>
                  <a:srgbClr val="FF0066"/>
                </a:solidFill>
                <a:latin typeface="Times New Roman" pitchFamily="18" charset="0"/>
              </a:rPr>
              <a:t>периодичности в изменении </a:t>
            </a:r>
          </a:p>
          <a:p>
            <a:r>
              <a:rPr lang="ru-RU" sz="3200">
                <a:solidFill>
                  <a:srgbClr val="FF0066"/>
                </a:solidFill>
                <a:latin typeface="Times New Roman" pitchFamily="18" charset="0"/>
              </a:rPr>
              <a:t> конфигурации внешних электронных</a:t>
            </a:r>
          </a:p>
          <a:p>
            <a:r>
              <a:rPr lang="ru-RU" sz="3200">
                <a:solidFill>
                  <a:srgbClr val="FF0066"/>
                </a:solidFill>
                <a:latin typeface="Times New Roman" pitchFamily="18" charset="0"/>
              </a:rPr>
              <a:t> слоев атомов химических элементов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/>
      <p:bldP spid="110595" grpId="1"/>
      <p:bldP spid="110596" grpId="0"/>
      <p:bldP spid="110596" grpId="1"/>
      <p:bldP spid="110597" grpId="0"/>
      <p:bldP spid="110597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всё решено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18" name="Прямоугольник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19" name="Прямоугольник 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5400" b="1" i="1" smtClean="0">
                <a:latin typeface="Times New Roman" pitchFamily="18" charset="0"/>
              </a:rPr>
              <a:t>«Сам удивляюсь,</a:t>
            </a:r>
          </a:p>
          <a:p>
            <a:pPr eaLnBrk="1" hangingPunct="1">
              <a:buFontTx/>
              <a:buNone/>
            </a:pPr>
            <a:r>
              <a:rPr lang="ru-RU" sz="5400" b="1" i="1" smtClean="0">
                <a:latin typeface="Times New Roman" pitchFamily="18" charset="0"/>
              </a:rPr>
              <a:t>чего я только </a:t>
            </a:r>
          </a:p>
          <a:p>
            <a:pPr eaLnBrk="1" hangingPunct="1">
              <a:buFontTx/>
              <a:buNone/>
            </a:pPr>
            <a:r>
              <a:rPr lang="ru-RU" sz="5400" b="1" i="1" smtClean="0">
                <a:latin typeface="Times New Roman" pitchFamily="18" charset="0"/>
              </a:rPr>
              <a:t>не делывал </a:t>
            </a:r>
          </a:p>
          <a:p>
            <a:pPr eaLnBrk="1" hangingPunct="1">
              <a:buFontTx/>
              <a:buNone/>
            </a:pPr>
            <a:r>
              <a:rPr lang="ru-RU" sz="5400" b="1" i="1" smtClean="0">
                <a:latin typeface="Times New Roman" pitchFamily="18" charset="0"/>
              </a:rPr>
              <a:t>в своей научной </a:t>
            </a:r>
          </a:p>
          <a:p>
            <a:pPr eaLnBrk="1" hangingPunct="1">
              <a:buFontTx/>
              <a:buNone/>
            </a:pPr>
            <a:r>
              <a:rPr lang="ru-RU" sz="5400" b="1" i="1" smtClean="0">
                <a:latin typeface="Times New Roman" pitchFamily="18" charset="0"/>
              </a:rPr>
              <a:t>жизни»</a:t>
            </a:r>
            <a:r>
              <a:rPr lang="ru-RU" sz="2400" b="1" i="1" smtClean="0">
                <a:latin typeface="Times New Roman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ru-RU" sz="2400" b="1" i="1" smtClean="0">
                <a:latin typeface="Times New Roman" pitchFamily="18" charset="0"/>
              </a:rPr>
              <a:t>(Д.И.Менделеев)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2781300"/>
            <a:ext cx="3119438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3.avi">
            <a:hlinkClick r:id="" action="ppaction://media"/>
          </p:cNvPr>
          <p:cNvPicPr>
            <a:picLocks noGrp="1" noRot="1" noChangeAspect="1"/>
          </p:cNvPicPr>
          <p:nvPr>
            <p:ph type="media" sz="half" idx="2"/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04800" y="-30163"/>
            <a:ext cx="8610600" cy="6888163"/>
          </a:xfrm>
        </p:spPr>
      </p:pic>
      <p:sp>
        <p:nvSpPr>
          <p:cNvPr id="40963" name="Rectangle 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906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2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65493" y="1442960"/>
            <a:ext cx="8148635" cy="2283182"/>
          </a:xfrm>
        </p:spPr>
        <p:txBody>
          <a:bodyPr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kern="1200" dirty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Периодический закон и периодическая </a:t>
            </a:r>
            <a:r>
              <a:rPr lang="ru-RU" sz="4000" b="1" kern="1200" dirty="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система химических элементов</a:t>
            </a:r>
            <a:r>
              <a:rPr lang="ru-RU" sz="4000" b="1" kern="120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4000" b="1" kern="120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4000" b="1" kern="1200" smtClean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 Д.И.Менделеева</a:t>
            </a:r>
            <a:endParaRPr lang="ru-RU" sz="4000" b="1" kern="1200" dirty="0">
              <a:solidFill>
                <a:srgbClr val="FF0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286250" y="4648200"/>
            <a:ext cx="4572000" cy="1524000"/>
          </a:xfrm>
        </p:spPr>
        <p:txBody>
          <a:bodyPr lIns="0" rIns="18288"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2060"/>
                </a:solidFill>
                <a:latin typeface="Times New Roman" pitchFamily="18" charset="0"/>
              </a:rPr>
              <a:t>УКП ПРИ ИУ МБОУ ОСОШ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2060"/>
                </a:solidFill>
                <a:latin typeface="Times New Roman" pitchFamily="18" charset="0"/>
              </a:rPr>
              <a:t>Максименкова Т.Н., учитель химии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2060"/>
                </a:solidFill>
                <a:latin typeface="Times New Roman" pitchFamily="18" charset="0"/>
              </a:rPr>
              <a:t>Лодде Т.Ф., учитель английского языка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2060"/>
                </a:solidFill>
                <a:latin typeface="Times New Roman" pitchFamily="18" charset="0"/>
              </a:rPr>
              <a:t>АРХАНГЕЛЬСК,  11.10.2011</a:t>
            </a:r>
          </a:p>
        </p:txBody>
      </p:sp>
      <p:pic>
        <p:nvPicPr>
          <p:cNvPr id="5124" name="Рисунок 4" descr="ATOM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4267200"/>
            <a:ext cx="2362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60020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latin typeface="Times New Roman" pitchFamily="18" charset="0"/>
              </a:rPr>
              <a:t>Защита проекта </a:t>
            </a:r>
            <a:br>
              <a:rPr lang="ru-RU" sz="4000" b="1" dirty="0" smtClean="0">
                <a:latin typeface="Times New Roman" pitchFamily="18" charset="0"/>
              </a:rPr>
            </a:br>
            <a:r>
              <a:rPr lang="ru-RU" sz="4000" b="1" dirty="0" smtClean="0">
                <a:solidFill>
                  <a:schemeClr val="hlink"/>
                </a:solidFill>
                <a:latin typeface="Times New Roman" pitchFamily="18" charset="0"/>
                <a:hlinkClick r:id="rId2" action="ppaction://hlinkpres?slideindex=1&amp;slidetitle="/>
              </a:rPr>
              <a:t>«Именем Менделеева названы»</a:t>
            </a:r>
            <a:endParaRPr lang="ru-RU" sz="4000" b="1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81400" y="41148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Учащийся 12а класса</a:t>
            </a:r>
          </a:p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Дитятев Андрей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09600"/>
            <a:ext cx="4800600" cy="55165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000" b="1" i="1" smtClean="0">
                <a:latin typeface="Times New Roman" pitchFamily="18" charset="0"/>
              </a:rPr>
              <a:t>«Наука только тогда благотворна, когда мы ее принимаем не только разумом, но и сердцем»</a:t>
            </a:r>
          </a:p>
          <a:p>
            <a:pPr algn="ctr" eaLnBrk="1" hangingPunct="1">
              <a:buFontTx/>
              <a:buNone/>
            </a:pPr>
            <a:r>
              <a:rPr lang="ru-RU" sz="4000" b="1" i="1" smtClean="0">
                <a:latin typeface="Times New Roman" pitchFamily="18" charset="0"/>
              </a:rPr>
              <a:t> Д. И. Менделеев</a:t>
            </a:r>
            <a:r>
              <a:rPr lang="ru-RU" sz="4000" b="1" i="1" smtClean="0"/>
              <a:t> </a:t>
            </a:r>
          </a:p>
        </p:txBody>
      </p:sp>
      <p:sp>
        <p:nvSpPr>
          <p:cNvPr id="43012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019800"/>
            <a:ext cx="762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3013" name="Picture 7" descr="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304800"/>
            <a:ext cx="350520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2884" name="Rectangle 4"/>
          <p:cNvSpPr>
            <a:spLocks noChangeArrowheads="1"/>
          </p:cNvSpPr>
          <p:nvPr/>
        </p:nvSpPr>
        <p:spPr bwMode="auto">
          <a:xfrm>
            <a:off x="152400" y="685800"/>
            <a:ext cx="9144000" cy="711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b="0">
                <a:latin typeface="Times New Roman" pitchFamily="18" charset="0"/>
              </a:rPr>
              <a:t>1.</a:t>
            </a:r>
            <a:r>
              <a:rPr lang="ru-RU">
                <a:latin typeface="Times New Roman" pitchFamily="18" charset="0"/>
              </a:rPr>
              <a:t>	</a:t>
            </a:r>
            <a:r>
              <a:rPr lang="ru-RU" sz="2400">
                <a:latin typeface="Times New Roman" pitchFamily="18" charset="0"/>
              </a:rPr>
              <a:t>Число попыток классификации химических элементов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    до Д. И. Менделеева, считая варианты таблиц, достигало 50. Некоторые из ученых очень близко подошли к открытию закона. И все же им не удалось довести свои попытки до завершения. Укажите основной недостаток в работах всех предшественников Д. И. Менделеева и фамилии ученых.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2400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400">
                <a:latin typeface="Times New Roman" pitchFamily="18" charset="0"/>
              </a:rPr>
              <a:t>Ответ. </a:t>
            </a:r>
            <a:r>
              <a:rPr lang="ru-RU" sz="2400" i="1">
                <a:latin typeface="Times New Roman" pitchFamily="18" charset="0"/>
              </a:rPr>
              <a:t>Все они проводили параллель только между сходными элементами, даже не сравнивая явно несходные, такие, например, как натрий и хлор.</a:t>
            </a:r>
            <a:r>
              <a:rPr lang="ru-RU" sz="2400">
                <a:latin typeface="Times New Roman" pitchFamily="18" charset="0"/>
              </a:rPr>
              <a:t> </a:t>
            </a:r>
          </a:p>
        </p:txBody>
      </p:sp>
      <p:pic>
        <p:nvPicPr>
          <p:cNvPr id="44037" name="Picture 7" descr="малыш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400"/>
            <a:ext cx="17637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Rectangl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53400" y="6019800"/>
            <a:ext cx="762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1860" name="Rectangle 4"/>
          <p:cNvSpPr>
            <a:spLocks noChangeArrowheads="1"/>
          </p:cNvSpPr>
          <p:nvPr/>
        </p:nvSpPr>
        <p:spPr bwMode="auto">
          <a:xfrm>
            <a:off x="228600" y="2209800"/>
            <a:ext cx="9144000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>
                <a:latin typeface="Times New Roman" pitchFamily="18" charset="0"/>
              </a:rPr>
              <a:t>2.	</a:t>
            </a:r>
            <a:r>
              <a:rPr lang="ru-RU" sz="2400">
                <a:latin typeface="Times New Roman" pitchFamily="18" charset="0"/>
              </a:rPr>
              <a:t>Твердо убежденный в справедливости периодического закона, Д. И. Менделеев предпринимает невиданный в истории химической науки шаг. Он описывает свойства                     трех из предсказанных им элементов, их соединений и даже методы, которыми эти химические элементы могут быть получены. О каких элементах идет речь?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400">
                <a:latin typeface="Times New Roman" pitchFamily="18" charset="0"/>
              </a:rPr>
              <a:t>Ответ. </a:t>
            </a:r>
            <a:r>
              <a:rPr lang="ru-RU" sz="2400" i="1">
                <a:latin typeface="Times New Roman" pitchFamily="18" charset="0"/>
              </a:rPr>
              <a:t>Речь идет о скандии, галлии, германии.</a:t>
            </a:r>
            <a:endParaRPr lang="ru-RU" sz="2400">
              <a:latin typeface="Times New Roman" pitchFamily="18" charset="0"/>
            </a:endParaRPr>
          </a:p>
        </p:txBody>
      </p:sp>
      <p:pic>
        <p:nvPicPr>
          <p:cNvPr id="45061" name="Picture 5" descr="думае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088" y="228600"/>
            <a:ext cx="1331912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6" descr="малыш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400"/>
            <a:ext cx="17637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3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153400" y="6019800"/>
            <a:ext cx="762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18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152400" y="1371600"/>
            <a:ext cx="9144000" cy="696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400">
                <a:latin typeface="Times New Roman" pitchFamily="18" charset="0"/>
              </a:rPr>
              <a:t>3.	Что такое периодическая система?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2400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400">
                <a:latin typeface="Times New Roman" pitchFamily="18" charset="0"/>
              </a:rPr>
              <a:t>Ответ. </a:t>
            </a:r>
            <a:r>
              <a:rPr lang="ru-RU" sz="2400" i="1">
                <a:latin typeface="Times New Roman" pitchFamily="18" charset="0"/>
              </a:rPr>
              <a:t>Периодическая система – графическое отражение периодического закона.</a:t>
            </a:r>
          </a:p>
        </p:txBody>
      </p:sp>
      <p:pic>
        <p:nvPicPr>
          <p:cNvPr id="46085" name="Picture 5" descr="думае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088" y="228600"/>
            <a:ext cx="1331912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6" descr="малыш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400"/>
            <a:ext cx="17637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7" name="Rectangle 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153400" y="6019800"/>
            <a:ext cx="762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думае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088" y="228600"/>
            <a:ext cx="1331912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 descr="малыш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400"/>
            <a:ext cx="17637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115887"/>
          </a:xfrm>
        </p:spPr>
        <p:txBody>
          <a:bodyPr/>
          <a:lstStyle/>
          <a:p>
            <a:pPr eaLnBrk="1" hangingPunct="1"/>
            <a:endParaRPr lang="ru-RU" sz="3600" smtClean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28600" y="881063"/>
            <a:ext cx="9144000" cy="5976937"/>
          </a:xfrm>
        </p:spPr>
        <p:txBody>
          <a:bodyPr/>
          <a:lstStyle/>
          <a:p>
            <a:pPr eaLnBrk="1" hangingPunct="1"/>
            <a:endParaRPr lang="ru-RU" sz="2400" b="1" smtClean="0">
              <a:latin typeface="Times New Roman" pitchFamily="18" charset="0"/>
            </a:endParaRPr>
          </a:p>
          <a:p>
            <a:pPr eaLnBrk="1" hangingPunct="1"/>
            <a:r>
              <a:rPr lang="ru-RU" sz="2400" b="1" smtClean="0">
                <a:latin typeface="Times New Roman" pitchFamily="18" charset="0"/>
              </a:rPr>
              <a:t>4. Кого Д. И. Менделеев называл «укрепителями» периодического закона и почему?</a:t>
            </a:r>
          </a:p>
          <a:p>
            <a:pPr eaLnBrk="1" hangingPunct="1"/>
            <a:endParaRPr lang="ru-RU" sz="2400" b="1" smtClean="0">
              <a:latin typeface="Times New Roman" pitchFamily="18" charset="0"/>
            </a:endParaRPr>
          </a:p>
          <a:p>
            <a:pPr eaLnBrk="1" hangingPunct="1"/>
            <a:r>
              <a:rPr lang="ru-RU" sz="2400" b="1" i="1" smtClean="0">
                <a:latin typeface="Times New Roman" pitchFamily="18" charset="0"/>
              </a:rPr>
              <a:t>Ответ. Ученых, которые своими работами подтверждали справедливость периодического закона.</a:t>
            </a:r>
            <a:endParaRPr lang="ru-RU" b="1" i="1" smtClean="0">
              <a:latin typeface="Times New Roman" pitchFamily="18" charset="0"/>
            </a:endParaRPr>
          </a:p>
        </p:txBody>
      </p:sp>
      <p:sp>
        <p:nvSpPr>
          <p:cNvPr id="47110" name="Rectangl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229600" y="6019800"/>
            <a:ext cx="762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57313" y="0"/>
            <a:ext cx="3257550" cy="1143000"/>
          </a:xfrm>
        </p:spPr>
        <p:txBody>
          <a:bodyPr lIns="0" rIns="0" bIns="0" anchor="b"/>
          <a:lstStyle/>
          <a:p>
            <a:pPr eaLnBrk="1" hangingPunct="1"/>
            <a:r>
              <a:rPr lang="ru-RU" sz="3500" b="1" smtClean="0">
                <a:solidFill>
                  <a:srgbClr val="A3171E"/>
                </a:solidFill>
                <a:latin typeface="Arial Black" pitchFamily="34" charset="0"/>
              </a:rPr>
              <a:t>Путаница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4294967295"/>
          </p:nvPr>
        </p:nvSpPr>
        <p:spPr>
          <a:xfrm rot="19359447">
            <a:off x="0" y="2071688"/>
            <a:ext cx="2601913" cy="676275"/>
          </a:xfrm>
        </p:spPr>
        <p:txBody>
          <a:bodyPr/>
          <a:lstStyle/>
          <a:p>
            <a:pPr marL="273050" indent="-273050" eaLnBrk="1" hangingPunct="1">
              <a:buFontTx/>
              <a:buNone/>
            </a:pPr>
            <a:r>
              <a:rPr lang="ru-RU" sz="3300" smtClean="0">
                <a:cs typeface="Arial" charset="0"/>
              </a:rPr>
              <a:t>Отличаются 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 rot="1080633">
            <a:off x="1817688" y="2154238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химического</a:t>
            </a:r>
            <a:r>
              <a:rPr lang="ru-RU" sz="3200" b="0"/>
              <a:t> </a:t>
            </a:r>
            <a:endParaRPr lang="ru-RU" sz="2800" b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 rot="-978831">
            <a:off x="3635375" y="1484313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нейтронов</a:t>
            </a:r>
            <a:r>
              <a:rPr lang="ru-RU" sz="3200" b="0"/>
              <a:t> </a:t>
            </a:r>
            <a:endParaRPr lang="ru-RU" sz="2800" b="0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 rot="-445495">
            <a:off x="3175000" y="2830513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элемента</a:t>
            </a:r>
            <a:r>
              <a:rPr lang="ru-RU" sz="3200" b="0"/>
              <a:t> </a:t>
            </a:r>
            <a:endParaRPr lang="ru-RU" sz="2800" b="0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 rot="772469">
            <a:off x="5292725" y="1989138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изотопы</a:t>
            </a:r>
            <a:r>
              <a:rPr lang="ru-RU" sz="3200" b="0"/>
              <a:t> </a:t>
            </a:r>
            <a:endParaRPr lang="ru-RU" sz="2800" b="0"/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 rot="598417">
            <a:off x="6372225" y="2997200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числом</a:t>
            </a:r>
            <a:r>
              <a:rPr lang="ru-RU" sz="3200" b="0"/>
              <a:t> </a:t>
            </a:r>
            <a:endParaRPr lang="ru-RU" sz="2800" b="0"/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6948488" y="1341438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одного</a:t>
            </a:r>
          </a:p>
          <a:p>
            <a:pPr marL="342900" indent="-342900">
              <a:spcBef>
                <a:spcPct val="20000"/>
              </a:spcBef>
            </a:pPr>
            <a:endParaRPr lang="ru-RU" sz="2800" b="0"/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214313" y="2071688"/>
            <a:ext cx="864076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Изотопы одного химического элемента отличаются числом нейтронов.</a:t>
            </a:r>
          </a:p>
        </p:txBody>
      </p:sp>
      <p:sp>
        <p:nvSpPr>
          <p:cNvPr id="48139" name="Rectangle 1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019800"/>
            <a:ext cx="762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4" grpId="0"/>
      <p:bldP spid="15365" grpId="0"/>
      <p:bldP spid="15366" grpId="0"/>
      <p:bldP spid="15367" grpId="0"/>
      <p:bldP spid="15368" grpId="0"/>
      <p:bldP spid="15369" grpId="0"/>
      <p:bldP spid="1332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85875" y="0"/>
            <a:ext cx="2871788" cy="1143000"/>
          </a:xfrm>
        </p:spPr>
        <p:txBody>
          <a:bodyPr lIns="0" rIns="0" bIns="0" anchor="b"/>
          <a:lstStyle/>
          <a:p>
            <a:pPr eaLnBrk="1" hangingPunct="1"/>
            <a:r>
              <a:rPr lang="ru-RU" sz="3500" b="1" smtClean="0">
                <a:solidFill>
                  <a:srgbClr val="A3171E"/>
                </a:solidFill>
                <a:latin typeface="Arial Black" pitchFamily="34" charset="0"/>
              </a:rPr>
              <a:t>Путаница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00063" y="1785938"/>
            <a:ext cx="2601912" cy="676275"/>
          </a:xfrm>
        </p:spPr>
        <p:txBody>
          <a:bodyPr/>
          <a:lstStyle/>
          <a:p>
            <a:pPr marL="273050" indent="-273050" eaLnBrk="1" hangingPunct="1">
              <a:buFontTx/>
              <a:buNone/>
            </a:pPr>
            <a:r>
              <a:rPr lang="ru-RU" sz="3300" smtClean="0">
                <a:cs typeface="Arial" charset="0"/>
              </a:rPr>
              <a:t>Атома 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 rot="1080633">
            <a:off x="1908175" y="2205038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положительно</a:t>
            </a:r>
            <a:r>
              <a:rPr lang="ru-RU" sz="3200" b="0"/>
              <a:t> </a:t>
            </a:r>
            <a:endParaRPr lang="ru-RU" sz="2800" b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 rot="-978831">
            <a:off x="4356100" y="1484313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ядро</a:t>
            </a:r>
            <a:r>
              <a:rPr lang="ru-RU" sz="3200" b="0"/>
              <a:t> </a:t>
            </a:r>
            <a:endParaRPr lang="ru-RU" sz="2800" b="0"/>
          </a:p>
        </p:txBody>
      </p:sp>
      <p:sp>
        <p:nvSpPr>
          <p:cNvPr id="16390" name="Rectangle 9"/>
          <p:cNvSpPr>
            <a:spLocks noChangeArrowheads="1"/>
          </p:cNvSpPr>
          <p:nvPr/>
        </p:nvSpPr>
        <p:spPr bwMode="auto">
          <a:xfrm>
            <a:off x="6011863" y="1989138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заряжено</a:t>
            </a:r>
          </a:p>
          <a:p>
            <a:pPr marL="342900" indent="-342900">
              <a:spcBef>
                <a:spcPct val="20000"/>
              </a:spcBef>
            </a:pPr>
            <a:endParaRPr lang="ru-RU" sz="2800" b="0"/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857250" y="1928813"/>
            <a:ext cx="71691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Ядро атома заряжено положительно</a:t>
            </a:r>
          </a:p>
        </p:txBody>
      </p:sp>
      <p:sp>
        <p:nvSpPr>
          <p:cNvPr id="49160" name="Rectangl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019800"/>
            <a:ext cx="762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16388" grpId="0"/>
      <p:bldP spid="16389" grpId="0"/>
      <p:bldP spid="16390" grpId="0"/>
      <p:bldP spid="1537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57313" y="0"/>
            <a:ext cx="3043237" cy="1143000"/>
          </a:xfrm>
        </p:spPr>
        <p:txBody>
          <a:bodyPr lIns="0" rIns="0" bIns="0" anchor="b"/>
          <a:lstStyle/>
          <a:p>
            <a:pPr eaLnBrk="1" hangingPunct="1"/>
            <a:r>
              <a:rPr lang="ru-RU" sz="3500" b="1" smtClean="0">
                <a:solidFill>
                  <a:srgbClr val="A3171E"/>
                </a:solidFill>
                <a:latin typeface="Arial Black" pitchFamily="34" charset="0"/>
              </a:rPr>
              <a:t>Путаница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14313" y="1643063"/>
            <a:ext cx="2601912" cy="676275"/>
          </a:xfrm>
        </p:spPr>
        <p:txBody>
          <a:bodyPr/>
          <a:lstStyle/>
          <a:p>
            <a:pPr marL="273050" indent="-273050" eaLnBrk="1" hangingPunct="1">
              <a:buFontTx/>
              <a:buNone/>
            </a:pPr>
            <a:r>
              <a:rPr lang="ru-RU" sz="3300" smtClean="0">
                <a:cs typeface="Arial" charset="0"/>
              </a:rPr>
              <a:t>Нейтронов 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 rot="1080633">
            <a:off x="2460625" y="2225675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ядро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 rot="-978831">
            <a:off x="3892550" y="1473200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состоит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 rot="-445495">
            <a:off x="2268538" y="2420938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и</a:t>
            </a:r>
            <a:r>
              <a:rPr lang="ru-RU" sz="3200" b="0"/>
              <a:t> </a:t>
            </a:r>
            <a:endParaRPr lang="ru-RU" sz="2800" b="0"/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 rot="772469">
            <a:off x="5753100" y="2035175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атома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 rot="598417">
            <a:off x="6372225" y="2997200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из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6948488" y="1341438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протонов</a:t>
            </a:r>
          </a:p>
          <a:p>
            <a:pPr marL="342900" indent="-342900">
              <a:spcBef>
                <a:spcPct val="20000"/>
              </a:spcBef>
            </a:pPr>
            <a:endParaRPr lang="ru-RU" sz="2800" b="0"/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285750" y="1928813"/>
            <a:ext cx="86407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Ядро атома состоит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из протонов и нейтронов</a:t>
            </a:r>
          </a:p>
        </p:txBody>
      </p:sp>
      <p:sp>
        <p:nvSpPr>
          <p:cNvPr id="50187" name="Rectangle 1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019800"/>
            <a:ext cx="762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  <p:bldP spid="17412" grpId="0"/>
      <p:bldP spid="17413" grpId="0"/>
      <p:bldP spid="17414" grpId="0"/>
      <p:bldP spid="17415" grpId="0"/>
      <p:bldP spid="17416" grpId="0"/>
      <p:bldP spid="17417" grpId="0"/>
      <p:bldP spid="1639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4438" y="0"/>
            <a:ext cx="2900362" cy="1143000"/>
          </a:xfrm>
        </p:spPr>
        <p:txBody>
          <a:bodyPr lIns="0" rIns="0" bIns="0" anchor="b"/>
          <a:lstStyle/>
          <a:p>
            <a:pPr eaLnBrk="1" hangingPunct="1"/>
            <a:r>
              <a:rPr lang="ru-RU" sz="3500" b="1" smtClean="0">
                <a:solidFill>
                  <a:srgbClr val="A3171E"/>
                </a:solidFill>
                <a:latin typeface="Arial Black" pitchFamily="34" charset="0"/>
              </a:rPr>
              <a:t>Путаница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57188" y="1500188"/>
            <a:ext cx="2601912" cy="676275"/>
          </a:xfrm>
        </p:spPr>
        <p:txBody>
          <a:bodyPr/>
          <a:lstStyle/>
          <a:p>
            <a:pPr marL="273050" indent="-273050" eaLnBrk="1" hangingPunct="1">
              <a:buFontTx/>
              <a:buNone/>
            </a:pPr>
            <a:r>
              <a:rPr lang="ru-RU" sz="3300" smtClean="0">
                <a:cs typeface="Arial" charset="0"/>
              </a:rPr>
              <a:t>Ядра</a:t>
            </a:r>
            <a:r>
              <a:rPr lang="ru-RU" smtClean="0"/>
              <a:t>  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 rot="1080633">
            <a:off x="1258888" y="2133600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определяется</a:t>
            </a:r>
            <a:r>
              <a:rPr lang="ru-RU" sz="3200" b="0"/>
              <a:t> </a:t>
            </a:r>
            <a:endParaRPr lang="ru-RU" sz="2800" b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 rot="-978831">
            <a:off x="3635375" y="1484313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и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 rot="-445495">
            <a:off x="2339975" y="2997200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масс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 rot="772469">
            <a:off x="5292725" y="1989138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масса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 rot="-1748773">
            <a:off x="6804025" y="2133600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протонов</a:t>
            </a: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6191250" y="1196975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атома</a:t>
            </a:r>
          </a:p>
          <a:p>
            <a:pPr marL="342900" indent="-342900">
              <a:spcBef>
                <a:spcPct val="20000"/>
              </a:spcBef>
            </a:pPr>
            <a:endParaRPr lang="ru-RU" sz="2800" b="0"/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285750" y="1857375"/>
            <a:ext cx="86407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Масса ядра атома определяется суммой масс протонов и нейтронов</a:t>
            </a: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 rot="-548362">
            <a:off x="4211638" y="2565400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нейтронов</a:t>
            </a: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4932363" y="3284538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сумма</a:t>
            </a:r>
          </a:p>
          <a:p>
            <a:pPr marL="342900" indent="-342900">
              <a:spcBef>
                <a:spcPct val="20000"/>
              </a:spcBef>
            </a:pPr>
            <a:endParaRPr lang="ru-RU" sz="2800" b="0"/>
          </a:p>
        </p:txBody>
      </p:sp>
      <p:sp>
        <p:nvSpPr>
          <p:cNvPr id="51213" name="Rectangle 1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019800"/>
            <a:ext cx="762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18436" grpId="0"/>
      <p:bldP spid="18437" grpId="0"/>
      <p:bldP spid="18438" grpId="0"/>
      <p:bldP spid="18439" grpId="0"/>
      <p:bldP spid="18440" grpId="0"/>
      <p:bldP spid="18441" grpId="0"/>
      <p:bldP spid="18442" grpId="0"/>
      <p:bldP spid="18443" grpId="0"/>
      <p:bldP spid="184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648200"/>
            <a:ext cx="6400800" cy="990600"/>
          </a:xfrm>
        </p:spPr>
        <p:txBody>
          <a:bodyPr/>
          <a:lstStyle/>
          <a:p>
            <a:pPr eaLnBrk="1" hangingPunct="1"/>
            <a:r>
              <a:rPr lang="ru-RU" smtClean="0"/>
              <a:t>              </a:t>
            </a:r>
            <a:r>
              <a:rPr lang="ru-RU" smtClean="0">
                <a:latin typeface="Times New Roman" pitchFamily="18" charset="0"/>
              </a:rPr>
              <a:t>Н. А. Некрасов</a:t>
            </a:r>
            <a:r>
              <a:rPr lang="ru-RU" smtClean="0"/>
              <a:t> 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505200" y="847725"/>
            <a:ext cx="50292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000">
                <a:latin typeface="Times New Roman" pitchFamily="18" charset="0"/>
              </a:rPr>
              <a:t>«Природа – мать, </a:t>
            </a:r>
            <a:br>
              <a:rPr lang="ru-RU" sz="4000">
                <a:latin typeface="Times New Roman" pitchFamily="18" charset="0"/>
              </a:rPr>
            </a:br>
            <a:r>
              <a:rPr lang="ru-RU" sz="4000">
                <a:latin typeface="Times New Roman" pitchFamily="18" charset="0"/>
              </a:rPr>
              <a:t>Когда б таких людей</a:t>
            </a:r>
            <a:br>
              <a:rPr lang="ru-RU" sz="4000">
                <a:latin typeface="Times New Roman" pitchFamily="18" charset="0"/>
              </a:rPr>
            </a:br>
            <a:r>
              <a:rPr lang="ru-RU" sz="4000">
                <a:latin typeface="Times New Roman" pitchFamily="18" charset="0"/>
              </a:rPr>
              <a:t>Ты иногда не посылала  миру,</a:t>
            </a:r>
            <a:br>
              <a:rPr lang="ru-RU" sz="4000">
                <a:latin typeface="Times New Roman" pitchFamily="18" charset="0"/>
              </a:rPr>
            </a:br>
            <a:r>
              <a:rPr lang="ru-RU" sz="4000">
                <a:latin typeface="Times New Roman" pitchFamily="18" charset="0"/>
              </a:rPr>
              <a:t>Заглохла б нива жизни…».</a:t>
            </a:r>
            <a:r>
              <a:rPr lang="ru-RU" b="0"/>
              <a:t> </a:t>
            </a:r>
          </a:p>
        </p:txBody>
      </p:sp>
      <p:pic>
        <p:nvPicPr>
          <p:cNvPr id="6149" name="Picture 4" descr="Менделеев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381000" y="533400"/>
            <a:ext cx="2895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00125" y="285750"/>
            <a:ext cx="3157538" cy="928688"/>
          </a:xfrm>
        </p:spPr>
        <p:txBody>
          <a:bodyPr lIns="0" rIns="0" bIns="0" anchor="b"/>
          <a:lstStyle/>
          <a:p>
            <a:pPr eaLnBrk="1" hangingPunct="1"/>
            <a:r>
              <a:rPr lang="ru-RU" sz="3500" smtClean="0">
                <a:solidFill>
                  <a:srgbClr val="A3171E"/>
                </a:solidFill>
                <a:latin typeface="Arial Black" pitchFamily="34" charset="0"/>
              </a:rPr>
              <a:t>Путаница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28625" y="1857375"/>
            <a:ext cx="2601913" cy="676275"/>
          </a:xfrm>
        </p:spPr>
        <p:txBody>
          <a:bodyPr/>
          <a:lstStyle/>
          <a:p>
            <a:pPr marL="273050" indent="-273050" eaLnBrk="1" hangingPunct="1">
              <a:buFontTx/>
              <a:buNone/>
            </a:pPr>
            <a:r>
              <a:rPr lang="ru-RU" smtClean="0"/>
              <a:t>  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 rot="-1220425">
            <a:off x="411163" y="1587500"/>
            <a:ext cx="2058987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 b="0">
                <a:cs typeface="Arial" charset="0"/>
              </a:rPr>
              <a:t>Равно</a:t>
            </a:r>
            <a:r>
              <a:rPr lang="ru-RU" sz="3200" b="0"/>
              <a:t> </a:t>
            </a:r>
            <a:endParaRPr lang="ru-RU" sz="2800" b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 rot="-978831">
            <a:off x="2339975" y="1341438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число</a:t>
            </a:r>
            <a:r>
              <a:rPr lang="ru-RU" sz="3200" b="0"/>
              <a:t> </a:t>
            </a:r>
            <a:endParaRPr lang="ru-RU" sz="2800" b="0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 rot="701284">
            <a:off x="1619250" y="2492375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числу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 rot="772469">
            <a:off x="4356100" y="1916113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электронов</a:t>
            </a:r>
            <a:r>
              <a:rPr lang="ru-RU" sz="3200" b="0"/>
              <a:t> </a:t>
            </a:r>
            <a:endParaRPr lang="ru-RU" sz="2800" b="0"/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 rot="598417">
            <a:off x="5795963" y="2852738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атоме</a:t>
            </a: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6948488" y="1341438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протонов</a:t>
            </a:r>
          </a:p>
          <a:p>
            <a:pPr marL="342900" indent="-342900">
              <a:spcBef>
                <a:spcPct val="20000"/>
              </a:spcBef>
            </a:pPr>
            <a:endParaRPr lang="ru-RU" sz="2800" b="0"/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857250" y="1714500"/>
            <a:ext cx="77041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Число электронов в атоме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 равно числу протонов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86188" y="2500313"/>
            <a:ext cx="642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0"/>
              <a:t>в</a:t>
            </a:r>
          </a:p>
        </p:txBody>
      </p:sp>
      <p:sp>
        <p:nvSpPr>
          <p:cNvPr id="52236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019800"/>
            <a:ext cx="762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  <p:bldP spid="19462" grpId="0"/>
      <p:bldP spid="19463" grpId="0"/>
      <p:bldP spid="19464" grpId="0"/>
      <p:bldP spid="19465" grpId="0"/>
      <p:bldP spid="19466" grpId="0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85875" y="0"/>
            <a:ext cx="2828925" cy="1143000"/>
          </a:xfrm>
        </p:spPr>
        <p:txBody>
          <a:bodyPr lIns="0" rIns="0" bIns="0" anchor="b"/>
          <a:lstStyle/>
          <a:p>
            <a:pPr eaLnBrk="1" hangingPunct="1"/>
            <a:r>
              <a:rPr lang="ru-RU" sz="3500" b="1" smtClean="0">
                <a:solidFill>
                  <a:srgbClr val="A3171E"/>
                </a:solidFill>
                <a:latin typeface="Arial Black" pitchFamily="34" charset="0"/>
              </a:rPr>
              <a:t>Путаница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9750" y="1412875"/>
            <a:ext cx="2601913" cy="676275"/>
          </a:xfrm>
        </p:spPr>
        <p:txBody>
          <a:bodyPr/>
          <a:lstStyle/>
          <a:p>
            <a:pPr marL="273050" indent="-273050" eaLnBrk="1" hangingPunct="1">
              <a:buFontTx/>
              <a:buNone/>
            </a:pPr>
            <a:r>
              <a:rPr lang="ru-RU" sz="3300" smtClean="0">
                <a:cs typeface="Arial" charset="0"/>
              </a:rPr>
              <a:t>Числом 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 rot="1080633">
            <a:off x="1960563" y="1939925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ядра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 rot="-978831">
            <a:off x="4035425" y="1330325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заряд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 rot="-445495">
            <a:off x="2103438" y="2544763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протонов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 rot="772469">
            <a:off x="6153150" y="1249363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атома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 rot="598417">
            <a:off x="5751513" y="2536825"/>
            <a:ext cx="2952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0"/>
              <a:t>определяется</a:t>
            </a:r>
          </a:p>
        </p:txBody>
      </p:sp>
      <p:sp>
        <p:nvSpPr>
          <p:cNvPr id="20489" name="Text Box 10"/>
          <p:cNvSpPr txBox="1">
            <a:spLocks noChangeArrowheads="1"/>
          </p:cNvSpPr>
          <p:nvPr/>
        </p:nvSpPr>
        <p:spPr bwMode="auto">
          <a:xfrm>
            <a:off x="357188" y="1857375"/>
            <a:ext cx="86407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Заряд ядра атома определяется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числом протонов</a:t>
            </a:r>
          </a:p>
        </p:txBody>
      </p:sp>
      <p:sp>
        <p:nvSpPr>
          <p:cNvPr id="53258" name="Rectangle 1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019800"/>
            <a:ext cx="762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  <p:bldP spid="20484" grpId="0"/>
      <p:bldP spid="20485" grpId="0"/>
      <p:bldP spid="20487" grpId="0"/>
      <p:bldP spid="20488" grpId="0"/>
      <p:bldP spid="2048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304800" y="228600"/>
            <a:ext cx="8534400" cy="642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66"/>
                </a:solidFill>
                <a:latin typeface="Times New Roman" pitchFamily="18" charset="0"/>
              </a:rPr>
              <a:t>Периодический закон и сейчас развивается. Будут появляться и умирать новые теории, блестящие обобщения.                                  Новые представления будут сменять устаревшие понятия.                                      Великие открытия и эксперименты будут превосходить все прошлое и открывать невероятные по новизне и широте горизонты- все это будет приходить и уходить, но периодический закон Д.И.Менделеева будет всегда жить, развиваться, уточняться и руководить  исканиями.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43400" y="1600200"/>
            <a:ext cx="4343400" cy="4525963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</a:rPr>
              <a:t>“Трудитесь, трудясь, вы сделаете всё и для близких и для себя, а если при труде успеха не будет, будет неудача – не беда – попробуйте еще раз!”</a:t>
            </a:r>
          </a:p>
          <a:p>
            <a:pPr eaLnBrk="1" hangingPunct="1">
              <a:buFontTx/>
              <a:buNone/>
            </a:pPr>
            <a:r>
              <a:rPr lang="ru-RU" sz="2000" b="1" i="1" smtClean="0">
                <a:latin typeface="Times New Roman" pitchFamily="18" charset="0"/>
              </a:rPr>
              <a:t>     (Д.И.Менделеев)</a:t>
            </a:r>
          </a:p>
          <a:p>
            <a:pPr eaLnBrk="1" hangingPunct="1">
              <a:buFontTx/>
              <a:buNone/>
            </a:pPr>
            <a:r>
              <a:rPr lang="ru-RU" sz="2800" b="1" smtClean="0">
                <a:latin typeface="Times New Roman" pitchFamily="18" charset="0"/>
              </a:rPr>
              <a:t> </a:t>
            </a:r>
          </a:p>
        </p:txBody>
      </p:sp>
      <p:pic>
        <p:nvPicPr>
          <p:cNvPr id="55300" name="Picture 4" descr="i?id=4626153-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914400"/>
            <a:ext cx="388620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Rectangle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153400" y="6019800"/>
            <a:ext cx="762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Прямоугольник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0363" y="974725"/>
            <a:ext cx="4662487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Прямоугольник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4791075"/>
            <a:ext cx="55594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2" descr="C:\Documents and Settings\SERVER\Мои документы\Мои рисунки\ANIMASHKI\2997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63" y="1643063"/>
            <a:ext cx="414337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1.avi">
            <a:hlinkClick r:id="" action="ppaction://media"/>
          </p:cNvPr>
          <p:cNvPicPr>
            <a:picLocks noGrp="1" noRot="1" noChangeAspect="1"/>
          </p:cNvPicPr>
          <p:nvPr>
            <p:ph type="media" sz="half" idx="2"/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28600" y="0"/>
            <a:ext cx="8458200" cy="6765925"/>
          </a:xfrm>
        </p:spPr>
      </p:pic>
      <p:sp>
        <p:nvSpPr>
          <p:cNvPr id="717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Видео 1 часть</a:t>
            </a:r>
          </a:p>
        </p:txBody>
      </p:sp>
      <p:sp>
        <p:nvSpPr>
          <p:cNvPr id="7173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102108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6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648200"/>
            <a:ext cx="6400800" cy="990600"/>
          </a:xfrm>
        </p:spPr>
        <p:txBody>
          <a:bodyPr/>
          <a:lstStyle/>
          <a:p>
            <a:pPr eaLnBrk="1" hangingPunct="1"/>
            <a:r>
              <a:rPr lang="ru-RU" smtClean="0"/>
              <a:t>              </a:t>
            </a:r>
            <a:r>
              <a:rPr lang="ru-RU" smtClean="0">
                <a:latin typeface="Times New Roman" pitchFamily="18" charset="0"/>
              </a:rPr>
              <a:t>Н. А. Некрасов</a:t>
            </a:r>
            <a:r>
              <a:rPr lang="ru-RU" smtClean="0"/>
              <a:t> 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505200" y="847725"/>
            <a:ext cx="50292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000">
                <a:latin typeface="Times New Roman" pitchFamily="18" charset="0"/>
              </a:rPr>
              <a:t>«Природа – мать, </a:t>
            </a:r>
            <a:br>
              <a:rPr lang="ru-RU" sz="4000">
                <a:latin typeface="Times New Roman" pitchFamily="18" charset="0"/>
              </a:rPr>
            </a:br>
            <a:r>
              <a:rPr lang="ru-RU" sz="4000">
                <a:latin typeface="Times New Roman" pitchFamily="18" charset="0"/>
              </a:rPr>
              <a:t>Когда б таких людей</a:t>
            </a:r>
            <a:br>
              <a:rPr lang="ru-RU" sz="4000">
                <a:latin typeface="Times New Roman" pitchFamily="18" charset="0"/>
              </a:rPr>
            </a:br>
            <a:r>
              <a:rPr lang="ru-RU" sz="4000">
                <a:latin typeface="Times New Roman" pitchFamily="18" charset="0"/>
              </a:rPr>
              <a:t>Ты иногда не посылала  миру,</a:t>
            </a:r>
            <a:br>
              <a:rPr lang="ru-RU" sz="4000">
                <a:latin typeface="Times New Roman" pitchFamily="18" charset="0"/>
              </a:rPr>
            </a:br>
            <a:r>
              <a:rPr lang="ru-RU" sz="4000">
                <a:latin typeface="Times New Roman" pitchFamily="18" charset="0"/>
              </a:rPr>
              <a:t>Заглохла б нива жизни…».</a:t>
            </a:r>
            <a:r>
              <a:rPr lang="ru-RU" b="0"/>
              <a:t> </a:t>
            </a:r>
          </a:p>
        </p:txBody>
      </p:sp>
      <p:pic>
        <p:nvPicPr>
          <p:cNvPr id="8197" name="Picture 4" descr="Менделеев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381000" y="533400"/>
            <a:ext cx="2895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u="sng" smtClean="0">
                <a:latin typeface="Times New Roman" pitchFamily="18" charset="0"/>
              </a:rPr>
              <a:t>Критерии оценки проектов</a:t>
            </a:r>
            <a:r>
              <a:rPr lang="ru-RU" b="1" smtClean="0">
                <a:latin typeface="Times New Roman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1. Соответствие теме - 2 балла</a:t>
            </a:r>
          </a:p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2. Краткость, научность, доступность - 1 балл</a:t>
            </a:r>
          </a:p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3. Технология презентации - 1 балл</a:t>
            </a:r>
          </a:p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4. Ораторское искусство -1 балл</a:t>
            </a:r>
          </a:p>
          <a:p>
            <a:pPr eaLnBrk="1" hangingPunct="1">
              <a:buFontTx/>
              <a:buNone/>
            </a:pPr>
            <a:endParaRPr lang="ru-RU" b="1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rgbClr val="FF0066"/>
                </a:solidFill>
                <a:latin typeface="Times New Roman" pitchFamily="18" charset="0"/>
              </a:rPr>
              <a:t>5 баллов – красный цвет</a:t>
            </a: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rgbClr val="FF9900"/>
                </a:solidFill>
                <a:latin typeface="Times New Roman" pitchFamily="18" charset="0"/>
              </a:rPr>
              <a:t>4 балла – желтый цвет</a:t>
            </a: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chemeClr val="hlink"/>
                </a:solidFill>
                <a:latin typeface="Times New Roman" pitchFamily="18" charset="0"/>
              </a:rPr>
              <a:t>3 балла – зеленый цвет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60020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latin typeface="Times New Roman" pitchFamily="18" charset="0"/>
              </a:rPr>
              <a:t>Защита проекта </a:t>
            </a:r>
            <a:br>
              <a:rPr lang="ru-RU" sz="4000" b="1" dirty="0" smtClean="0">
                <a:latin typeface="Times New Roman" pitchFamily="18" charset="0"/>
              </a:rPr>
            </a:br>
            <a:r>
              <a:rPr lang="ru-RU" sz="4000" b="1" dirty="0" smtClean="0">
                <a:solidFill>
                  <a:schemeClr val="hlink"/>
                </a:solidFill>
                <a:latin typeface="Times New Roman" pitchFamily="18" charset="0"/>
                <a:hlinkClick r:id="rId2" action="ppaction://hlinkpres?slideindex=1&amp;slidetitle="/>
              </a:rPr>
              <a:t>«П</a:t>
            </a:r>
            <a:r>
              <a:rPr lang="ru-RU" sz="4000" b="1" dirty="0" smtClean="0">
                <a:latin typeface="Times New Roman" pitchFamily="18" charset="0"/>
                <a:hlinkClick r:id="rId2" action="ppaction://hlinkpres?slideindex=1&amp;slidetitle="/>
              </a:rPr>
              <a:t>редшественники</a:t>
            </a:r>
            <a:br>
              <a:rPr lang="ru-RU" sz="4000" b="1" dirty="0" smtClean="0">
                <a:latin typeface="Times New Roman" pitchFamily="18" charset="0"/>
                <a:hlinkClick r:id="rId2" action="ppaction://hlinkpres?slideindex=1&amp;slidetitle="/>
              </a:rPr>
            </a:br>
            <a:r>
              <a:rPr lang="ru-RU" sz="4000" b="1" dirty="0" smtClean="0">
                <a:latin typeface="Times New Roman" pitchFamily="18" charset="0"/>
                <a:hlinkClick r:id="rId2" action="ppaction://hlinkpres?slideindex=1&amp;slidetitle="/>
              </a:rPr>
              <a:t>Д.И.Менделеева</a:t>
            </a:r>
            <a:r>
              <a:rPr lang="ru-RU" sz="4000" b="1" dirty="0" smtClean="0">
                <a:solidFill>
                  <a:schemeClr val="hlink"/>
                </a:solidFill>
                <a:latin typeface="Times New Roman" pitchFamily="18" charset="0"/>
                <a:hlinkClick r:id="rId2" action="ppaction://hlinkpres?slideindex=1&amp;slidetitle="/>
              </a:rPr>
              <a:t>»</a:t>
            </a:r>
            <a:endParaRPr lang="ru-RU" sz="4000" b="1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81400" y="41148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Учащийся 12а класса </a:t>
            </a:r>
          </a:p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</a:rPr>
              <a:t>Клементьев Иван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1446</TotalTime>
  <Words>1226</Words>
  <Application>Microsoft Office PowerPoint</Application>
  <PresentationFormat>Экран (4:3)</PresentationFormat>
  <Paragraphs>257</Paragraphs>
  <Slides>54</Slides>
  <Notes>9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60" baseType="lpstr">
      <vt:lpstr>Arial</vt:lpstr>
      <vt:lpstr>Times New Roman</vt:lpstr>
      <vt:lpstr>Symbol</vt:lpstr>
      <vt:lpstr>Wingdings</vt:lpstr>
      <vt:lpstr>Arial Black</vt:lpstr>
      <vt:lpstr>Оформление по умолчанию</vt:lpstr>
      <vt:lpstr>Слайд 1</vt:lpstr>
      <vt:lpstr>Слайд 2</vt:lpstr>
      <vt:lpstr>Слайд 3</vt:lpstr>
      <vt:lpstr>Периодический закон и периодическая система химических элементов  Д.И.Менделеева</vt:lpstr>
      <vt:lpstr>Слайд 5</vt:lpstr>
      <vt:lpstr>Слайд 6</vt:lpstr>
      <vt:lpstr>Слайд 7</vt:lpstr>
      <vt:lpstr>Слайд 8</vt:lpstr>
      <vt:lpstr>Защита проекта  «Предшественники Д.И.Менделеева»</vt:lpstr>
      <vt:lpstr>Слайд 10</vt:lpstr>
      <vt:lpstr>Слайд 11</vt:lpstr>
      <vt:lpstr>Слайд 12</vt:lpstr>
      <vt:lpstr>Слайд 13</vt:lpstr>
      <vt:lpstr>Right answers</vt:lpstr>
      <vt:lpstr>Слайд 15</vt:lpstr>
      <vt:lpstr>О чём идёт речь?</vt:lpstr>
      <vt:lpstr>Слайд 17</vt:lpstr>
      <vt:lpstr>Защита проекта  «Укрепители  периодического закона»</vt:lpstr>
      <vt:lpstr>Слайд 19</vt:lpstr>
      <vt:lpstr>Слайд 20</vt:lpstr>
      <vt:lpstr>Защита проекта  «Виды периодических таблиц»</vt:lpstr>
      <vt:lpstr>Слайд 22</vt:lpstr>
      <vt:lpstr>Слайд 23</vt:lpstr>
      <vt:lpstr>Закономерности изменения свойств в периоде</vt:lpstr>
      <vt:lpstr>Слайд 25</vt:lpstr>
      <vt:lpstr>Слайд 26</vt:lpstr>
      <vt:lpstr>Слайд 27</vt:lpstr>
      <vt:lpstr>Рамзай Уильям  (Англия, 1852-1916)</vt:lpstr>
      <vt:lpstr>Слайд 29</vt:lpstr>
      <vt:lpstr>К.К.Клаус</vt:lpstr>
      <vt:lpstr>Слайд 31</vt:lpstr>
      <vt:lpstr>Слайд 32</vt:lpstr>
      <vt:lpstr>Защита проектов  «Этапы познания  периодического закона»</vt:lpstr>
      <vt:lpstr>Слайд 34</vt:lpstr>
      <vt:lpstr>Слайд 35</vt:lpstr>
      <vt:lpstr>Слайд 36</vt:lpstr>
      <vt:lpstr>Слайд 37</vt:lpstr>
      <vt:lpstr>Слайд 38</vt:lpstr>
      <vt:lpstr>Слайд 39</vt:lpstr>
      <vt:lpstr>Защита проекта  «Именем Менделеева названы»</vt:lpstr>
      <vt:lpstr>Слайд 41</vt:lpstr>
      <vt:lpstr>Слайд 42</vt:lpstr>
      <vt:lpstr>Слайд 43</vt:lpstr>
      <vt:lpstr>Слайд 44</vt:lpstr>
      <vt:lpstr>Слайд 45</vt:lpstr>
      <vt:lpstr>Путаница</vt:lpstr>
      <vt:lpstr>Путаница</vt:lpstr>
      <vt:lpstr>Путаница</vt:lpstr>
      <vt:lpstr>Путаница</vt:lpstr>
      <vt:lpstr>Путаница</vt:lpstr>
      <vt:lpstr>Путаница</vt:lpstr>
      <vt:lpstr>Слайд 52</vt:lpstr>
      <vt:lpstr>Слайд 53</vt:lpstr>
      <vt:lpstr>Слайд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Татьяна</dc:creator>
  <cp:lastModifiedBy>revaz</cp:lastModifiedBy>
  <cp:revision>41</cp:revision>
  <cp:lastPrinted>1601-01-01T00:00:00Z</cp:lastPrinted>
  <dcterms:created xsi:type="dcterms:W3CDTF">1601-01-01T00:00:00Z</dcterms:created>
  <dcterms:modified xsi:type="dcterms:W3CDTF">2012-05-26T14:20:22Z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