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67" r:id="rId4"/>
    <p:sldId id="281" r:id="rId5"/>
    <p:sldId id="258" r:id="rId6"/>
    <p:sldId id="259" r:id="rId7"/>
    <p:sldId id="266" r:id="rId8"/>
    <p:sldId id="283" r:id="rId9"/>
    <p:sldId id="282" r:id="rId10"/>
    <p:sldId id="260" r:id="rId11"/>
    <p:sldId id="261" r:id="rId12"/>
    <p:sldId id="268" r:id="rId13"/>
    <p:sldId id="269" r:id="rId14"/>
    <p:sldId id="270" r:id="rId15"/>
    <p:sldId id="271" r:id="rId16"/>
    <p:sldId id="262" r:id="rId17"/>
    <p:sldId id="278" r:id="rId18"/>
    <p:sldId id="279" r:id="rId19"/>
    <p:sldId id="263" r:id="rId20"/>
    <p:sldId id="272" r:id="rId21"/>
    <p:sldId id="273" r:id="rId22"/>
    <p:sldId id="264" r:id="rId23"/>
    <p:sldId id="274" r:id="rId24"/>
    <p:sldId id="275" r:id="rId25"/>
    <p:sldId id="277" r:id="rId26"/>
    <p:sldId id="265" r:id="rId27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HGｺﾞｼｯｸE"/>
        <a:cs typeface="HGｺﾞｼｯｸE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HGｺﾞｼｯｸE"/>
        <a:cs typeface="HGｺﾞｼｯｸE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HGｺﾞｼｯｸE"/>
        <a:cs typeface="HGｺﾞｼｯｸE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HGｺﾞｼｯｸE"/>
        <a:cs typeface="HGｺﾞｼｯｸE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HGｺﾞｼｯｸE"/>
        <a:cs typeface="HGｺﾞｼｯｸE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HGｺﾞｼｯｸE"/>
        <a:cs typeface="HGｺﾞｼｯｸE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HGｺﾞｼｯｸE"/>
        <a:cs typeface="HGｺﾞｼｯｸE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HGｺﾞｼｯｸE"/>
        <a:cs typeface="HGｺﾞｼｯｸE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HGｺﾞｼｯｸE"/>
        <a:cs typeface="HGｺﾞｼｯｸ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FF00"/>
    <a:srgbClr val="66CCFF"/>
    <a:srgbClr val="FFFF99"/>
    <a:srgbClr val="4A452A"/>
    <a:srgbClr val="33CC33"/>
    <a:srgbClr val="DDDDDD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422" y="-354"/>
      </p:cViewPr>
      <p:guideLst>
        <p:guide orient="horz" pos="4319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95350C8-7CDC-4F5E-A46C-9C0C6D586A06}" type="datetimeFigureOut">
              <a:rPr lang="ja-JP" altLang="en-US"/>
              <a:pPr>
                <a:defRPr/>
              </a:pPr>
              <a:t>2012/1/23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E2FEF23-2209-4F20-AE97-FC35136529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9922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ED3AFB2-90D3-425F-A05C-2963BFBECCF0}" type="slidenum">
              <a:rPr lang="ru-RU" smtClean="0"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dirty="0" smtClean="0"/>
              <a:t>Click to edit Master title style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655E39"/>
                </a:solidFill>
                <a:effectLst>
                  <a:outerShdw blurRad="50800" dist="38100" dir="2700000" algn="tl" rotWithShape="0">
                    <a:schemeClr val="bg1">
                      <a:alpha val="8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Click to edit Master subtitle style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5000"/>
                  </a:schemeClr>
                </a:solidFill>
              </a:defRPr>
            </a:lvl1pPr>
          </a:lstStyle>
          <a:p>
            <a:pPr>
              <a:defRPr/>
            </a:pPr>
            <a:fld id="{F139AE6A-9CBC-4346-91E8-0358A48E380E}" type="datetimeFigureOut">
              <a:rPr lang="ja-JP" altLang="en-US"/>
              <a:pPr>
                <a:defRPr/>
              </a:pPr>
              <a:t>2012/1/23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5000"/>
                  </a:schemeClr>
                </a:solidFill>
              </a:defRPr>
            </a:lvl1pPr>
          </a:lstStyle>
          <a:p>
            <a:pPr>
              <a:defRPr/>
            </a:pPr>
            <a:fld id="{1392C22E-2647-4A21-91C5-ACFD7DC0ED7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4024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DC49C-5A85-4238-A903-6D6576071CCA}" type="datetimeFigureOut">
              <a:rPr lang="ja-JP" altLang="en-US"/>
              <a:pPr>
                <a:defRPr/>
              </a:pPr>
              <a:t>2012/1/23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8BAD7-7ED0-472B-94D4-18E87B922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387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BB51D-4951-4230-8B6F-78D7B8B699DF}" type="datetimeFigureOut">
              <a:rPr lang="ja-JP" altLang="en-US"/>
              <a:pPr>
                <a:defRPr/>
              </a:pPr>
              <a:t>2012/1/23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427EE-0118-4053-8ACF-FD1E770AE8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017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479AF-7F41-4E3B-8EE6-7470E4C4105D}" type="datetimeFigureOut">
              <a:rPr lang="ja-JP" altLang="en-US"/>
              <a:pPr>
                <a:defRPr/>
              </a:pPr>
              <a:t>2012/1/23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6ACCB-7E1A-4B9D-83C1-096A09F2A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006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948A54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83BD4-A465-48E9-8607-CB4A99B7C446}" type="datetimeFigureOut">
              <a:rPr lang="ja-JP" altLang="en-US"/>
              <a:pPr>
                <a:defRPr/>
              </a:pPr>
              <a:t>2012/1/23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A5095-543B-478F-BD29-E0109D3142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2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D69473"/>
                </a:solidFill>
              </a:defRPr>
            </a:lvl1pPr>
            <a:lvl2pPr>
              <a:defRPr sz="2400">
                <a:solidFill>
                  <a:srgbClr val="D69473"/>
                </a:solidFill>
              </a:defRPr>
            </a:lvl2pPr>
            <a:lvl3pPr>
              <a:defRPr sz="2000">
                <a:solidFill>
                  <a:srgbClr val="D69473"/>
                </a:solidFill>
              </a:defRPr>
            </a:lvl3pPr>
            <a:lvl4pPr>
              <a:defRPr sz="1800">
                <a:solidFill>
                  <a:srgbClr val="D69473"/>
                </a:solidFill>
              </a:defRPr>
            </a:lvl4pPr>
            <a:lvl5pPr>
              <a:defRPr sz="1800">
                <a:solidFill>
                  <a:srgbClr val="D6947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6E92B-76DB-4D2B-A315-B8979258BCCC}" type="datetimeFigureOut">
              <a:rPr lang="ja-JP" altLang="en-US"/>
              <a:pPr>
                <a:defRPr/>
              </a:pPr>
              <a:t>2012/1/23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65BED-C41C-471F-A74A-15D1629057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718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B81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B81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rgbClr val="D69473"/>
                </a:solidFill>
              </a:defRPr>
            </a:lvl1pPr>
            <a:lvl2pPr>
              <a:defRPr sz="2000">
                <a:solidFill>
                  <a:srgbClr val="D69473"/>
                </a:solidFill>
              </a:defRPr>
            </a:lvl2pPr>
            <a:lvl3pPr>
              <a:defRPr sz="1800">
                <a:solidFill>
                  <a:srgbClr val="D69473"/>
                </a:solidFill>
              </a:defRPr>
            </a:lvl3pPr>
            <a:lvl4pPr>
              <a:defRPr sz="1600">
                <a:solidFill>
                  <a:srgbClr val="D69473"/>
                </a:solidFill>
              </a:defRPr>
            </a:lvl4pPr>
            <a:lvl5pPr>
              <a:defRPr sz="1600">
                <a:solidFill>
                  <a:srgbClr val="D69473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2D4BC-CC00-4D98-85B5-0CDCF275AA54}" type="datetimeFigureOut">
              <a:rPr lang="ja-JP" altLang="en-US"/>
              <a:pPr>
                <a:defRPr/>
              </a:pPr>
              <a:t>2012/1/23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95746-BB07-41C4-8803-2493163574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48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2938A-2D93-486E-A8E3-ECD5C2979BBC}" type="datetimeFigureOut">
              <a:rPr lang="ja-JP" altLang="en-US"/>
              <a:pPr>
                <a:defRPr/>
              </a:pPr>
              <a:t>2012/1/23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9989C-3EF4-400D-93D8-9A6ABF7E21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217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BD3C8-56AB-4F90-A90B-278ED444EE57}" type="datetimeFigureOut">
              <a:rPr lang="ja-JP" altLang="en-US"/>
              <a:pPr>
                <a:defRPr/>
              </a:pPr>
              <a:t>2012/1/23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9E870-8F5E-43C0-8066-AEEA86FEA8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276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10065-F5FE-4BE9-9B89-745EADE723FB}" type="datetimeFigureOut">
              <a:rPr lang="ja-JP" altLang="en-US"/>
              <a:pPr>
                <a:defRPr/>
              </a:pPr>
              <a:t>2012/1/23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201AE-B92D-44F6-8EB5-667A49291D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832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Click icon to add picture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8889E-CBBF-44D3-9BB3-2BA6F801C036}" type="datetimeFigureOut">
              <a:rPr lang="ja-JP" altLang="en-US"/>
              <a:pPr>
                <a:defRPr/>
              </a:pPr>
              <a:t>2012/1/23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8AF81-0AD3-4FB4-86BB-D40E4FB3A5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302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Centaur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88C56CEE-72FB-433D-BEBF-A3C8C30B38AD}" type="datetimeFigureOut">
              <a:rPr lang="ja-JP" altLang="en-US"/>
              <a:pPr>
                <a:defRPr/>
              </a:pPr>
              <a:t>2012/1/23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Centaur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Centaur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8AB3D776-128D-48A3-BEA2-816CD3B2E9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b="1" kern="1200" spc="50">
          <a:ln w="13500">
            <a:noFill/>
            <a:prstDash val="solid"/>
          </a:ln>
          <a:solidFill>
            <a:srgbClr val="E30746"/>
          </a:solidFill>
          <a:effectLst>
            <a:outerShdw blurRad="50800" dist="38100" dir="2700000" algn="tl" rotWithShape="0">
              <a:schemeClr val="bg1">
                <a:alpha val="80000"/>
              </a:schemeClr>
            </a:outerShdw>
          </a:effectLst>
          <a:latin typeface="+mj-lt"/>
          <a:ea typeface="+mj-ea"/>
          <a:cs typeface="HGｺﾞｼｯｸE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E30746"/>
          </a:solidFill>
          <a:latin typeface="Gill Sans MT" pitchFamily="34" charset="0"/>
          <a:ea typeface="HGｺﾞｼｯｸE"/>
          <a:cs typeface="HGｺﾞｼｯｸE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E30746"/>
          </a:solidFill>
          <a:latin typeface="Gill Sans MT" pitchFamily="34" charset="0"/>
          <a:ea typeface="HGｺﾞｼｯｸE"/>
          <a:cs typeface="HGｺﾞｼｯｸE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E30746"/>
          </a:solidFill>
          <a:latin typeface="Gill Sans MT" pitchFamily="34" charset="0"/>
          <a:ea typeface="HGｺﾞｼｯｸE"/>
          <a:cs typeface="HGｺﾞｼｯｸE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E30746"/>
          </a:solidFill>
          <a:latin typeface="Gill Sans MT" pitchFamily="34" charset="0"/>
          <a:ea typeface="HGｺﾞｼｯｸE"/>
          <a:cs typeface="HGｺﾞｼｯｸE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 b="1">
          <a:solidFill>
            <a:srgbClr val="E30746"/>
          </a:solidFill>
          <a:latin typeface="Gill Sans MT" pitchFamily="34" charset="0"/>
          <a:ea typeface="HGｺﾞｼｯｸE"/>
          <a:cs typeface="HGｺﾞｼｯｸE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 b="1">
          <a:solidFill>
            <a:srgbClr val="E30746"/>
          </a:solidFill>
          <a:latin typeface="Gill Sans MT" pitchFamily="34" charset="0"/>
          <a:ea typeface="HGｺﾞｼｯｸE"/>
          <a:cs typeface="HGｺﾞｼｯｸE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 b="1">
          <a:solidFill>
            <a:srgbClr val="E30746"/>
          </a:solidFill>
          <a:latin typeface="Gill Sans MT" pitchFamily="34" charset="0"/>
          <a:ea typeface="HGｺﾞｼｯｸE"/>
          <a:cs typeface="HGｺﾞｼｯｸE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 b="1">
          <a:solidFill>
            <a:srgbClr val="E30746"/>
          </a:solidFill>
          <a:latin typeface="Gill Sans MT" pitchFamily="34" charset="0"/>
          <a:ea typeface="HGｺﾞｼｯｸE"/>
          <a:cs typeface="HGｺﾞｼｯｸE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kumimoji="1" sz="3200" b="1" kern="1200">
          <a:solidFill>
            <a:srgbClr val="4A452A"/>
          </a:solidFill>
          <a:latin typeface="+mn-lt"/>
          <a:ea typeface="+mn-ea"/>
          <a:cs typeface="HGｺﾞｼｯｸE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kumimoji="1" sz="2800" kern="1200">
          <a:solidFill>
            <a:srgbClr val="4A452A"/>
          </a:solidFill>
          <a:latin typeface="+mn-lt"/>
          <a:ea typeface="+mn-ea"/>
          <a:cs typeface="HGｺﾞｼｯｸE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kumimoji="1" sz="2400" kern="1200">
          <a:solidFill>
            <a:srgbClr val="4A452A"/>
          </a:solidFill>
          <a:latin typeface="+mn-lt"/>
          <a:ea typeface="+mn-ea"/>
          <a:cs typeface="HGｺﾞｼｯｸE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kumimoji="1" sz="2000" kern="1200">
          <a:solidFill>
            <a:srgbClr val="4A452A"/>
          </a:solidFill>
          <a:latin typeface="+mn-lt"/>
          <a:ea typeface="+mn-ea"/>
          <a:cs typeface="HGｺﾞｼｯｸE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8"/>
        </a:buBlip>
        <a:defRPr kumimoji="1" sz="2000" kern="1200">
          <a:solidFill>
            <a:srgbClr val="4A452A"/>
          </a:solidFill>
          <a:latin typeface="+mn-lt"/>
          <a:ea typeface="+mn-ea"/>
          <a:cs typeface="HGｺﾞｼｯｸE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kumimoji="1" sz="1800" kern="1200">
          <a:solidFill>
            <a:srgbClr val="4A452A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kumimoji="1" sz="1800" kern="1200">
          <a:solidFill>
            <a:srgbClr val="4A452A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6"/>
        </a:buBlip>
        <a:defRPr kumimoji="1" sz="1600" kern="1200">
          <a:solidFill>
            <a:srgbClr val="4A452A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7"/>
        </a:buBlip>
        <a:defRPr kumimoji="1" sz="1600" kern="1200">
          <a:solidFill>
            <a:srgbClr val="4A452A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2;&#1086;&#1080;%20&#1076;&#1086;&#1082;&#1091;&#1084;&#1077;&#1085;&#1090;&#1099;\&#1055;&#1088;&#1086;&#1092;%20&#1082;&#1086;&#1085;&#1082;&#1091;&#1088;&#1089;&#1099;\&#1070;&#1042;&#1045;&#1053;&#1058;&#1040;_&#1087;&#1088;&#1077;&#1079;&#1077;&#1085;&#1090;&#1072;&#1094;&#1080;&#1103;\&#1055;&#1088;&#1077;&#1079;&#1077;&#1085;&#1090;&#1072;&#1094;&#1080;&#1103;\502Tchaikovsky-Dance_of_the_flutes.wma" TargetMode="Externa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9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1.xml"/><Relationship Id="rId4" Type="http://schemas.openxmlformats.org/officeDocument/2006/relationships/slide" Target="slide2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slide" Target="slide12.xml"/><Relationship Id="rId4" Type="http://schemas.openxmlformats.org/officeDocument/2006/relationships/slide" Target="slide2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slide" Target="slide2.xml"/><Relationship Id="rId7" Type="http://schemas.openxmlformats.org/officeDocument/2006/relationships/image" Target="../media/image25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slide" Target="slide13.xml"/><Relationship Id="rId4" Type="http://schemas.openxmlformats.org/officeDocument/2006/relationships/slide" Target="slide26.xml"/><Relationship Id="rId9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slide" Target="slide2.xml"/><Relationship Id="rId7" Type="http://schemas.openxmlformats.org/officeDocument/2006/relationships/image" Target="../media/image15.jpeg"/><Relationship Id="rId2" Type="http://schemas.openxmlformats.org/officeDocument/2006/relationships/slide" Target="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slide" Target="slide14.xml"/><Relationship Id="rId4" Type="http://schemas.openxmlformats.org/officeDocument/2006/relationships/slide" Target="slide2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slide" Target="slide2.xml"/><Relationship Id="rId7" Type="http://schemas.openxmlformats.org/officeDocument/2006/relationships/image" Target="../media/image11.jpeg"/><Relationship Id="rId2" Type="http://schemas.openxmlformats.org/officeDocument/2006/relationships/slide" Target="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slide" Target="slide15.xml"/><Relationship Id="rId4" Type="http://schemas.openxmlformats.org/officeDocument/2006/relationships/slide" Target="slide26.xml"/><Relationship Id="rId9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slide" Target="slide2.xml"/><Relationship Id="rId7" Type="http://schemas.openxmlformats.org/officeDocument/2006/relationships/image" Target="../media/image15.jpeg"/><Relationship Id="rId2" Type="http://schemas.openxmlformats.org/officeDocument/2006/relationships/slide" Target="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slide" Target="slide16.xml"/><Relationship Id="rId4" Type="http://schemas.openxmlformats.org/officeDocument/2006/relationships/slide" Target="slide2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slide" Target="slide17.xml"/><Relationship Id="rId4" Type="http://schemas.openxmlformats.org/officeDocument/2006/relationships/slide" Target="slide2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slide" Target="slide18.xml"/><Relationship Id="rId4" Type="http://schemas.openxmlformats.org/officeDocument/2006/relationships/slide" Target="slide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slide" Target="slide19.xml"/><Relationship Id="rId4" Type="http://schemas.openxmlformats.org/officeDocument/2006/relationships/slide" Target="slide2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slide" Target="slide2.xml"/><Relationship Id="rId7" Type="http://schemas.openxmlformats.org/officeDocument/2006/relationships/image" Target="../media/image31.jpeg"/><Relationship Id="rId2" Type="http://schemas.openxmlformats.org/officeDocument/2006/relationships/slide" Target="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slide" Target="slide20.xml"/><Relationship Id="rId4" Type="http://schemas.openxmlformats.org/officeDocument/2006/relationships/slide" Target="slide26.xml"/><Relationship Id="rId9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slide" Target="slide5.xml"/><Relationship Id="rId7" Type="http://schemas.openxmlformats.org/officeDocument/2006/relationships/slide" Target="slide16.xml"/><Relationship Id="rId12" Type="http://schemas.openxmlformats.org/officeDocument/2006/relationships/slide" Target="slide2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0.xml"/><Relationship Id="rId11" Type="http://schemas.openxmlformats.org/officeDocument/2006/relationships/slide" Target="slide22.xml"/><Relationship Id="rId5" Type="http://schemas.openxmlformats.org/officeDocument/2006/relationships/slide" Target="slide7.xml"/><Relationship Id="rId10" Type="http://schemas.openxmlformats.org/officeDocument/2006/relationships/slide" Target="slide19.xml"/><Relationship Id="rId4" Type="http://schemas.openxmlformats.org/officeDocument/2006/relationships/slide" Target="slide6.xml"/><Relationship Id="rId9" Type="http://schemas.openxmlformats.org/officeDocument/2006/relationships/slide" Target="slide2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slide" Target="slide2.xml"/><Relationship Id="rId7" Type="http://schemas.openxmlformats.org/officeDocument/2006/relationships/image" Target="../media/image36.jpeg"/><Relationship Id="rId2" Type="http://schemas.openxmlformats.org/officeDocument/2006/relationships/slide" Target="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slide" Target="slide2.xml"/><Relationship Id="rId7" Type="http://schemas.openxmlformats.org/officeDocument/2006/relationships/image" Target="../media/image19.jpeg"/><Relationship Id="rId2" Type="http://schemas.openxmlformats.org/officeDocument/2006/relationships/slide" Target="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1.jpeg"/><Relationship Id="rId4" Type="http://schemas.openxmlformats.org/officeDocument/2006/relationships/slide" Target="slide2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1.xml"/><Relationship Id="rId5" Type="http://schemas.openxmlformats.org/officeDocument/2006/relationships/slide" Target="slide23.xml"/><Relationship Id="rId4" Type="http://schemas.openxmlformats.org/officeDocument/2006/relationships/slide" Target="slide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slide" Target="slide24.xml"/><Relationship Id="rId4" Type="http://schemas.openxmlformats.org/officeDocument/2006/relationships/slide" Target="slide2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Relationship Id="rId5" Type="http://schemas.openxmlformats.org/officeDocument/2006/relationships/slide" Target="slide25.xml"/><Relationship Id="rId4" Type="http://schemas.openxmlformats.org/officeDocument/2006/relationships/slide" Target="slide2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slide" Target="slide2.xml"/><Relationship Id="rId7" Type="http://schemas.openxmlformats.org/officeDocument/2006/relationships/image" Target="../media/image10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slide" Target="slide5.xml"/><Relationship Id="rId4" Type="http://schemas.openxmlformats.org/officeDocument/2006/relationships/slide" Target="slide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5" Type="http://schemas.openxmlformats.org/officeDocument/2006/relationships/slide" Target="slide6.xml"/><Relationship Id="rId4" Type="http://schemas.openxmlformats.org/officeDocument/2006/relationships/slide" Target="slide2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slide" Target="slide2.xml"/><Relationship Id="rId7" Type="http://schemas.openxmlformats.org/officeDocument/2006/relationships/image" Target="../media/image13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slide" Target="slide7.xml"/><Relationship Id="rId4" Type="http://schemas.openxmlformats.org/officeDocument/2006/relationships/slide" Target="slide2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Relationship Id="rId5" Type="http://schemas.openxmlformats.org/officeDocument/2006/relationships/slide" Target="slide8.xml"/><Relationship Id="rId4" Type="http://schemas.openxmlformats.org/officeDocument/2006/relationships/slide" Target="slide2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slide" Target="slide2.xml"/><Relationship Id="rId7" Type="http://schemas.openxmlformats.org/officeDocument/2006/relationships/image" Target="../media/image16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slide" Target="slide9.xml"/><Relationship Id="rId4" Type="http://schemas.openxmlformats.org/officeDocument/2006/relationships/slide" Target="slide26.xml"/><Relationship Id="rId9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slide" Target="slide2.xml"/><Relationship Id="rId7" Type="http://schemas.openxmlformats.org/officeDocument/2006/relationships/image" Target="../media/image20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slide" Target="slide10.xml"/><Relationship Id="rId4" Type="http://schemas.openxmlformats.org/officeDocument/2006/relationships/slide" Target="slide26.xml"/><Relationship Id="rId9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 eaLnBrk="1" hangingPunct="1">
              <a:defRPr/>
            </a:pPr>
            <a:r>
              <a:rPr lang="ru-RU" sz="720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ea typeface="HGｺﾞｼｯｸE"/>
              </a:rPr>
              <a:t>Моделирование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ea typeface="HGｺﾞｼｯｸE"/>
              </a:rPr>
              <a:t>Информационный процесс</a:t>
            </a:r>
          </a:p>
        </p:txBody>
      </p:sp>
      <p:pic>
        <p:nvPicPr>
          <p:cNvPr id="4" name="502Tchaikovsky-Dance_of_the_flutes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259513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numSld="26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179388" y="260350"/>
            <a:ext cx="8713787" cy="6337300"/>
          </a:xfrm>
          <a:prstGeom prst="rect">
            <a:avLst/>
          </a:prstGeom>
          <a:solidFill>
            <a:srgbClr val="FFFFFF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331913" y="404813"/>
            <a:ext cx="6264275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 dirty="0">
                <a:solidFill>
                  <a:srgbClr val="E3074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Цели моделирования</a:t>
            </a:r>
          </a:p>
        </p:txBody>
      </p:sp>
      <p:sp>
        <p:nvSpPr>
          <p:cNvPr id="9220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66688" y="6353175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Назад</a:t>
            </a:r>
          </a:p>
        </p:txBody>
      </p:sp>
      <p:sp>
        <p:nvSpPr>
          <p:cNvPr id="9221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400300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Содержание</a:t>
            </a:r>
          </a:p>
        </p:txBody>
      </p:sp>
      <p:sp>
        <p:nvSpPr>
          <p:cNvPr id="9222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637088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Выход</a:t>
            </a:r>
          </a:p>
        </p:txBody>
      </p:sp>
      <p:sp>
        <p:nvSpPr>
          <p:cNvPr id="9223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870700" y="6375400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Вперёд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1825" y="1484784"/>
            <a:ext cx="820891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"/>
            </a:pPr>
            <a:r>
              <a:rPr lang="ru-RU" dirty="0" smtClean="0">
                <a:solidFill>
                  <a:schemeClr val="accent6">
                    <a:lumMod val="25000"/>
                  </a:schemeClr>
                </a:solidFill>
              </a:rPr>
              <a:t>Сохранить информацию об исследуемом объекте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"/>
            </a:pPr>
            <a:r>
              <a:rPr lang="ru-RU" dirty="0" smtClean="0">
                <a:solidFill>
                  <a:schemeClr val="accent6">
                    <a:lumMod val="25000"/>
                  </a:schemeClr>
                </a:solidFill>
              </a:rPr>
              <a:t>Передать информацию об исследуемом объекте другим людям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"/>
            </a:pPr>
            <a:r>
              <a:rPr lang="ru-RU" dirty="0" smtClean="0">
                <a:solidFill>
                  <a:schemeClr val="accent6">
                    <a:lumMod val="25000"/>
                  </a:schemeClr>
                </a:solidFill>
              </a:rPr>
              <a:t>Показать, как будет выглядеть объект, которого нет, но он существует в виде образа в мыслях автора и должен быть сделан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"/>
            </a:pPr>
            <a:r>
              <a:rPr lang="ru-RU" dirty="0" smtClean="0">
                <a:solidFill>
                  <a:schemeClr val="accent6">
                    <a:lumMod val="25000"/>
                  </a:schemeClr>
                </a:solidFill>
              </a:rPr>
              <a:t>Изучить или испытать на модели работу объекта-оригинала, если его испытания опасны или невозможны</a:t>
            </a:r>
          </a:p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"/>
            </a:pPr>
            <a:r>
              <a:rPr lang="ru-RU" dirty="0" smtClean="0">
                <a:solidFill>
                  <a:schemeClr val="accent6">
                    <a:lumMod val="25000"/>
                  </a:schemeClr>
                </a:solidFill>
              </a:rPr>
              <a:t>Изучение на модели существенных свойств объекта, который недоступен для непосредственного наблюдения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79388" y="260350"/>
            <a:ext cx="8713787" cy="6337300"/>
          </a:xfrm>
          <a:prstGeom prst="rect">
            <a:avLst/>
          </a:prstGeom>
          <a:solidFill>
            <a:srgbClr val="FFFFFF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331913" y="404813"/>
            <a:ext cx="6264275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>
                <a:solidFill>
                  <a:srgbClr val="E3074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Угадайка</a:t>
            </a:r>
          </a:p>
        </p:txBody>
      </p:sp>
      <p:sp>
        <p:nvSpPr>
          <p:cNvPr id="10244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66688" y="6353175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Назад</a:t>
            </a:r>
          </a:p>
        </p:txBody>
      </p:sp>
      <p:sp>
        <p:nvSpPr>
          <p:cNvPr id="10245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400300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Содержание</a:t>
            </a:r>
          </a:p>
        </p:txBody>
      </p:sp>
      <p:sp>
        <p:nvSpPr>
          <p:cNvPr id="10246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637088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Выход</a:t>
            </a:r>
          </a:p>
        </p:txBody>
      </p:sp>
      <p:sp>
        <p:nvSpPr>
          <p:cNvPr id="10247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870700" y="6375400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Вперёд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395288" y="1374775"/>
            <a:ext cx="83531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/>
              <a:t>Является ли </a:t>
            </a:r>
            <a:r>
              <a:rPr lang="ru-RU" dirty="0" smtClean="0"/>
              <a:t>объект, изображенный на рисунке моделью</a:t>
            </a:r>
            <a:r>
              <a:rPr lang="ru-RU" dirty="0"/>
              <a:t>?</a:t>
            </a:r>
          </a:p>
        </p:txBody>
      </p:sp>
      <p:pic>
        <p:nvPicPr>
          <p:cNvPr id="13324" name="Picture 12" descr="D:\Мои документы\1 Сентября\Фестиваль ОТКРЫТЫЙ УРОК _ 2012\картинки\машинка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087517"/>
            <a:ext cx="2592288" cy="25922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2" name="Овал 1"/>
          <p:cNvSpPr/>
          <p:nvPr/>
        </p:nvSpPr>
        <p:spPr>
          <a:xfrm>
            <a:off x="543135" y="2420888"/>
            <a:ext cx="504056" cy="504056"/>
          </a:xfrm>
          <a:prstGeom prst="ellipse">
            <a:avLst/>
          </a:prstGeom>
          <a:solidFill>
            <a:srgbClr val="FF7C80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perspective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43135" y="3284984"/>
            <a:ext cx="504056" cy="504056"/>
          </a:xfrm>
          <a:prstGeom prst="ellipse">
            <a:avLst/>
          </a:prstGeom>
          <a:solidFill>
            <a:srgbClr val="FF7C80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perspective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15616" y="2401724"/>
            <a:ext cx="13800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03759" y="3284984"/>
            <a:ext cx="13800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5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" dur="25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" dur="25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5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79388" y="260350"/>
            <a:ext cx="8713787" cy="6337300"/>
          </a:xfrm>
          <a:prstGeom prst="rect">
            <a:avLst/>
          </a:prstGeom>
          <a:solidFill>
            <a:srgbClr val="FFFFFF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331913" y="404813"/>
            <a:ext cx="6264275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>
                <a:solidFill>
                  <a:srgbClr val="E3074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Угадайка</a:t>
            </a:r>
          </a:p>
        </p:txBody>
      </p:sp>
      <p:sp>
        <p:nvSpPr>
          <p:cNvPr id="10244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66688" y="6353175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Назад</a:t>
            </a:r>
          </a:p>
        </p:txBody>
      </p:sp>
      <p:sp>
        <p:nvSpPr>
          <p:cNvPr id="10245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400300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Содержание</a:t>
            </a:r>
          </a:p>
        </p:txBody>
      </p:sp>
      <p:sp>
        <p:nvSpPr>
          <p:cNvPr id="10246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637088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Выход</a:t>
            </a:r>
          </a:p>
        </p:txBody>
      </p:sp>
      <p:sp>
        <p:nvSpPr>
          <p:cNvPr id="10247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870700" y="6375400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Вперёд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365125" y="1385888"/>
            <a:ext cx="43195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/>
              <a:t>Выберите материальные </a:t>
            </a:r>
            <a:r>
              <a:rPr lang="ru-RU" dirty="0" smtClean="0"/>
              <a:t>модели:</a:t>
            </a:r>
            <a:endParaRPr lang="ru-RU" dirty="0"/>
          </a:p>
        </p:txBody>
      </p:sp>
      <p:pic>
        <p:nvPicPr>
          <p:cNvPr id="14349" name="Picture 13" descr="D:\Мои документы\1 Сентября\Фестиваль ОТКРЫТЫЙ УРОК _ 2012\картинки\макет здания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604617"/>
            <a:ext cx="2952750" cy="15525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4350" name="Picture 14" descr="D:\Мои документы\1 Сентября\Фестиваль ОТКРЫТЫЙ УРОК _ 2012\картинки\цветок из бисера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077072"/>
            <a:ext cx="1387674" cy="138767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4351" name="Picture 15" descr="D:\Мои документы\1 Сентября\Фестиваль ОТКРЫТЫЙ УРОК _ 2012\картинки\фото_портрет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056040"/>
            <a:ext cx="1296987" cy="19490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4352" name="Picture 16" descr="D:\Мои документы\1 Сентября\Фестиваль ОТКРЫТЫЙ УРОК _ 2012\картинки\кукла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01" y="2207823"/>
            <a:ext cx="1667594" cy="16454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3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435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5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3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5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43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1435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5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3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1434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9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179388" y="260350"/>
            <a:ext cx="8713787" cy="6337300"/>
          </a:xfrm>
          <a:prstGeom prst="rect">
            <a:avLst/>
          </a:prstGeom>
          <a:solidFill>
            <a:srgbClr val="FFFFFF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331913" y="404813"/>
            <a:ext cx="6264275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>
                <a:solidFill>
                  <a:srgbClr val="E3074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Угадайка</a:t>
            </a:r>
          </a:p>
        </p:txBody>
      </p:sp>
      <p:sp>
        <p:nvSpPr>
          <p:cNvPr id="10244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66688" y="6353175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Назад</a:t>
            </a:r>
          </a:p>
        </p:txBody>
      </p:sp>
      <p:sp>
        <p:nvSpPr>
          <p:cNvPr id="10245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400300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Содержание</a:t>
            </a:r>
          </a:p>
        </p:txBody>
      </p:sp>
      <p:sp>
        <p:nvSpPr>
          <p:cNvPr id="10246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637088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Выход</a:t>
            </a:r>
          </a:p>
        </p:txBody>
      </p:sp>
      <p:sp>
        <p:nvSpPr>
          <p:cNvPr id="10247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870700" y="6375400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Вперёд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95288" y="1374775"/>
            <a:ext cx="43195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/>
              <a:t>Выберите информационные модели</a:t>
            </a:r>
          </a:p>
        </p:txBody>
      </p:sp>
      <p:pic>
        <p:nvPicPr>
          <p:cNvPr id="15372" name="Picture 12" descr="D:\Мои документы\1 Сентября\Фестиваль ОТКРЫТЫЙ УРОК _ 2012\картинки\бумажный самолетик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91" y="2438003"/>
            <a:ext cx="2143125" cy="21431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5373" name="Picture 13" descr="D:\Мои документы\1 Сентября\Фестиваль ОТКРЫТЫЙ УРОК _ 2012\картинки\чертеж самолета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295" y="2438003"/>
            <a:ext cx="2409825" cy="18954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5374" name="Picture 14" descr="D:\Мои документы\1 Сентября\Фестиваль ОТКРЫТЫЙ УРОК _ 2012\картинки\здание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849" y="2438003"/>
            <a:ext cx="2314575" cy="1981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53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53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53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79388" y="260350"/>
            <a:ext cx="8713787" cy="6337300"/>
          </a:xfrm>
          <a:prstGeom prst="rect">
            <a:avLst/>
          </a:prstGeom>
          <a:solidFill>
            <a:srgbClr val="FFFFFF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331913" y="404813"/>
            <a:ext cx="6264275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>
                <a:solidFill>
                  <a:srgbClr val="E3074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Угадайка</a:t>
            </a:r>
          </a:p>
        </p:txBody>
      </p:sp>
      <p:sp>
        <p:nvSpPr>
          <p:cNvPr id="10244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66688" y="6353175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Назад</a:t>
            </a:r>
          </a:p>
        </p:txBody>
      </p:sp>
      <p:sp>
        <p:nvSpPr>
          <p:cNvPr id="10245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400300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Содержание</a:t>
            </a:r>
          </a:p>
        </p:txBody>
      </p:sp>
      <p:sp>
        <p:nvSpPr>
          <p:cNvPr id="10246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637088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Выход</a:t>
            </a:r>
          </a:p>
        </p:txBody>
      </p:sp>
      <p:sp>
        <p:nvSpPr>
          <p:cNvPr id="10247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870700" y="6375400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Вперёд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395288" y="1374775"/>
            <a:ext cx="619283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/>
              <a:t>Выберите информационную знаковую  модель</a:t>
            </a:r>
          </a:p>
        </p:txBody>
      </p:sp>
      <p:pic>
        <p:nvPicPr>
          <p:cNvPr id="16396" name="Picture 12" descr="D:\Мои документы\1 Сентября\Фестиваль ОТКРЫТЫЙ УРОК _ 2012\картинки\рисунок_портрет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15" y="2287272"/>
            <a:ext cx="1952625" cy="23336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6397" name="Picture 13" descr="D:\Мои документы\1 Сентября\Фестиваль ОТКРЫТЫЙ УРОК _ 2012\картинки\аватар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599" y="2294163"/>
            <a:ext cx="1933575" cy="23717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6398" name="Picture 14" descr="D:\Мои документы\1 Сентября\Фестиваль ОТКРЫТЫЙ УРОК _ 2012\картинки\таблица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62187"/>
            <a:ext cx="1914525" cy="23907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6399" name="Picture 15" descr="D:\Мои документы\1 Сентября\Фестиваль ОТКРЫТЫЙ УРОК _ 2012\картинки\блок-схема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7" y="2294163"/>
            <a:ext cx="1952625" cy="23336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3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63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3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63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63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63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6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79388" y="260350"/>
            <a:ext cx="8713787" cy="6337300"/>
          </a:xfrm>
          <a:prstGeom prst="rect">
            <a:avLst/>
          </a:prstGeom>
          <a:solidFill>
            <a:srgbClr val="FFFFFF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331913" y="404813"/>
            <a:ext cx="6264275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>
                <a:solidFill>
                  <a:srgbClr val="E3074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Угадайка</a:t>
            </a:r>
          </a:p>
        </p:txBody>
      </p:sp>
      <p:sp>
        <p:nvSpPr>
          <p:cNvPr id="10244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66688" y="6353175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Назад</a:t>
            </a:r>
          </a:p>
        </p:txBody>
      </p:sp>
      <p:sp>
        <p:nvSpPr>
          <p:cNvPr id="10245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400300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Содержание</a:t>
            </a:r>
          </a:p>
        </p:txBody>
      </p:sp>
      <p:sp>
        <p:nvSpPr>
          <p:cNvPr id="10246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637088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Выход</a:t>
            </a:r>
          </a:p>
        </p:txBody>
      </p:sp>
      <p:sp>
        <p:nvSpPr>
          <p:cNvPr id="10247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870700" y="6375400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Вперёд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395288" y="1374775"/>
            <a:ext cx="619283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/>
              <a:t>Выберите информационную графическую модель</a:t>
            </a:r>
          </a:p>
        </p:txBody>
      </p:sp>
      <p:pic>
        <p:nvPicPr>
          <p:cNvPr id="17420" name="Picture 12" descr="D:\Мои документы\1 Сентября\Фестиваль ОТКРЫТЫЙ УРОК _ 2012\картинки\таблица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587" y="2233612"/>
            <a:ext cx="1914525" cy="23907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7421" name="Picture 13" descr="D:\Мои документы\1 Сентября\Фестиваль ОТКРЫТЫЙ УРОК _ 2012\картинки\чертеж самолета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015" y="2481262"/>
            <a:ext cx="2409825" cy="18954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7422" name="Picture 14" descr="D:\Мои документы\1 Сентября\Фестиваль ОТКРЫТЫЙ УРОК _ 2012\картинки\карнадашный рисунок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666" y="2481262"/>
            <a:ext cx="2190750" cy="20859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4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74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4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74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174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2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79388" y="260350"/>
            <a:ext cx="8713787" cy="6337300"/>
          </a:xfrm>
          <a:prstGeom prst="rect">
            <a:avLst/>
          </a:prstGeom>
          <a:solidFill>
            <a:srgbClr val="FFFFFF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331913" y="404813"/>
            <a:ext cx="6264275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>
                <a:solidFill>
                  <a:srgbClr val="E3074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Ребус</a:t>
            </a:r>
          </a:p>
        </p:txBody>
      </p:sp>
      <p:sp>
        <p:nvSpPr>
          <p:cNvPr id="11268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66688" y="6353175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Назад</a:t>
            </a:r>
          </a:p>
        </p:txBody>
      </p:sp>
      <p:sp>
        <p:nvSpPr>
          <p:cNvPr id="11269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400300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Содержание</a:t>
            </a:r>
          </a:p>
        </p:txBody>
      </p:sp>
      <p:sp>
        <p:nvSpPr>
          <p:cNvPr id="11270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637088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Выход</a:t>
            </a:r>
          </a:p>
        </p:txBody>
      </p:sp>
      <p:sp>
        <p:nvSpPr>
          <p:cNvPr id="11271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870700" y="6375400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Вперёд</a:t>
            </a:r>
          </a:p>
        </p:txBody>
      </p:sp>
      <p:pic>
        <p:nvPicPr>
          <p:cNvPr id="1026" name="Picture 2" descr="D:\Мои документы\1 Сентября\Фестиваль ОТКРЫТЫЙ УРОК _ 2012\ребус_модель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975" y="1772816"/>
            <a:ext cx="4699000" cy="279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486150" y="5157192"/>
            <a:ext cx="2232025" cy="504825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Проверить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980904" y="4947939"/>
            <a:ext cx="3312368" cy="923330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МОДЕЛЬ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xit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79388" y="260350"/>
            <a:ext cx="8713787" cy="6337300"/>
          </a:xfrm>
          <a:prstGeom prst="rect">
            <a:avLst/>
          </a:prstGeom>
          <a:solidFill>
            <a:srgbClr val="FFFFFF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331913" y="404813"/>
            <a:ext cx="6264275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>
                <a:solidFill>
                  <a:srgbClr val="E3074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Ребус</a:t>
            </a:r>
          </a:p>
        </p:txBody>
      </p:sp>
      <p:sp>
        <p:nvSpPr>
          <p:cNvPr id="11268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66688" y="6353175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Назад</a:t>
            </a:r>
          </a:p>
        </p:txBody>
      </p:sp>
      <p:sp>
        <p:nvSpPr>
          <p:cNvPr id="11269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400300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Содержание</a:t>
            </a:r>
          </a:p>
        </p:txBody>
      </p:sp>
      <p:sp>
        <p:nvSpPr>
          <p:cNvPr id="11270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637088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Выход</a:t>
            </a:r>
          </a:p>
        </p:txBody>
      </p:sp>
      <p:sp>
        <p:nvSpPr>
          <p:cNvPr id="11271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870700" y="6375400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Вперёд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486150" y="5157192"/>
            <a:ext cx="2232025" cy="504825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Проверить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131840" y="4771726"/>
            <a:ext cx="3312368" cy="923330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МУЛЯЖ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1" name="Picture 3" descr="D:\Мои документы\1 Сентября\Фестиваль ОТКРЫТЫЙ УРОК _ 2012\ребус_муляж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150" y="1556792"/>
            <a:ext cx="4699000" cy="279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xit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79388" y="260350"/>
            <a:ext cx="8713787" cy="6337300"/>
          </a:xfrm>
          <a:prstGeom prst="rect">
            <a:avLst/>
          </a:prstGeom>
          <a:solidFill>
            <a:srgbClr val="FFFFFF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331913" y="404813"/>
            <a:ext cx="6264275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>
                <a:solidFill>
                  <a:srgbClr val="E3074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Ребус</a:t>
            </a:r>
          </a:p>
        </p:txBody>
      </p:sp>
      <p:sp>
        <p:nvSpPr>
          <p:cNvPr id="11268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66688" y="6353175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Назад</a:t>
            </a:r>
          </a:p>
        </p:txBody>
      </p:sp>
      <p:sp>
        <p:nvSpPr>
          <p:cNvPr id="11269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400300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Содержание</a:t>
            </a:r>
          </a:p>
        </p:txBody>
      </p:sp>
      <p:sp>
        <p:nvSpPr>
          <p:cNvPr id="11270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637088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Выход</a:t>
            </a:r>
          </a:p>
        </p:txBody>
      </p:sp>
      <p:sp>
        <p:nvSpPr>
          <p:cNvPr id="11271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870700" y="6375400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Вперёд</a:t>
            </a:r>
          </a:p>
        </p:txBody>
      </p:sp>
      <p:pic>
        <p:nvPicPr>
          <p:cNvPr id="3074" name="Picture 2" descr="D:\Мои документы\1 Сентября\Фестиваль ОТКРЫТЫЙ УРОК _ 2012\ребус_карта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975" y="1628800"/>
            <a:ext cx="4699000" cy="279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486150" y="5157192"/>
            <a:ext cx="2232025" cy="504825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Проверить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345582" y="4947939"/>
            <a:ext cx="3312368" cy="923330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КАРТА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xit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79388" y="260350"/>
            <a:ext cx="8713787" cy="6337300"/>
          </a:xfrm>
          <a:prstGeom prst="rect">
            <a:avLst/>
          </a:prstGeom>
          <a:solidFill>
            <a:srgbClr val="FFFFFF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331913" y="404813"/>
            <a:ext cx="6264275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>
                <a:solidFill>
                  <a:srgbClr val="E3074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Найди лишнее</a:t>
            </a:r>
          </a:p>
        </p:txBody>
      </p:sp>
      <p:sp>
        <p:nvSpPr>
          <p:cNvPr id="12292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66688" y="6353175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Назад</a:t>
            </a:r>
          </a:p>
        </p:txBody>
      </p:sp>
      <p:sp>
        <p:nvSpPr>
          <p:cNvPr id="12293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400300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Содержание</a:t>
            </a:r>
          </a:p>
        </p:txBody>
      </p:sp>
      <p:sp>
        <p:nvSpPr>
          <p:cNvPr id="12294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637088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Выход</a:t>
            </a:r>
          </a:p>
        </p:txBody>
      </p:sp>
      <p:sp>
        <p:nvSpPr>
          <p:cNvPr id="12295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870700" y="6375400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Вперёд</a:t>
            </a:r>
          </a:p>
        </p:txBody>
      </p:sp>
      <p:pic>
        <p:nvPicPr>
          <p:cNvPr id="21512" name="Picture 8" descr="D:\Мои документы\1 Сентября\Фестиваль ОТКРЫТЫЙ УРОК _ 2012\картинки\глобус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9804" y="1828692"/>
            <a:ext cx="2143125" cy="21431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21514" name="Picture 10" descr="D:\Мои документы\1 Сентября\Фестиваль ОТКРЫТЫЙ УРОК _ 2012\картинки\карта мира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805" y="4373562"/>
            <a:ext cx="2905125" cy="15716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21515" name="Picture 11" descr="D:\Мои документы\1 Сентября\Фестиваль ОТКРЫТЫЙ УРОК _ 2012\картинки\фото земли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35444"/>
            <a:ext cx="2390775" cy="19145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21516" name="Picture 12" descr="D:\Мои документы\1 Сентября\Фестиваль ОТКРЫТЫЙ УРОК _ 2012\картинки\рисунок земли детский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075" y="2383582"/>
            <a:ext cx="1800225" cy="25336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5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15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15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15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179388" y="260350"/>
            <a:ext cx="8713787" cy="6337300"/>
          </a:xfrm>
          <a:prstGeom prst="rect">
            <a:avLst/>
          </a:prstGeom>
          <a:solidFill>
            <a:srgbClr val="FFFFFF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1331913" y="404813"/>
            <a:ext cx="6264275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>
                <a:solidFill>
                  <a:srgbClr val="E3074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Содержание</a:t>
            </a:r>
          </a:p>
        </p:txBody>
      </p:sp>
      <p:sp>
        <p:nvSpPr>
          <p:cNvPr id="4100" name="Rectangle 8"/>
          <p:cNvSpPr>
            <a:spLocks noGrp="1"/>
          </p:cNvSpPr>
          <p:nvPr>
            <p:ph type="body" sz="half" idx="4294967295"/>
          </p:nvPr>
        </p:nvSpPr>
        <p:spPr>
          <a:xfrm>
            <a:off x="401638" y="1381125"/>
            <a:ext cx="4170362" cy="4525963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ru-RU" sz="2400" dirty="0" smtClean="0">
                <a:solidFill>
                  <a:schemeClr val="hlink"/>
                </a:solidFill>
                <a:latin typeface="Arial" pitchFamily="34" charset="0"/>
                <a:ea typeface="HGｺﾞｼｯｸE"/>
              </a:rPr>
              <a:t>Учимся!</a:t>
            </a:r>
          </a:p>
          <a:p>
            <a:pPr eaLnBrk="1" hangingPunct="1">
              <a:lnSpc>
                <a:spcPct val="150000"/>
              </a:lnSpc>
            </a:pPr>
            <a:r>
              <a:rPr lang="ru-RU" sz="2400" dirty="0" smtClean="0">
                <a:latin typeface="Arial" pitchFamily="34" charset="0"/>
                <a:ea typeface="HGｺﾞｼｯｸE"/>
                <a:hlinkClick r:id="rId2" action="ppaction://hlinksldjump"/>
              </a:rPr>
              <a:t>Моделирование</a:t>
            </a:r>
            <a:endParaRPr lang="ru-RU" sz="2400" dirty="0" smtClean="0">
              <a:latin typeface="Arial" pitchFamily="34" charset="0"/>
              <a:ea typeface="HGｺﾞｼｯｸE"/>
            </a:endParaRPr>
          </a:p>
          <a:p>
            <a:pPr eaLnBrk="1" hangingPunct="1">
              <a:lnSpc>
                <a:spcPct val="150000"/>
              </a:lnSpc>
            </a:pPr>
            <a:r>
              <a:rPr lang="ru-RU" sz="2400" dirty="0" smtClean="0">
                <a:latin typeface="Arial" pitchFamily="34" charset="0"/>
                <a:ea typeface="HGｺﾞｼｯｸE"/>
                <a:hlinkClick r:id="rId3" action="ppaction://hlinksldjump"/>
              </a:rPr>
              <a:t>Модель</a:t>
            </a:r>
            <a:endParaRPr lang="ru-RU" sz="2400" dirty="0" smtClean="0">
              <a:latin typeface="Arial" pitchFamily="34" charset="0"/>
              <a:ea typeface="HGｺﾞｼｯｸE"/>
            </a:endParaRPr>
          </a:p>
          <a:p>
            <a:pPr eaLnBrk="1" hangingPunct="1">
              <a:lnSpc>
                <a:spcPct val="150000"/>
              </a:lnSpc>
            </a:pPr>
            <a:r>
              <a:rPr lang="ru-RU" sz="2400" dirty="0" smtClean="0">
                <a:latin typeface="Arial" pitchFamily="34" charset="0"/>
                <a:ea typeface="HGｺﾞｼｯｸE"/>
                <a:hlinkClick r:id="rId4" action="ppaction://hlinksldjump"/>
              </a:rPr>
              <a:t>Материальные модели</a:t>
            </a:r>
            <a:endParaRPr lang="ru-RU" sz="2400" dirty="0" smtClean="0">
              <a:latin typeface="Arial" pitchFamily="34" charset="0"/>
              <a:ea typeface="HGｺﾞｼｯｸE"/>
            </a:endParaRPr>
          </a:p>
          <a:p>
            <a:pPr eaLnBrk="1" hangingPunct="1">
              <a:lnSpc>
                <a:spcPct val="150000"/>
              </a:lnSpc>
            </a:pPr>
            <a:r>
              <a:rPr lang="ru-RU" sz="2400" dirty="0" smtClean="0">
                <a:latin typeface="Arial" pitchFamily="34" charset="0"/>
                <a:ea typeface="HGｺﾞｼｯｸE"/>
                <a:hlinkClick r:id="rId5" action="ppaction://hlinksldjump"/>
              </a:rPr>
              <a:t>Информационные модели</a:t>
            </a:r>
            <a:endParaRPr lang="ru-RU" sz="2400" dirty="0" smtClean="0">
              <a:latin typeface="Arial" pitchFamily="34" charset="0"/>
              <a:ea typeface="HGｺﾞｼｯｸE"/>
            </a:endParaRPr>
          </a:p>
          <a:p>
            <a:pPr eaLnBrk="1" hangingPunct="1">
              <a:lnSpc>
                <a:spcPct val="150000"/>
              </a:lnSpc>
            </a:pPr>
            <a:r>
              <a:rPr lang="ru-RU" sz="2400" dirty="0" smtClean="0">
                <a:latin typeface="Arial" pitchFamily="34" charset="0"/>
                <a:ea typeface="HGｺﾞｼｯｸE"/>
                <a:hlinkClick r:id="rId6" action="ppaction://hlinksldjump"/>
              </a:rPr>
              <a:t>Цели моделирования</a:t>
            </a:r>
            <a:endParaRPr lang="ru-RU" sz="2400" dirty="0" smtClean="0">
              <a:latin typeface="Arial" pitchFamily="34" charset="0"/>
              <a:ea typeface="HGｺﾞｼｯｸE"/>
            </a:endParaRPr>
          </a:p>
        </p:txBody>
      </p:sp>
      <p:sp>
        <p:nvSpPr>
          <p:cNvPr id="4101" name="Rectangle 9"/>
          <p:cNvSpPr>
            <a:spLocks noGrp="1"/>
          </p:cNvSpPr>
          <p:nvPr>
            <p:ph type="body" sz="half" idx="4294967295"/>
          </p:nvPr>
        </p:nvSpPr>
        <p:spPr>
          <a:xfrm>
            <a:off x="5305425" y="1398588"/>
            <a:ext cx="3714750" cy="4525962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ru-RU" sz="2400" dirty="0" smtClean="0">
                <a:solidFill>
                  <a:schemeClr val="hlink"/>
                </a:solidFill>
                <a:latin typeface="Arial" pitchFamily="34" charset="0"/>
                <a:ea typeface="HGｺﾞｼｯｸE"/>
              </a:rPr>
              <a:t>Играем </a:t>
            </a:r>
            <a:r>
              <a:rPr lang="ru-RU" sz="2400" dirty="0" smtClean="0">
                <a:solidFill>
                  <a:schemeClr val="hlink"/>
                </a:solidFill>
                <a:latin typeface="Arial" pitchFamily="34" charset="0"/>
                <a:ea typeface="HGｺﾞｼｯｸE"/>
                <a:sym typeface="Wingdings" pitchFamily="2" charset="2"/>
              </a:rPr>
              <a:t></a:t>
            </a:r>
            <a:endParaRPr lang="ru-RU" sz="2400" dirty="0" smtClean="0">
              <a:solidFill>
                <a:schemeClr val="hlink"/>
              </a:solidFill>
              <a:latin typeface="Arial" pitchFamily="34" charset="0"/>
              <a:ea typeface="HGｺﾞｼｯｸE"/>
            </a:endParaRPr>
          </a:p>
          <a:p>
            <a:pPr eaLnBrk="1" hangingPunct="1">
              <a:lnSpc>
                <a:spcPct val="150000"/>
              </a:lnSpc>
            </a:pPr>
            <a:r>
              <a:rPr lang="ru-RU" sz="2400" dirty="0" smtClean="0">
                <a:latin typeface="Arial" pitchFamily="34" charset="0"/>
                <a:ea typeface="HGｺﾞｼｯｸE"/>
                <a:hlinkClick r:id="rId7" action="ppaction://hlinksldjump"/>
              </a:rPr>
              <a:t>Ребусы</a:t>
            </a:r>
            <a:endParaRPr lang="ru-RU" sz="2400" dirty="0" smtClean="0">
              <a:latin typeface="Arial" pitchFamily="34" charset="0"/>
              <a:ea typeface="HGｺﾞｼｯｸE"/>
            </a:endParaRPr>
          </a:p>
          <a:p>
            <a:pPr eaLnBrk="1" hangingPunct="1">
              <a:lnSpc>
                <a:spcPct val="150000"/>
              </a:lnSpc>
            </a:pPr>
            <a:r>
              <a:rPr lang="ru-RU" sz="2400" dirty="0" err="1" smtClean="0">
                <a:latin typeface="Arial" pitchFamily="34" charset="0"/>
                <a:ea typeface="HGｺﾞｼｯｸE"/>
                <a:hlinkClick r:id="rId8" action="ppaction://hlinksldjump"/>
              </a:rPr>
              <a:t>Угадайка</a:t>
            </a:r>
            <a:endParaRPr lang="ru-RU" sz="2400" dirty="0" smtClean="0">
              <a:latin typeface="Arial" pitchFamily="34" charset="0"/>
              <a:ea typeface="HGｺﾞｼｯｸE"/>
            </a:endParaRPr>
          </a:p>
          <a:p>
            <a:pPr eaLnBrk="1" hangingPunct="1">
              <a:lnSpc>
                <a:spcPct val="150000"/>
              </a:lnSpc>
            </a:pPr>
            <a:r>
              <a:rPr lang="ru-RU" sz="2400" dirty="0" smtClean="0">
                <a:latin typeface="Arial" pitchFamily="34" charset="0"/>
                <a:ea typeface="HGｺﾞｼｯｸE"/>
                <a:hlinkClick r:id="rId9" action="ppaction://hlinksldjump"/>
              </a:rPr>
              <a:t>Кроссворд</a:t>
            </a:r>
            <a:endParaRPr lang="ru-RU" sz="2400" dirty="0" smtClean="0">
              <a:latin typeface="Arial" pitchFamily="34" charset="0"/>
              <a:ea typeface="HGｺﾞｼｯｸE"/>
            </a:endParaRPr>
          </a:p>
          <a:p>
            <a:pPr eaLnBrk="1" hangingPunct="1">
              <a:lnSpc>
                <a:spcPct val="150000"/>
              </a:lnSpc>
            </a:pPr>
            <a:r>
              <a:rPr lang="ru-RU" sz="2400" dirty="0" smtClean="0">
                <a:latin typeface="Arial" pitchFamily="34" charset="0"/>
                <a:ea typeface="HGｺﾞｼｯｸE"/>
                <a:hlinkClick r:id="rId10" action="ppaction://hlinksldjump"/>
              </a:rPr>
              <a:t>Найди лишнее</a:t>
            </a:r>
            <a:endParaRPr lang="ru-RU" sz="2400" dirty="0" smtClean="0">
              <a:latin typeface="Arial" pitchFamily="34" charset="0"/>
              <a:ea typeface="HGｺﾞｼｯｸE"/>
            </a:endParaRPr>
          </a:p>
          <a:p>
            <a:pPr eaLnBrk="1" hangingPunct="1">
              <a:lnSpc>
                <a:spcPct val="150000"/>
              </a:lnSpc>
            </a:pPr>
            <a:r>
              <a:rPr lang="ru-RU" sz="2400" dirty="0" smtClean="0">
                <a:latin typeface="Arial" pitchFamily="34" charset="0"/>
                <a:ea typeface="HGｺﾞｼｯｸE"/>
                <a:hlinkClick r:id="rId11" action="ppaction://hlinksldjump"/>
              </a:rPr>
              <a:t>Найди отличие</a:t>
            </a:r>
            <a:endParaRPr lang="ru-RU" sz="2400" dirty="0" smtClean="0">
              <a:latin typeface="Arial" pitchFamily="34" charset="0"/>
              <a:ea typeface="HGｺﾞｼｯｸE"/>
            </a:endParaRPr>
          </a:p>
          <a:p>
            <a:pPr eaLnBrk="1" hangingPunct="1"/>
            <a:endParaRPr lang="ru-RU" sz="2400" dirty="0" smtClean="0">
              <a:latin typeface="Arial" pitchFamily="34" charset="0"/>
              <a:ea typeface="HGｺﾞｼｯｸE"/>
            </a:endParaRPr>
          </a:p>
        </p:txBody>
      </p:sp>
      <p:sp>
        <p:nvSpPr>
          <p:cNvPr id="4102" name="Rectangle 10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4637088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Выход</a:t>
            </a:r>
          </a:p>
        </p:txBody>
      </p:sp>
      <p:sp>
        <p:nvSpPr>
          <p:cNvPr id="4103" name="Rectangle 11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870700" y="6375400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Вперёд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79388" y="260350"/>
            <a:ext cx="8713787" cy="6337300"/>
          </a:xfrm>
          <a:prstGeom prst="rect">
            <a:avLst/>
          </a:prstGeom>
          <a:solidFill>
            <a:srgbClr val="FFFFFF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331913" y="404813"/>
            <a:ext cx="6264275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>
                <a:solidFill>
                  <a:srgbClr val="E3074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Найди лишнее</a:t>
            </a:r>
          </a:p>
        </p:txBody>
      </p:sp>
      <p:sp>
        <p:nvSpPr>
          <p:cNvPr id="12292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66688" y="6353175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Назад</a:t>
            </a:r>
          </a:p>
        </p:txBody>
      </p:sp>
      <p:sp>
        <p:nvSpPr>
          <p:cNvPr id="12293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400300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Содержание</a:t>
            </a:r>
          </a:p>
        </p:txBody>
      </p:sp>
      <p:sp>
        <p:nvSpPr>
          <p:cNvPr id="12294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637088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Выход</a:t>
            </a:r>
          </a:p>
        </p:txBody>
      </p:sp>
      <p:sp>
        <p:nvSpPr>
          <p:cNvPr id="12295" name="Rectangle 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870700" y="6375400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Вперёд</a:t>
            </a:r>
          </a:p>
        </p:txBody>
      </p:sp>
      <p:pic>
        <p:nvPicPr>
          <p:cNvPr id="22536" name="Picture 8" descr="D:\Мои документы\1 Сентября\Фестиваль ОТКРЫТЫЙ УРОК _ 2012\картинки\манекен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294" y="1916832"/>
            <a:ext cx="1352550" cy="33813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22537" name="Picture 9" descr="D:\Мои документы\1 Сентября\Фестиваль ОТКРЫТЫЙ УРОК _ 2012\картинки\папье маше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723" y="1900807"/>
            <a:ext cx="2156505" cy="33973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22538" name="Picture 10" descr="D:\Мои документы\1 Сентября\Фестиваль ОТКРЫТЫЙ УРОК _ 2012\картинки\скульптура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7254414" y="1916832"/>
            <a:ext cx="1064678" cy="33973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22539" name="Picture 11" descr="D:\Мои документы\1 Сентября\Фестиваль ОТКРЫТЫЙ УРОК _ 2012\картинки\рисунок карандаш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97" r="10642"/>
          <a:stretch/>
        </p:blipFill>
        <p:spPr bwMode="auto">
          <a:xfrm>
            <a:off x="4941998" y="1935290"/>
            <a:ext cx="1908374" cy="33629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5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25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25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25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8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79388" y="260350"/>
            <a:ext cx="8713787" cy="6337300"/>
          </a:xfrm>
          <a:prstGeom prst="rect">
            <a:avLst/>
          </a:prstGeom>
          <a:solidFill>
            <a:srgbClr val="FFFFFF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331913" y="404813"/>
            <a:ext cx="6264275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>
                <a:solidFill>
                  <a:srgbClr val="E3074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Найди лишнее</a:t>
            </a:r>
          </a:p>
        </p:txBody>
      </p:sp>
      <p:sp>
        <p:nvSpPr>
          <p:cNvPr id="12292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66688" y="6353175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Назад</a:t>
            </a:r>
          </a:p>
        </p:txBody>
      </p:sp>
      <p:sp>
        <p:nvSpPr>
          <p:cNvPr id="12293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400300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Содержание</a:t>
            </a:r>
          </a:p>
        </p:txBody>
      </p:sp>
      <p:sp>
        <p:nvSpPr>
          <p:cNvPr id="12294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637088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Выход</a:t>
            </a:r>
          </a:p>
        </p:txBody>
      </p:sp>
      <p:sp>
        <p:nvSpPr>
          <p:cNvPr id="12295" name="Rectangle 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870700" y="6375400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Вперёд</a:t>
            </a:r>
          </a:p>
        </p:txBody>
      </p:sp>
      <p:pic>
        <p:nvPicPr>
          <p:cNvPr id="23560" name="Picture 8" descr="D:\Мои документы\1 Сентября\Фестиваль ОТКРЫТЫЙ УРОК _ 2012\картинки\блок-схема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545" y="3710730"/>
            <a:ext cx="1692318" cy="20225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23561" name="Picture 9" descr="D:\Мои документы\1 Сентября\Фестиваль ОТКРЫТЫЙ УРОК _ 2012\картинки\карнадашный рисунок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5102" y="1829325"/>
            <a:ext cx="1906898" cy="18156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23562" name="Picture 10" descr="D:\Мои документы\1 Сентября\Фестиваль ОТКРЫТЫЙ УРОК _ 2012\картинки\формула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4389" y="1844824"/>
            <a:ext cx="1963598" cy="176475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23563" name="Picture 11" descr="D:\Мои документы\1 Сентября\Фестиваль ОТКРЫТЫЙ УРОК _ 2012\картинки\текст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843223"/>
            <a:ext cx="1740793" cy="191975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5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35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35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35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2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79388" y="260350"/>
            <a:ext cx="8713787" cy="6337300"/>
          </a:xfrm>
          <a:prstGeom prst="rect">
            <a:avLst/>
          </a:prstGeom>
          <a:solidFill>
            <a:srgbClr val="FFFFFF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179389" y="404813"/>
            <a:ext cx="8713786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 dirty="0">
                <a:solidFill>
                  <a:srgbClr val="E3074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Найди </a:t>
            </a:r>
            <a:r>
              <a:rPr lang="ru-RU" sz="4400" b="1" dirty="0" smtClean="0">
                <a:solidFill>
                  <a:srgbClr val="E3074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отличия на картинке слева</a:t>
            </a:r>
            <a:endParaRPr lang="ru-RU" sz="4400" b="1" dirty="0">
              <a:solidFill>
                <a:srgbClr val="E3074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rbel" pitchFamily="34" charset="0"/>
            </a:endParaRPr>
          </a:p>
        </p:txBody>
      </p:sp>
      <p:sp>
        <p:nvSpPr>
          <p:cNvPr id="13316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66688" y="6353175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Назад</a:t>
            </a:r>
          </a:p>
        </p:txBody>
      </p:sp>
      <p:sp>
        <p:nvSpPr>
          <p:cNvPr id="13317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400300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Содержание</a:t>
            </a:r>
          </a:p>
        </p:txBody>
      </p:sp>
      <p:sp>
        <p:nvSpPr>
          <p:cNvPr id="13318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637088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Выход</a:t>
            </a:r>
          </a:p>
        </p:txBody>
      </p:sp>
      <p:sp>
        <p:nvSpPr>
          <p:cNvPr id="13319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870700" y="6375400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Вперёд</a:t>
            </a:r>
          </a:p>
        </p:txBody>
      </p:sp>
      <p:sp>
        <p:nvSpPr>
          <p:cNvPr id="24595" name="Rectangle 11"/>
          <p:cNvSpPr>
            <a:spLocks noChangeArrowheads="1"/>
          </p:cNvSpPr>
          <p:nvPr/>
        </p:nvSpPr>
        <p:spPr bwMode="auto">
          <a:xfrm>
            <a:off x="2700338" y="2332038"/>
            <a:ext cx="288925" cy="71913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596" name="Rectangle 8"/>
          <p:cNvSpPr>
            <a:spLocks noChangeArrowheads="1"/>
          </p:cNvSpPr>
          <p:nvPr/>
        </p:nvSpPr>
        <p:spPr bwMode="auto">
          <a:xfrm>
            <a:off x="1692275" y="3411538"/>
            <a:ext cx="1512888" cy="1800225"/>
          </a:xfrm>
          <a:prstGeom prst="rect">
            <a:avLst/>
          </a:prstGeom>
          <a:solidFill>
            <a:srgbClr val="66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597" name="AutoShape 9"/>
          <p:cNvSpPr>
            <a:spLocks noChangeArrowheads="1"/>
          </p:cNvSpPr>
          <p:nvPr/>
        </p:nvSpPr>
        <p:spPr bwMode="auto">
          <a:xfrm>
            <a:off x="1692275" y="2116138"/>
            <a:ext cx="1512888" cy="1295400"/>
          </a:xfrm>
          <a:prstGeom prst="triangle">
            <a:avLst>
              <a:gd name="adj" fmla="val 50000"/>
            </a:avLst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598" name="Rectangle 10"/>
          <p:cNvSpPr>
            <a:spLocks noChangeArrowheads="1"/>
          </p:cNvSpPr>
          <p:nvPr/>
        </p:nvSpPr>
        <p:spPr bwMode="auto">
          <a:xfrm>
            <a:off x="2174875" y="3954463"/>
            <a:ext cx="576263" cy="647700"/>
          </a:xfrm>
          <a:prstGeom prst="rect">
            <a:avLst/>
          </a:prstGeom>
          <a:solidFill>
            <a:srgbClr val="FFFF99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599" name="AutoShape 12"/>
          <p:cNvSpPr>
            <a:spLocks noChangeArrowheads="1"/>
          </p:cNvSpPr>
          <p:nvPr/>
        </p:nvSpPr>
        <p:spPr bwMode="auto">
          <a:xfrm>
            <a:off x="3060700" y="1539875"/>
            <a:ext cx="720725" cy="503238"/>
          </a:xfrm>
          <a:prstGeom prst="cloudCallout">
            <a:avLst>
              <a:gd name="adj1" fmla="val -79954"/>
              <a:gd name="adj2" fmla="val 101102"/>
            </a:avLst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24585" name="Rectangle 13"/>
          <p:cNvSpPr>
            <a:spLocks noChangeArrowheads="1"/>
          </p:cNvSpPr>
          <p:nvPr/>
        </p:nvSpPr>
        <p:spPr bwMode="auto">
          <a:xfrm>
            <a:off x="6659563" y="2349500"/>
            <a:ext cx="288925" cy="71913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586" name="Rectangle 14"/>
          <p:cNvSpPr>
            <a:spLocks noChangeArrowheads="1"/>
          </p:cNvSpPr>
          <p:nvPr/>
        </p:nvSpPr>
        <p:spPr bwMode="auto">
          <a:xfrm>
            <a:off x="5651500" y="3429000"/>
            <a:ext cx="1512888" cy="1800225"/>
          </a:xfrm>
          <a:prstGeom prst="rect">
            <a:avLst/>
          </a:prstGeom>
          <a:solidFill>
            <a:srgbClr val="66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587" name="AutoShape 15"/>
          <p:cNvSpPr>
            <a:spLocks noChangeArrowheads="1"/>
          </p:cNvSpPr>
          <p:nvPr/>
        </p:nvSpPr>
        <p:spPr bwMode="auto">
          <a:xfrm>
            <a:off x="5651500" y="2133600"/>
            <a:ext cx="1512888" cy="1295400"/>
          </a:xfrm>
          <a:prstGeom prst="triangle">
            <a:avLst>
              <a:gd name="adj" fmla="val 50000"/>
            </a:avLst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588" name="Rectangle 16"/>
          <p:cNvSpPr>
            <a:spLocks noChangeArrowheads="1"/>
          </p:cNvSpPr>
          <p:nvPr/>
        </p:nvSpPr>
        <p:spPr bwMode="auto">
          <a:xfrm>
            <a:off x="6134100" y="3971925"/>
            <a:ext cx="309563" cy="647700"/>
          </a:xfrm>
          <a:prstGeom prst="rect">
            <a:avLst/>
          </a:prstGeom>
          <a:solidFill>
            <a:srgbClr val="FFFF99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589" name="AutoShape 17"/>
          <p:cNvSpPr>
            <a:spLocks noChangeArrowheads="1"/>
          </p:cNvSpPr>
          <p:nvPr/>
        </p:nvSpPr>
        <p:spPr bwMode="auto">
          <a:xfrm flipH="1">
            <a:off x="6156325" y="1628775"/>
            <a:ext cx="720725" cy="431800"/>
          </a:xfrm>
          <a:prstGeom prst="cloudCallout">
            <a:avLst>
              <a:gd name="adj1" fmla="val -40310"/>
              <a:gd name="adj2" fmla="val 108819"/>
            </a:avLst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24590" name="Rectangle 19"/>
          <p:cNvSpPr>
            <a:spLocks noChangeArrowheads="1"/>
          </p:cNvSpPr>
          <p:nvPr/>
        </p:nvSpPr>
        <p:spPr bwMode="auto">
          <a:xfrm>
            <a:off x="6516688" y="3972469"/>
            <a:ext cx="309562" cy="647700"/>
          </a:xfrm>
          <a:prstGeom prst="rect">
            <a:avLst/>
          </a:prstGeom>
          <a:solidFill>
            <a:srgbClr val="FFFF99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591" name="AutoShape 20"/>
          <p:cNvSpPr>
            <a:spLocks noChangeArrowheads="1"/>
          </p:cNvSpPr>
          <p:nvPr/>
        </p:nvSpPr>
        <p:spPr bwMode="auto">
          <a:xfrm>
            <a:off x="755650" y="1628775"/>
            <a:ext cx="863600" cy="792163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592" name="AutoShape 21"/>
          <p:cNvSpPr>
            <a:spLocks noChangeArrowheads="1"/>
          </p:cNvSpPr>
          <p:nvPr/>
        </p:nvSpPr>
        <p:spPr bwMode="auto">
          <a:xfrm>
            <a:off x="7524750" y="1557338"/>
            <a:ext cx="576263" cy="936625"/>
          </a:xfrm>
          <a:prstGeom prst="moon">
            <a:avLst>
              <a:gd name="adj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593" name="Rectangle 22"/>
          <p:cNvSpPr>
            <a:spLocks noChangeArrowheads="1"/>
          </p:cNvSpPr>
          <p:nvPr/>
        </p:nvSpPr>
        <p:spPr bwMode="auto">
          <a:xfrm>
            <a:off x="1227138" y="5251450"/>
            <a:ext cx="2447925" cy="144463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594" name="Rectangle 23"/>
          <p:cNvSpPr>
            <a:spLocks noChangeArrowheads="1"/>
          </p:cNvSpPr>
          <p:nvPr/>
        </p:nvSpPr>
        <p:spPr bwMode="auto">
          <a:xfrm>
            <a:off x="5226050" y="5262563"/>
            <a:ext cx="2447925" cy="144462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21"/>
          <p:cNvSpPr>
            <a:spLocks noChangeArrowheads="1"/>
          </p:cNvSpPr>
          <p:nvPr/>
        </p:nvSpPr>
        <p:spPr bwMode="auto">
          <a:xfrm>
            <a:off x="959643" y="1539875"/>
            <a:ext cx="576263" cy="936625"/>
          </a:xfrm>
          <a:prstGeom prst="moon">
            <a:avLst>
              <a:gd name="adj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7"/>
          <p:cNvSpPr>
            <a:spLocks noChangeArrowheads="1"/>
          </p:cNvSpPr>
          <p:nvPr/>
        </p:nvSpPr>
        <p:spPr bwMode="auto">
          <a:xfrm flipH="1">
            <a:off x="2174875" y="1611313"/>
            <a:ext cx="720725" cy="431800"/>
          </a:xfrm>
          <a:prstGeom prst="cloudCallout">
            <a:avLst>
              <a:gd name="adj1" fmla="val -40310"/>
              <a:gd name="adj2" fmla="val 108819"/>
            </a:avLst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26" name="Rectangle 16"/>
          <p:cNvSpPr>
            <a:spLocks noChangeArrowheads="1"/>
          </p:cNvSpPr>
          <p:nvPr/>
        </p:nvSpPr>
        <p:spPr bwMode="auto">
          <a:xfrm>
            <a:off x="2141537" y="3954463"/>
            <a:ext cx="309563" cy="647700"/>
          </a:xfrm>
          <a:prstGeom prst="rect">
            <a:avLst/>
          </a:prstGeom>
          <a:solidFill>
            <a:srgbClr val="FFFF99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Rectangle 19"/>
          <p:cNvSpPr>
            <a:spLocks noChangeArrowheads="1"/>
          </p:cNvSpPr>
          <p:nvPr/>
        </p:nvSpPr>
        <p:spPr bwMode="auto">
          <a:xfrm>
            <a:off x="2524125" y="3955007"/>
            <a:ext cx="309562" cy="647700"/>
          </a:xfrm>
          <a:prstGeom prst="rect">
            <a:avLst/>
          </a:prstGeom>
          <a:solidFill>
            <a:srgbClr val="FFFF99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5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9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45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45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9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45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245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98"/>
                  </p:tgtEl>
                </p:cond>
              </p:nextCondLst>
            </p:seq>
          </p:childTnLst>
        </p:cTn>
      </p:par>
    </p:tnLst>
    <p:bldLst>
      <p:bldP spid="24598" grpId="0" animBg="1"/>
      <p:bldP spid="24599" grpId="0" animBg="1"/>
      <p:bldP spid="24591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79388" y="260350"/>
            <a:ext cx="8713787" cy="6337300"/>
          </a:xfrm>
          <a:prstGeom prst="rect">
            <a:avLst/>
          </a:prstGeom>
          <a:solidFill>
            <a:srgbClr val="FFFFFF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16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66688" y="6353175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Назад</a:t>
            </a:r>
          </a:p>
        </p:txBody>
      </p:sp>
      <p:sp>
        <p:nvSpPr>
          <p:cNvPr id="13317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400300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Содержание</a:t>
            </a:r>
          </a:p>
        </p:txBody>
      </p:sp>
      <p:sp>
        <p:nvSpPr>
          <p:cNvPr id="13318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637088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Выход</a:t>
            </a:r>
          </a:p>
        </p:txBody>
      </p:sp>
      <p:sp>
        <p:nvSpPr>
          <p:cNvPr id="13319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870700" y="6375400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Вперёд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79389" y="271463"/>
            <a:ext cx="871378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600" b="1" dirty="0" smtClean="0">
                <a:solidFill>
                  <a:srgbClr val="E3074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Составь название объекта -  оригинала по которому создана данная модель</a:t>
            </a:r>
            <a:endParaRPr lang="ru-RU" sz="3600" b="1" dirty="0">
              <a:solidFill>
                <a:srgbClr val="E3074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rbel" pitchFamily="34" charset="0"/>
            </a:endParaRPr>
          </a:p>
        </p:txBody>
      </p:sp>
      <p:pic>
        <p:nvPicPr>
          <p:cNvPr id="4098" name="Picture 2" descr="D:\Мои документы\1 Сентября\Фестиваль ОТКРЫТЫЙ УРОК _ 2012\картинки\манекен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1352550" cy="33813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2100424" y="5324847"/>
            <a:ext cx="792088" cy="720080"/>
          </a:xfrm>
          <a:prstGeom prst="rect">
            <a:avLst/>
          </a:prstGeom>
          <a:solidFill>
            <a:srgbClr val="FF7C80"/>
          </a:solidFill>
          <a:ln>
            <a:solidFill>
              <a:srgbClr val="C000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3600" b="1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85343" y="5299695"/>
            <a:ext cx="792088" cy="720080"/>
          </a:xfrm>
          <a:prstGeom prst="rect">
            <a:avLst/>
          </a:prstGeom>
          <a:solidFill>
            <a:srgbClr val="FF7C80"/>
          </a:solidFill>
          <a:ln>
            <a:solidFill>
              <a:srgbClr val="C000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endParaRPr lang="ru-RU" sz="3600" b="1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95936" y="5445224"/>
            <a:ext cx="792088" cy="720080"/>
          </a:xfrm>
          <a:prstGeom prst="rect">
            <a:avLst/>
          </a:prstGeom>
          <a:solidFill>
            <a:srgbClr val="FF7C80"/>
          </a:solidFill>
          <a:ln>
            <a:solidFill>
              <a:srgbClr val="C000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endParaRPr lang="ru-RU" sz="3600" b="1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939655" y="5324847"/>
            <a:ext cx="792088" cy="720080"/>
          </a:xfrm>
          <a:prstGeom prst="rect">
            <a:avLst/>
          </a:prstGeom>
          <a:solidFill>
            <a:srgbClr val="FF7C80"/>
          </a:solidFill>
          <a:ln>
            <a:solidFill>
              <a:srgbClr val="C000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</a:t>
            </a:r>
            <a:endParaRPr lang="ru-RU" sz="3600" b="1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869969" y="5429448"/>
            <a:ext cx="792088" cy="720080"/>
          </a:xfrm>
          <a:prstGeom prst="rect">
            <a:avLst/>
          </a:prstGeom>
          <a:solidFill>
            <a:srgbClr val="FF7C80"/>
          </a:solidFill>
          <a:ln>
            <a:solidFill>
              <a:srgbClr val="C000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</a:t>
            </a:r>
            <a:endParaRPr lang="ru-RU" sz="3600" b="1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38952" y="5292055"/>
            <a:ext cx="792088" cy="720080"/>
          </a:xfrm>
          <a:prstGeom prst="rect">
            <a:avLst/>
          </a:prstGeom>
          <a:solidFill>
            <a:srgbClr val="FF7C80"/>
          </a:solidFill>
          <a:ln>
            <a:solidFill>
              <a:srgbClr val="C000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</a:t>
            </a:r>
            <a:endParaRPr lang="ru-RU" sz="3600" b="1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786614" y="5400972"/>
            <a:ext cx="792088" cy="720080"/>
          </a:xfrm>
          <a:prstGeom prst="rect">
            <a:avLst/>
          </a:prstGeom>
          <a:solidFill>
            <a:srgbClr val="FF7C80"/>
          </a:solidFill>
          <a:ln>
            <a:solidFill>
              <a:srgbClr val="C000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endParaRPr lang="ru-RU" sz="3600" b="1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328863" y="4471888"/>
            <a:ext cx="792088" cy="720080"/>
          </a:xfrm>
          <a:prstGeom prst="rect">
            <a:avLst/>
          </a:prstGeom>
          <a:solidFill>
            <a:srgbClr val="FF7C80"/>
          </a:solidFill>
          <a:ln>
            <a:solidFill>
              <a:srgbClr val="C000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3600" b="1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03848" y="4293096"/>
            <a:ext cx="792088" cy="720080"/>
          </a:xfrm>
          <a:prstGeom prst="rect">
            <a:avLst/>
          </a:prstGeom>
          <a:solidFill>
            <a:srgbClr val="FF7C80"/>
          </a:solidFill>
          <a:ln>
            <a:solidFill>
              <a:srgbClr val="C000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endParaRPr lang="ru-RU" sz="3600" b="1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122291" y="4552503"/>
            <a:ext cx="792088" cy="720080"/>
          </a:xfrm>
          <a:prstGeom prst="rect">
            <a:avLst/>
          </a:prstGeom>
          <a:solidFill>
            <a:srgbClr val="FF7C80"/>
          </a:solidFill>
          <a:ln>
            <a:solidFill>
              <a:srgbClr val="C000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3600" b="1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041356" y="4437112"/>
            <a:ext cx="792088" cy="720080"/>
          </a:xfrm>
          <a:prstGeom prst="rect">
            <a:avLst/>
          </a:prstGeom>
          <a:solidFill>
            <a:srgbClr val="FF7C80"/>
          </a:solidFill>
          <a:ln>
            <a:solidFill>
              <a:srgbClr val="C000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</a:t>
            </a:r>
            <a:endParaRPr lang="ru-RU" sz="3600" b="1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946094" y="4578127"/>
            <a:ext cx="792088" cy="720080"/>
          </a:xfrm>
          <a:prstGeom prst="rect">
            <a:avLst/>
          </a:prstGeom>
          <a:solidFill>
            <a:srgbClr val="FF7C80"/>
          </a:solidFill>
          <a:ln>
            <a:solidFill>
              <a:srgbClr val="C000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endParaRPr lang="ru-RU" sz="3600" b="1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838952" y="4302348"/>
            <a:ext cx="792088" cy="720080"/>
          </a:xfrm>
          <a:prstGeom prst="rect">
            <a:avLst/>
          </a:prstGeom>
          <a:solidFill>
            <a:srgbClr val="FF7C80"/>
          </a:solidFill>
          <a:ln>
            <a:solidFill>
              <a:srgbClr val="C000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</a:t>
            </a:r>
            <a:endParaRPr lang="ru-RU" sz="3600" b="1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786614" y="4477816"/>
            <a:ext cx="792088" cy="720080"/>
          </a:xfrm>
          <a:prstGeom prst="rect">
            <a:avLst/>
          </a:prstGeom>
          <a:solidFill>
            <a:srgbClr val="FF7C80"/>
          </a:solidFill>
          <a:ln>
            <a:solidFill>
              <a:srgbClr val="C000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3600" b="1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869969" y="5421584"/>
            <a:ext cx="792088" cy="720080"/>
          </a:xfrm>
          <a:prstGeom prst="rect">
            <a:avLst/>
          </a:prstGeom>
          <a:solidFill>
            <a:srgbClr val="FF7C80"/>
          </a:solidFill>
          <a:ln>
            <a:solidFill>
              <a:srgbClr val="C000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</a:t>
            </a:r>
            <a:endParaRPr lang="ru-RU" sz="3600" b="1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122291" y="4533031"/>
            <a:ext cx="792088" cy="720080"/>
          </a:xfrm>
          <a:prstGeom prst="rect">
            <a:avLst/>
          </a:prstGeom>
          <a:solidFill>
            <a:srgbClr val="FF7C80"/>
          </a:solidFill>
          <a:ln>
            <a:solidFill>
              <a:srgbClr val="C000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3600" b="1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995936" y="5434284"/>
            <a:ext cx="792088" cy="720080"/>
          </a:xfrm>
          <a:prstGeom prst="rect">
            <a:avLst/>
          </a:prstGeom>
          <a:solidFill>
            <a:srgbClr val="FF7C80"/>
          </a:solidFill>
          <a:ln>
            <a:solidFill>
              <a:srgbClr val="C000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endParaRPr lang="ru-RU" sz="3600" b="1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340806" y="4471888"/>
            <a:ext cx="792088" cy="720080"/>
          </a:xfrm>
          <a:prstGeom prst="rect">
            <a:avLst/>
          </a:prstGeom>
          <a:solidFill>
            <a:srgbClr val="FF7C80"/>
          </a:solidFill>
          <a:ln>
            <a:solidFill>
              <a:srgbClr val="C000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3600" b="1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946094" y="4571975"/>
            <a:ext cx="792088" cy="720080"/>
          </a:xfrm>
          <a:prstGeom prst="rect">
            <a:avLst/>
          </a:prstGeom>
          <a:solidFill>
            <a:srgbClr val="FF7C80"/>
          </a:solidFill>
          <a:ln>
            <a:solidFill>
              <a:srgbClr val="C000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endParaRPr lang="ru-RU" sz="3600" b="1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786614" y="4477816"/>
            <a:ext cx="792088" cy="720080"/>
          </a:xfrm>
          <a:prstGeom prst="rect">
            <a:avLst/>
          </a:prstGeom>
          <a:solidFill>
            <a:srgbClr val="FF7C80"/>
          </a:solidFill>
          <a:ln>
            <a:solidFill>
              <a:srgbClr val="C000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3600" b="1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786614" y="5400972"/>
            <a:ext cx="792088" cy="720080"/>
          </a:xfrm>
          <a:prstGeom prst="rect">
            <a:avLst/>
          </a:prstGeom>
          <a:solidFill>
            <a:srgbClr val="FF7C80"/>
          </a:solidFill>
          <a:ln>
            <a:solidFill>
              <a:srgbClr val="C000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endParaRPr lang="ru-RU" sz="3600" b="1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44444E-6 L -0.40573 -0.427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295" y="-21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96296E-6 L 0.19236 -0.3032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18" y="-15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7037E-7 L 0.28732 -0.2886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58" y="-14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59259E-6 L 0.00399 -0.4289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-21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07407E-6 L -0.11216 -0.2974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08" y="-14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2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3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250" autoRev="1" fill="remov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0" dur="250" autoRev="1" fill="remov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1" dur="250" autoRev="1" fill="remov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50" autoRev="1" fill="remov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25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8" dur="25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9" dur="25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5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6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7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4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5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2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3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9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0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1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07407E-6 L -0.10347 -0.28935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74" y="-14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7037E-6 L -0.20573 -0.42408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95" y="-21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2" grpId="0" animBg="1"/>
      <p:bldP spid="14" grpId="0" animBg="1"/>
      <p:bldP spid="17" grpId="0" animBg="1"/>
      <p:bldP spid="19" grpId="0" animBg="1"/>
      <p:bldP spid="21" grpId="0" animBg="1"/>
      <p:bldP spid="23" grpId="0" animBg="1"/>
      <p:bldP spid="24" grpId="0" animBg="1"/>
      <p:bldP spid="25" grpId="0" animBg="1"/>
      <p:bldP spid="26" grpId="0" animBg="1"/>
      <p:bldP spid="30" grpId="0" animBg="1"/>
      <p:bldP spid="31" grpId="0" animBg="1"/>
      <p:bldP spid="3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179388" y="260350"/>
            <a:ext cx="8713787" cy="6337300"/>
          </a:xfrm>
          <a:prstGeom prst="rect">
            <a:avLst/>
          </a:prstGeom>
          <a:solidFill>
            <a:srgbClr val="FFFFFF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145852" y="188640"/>
            <a:ext cx="8713786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kern="0" dirty="0" smtClean="0">
                <a:solidFill>
                  <a:srgbClr val="E3074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Построй пирамидку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3200" b="1" kern="0" dirty="0" smtClean="0">
                <a:solidFill>
                  <a:srgbClr val="E3074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Выбери </a:t>
            </a:r>
            <a:r>
              <a:rPr lang="ru-RU" sz="3200" b="1" dirty="0" smtClean="0">
                <a:solidFill>
                  <a:srgbClr val="E3074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недостающие фигуры</a:t>
            </a:r>
            <a:endParaRPr lang="ru-RU" sz="3200" b="1" dirty="0">
              <a:solidFill>
                <a:srgbClr val="E3074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rbel" pitchFamily="34" charset="0"/>
            </a:endParaRPr>
          </a:p>
        </p:txBody>
      </p:sp>
      <p:sp>
        <p:nvSpPr>
          <p:cNvPr id="13316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66688" y="6353175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Назад</a:t>
            </a:r>
          </a:p>
        </p:txBody>
      </p:sp>
      <p:sp>
        <p:nvSpPr>
          <p:cNvPr id="13317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400300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Содержание</a:t>
            </a:r>
          </a:p>
        </p:txBody>
      </p:sp>
      <p:sp>
        <p:nvSpPr>
          <p:cNvPr id="13318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637088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Выход</a:t>
            </a:r>
          </a:p>
        </p:txBody>
      </p:sp>
      <p:sp>
        <p:nvSpPr>
          <p:cNvPr id="13319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870700" y="6375400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Вперёд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444700" y="4857328"/>
            <a:ext cx="864096" cy="432048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452811" y="4374480"/>
            <a:ext cx="864096" cy="432048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464767" y="3900760"/>
            <a:ext cx="864096" cy="432048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472878" y="3417912"/>
            <a:ext cx="864096" cy="432048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378398" y="4850432"/>
            <a:ext cx="864096" cy="432048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380312" y="1851794"/>
            <a:ext cx="864096" cy="432048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ый треугольник 2"/>
          <p:cNvSpPr/>
          <p:nvPr/>
        </p:nvSpPr>
        <p:spPr>
          <a:xfrm>
            <a:off x="2426941" y="3405212"/>
            <a:ext cx="747464" cy="914896"/>
          </a:xfrm>
          <a:prstGeom prst="rtTriangle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08745" y="4857328"/>
            <a:ext cx="864096" cy="432048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16856" y="4374480"/>
            <a:ext cx="864096" cy="432048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754883" y="2372370"/>
            <a:ext cx="316210" cy="316210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ый треугольник 18"/>
          <p:cNvSpPr/>
          <p:nvPr/>
        </p:nvSpPr>
        <p:spPr>
          <a:xfrm flipH="1">
            <a:off x="7468220" y="4332808"/>
            <a:ext cx="747464" cy="914896"/>
          </a:xfrm>
          <a:prstGeom prst="rtTriangle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418547" y="3311687"/>
            <a:ext cx="576064" cy="576064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468220" y="3108227"/>
            <a:ext cx="747464" cy="691976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6300093" y="1873988"/>
            <a:ext cx="864096" cy="819708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Трапеция 6"/>
          <p:cNvSpPr/>
          <p:nvPr/>
        </p:nvSpPr>
        <p:spPr>
          <a:xfrm>
            <a:off x="6300093" y="4688768"/>
            <a:ext cx="812973" cy="587896"/>
          </a:xfrm>
          <a:prstGeom prst="trapezoid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11111E-6 L -0.54861 0.3666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431" y="18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48148E-6 L -0.52465 -0.07732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33" y="-3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7037E-7 L -0.75105 -0.13519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552" y="-6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  <p:bldP spid="20" grpId="0" animBg="1"/>
      <p:bldP spid="5" grpId="0" animBg="1"/>
      <p:bldP spid="6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79388" y="260350"/>
            <a:ext cx="8713787" cy="6337300"/>
          </a:xfrm>
          <a:prstGeom prst="rect">
            <a:avLst/>
          </a:prstGeom>
          <a:solidFill>
            <a:srgbClr val="FFFFFF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1331913" y="116632"/>
            <a:ext cx="6264275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 dirty="0">
                <a:solidFill>
                  <a:srgbClr val="E3074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Кроссворд</a:t>
            </a:r>
          </a:p>
        </p:txBody>
      </p:sp>
      <p:sp>
        <p:nvSpPr>
          <p:cNvPr id="13316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66688" y="6353175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Назад</a:t>
            </a:r>
          </a:p>
        </p:txBody>
      </p:sp>
      <p:sp>
        <p:nvSpPr>
          <p:cNvPr id="13317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400300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Содержание</a:t>
            </a:r>
          </a:p>
        </p:txBody>
      </p:sp>
      <p:sp>
        <p:nvSpPr>
          <p:cNvPr id="13318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637088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Выход</a:t>
            </a:r>
          </a:p>
        </p:txBody>
      </p:sp>
      <p:sp>
        <p:nvSpPr>
          <p:cNvPr id="13319" name="Rectangle 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870700" y="6375400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Вперёд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93725" y="887413"/>
            <a:ext cx="493713" cy="504825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119188" y="1414463"/>
            <a:ext cx="493712" cy="503237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624013" y="1962150"/>
            <a:ext cx="493712" cy="503238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122488" y="2471738"/>
            <a:ext cx="493712" cy="503237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670175" y="3019425"/>
            <a:ext cx="493713" cy="503238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209925" y="3556000"/>
            <a:ext cx="493713" cy="503238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267200" y="4095750"/>
            <a:ext cx="493713" cy="504825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262438" y="4651375"/>
            <a:ext cx="493712" cy="503238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805363" y="5106988"/>
            <a:ext cx="493712" cy="503237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5319713" y="5545138"/>
            <a:ext cx="493712" cy="504825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592138" y="1414463"/>
            <a:ext cx="493712" cy="503237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1635125" y="1414463"/>
            <a:ext cx="493713" cy="503237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2149475" y="1414463"/>
            <a:ext cx="493713" cy="503237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2687638" y="1414463"/>
            <a:ext cx="493712" cy="503237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211513" y="1412875"/>
            <a:ext cx="493712" cy="503238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2128838" y="2997200"/>
            <a:ext cx="493712" cy="503238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122488" y="3522663"/>
            <a:ext cx="492125" cy="504825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Ъ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2122488" y="4065588"/>
            <a:ext cx="493712" cy="503237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2122488" y="4603750"/>
            <a:ext cx="493712" cy="503238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endParaRPr lang="ru-RU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192463" y="3019425"/>
            <a:ext cx="493712" cy="503238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3717925" y="3011488"/>
            <a:ext cx="493713" cy="504825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4260850" y="3030538"/>
            <a:ext cx="493713" cy="503237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1074738" y="2476500"/>
            <a:ext cx="493712" cy="503238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1609725" y="2481263"/>
            <a:ext cx="493713" cy="504825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2660650" y="2476500"/>
            <a:ext cx="493713" cy="503238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3192463" y="2476500"/>
            <a:ext cx="493712" cy="503238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3724275" y="2481263"/>
            <a:ext cx="492125" cy="504825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3736975" y="4087813"/>
            <a:ext cx="493713" cy="504825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4794250" y="4087813"/>
            <a:ext cx="493713" cy="504825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5338763" y="4087813"/>
            <a:ext cx="493712" cy="504825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3209925" y="4089400"/>
            <a:ext cx="493713" cy="504825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6480175" y="4127500"/>
            <a:ext cx="2232025" cy="504825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Проверить</a:t>
            </a:r>
          </a:p>
        </p:txBody>
      </p:sp>
      <p:sp>
        <p:nvSpPr>
          <p:cNvPr id="58" name="Овал 57"/>
          <p:cNvSpPr/>
          <p:nvPr/>
        </p:nvSpPr>
        <p:spPr>
          <a:xfrm>
            <a:off x="868363" y="2840038"/>
            <a:ext cx="379412" cy="379412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59" name="Овал 58"/>
          <p:cNvSpPr/>
          <p:nvPr/>
        </p:nvSpPr>
        <p:spPr>
          <a:xfrm>
            <a:off x="2728913" y="3449638"/>
            <a:ext cx="379412" cy="379412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60" name="Овал 59"/>
          <p:cNvSpPr/>
          <p:nvPr/>
        </p:nvSpPr>
        <p:spPr>
          <a:xfrm>
            <a:off x="2206625" y="2159000"/>
            <a:ext cx="379413" cy="379413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61" name="Овал 60"/>
          <p:cNvSpPr/>
          <p:nvPr/>
        </p:nvSpPr>
        <p:spPr>
          <a:xfrm>
            <a:off x="3101975" y="4476750"/>
            <a:ext cx="379413" cy="377825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  <p:sp>
        <p:nvSpPr>
          <p:cNvPr id="5" name="Овал 4"/>
          <p:cNvSpPr/>
          <p:nvPr/>
        </p:nvSpPr>
        <p:spPr>
          <a:xfrm>
            <a:off x="354013" y="1771650"/>
            <a:ext cx="379412" cy="379413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27693" name="TextBox 6"/>
          <p:cNvSpPr txBox="1">
            <a:spLocks noChangeArrowheads="1"/>
          </p:cNvSpPr>
          <p:nvPr/>
        </p:nvSpPr>
        <p:spPr bwMode="auto">
          <a:xfrm>
            <a:off x="6480175" y="5151438"/>
            <a:ext cx="223202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9pPr>
          </a:lstStyle>
          <a:p>
            <a:pPr eaLnBrk="1" hangingPunct="1"/>
            <a:r>
              <a:rPr lang="ru-RU" i="1" dirty="0" smtClean="0">
                <a:solidFill>
                  <a:schemeClr val="accent6">
                    <a:lumMod val="25000"/>
                  </a:schemeClr>
                </a:solidFill>
              </a:rPr>
              <a:t>Чтобы открыть слово, нажми на синий круг</a:t>
            </a:r>
            <a:endParaRPr lang="ru-RU" i="1" dirty="0">
              <a:solidFill>
                <a:schemeClr val="accent6">
                  <a:lumMod val="25000"/>
                </a:schemeClr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2120107" y="5141913"/>
            <a:ext cx="493712" cy="503238"/>
          </a:xfrm>
          <a:prstGeom prst="rect">
            <a:avLst/>
          </a:prstGeom>
          <a:ln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04507" y="1090479"/>
            <a:ext cx="365998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1600" dirty="0" smtClean="0"/>
              <a:t> – упрощенное подобие реального объекта</a:t>
            </a:r>
          </a:p>
          <a:p>
            <a:r>
              <a:rPr lang="ru-RU" sz="1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600" dirty="0" smtClean="0"/>
              <a:t> – материальная модель Земного шара</a:t>
            </a:r>
          </a:p>
          <a:p>
            <a:r>
              <a:rPr lang="ru-RU" sz="1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ru-RU" sz="1600" dirty="0" smtClean="0"/>
              <a:t> – графическая модель в виде совокупности вершин и их связей</a:t>
            </a:r>
          </a:p>
          <a:p>
            <a:r>
              <a:rPr lang="ru-RU" sz="1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ru-RU" sz="1600" dirty="0" smtClean="0"/>
              <a:t> -  любой предмет, явление или процесс</a:t>
            </a:r>
          </a:p>
          <a:p>
            <a:r>
              <a:rPr lang="ru-RU" sz="1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ru-RU" sz="1600" dirty="0" smtClean="0"/>
              <a:t> – графическая модель Земного шара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250" autoRev="1" fill="remove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1" dur="250" autoRev="1" fill="remove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2" dur="250" autoRev="1" fill="remove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autoRev="1" fill="remove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0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4" dur="250" autoRev="1" fill="remove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5" dur="250" autoRev="1" fill="remove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6" dur="250" autoRev="1" fill="remove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" dur="250" autoRev="1" fill="remove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500"/>
                            </p:stCondLst>
                            <p:childTnLst>
                              <p:par>
                                <p:cTn id="1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2" dur="250" autoRev="1" fill="remove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3" dur="250" autoRev="1" fill="remove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4" dur="250" autoRev="1" fill="remove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5" dur="250" autoRev="1" fill="remove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00"/>
                            </p:stCondLst>
                            <p:childTnLst>
                              <p:par>
                                <p:cTn id="1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"/>
                            </p:stCondLst>
                            <p:childTnLst>
                              <p:par>
                                <p:cTn id="1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500"/>
                            </p:stCondLst>
                            <p:childTnLst>
                              <p:par>
                                <p:cTn id="1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4" dur="250" autoRev="1" fill="remove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5" dur="250" autoRev="1" fill="remove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6" dur="250" autoRev="1" fill="remove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7" dur="250" autoRev="1" fill="remove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500"/>
                            </p:stCondLst>
                            <p:childTnLst>
                              <p:par>
                                <p:cTn id="1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000"/>
                            </p:stCondLst>
                            <p:childTnLst>
                              <p:par>
                                <p:cTn id="1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500"/>
                            </p:stCondLst>
                            <p:childTnLst>
                              <p:par>
                                <p:cTn id="1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2000"/>
                            </p:stCondLst>
                            <p:childTnLst>
                              <p:par>
                                <p:cTn id="1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2500"/>
                            </p:stCondLst>
                            <p:childTnLst>
                              <p:par>
                                <p:cTn id="19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2" dur="250" autoRev="1" fill="remove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03" dur="250" autoRev="1" fill="remove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4" dur="250" autoRev="1" fill="remove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5" dur="250" autoRev="1" fill="remove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500"/>
                            </p:stCondLst>
                            <p:childTnLst>
                              <p:par>
                                <p:cTn id="20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1000"/>
                            </p:stCondLst>
                            <p:childTnLst>
                              <p:par>
                                <p:cTn id="2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1500"/>
                            </p:stCondLst>
                            <p:childTnLst>
                              <p:par>
                                <p:cTn id="2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2500"/>
                            </p:stCondLst>
                            <p:childTnLst>
                              <p:par>
                                <p:cTn id="2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3000"/>
                            </p:stCondLst>
                            <p:childTnLst>
                              <p:par>
                                <p:cTn id="2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  <p:bldLst>
      <p:bldP spid="50" grpId="0" animBg="1"/>
      <p:bldP spid="58" grpId="0" animBg="1"/>
      <p:bldP spid="59" grpId="0" animBg="1"/>
      <p:bldP spid="60" grpId="0" animBg="1"/>
      <p:bldP spid="61" grpId="0" animBg="1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79388" y="260350"/>
            <a:ext cx="8713787" cy="6337300"/>
          </a:xfrm>
          <a:prstGeom prst="rect">
            <a:avLst/>
          </a:prstGeom>
          <a:solidFill>
            <a:srgbClr val="FFFFFF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1476375" y="2276475"/>
            <a:ext cx="6264275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>
                <a:solidFill>
                  <a:srgbClr val="E3074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Спасибо за внимание!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1547813" y="4221163"/>
            <a:ext cx="62642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HGｺﾞｼｯｸE"/>
                <a:cs typeface="HGｺﾞｼｯｸE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i="1">
                <a:solidFill>
                  <a:srgbClr val="E30746"/>
                </a:solidFill>
              </a:rPr>
              <a:t>Для выхода из презентации нажмите любую клавишу</a:t>
            </a:r>
          </a:p>
        </p:txBody>
      </p:sp>
      <p:sp>
        <p:nvSpPr>
          <p:cNvPr id="14341" name="Rectangl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66688" y="6353175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Назад</a:t>
            </a:r>
          </a:p>
        </p:txBody>
      </p:sp>
      <p:sp>
        <p:nvSpPr>
          <p:cNvPr id="14342" name="Rectangl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400300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Содержание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79388" y="260350"/>
            <a:ext cx="8713787" cy="6337300"/>
          </a:xfrm>
          <a:prstGeom prst="rect">
            <a:avLst/>
          </a:prstGeom>
          <a:solidFill>
            <a:srgbClr val="FFFFFF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331913" y="404813"/>
            <a:ext cx="6264275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>
                <a:solidFill>
                  <a:srgbClr val="E3074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Моделирование</a:t>
            </a:r>
          </a:p>
        </p:txBody>
      </p:sp>
      <p:sp>
        <p:nvSpPr>
          <p:cNvPr id="5124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66688" y="6353175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Назад</a:t>
            </a:r>
          </a:p>
        </p:txBody>
      </p:sp>
      <p:sp>
        <p:nvSpPr>
          <p:cNvPr id="5125" name="Rectangl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400300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Содержание</a:t>
            </a:r>
          </a:p>
        </p:txBody>
      </p:sp>
      <p:sp>
        <p:nvSpPr>
          <p:cNvPr id="5126" name="Rectangl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637088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Выход</a:t>
            </a:r>
          </a:p>
        </p:txBody>
      </p:sp>
      <p:sp>
        <p:nvSpPr>
          <p:cNvPr id="5127" name="Rectangle 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870700" y="6375400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Вперёд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9250" y="1657350"/>
            <a:ext cx="8426450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accent6">
                    <a:lumMod val="25000"/>
                  </a:schemeClr>
                </a:solidFill>
              </a:rPr>
              <a:t>Моделирование – это один из способов познания мира, заключающийся в создании и изучении моделей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3863" y="2852738"/>
            <a:ext cx="8426450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accent6">
                    <a:lumMod val="25000"/>
                  </a:schemeClr>
                </a:solidFill>
              </a:rPr>
              <a:t>Для различных явлений, процессов и объектов существуют разные способы моделирования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3863" y="4149725"/>
            <a:ext cx="8426450" cy="1568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accent6">
                    <a:lumMod val="25000"/>
                  </a:schemeClr>
                </a:solidFill>
              </a:rPr>
              <a:t>Моделирование проходит в три этапа: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400" dirty="0">
                <a:solidFill>
                  <a:schemeClr val="accent6">
                    <a:lumMod val="25000"/>
                  </a:schemeClr>
                </a:solidFill>
              </a:rPr>
              <a:t>Создание модели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400" dirty="0">
                <a:solidFill>
                  <a:schemeClr val="accent6">
                    <a:lumMod val="25000"/>
                  </a:schemeClr>
                </a:solidFill>
              </a:rPr>
              <a:t>Изучение модели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400" dirty="0">
                <a:solidFill>
                  <a:schemeClr val="accent6">
                    <a:lumMod val="25000"/>
                  </a:schemeClr>
                </a:solidFill>
              </a:rPr>
              <a:t>Применение результатов исследования на практике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79388" y="260350"/>
            <a:ext cx="8713787" cy="6337300"/>
          </a:xfrm>
          <a:prstGeom prst="rect">
            <a:avLst/>
          </a:prstGeom>
          <a:solidFill>
            <a:srgbClr val="FFFFFF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331913" y="404813"/>
            <a:ext cx="6264275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>
                <a:solidFill>
                  <a:srgbClr val="E3074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Моделирование</a:t>
            </a:r>
          </a:p>
        </p:txBody>
      </p:sp>
      <p:sp>
        <p:nvSpPr>
          <p:cNvPr id="5124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66688" y="6353175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Назад</a:t>
            </a:r>
          </a:p>
        </p:txBody>
      </p:sp>
      <p:sp>
        <p:nvSpPr>
          <p:cNvPr id="5125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400300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Содержание</a:t>
            </a:r>
          </a:p>
        </p:txBody>
      </p:sp>
      <p:sp>
        <p:nvSpPr>
          <p:cNvPr id="5126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637088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Выход</a:t>
            </a:r>
          </a:p>
        </p:txBody>
      </p:sp>
      <p:sp>
        <p:nvSpPr>
          <p:cNvPr id="5127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870700" y="6375400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Вперёд</a:t>
            </a:r>
          </a:p>
        </p:txBody>
      </p:sp>
      <p:pic>
        <p:nvPicPr>
          <p:cNvPr id="41986" name="Picture 2" descr="D:\Мои документы\1 Сентября\Фестиваль ОТКРЫТЫЙ УРОК _ 2012\картинки\image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858" y="1810216"/>
            <a:ext cx="2714825" cy="26314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41989" name="Picture 5" descr="D:\Мои документы\1 Сентября\Фестиваль ОТКРЫТЫЙ УРОК _ 2012\картинки\глобус_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7040" y="2623349"/>
            <a:ext cx="2669781" cy="19997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41987" name="Picture 3" descr="D:\Мои документы\1 Сентября\Фестиваль ОТКРЫТЫЙ УРОК _ 2012\картинки\аватар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90070">
            <a:off x="5910885" y="2113814"/>
            <a:ext cx="2288138" cy="28066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79388" y="260350"/>
            <a:ext cx="8713787" cy="6337300"/>
          </a:xfrm>
          <a:prstGeom prst="rect">
            <a:avLst/>
          </a:prstGeom>
          <a:solidFill>
            <a:srgbClr val="FFFFFF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331913" y="404813"/>
            <a:ext cx="6264275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>
                <a:solidFill>
                  <a:srgbClr val="E3074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Модель</a:t>
            </a:r>
          </a:p>
        </p:txBody>
      </p:sp>
      <p:sp>
        <p:nvSpPr>
          <p:cNvPr id="6148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66688" y="6353175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Назад</a:t>
            </a:r>
          </a:p>
        </p:txBody>
      </p:sp>
      <p:sp>
        <p:nvSpPr>
          <p:cNvPr id="6149" name="Rectangle 1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400300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Содержание</a:t>
            </a:r>
          </a:p>
        </p:txBody>
      </p:sp>
      <p:sp>
        <p:nvSpPr>
          <p:cNvPr id="6150" name="Rectangle 1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637088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Выход</a:t>
            </a:r>
          </a:p>
        </p:txBody>
      </p:sp>
      <p:sp>
        <p:nvSpPr>
          <p:cNvPr id="6151" name="Rectangle 16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870700" y="6375400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Вперёд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9250" y="1403350"/>
            <a:ext cx="84264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accent6">
                    <a:lumMod val="25000"/>
                  </a:schemeClr>
                </a:solidFill>
              </a:rPr>
              <a:t>Модель – это упрощенное подобие реального объекта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3850" y="1865313"/>
            <a:ext cx="8326438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accent6">
                    <a:lumMod val="25000"/>
                  </a:schemeClr>
                </a:solidFill>
              </a:rPr>
              <a:t>Модель может заменить объект-оригинал при его изучении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9250" y="2703513"/>
            <a:ext cx="832643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accent6">
                    <a:lumMod val="25000"/>
                  </a:schemeClr>
                </a:solidFill>
              </a:rPr>
              <a:t>Модель </a:t>
            </a:r>
            <a:r>
              <a:rPr lang="ru-RU" sz="2400" dirty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обладает</a:t>
            </a:r>
            <a:r>
              <a:rPr lang="ru-RU" sz="2400" dirty="0">
                <a:solidFill>
                  <a:schemeClr val="accent6">
                    <a:lumMod val="2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всеми, а только существенными свойствами</a:t>
            </a:r>
            <a:r>
              <a:rPr lang="ru-RU" sz="2400" dirty="0">
                <a:solidFill>
                  <a:schemeClr val="accent6">
                    <a:lumMod val="25000"/>
                  </a:schemeClr>
                </a:solidFill>
              </a:rPr>
              <a:t> объекта-оригинала, необходимыми для данного исследования </a:t>
            </a:r>
          </a:p>
        </p:txBody>
      </p:sp>
      <p:grpSp>
        <p:nvGrpSpPr>
          <p:cNvPr id="7179" name="Группа 16"/>
          <p:cNvGrpSpPr>
            <a:grpSpLocks/>
          </p:cNvGrpSpPr>
          <p:nvPr/>
        </p:nvGrpSpPr>
        <p:grpSpPr bwMode="auto">
          <a:xfrm>
            <a:off x="473075" y="4221163"/>
            <a:ext cx="8328025" cy="1331912"/>
            <a:chOff x="473863" y="4005064"/>
            <a:chExt cx="8326449" cy="1331300"/>
          </a:xfrm>
        </p:grpSpPr>
        <p:sp>
          <p:nvSpPr>
            <p:cNvPr id="11" name="TextBox 10"/>
            <p:cNvSpPr txBox="1"/>
            <p:nvPr/>
          </p:nvSpPr>
          <p:spPr>
            <a:xfrm>
              <a:off x="473863" y="4005064"/>
              <a:ext cx="8326449" cy="4617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400" dirty="0">
                  <a:solidFill>
                    <a:schemeClr val="accent6">
                      <a:lumMod val="25000"/>
                    </a:schemeClr>
                  </a:solidFill>
                </a:rPr>
                <a:t>Все модели можно разбить на два больших класса</a:t>
              </a:r>
            </a:p>
          </p:txBody>
        </p:sp>
        <p:cxnSp>
          <p:nvCxnSpPr>
            <p:cNvPr id="4" name="Прямая со стрелкой 3"/>
            <p:cNvCxnSpPr/>
            <p:nvPr/>
          </p:nvCxnSpPr>
          <p:spPr>
            <a:xfrm flipH="1">
              <a:off x="3491130" y="4466814"/>
              <a:ext cx="1157068" cy="236429"/>
            </a:xfrm>
            <a:prstGeom prst="straightConnector1">
              <a:avLst/>
            </a:prstGeom>
            <a:ln w="19050">
              <a:solidFill>
                <a:schemeClr val="accent6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/>
            <p:nvPr/>
          </p:nvCxnSpPr>
          <p:spPr>
            <a:xfrm>
              <a:off x="4643437" y="4466814"/>
              <a:ext cx="1199923" cy="236429"/>
            </a:xfrm>
            <a:prstGeom prst="straightConnector1">
              <a:avLst/>
            </a:prstGeom>
            <a:ln w="19050">
              <a:solidFill>
                <a:schemeClr val="accent6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Прямоугольник 15"/>
            <p:cNvSpPr/>
            <p:nvPr/>
          </p:nvSpPr>
          <p:spPr>
            <a:xfrm>
              <a:off x="1150010" y="4831771"/>
              <a:ext cx="2963302" cy="504593"/>
            </a:xfrm>
            <a:prstGeom prst="rect">
              <a:avLst/>
            </a:prstGeom>
            <a:solidFill>
              <a:srgbClr val="FF7C8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Материальные модели</a:t>
              </a: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5265619" y="4831771"/>
              <a:ext cx="3096626" cy="504593"/>
            </a:xfrm>
            <a:prstGeom prst="rect">
              <a:avLst/>
            </a:prstGeom>
            <a:solidFill>
              <a:srgbClr val="FF7C8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Информационные модели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79388" y="260350"/>
            <a:ext cx="8713787" cy="6337300"/>
          </a:xfrm>
          <a:prstGeom prst="rect">
            <a:avLst/>
          </a:prstGeom>
          <a:solidFill>
            <a:srgbClr val="FFFFFF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79388" y="404813"/>
            <a:ext cx="8713787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>
                <a:solidFill>
                  <a:srgbClr val="E3074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Материальные модели</a:t>
            </a:r>
          </a:p>
        </p:txBody>
      </p:sp>
      <p:sp>
        <p:nvSpPr>
          <p:cNvPr id="7172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66688" y="6353175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Назад</a:t>
            </a:r>
          </a:p>
        </p:txBody>
      </p:sp>
      <p:sp>
        <p:nvSpPr>
          <p:cNvPr id="7173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400300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Содержание</a:t>
            </a:r>
          </a:p>
        </p:txBody>
      </p:sp>
      <p:sp>
        <p:nvSpPr>
          <p:cNvPr id="7174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637088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Выход</a:t>
            </a:r>
          </a:p>
        </p:txBody>
      </p:sp>
      <p:sp>
        <p:nvSpPr>
          <p:cNvPr id="7175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870700" y="6375400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Вперёд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01663" y="1341438"/>
            <a:ext cx="7921625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chemeClr val="accent6">
                    <a:lumMod val="25000"/>
                  </a:schemeClr>
                </a:solidFill>
              </a:rPr>
              <a:t>Материальные модели отражают физические свойства объекта оригинала</a:t>
            </a:r>
          </a:p>
        </p:txBody>
      </p:sp>
      <p:pic>
        <p:nvPicPr>
          <p:cNvPr id="7177" name="Picture 9" descr="D:\Мои документы\1 Сентября\Фестиваль ОТКРЫТЫЙ УРОК _ 2012\картинки\кукла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63" y="2780927"/>
            <a:ext cx="2152650" cy="21240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7179" name="Picture 11" descr="D:\Мои документы\1 Сентября\Фестиваль ОТКРЫТЫЙ УРОК _ 2012\картинки\глобус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780928"/>
            <a:ext cx="2143125" cy="21431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7180" name="Picture 12" descr="D:\Мои документы\1 Сентября\Фестиваль ОТКРЫТЫЙ УРОК _ 2012\картинки\бумажный самолетик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780927"/>
            <a:ext cx="2143125" cy="21431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79388" y="260350"/>
            <a:ext cx="8713787" cy="6337300"/>
          </a:xfrm>
          <a:prstGeom prst="rect">
            <a:avLst/>
          </a:prstGeom>
          <a:solidFill>
            <a:srgbClr val="FFFFFF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79388" y="404813"/>
            <a:ext cx="8713787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>
                <a:solidFill>
                  <a:srgbClr val="E3074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Информационные модели</a:t>
            </a:r>
          </a:p>
        </p:txBody>
      </p:sp>
      <p:sp>
        <p:nvSpPr>
          <p:cNvPr id="8196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66688" y="6353175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Назад</a:t>
            </a:r>
          </a:p>
        </p:txBody>
      </p:sp>
      <p:sp>
        <p:nvSpPr>
          <p:cNvPr id="8197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400300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Содержание</a:t>
            </a:r>
          </a:p>
        </p:txBody>
      </p:sp>
      <p:sp>
        <p:nvSpPr>
          <p:cNvPr id="8198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637088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Выход</a:t>
            </a:r>
          </a:p>
        </p:txBody>
      </p:sp>
      <p:sp>
        <p:nvSpPr>
          <p:cNvPr id="8199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870700" y="6375400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Вперёд</a:t>
            </a:r>
          </a:p>
        </p:txBody>
      </p:sp>
      <p:cxnSp>
        <p:nvCxnSpPr>
          <p:cNvPr id="3" name="Прямая со стрелкой 2"/>
          <p:cNvCxnSpPr/>
          <p:nvPr/>
        </p:nvCxnSpPr>
        <p:spPr>
          <a:xfrm flipH="1">
            <a:off x="3135313" y="1228725"/>
            <a:ext cx="1404937" cy="255588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4540250" y="1228725"/>
            <a:ext cx="1331913" cy="255588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539750" y="1628775"/>
            <a:ext cx="3240088" cy="504825"/>
          </a:xfrm>
          <a:prstGeom prst="rect">
            <a:avLst/>
          </a:prstGeom>
          <a:solidFill>
            <a:srgbClr val="FF7C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Знаковые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292725" y="1628775"/>
            <a:ext cx="3240088" cy="504825"/>
          </a:xfrm>
          <a:prstGeom prst="rect">
            <a:avLst/>
          </a:prstGeom>
          <a:solidFill>
            <a:srgbClr val="FF7C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Графические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188" y="2492375"/>
            <a:ext cx="2870200" cy="168584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dirty="0">
                <a:solidFill>
                  <a:schemeClr val="accent6">
                    <a:lumMod val="25000"/>
                  </a:schemeClr>
                </a:solidFill>
              </a:rPr>
              <a:t>Формулы</a:t>
            </a:r>
          </a:p>
          <a:p>
            <a:pPr>
              <a:lnSpc>
                <a:spcPct val="150000"/>
              </a:lnSpc>
              <a:defRPr/>
            </a:pPr>
            <a:r>
              <a:rPr lang="ru-RU" sz="2400" dirty="0">
                <a:solidFill>
                  <a:schemeClr val="accent6">
                    <a:lumMod val="25000"/>
                  </a:schemeClr>
                </a:solidFill>
              </a:rPr>
              <a:t>Текст</a:t>
            </a:r>
          </a:p>
          <a:p>
            <a:pPr>
              <a:lnSpc>
                <a:spcPct val="150000"/>
              </a:lnSpc>
              <a:defRPr/>
            </a:pPr>
            <a:r>
              <a:rPr lang="ru-RU" sz="2400" dirty="0">
                <a:solidFill>
                  <a:schemeClr val="accent6">
                    <a:lumMod val="25000"/>
                  </a:schemeClr>
                </a:solidFill>
              </a:rPr>
              <a:t>Таблица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92725" y="2471738"/>
            <a:ext cx="2868613" cy="279384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dirty="0">
                <a:solidFill>
                  <a:schemeClr val="accent6">
                    <a:lumMod val="25000"/>
                  </a:schemeClr>
                </a:solidFill>
              </a:rPr>
              <a:t>Рисунок </a:t>
            </a:r>
          </a:p>
          <a:p>
            <a:pPr>
              <a:lnSpc>
                <a:spcPct val="150000"/>
              </a:lnSpc>
              <a:defRPr/>
            </a:pPr>
            <a:r>
              <a:rPr lang="ru-RU" sz="2400" dirty="0">
                <a:solidFill>
                  <a:schemeClr val="accent6">
                    <a:lumMod val="25000"/>
                  </a:schemeClr>
                </a:solidFill>
              </a:rPr>
              <a:t>Фотография</a:t>
            </a:r>
          </a:p>
          <a:p>
            <a:pPr>
              <a:lnSpc>
                <a:spcPct val="150000"/>
              </a:lnSpc>
              <a:defRPr/>
            </a:pPr>
            <a:r>
              <a:rPr lang="ru-RU" sz="2400" dirty="0">
                <a:solidFill>
                  <a:schemeClr val="accent6">
                    <a:lumMod val="25000"/>
                  </a:schemeClr>
                </a:solidFill>
              </a:rPr>
              <a:t>Чертеж</a:t>
            </a:r>
          </a:p>
          <a:p>
            <a:pPr>
              <a:lnSpc>
                <a:spcPct val="150000"/>
              </a:lnSpc>
              <a:defRPr/>
            </a:pPr>
            <a:r>
              <a:rPr lang="ru-RU" sz="2400" dirty="0">
                <a:solidFill>
                  <a:schemeClr val="accent6">
                    <a:lumMod val="25000"/>
                  </a:schemeClr>
                </a:solidFill>
              </a:rPr>
              <a:t>Схема</a:t>
            </a:r>
          </a:p>
          <a:p>
            <a:pPr>
              <a:lnSpc>
                <a:spcPct val="150000"/>
              </a:lnSpc>
              <a:defRPr/>
            </a:pPr>
            <a:r>
              <a:rPr lang="ru-RU" sz="2400" dirty="0">
                <a:solidFill>
                  <a:schemeClr val="accent6">
                    <a:lumMod val="25000"/>
                  </a:schemeClr>
                </a:solidFill>
              </a:rPr>
              <a:t>График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79388" y="260350"/>
            <a:ext cx="8713787" cy="6337300"/>
          </a:xfrm>
          <a:prstGeom prst="rect">
            <a:avLst/>
          </a:prstGeom>
          <a:solidFill>
            <a:srgbClr val="FFFFFF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79388" y="404813"/>
            <a:ext cx="8713787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>
                <a:solidFill>
                  <a:srgbClr val="E3074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Информационные модели</a:t>
            </a:r>
          </a:p>
        </p:txBody>
      </p:sp>
      <p:sp>
        <p:nvSpPr>
          <p:cNvPr id="8196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66688" y="6353175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Назад</a:t>
            </a:r>
          </a:p>
        </p:txBody>
      </p:sp>
      <p:sp>
        <p:nvSpPr>
          <p:cNvPr id="8197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400300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Содержание</a:t>
            </a:r>
          </a:p>
        </p:txBody>
      </p:sp>
      <p:sp>
        <p:nvSpPr>
          <p:cNvPr id="8198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637088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Выход</a:t>
            </a:r>
          </a:p>
        </p:txBody>
      </p:sp>
      <p:sp>
        <p:nvSpPr>
          <p:cNvPr id="8199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870700" y="6375400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Вперёд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95288" y="1350963"/>
            <a:ext cx="8208962" cy="504825"/>
          </a:xfrm>
          <a:prstGeom prst="rect">
            <a:avLst/>
          </a:prstGeom>
          <a:solidFill>
            <a:srgbClr val="FF7C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Графические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3010" name="Picture 2" descr="D:\Мои документы\1 Сентября\Фестиваль ОТКРЫТЫЙ УРОК _ 2012\картинки\чертеж самолета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93" y="2157126"/>
            <a:ext cx="2222496" cy="17481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43011" name="Picture 3" descr="D:\Мои документы\1 Сентября\Фестиваль ОТКРЫТЫЙ УРОК _ 2012\картинки\фото_портрет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3820" y="2204864"/>
            <a:ext cx="1647239" cy="24753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43012" name="Picture 4" descr="D:\Мои документы\1 Сентября\Фестиваль ОТКРЫТЫЙ УРОК _ 2012\картинки\карта сокровищ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271" y="4252748"/>
            <a:ext cx="2793673" cy="17411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43013" name="Picture 5" descr="D:\Мои документы\1 Сентября\Фестиваль ОТКРЫТЫЙ УРОК _ 2012\картинки\рисунок_портрет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9878" y="3549645"/>
            <a:ext cx="2045172" cy="24442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79388" y="260350"/>
            <a:ext cx="8713787" cy="6337300"/>
          </a:xfrm>
          <a:prstGeom prst="rect">
            <a:avLst/>
          </a:prstGeom>
          <a:solidFill>
            <a:srgbClr val="FFFFFF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79388" y="404813"/>
            <a:ext cx="8713787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>
                <a:solidFill>
                  <a:srgbClr val="E3074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Информационные модели</a:t>
            </a:r>
          </a:p>
        </p:txBody>
      </p:sp>
      <p:sp>
        <p:nvSpPr>
          <p:cNvPr id="8196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66688" y="6353175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Назад</a:t>
            </a:r>
          </a:p>
        </p:txBody>
      </p:sp>
      <p:sp>
        <p:nvSpPr>
          <p:cNvPr id="8197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400300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Содержание</a:t>
            </a:r>
          </a:p>
        </p:txBody>
      </p:sp>
      <p:sp>
        <p:nvSpPr>
          <p:cNvPr id="8198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637088" y="6364288"/>
            <a:ext cx="2162175" cy="404812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Выход</a:t>
            </a:r>
          </a:p>
        </p:txBody>
      </p:sp>
      <p:sp>
        <p:nvSpPr>
          <p:cNvPr id="8199" name="Rectangl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870700" y="6375400"/>
            <a:ext cx="2162175" cy="404813"/>
          </a:xfrm>
          <a:prstGeom prst="rect">
            <a:avLst/>
          </a:prstGeom>
          <a:solidFill>
            <a:srgbClr val="F94578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thicRus" pitchFamily="18" charset="0"/>
              </a:rPr>
              <a:t>Вперёд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5288" y="1341438"/>
            <a:ext cx="8208962" cy="504825"/>
          </a:xfrm>
          <a:prstGeom prst="rect">
            <a:avLst/>
          </a:prstGeom>
          <a:solidFill>
            <a:srgbClr val="FF7C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Знаковые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4034" name="Picture 2" descr="D:\Мои документы\1 Сентября\Фестиваль ОТКРЫТЫЙ УРОК _ 2012\картинки\формула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276872"/>
            <a:ext cx="1795215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44035" name="Picture 3" descr="D:\Мои документы\1 Сентября\Фестиваль ОТКРЫТЫЙ УРОК _ 2012\картинки\таблица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0" y="3429000"/>
            <a:ext cx="1914525" cy="23907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44036" name="Picture 4" descr="D:\Мои документы\1 Сентября\Фестиваль ОТКРЫТЫЙ УРОК _ 2012\картинки\блок-схема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44" y="2348879"/>
            <a:ext cx="1534138" cy="227550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44037" name="Picture 5" descr="D:\Мои документы\1 Сентября\Фестиваль ОТКРЫТЫЙ УРОК _ 2012\картинки\текст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667508"/>
            <a:ext cx="2038350" cy="2247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0000001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Hunting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477</Words>
  <Application>Microsoft Office PowerPoint</Application>
  <PresentationFormat>Экран (4:3)</PresentationFormat>
  <Paragraphs>246</Paragraphs>
  <Slides>26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Ppt0000001</vt:lpstr>
      <vt:lpstr>Моделирование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modified xsi:type="dcterms:W3CDTF">2012-01-23T14:22:08Z</dcterms:modified>
</cp:coreProperties>
</file>