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9" r:id="rId3"/>
    <p:sldId id="277" r:id="rId4"/>
    <p:sldId id="261" r:id="rId5"/>
    <p:sldId id="278" r:id="rId6"/>
    <p:sldId id="267" r:id="rId7"/>
    <p:sldId id="280" r:id="rId8"/>
    <p:sldId id="266" r:id="rId9"/>
    <p:sldId id="281" r:id="rId10"/>
    <p:sldId id="270" r:id="rId11"/>
    <p:sldId id="263" r:id="rId12"/>
    <p:sldId id="264" r:id="rId13"/>
    <p:sldId id="268" r:id="rId14"/>
    <p:sldId id="271" r:id="rId15"/>
    <p:sldId id="28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1BE9"/>
    <a:srgbClr val="AE45BF"/>
    <a:srgbClr val="FB094E"/>
    <a:srgbClr val="F5610F"/>
    <a:srgbClr val="FBC2A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AD93D-3B01-4FFC-A933-91DE1FEC49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03DBF-B173-4B62-B95C-23726FE8C6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1D7E3-9798-428E-990D-BB6C60999E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9B377-A45A-4634-AB51-0915B05833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5B15C-FAA0-4C0B-B62C-3B19167B8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162D5-3FC2-4349-99BE-24448FBCAF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6C8DD-1F32-403B-87C1-2159EC413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C11F2-51F0-4A5A-9A71-54A382EA07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F5E64-9F51-48A6-BEA3-C5E1B7B69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A6455-CE7D-4F88-A51F-3B9386EB90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76D5E-8B95-4103-BE36-1FF1CC7579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7D59F-010C-4A19-8404-B0A6462CE1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18548-9ECB-4531-8975-3371FD6096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DBB0E8C-8E4D-489D-A1B2-310F856D25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471BE9"/>
                </a:solidFill>
              </a:rPr>
              <a:t>РОССИЯ ПОМНИТ ВЕЛИКОГО СЫНА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81534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4000" b="1" smtClean="0">
                <a:solidFill>
                  <a:srgbClr val="AE45BF"/>
                </a:solidFill>
              </a:rPr>
              <a:t>Михаил Васильевич </a:t>
            </a:r>
            <a:r>
              <a:rPr lang="ru-RU" sz="3600" b="1" smtClean="0">
                <a:solidFill>
                  <a:srgbClr val="AE45BF"/>
                </a:solidFill>
              </a:rPr>
              <a:t>Ломоносов</a:t>
            </a:r>
          </a:p>
        </p:txBody>
      </p:sp>
      <p:pic>
        <p:nvPicPr>
          <p:cNvPr id="2052" name="Picture 3" descr="сканирование002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0" y="1360488"/>
            <a:ext cx="2987675" cy="4278312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grpSp>
        <p:nvGrpSpPr>
          <p:cNvPr id="2053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649788" y="1600200"/>
            <a:ext cx="4037012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    </a:t>
            </a:r>
          </a:p>
          <a:p>
            <a:pPr algn="ctr" eaLnBrk="1" hangingPunct="1">
              <a:buFontTx/>
              <a:buNone/>
            </a:pPr>
            <a:r>
              <a:rPr lang="ru-RU" sz="2400" smtClean="0"/>
              <a:t>    </a:t>
            </a:r>
            <a:r>
              <a:rPr lang="de-DE" sz="2800" b="1" smtClean="0">
                <a:solidFill>
                  <a:srgbClr val="471BE9"/>
                </a:solidFill>
              </a:rPr>
              <a:t>Памятник </a:t>
            </a:r>
            <a:endParaRPr lang="ru-RU" sz="2800" b="1" smtClean="0">
              <a:solidFill>
                <a:srgbClr val="471BE9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</a:rPr>
              <a:t>    М.В. </a:t>
            </a:r>
            <a:r>
              <a:rPr lang="de-DE" sz="2800" b="1" smtClean="0">
                <a:solidFill>
                  <a:srgbClr val="471BE9"/>
                </a:solidFill>
              </a:rPr>
              <a:t>Ломоносову </a:t>
            </a:r>
            <a:endParaRPr lang="ru-RU" sz="2800" b="1" smtClean="0">
              <a:solidFill>
                <a:srgbClr val="471BE9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</a:rPr>
              <a:t>    </a:t>
            </a:r>
            <a:r>
              <a:rPr lang="de-DE" sz="2800" b="1" smtClean="0">
                <a:solidFill>
                  <a:srgbClr val="471BE9"/>
                </a:solidFill>
              </a:rPr>
              <a:t>в Днепропетровске </a:t>
            </a:r>
          </a:p>
        </p:txBody>
      </p:sp>
      <p:pic>
        <p:nvPicPr>
          <p:cNvPr id="11267" name="Picture 3" descr="pam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457200"/>
            <a:ext cx="4129088" cy="5992813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grpSp>
        <p:nvGrpSpPr>
          <p:cNvPr id="11268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Памятник М.В. Ломоносову в Москве перед зданием МГУ на Воробьевых горах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" y="381000"/>
            <a:ext cx="3840163" cy="6096000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sp>
        <p:nvSpPr>
          <p:cNvPr id="122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95400"/>
            <a:ext cx="3733800" cy="4864100"/>
          </a:xfrm>
        </p:spPr>
        <p:txBody>
          <a:bodyPr/>
          <a:lstStyle/>
          <a:p>
            <a:pPr eaLnBrk="1" hangingPunct="1"/>
            <a:endParaRPr lang="ru-RU" sz="2800" smtClean="0"/>
          </a:p>
          <a:p>
            <a:pPr algn="ctr" eaLnBrk="1" hangingPunct="1">
              <a:buFontTx/>
              <a:buNone/>
            </a:pPr>
            <a:r>
              <a:rPr lang="de-DE" sz="2800" b="1" smtClean="0">
                <a:solidFill>
                  <a:srgbClr val="471BE9"/>
                </a:solidFill>
              </a:rPr>
              <a:t>Памятник </a:t>
            </a:r>
            <a:endParaRPr lang="ru-RU" sz="2800" b="1" smtClean="0">
              <a:solidFill>
                <a:srgbClr val="471BE9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</a:rPr>
              <a:t>   </a:t>
            </a:r>
            <a:r>
              <a:rPr lang="de-DE" sz="2800" b="1" smtClean="0">
                <a:solidFill>
                  <a:srgbClr val="471BE9"/>
                </a:solidFill>
              </a:rPr>
              <a:t>М.В. </a:t>
            </a:r>
            <a:r>
              <a:rPr lang="ru-RU" sz="2800" b="1" smtClean="0">
                <a:solidFill>
                  <a:srgbClr val="471BE9"/>
                </a:solidFill>
              </a:rPr>
              <a:t>Л</a:t>
            </a:r>
            <a:r>
              <a:rPr lang="de-DE" sz="2800" b="1" smtClean="0">
                <a:solidFill>
                  <a:srgbClr val="471BE9"/>
                </a:solidFill>
              </a:rPr>
              <a:t>омоносову </a:t>
            </a:r>
            <a:endParaRPr lang="ru-RU" sz="2800" b="1" smtClean="0">
              <a:solidFill>
                <a:srgbClr val="471BE9"/>
              </a:solidFill>
            </a:endParaRPr>
          </a:p>
          <a:p>
            <a:pPr algn="ctr" eaLnBrk="1" hangingPunct="1">
              <a:buFontTx/>
              <a:buNone/>
            </a:pPr>
            <a:r>
              <a:rPr lang="de-DE" sz="2800" b="1" smtClean="0">
                <a:solidFill>
                  <a:srgbClr val="471BE9"/>
                </a:solidFill>
              </a:rPr>
              <a:t>в Москве перед зданием МГУ </a:t>
            </a:r>
            <a:endParaRPr lang="ru-RU" sz="2800" b="1" smtClean="0">
              <a:solidFill>
                <a:srgbClr val="471BE9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</a:rPr>
              <a:t>   </a:t>
            </a:r>
            <a:r>
              <a:rPr lang="de-DE" sz="2800" b="1" smtClean="0">
                <a:solidFill>
                  <a:srgbClr val="471BE9"/>
                </a:solidFill>
              </a:rPr>
              <a:t>на Воробьевых горах </a:t>
            </a:r>
          </a:p>
          <a:p>
            <a:pPr eaLnBrk="1" hangingPunct="1"/>
            <a:endParaRPr lang="ru-RU" sz="2800" smtClean="0"/>
          </a:p>
          <a:p>
            <a:pPr algn="ctr" eaLnBrk="1" hangingPunct="1">
              <a:buFontTx/>
              <a:buNone/>
            </a:pPr>
            <a:r>
              <a:rPr lang="ru-RU" sz="2800" smtClean="0"/>
              <a:t>   </a:t>
            </a:r>
            <a:endParaRPr lang="de-DE" sz="2800" smtClean="0"/>
          </a:p>
        </p:txBody>
      </p:sp>
      <p:grpSp>
        <p:nvGrpSpPr>
          <p:cNvPr id="12292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828800"/>
            <a:ext cx="3733800" cy="39925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de-DE" sz="2800" b="1" smtClean="0">
                <a:solidFill>
                  <a:srgbClr val="471BE9"/>
                </a:solidFill>
              </a:rPr>
              <a:t>Памятник </a:t>
            </a:r>
            <a:endParaRPr lang="ru-RU" sz="2800" b="1" smtClean="0">
              <a:solidFill>
                <a:srgbClr val="471BE9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800" b="1" smtClean="0">
                <a:solidFill>
                  <a:srgbClr val="471BE9"/>
                </a:solidFill>
              </a:rPr>
              <a:t>   М.В.Ломоносову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800" b="1" smtClean="0">
                <a:solidFill>
                  <a:srgbClr val="471BE9"/>
                </a:solidFill>
              </a:rPr>
              <a:t>   </a:t>
            </a:r>
            <a:r>
              <a:rPr lang="de-DE" sz="2800" b="1" smtClean="0">
                <a:solidFill>
                  <a:srgbClr val="471BE9"/>
                </a:solidFill>
              </a:rPr>
              <a:t>в Москве перед зданием МГУ </a:t>
            </a:r>
            <a:endParaRPr lang="ru-RU" sz="2800" b="1" smtClean="0">
              <a:solidFill>
                <a:srgbClr val="471BE9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800" b="1" smtClean="0">
                <a:solidFill>
                  <a:srgbClr val="471BE9"/>
                </a:solidFill>
              </a:rPr>
              <a:t>   </a:t>
            </a:r>
            <a:r>
              <a:rPr lang="de-DE" sz="2800" b="1" smtClean="0">
                <a:solidFill>
                  <a:srgbClr val="471BE9"/>
                </a:solidFill>
              </a:rPr>
              <a:t>на Моховой </a:t>
            </a:r>
          </a:p>
          <a:p>
            <a:pPr algn="ctr" eaLnBrk="1" hangingPunct="1">
              <a:lnSpc>
                <a:spcPct val="90000"/>
              </a:lnSpc>
            </a:pPr>
            <a:endParaRPr lang="ru-RU" sz="2800" smtClean="0">
              <a:solidFill>
                <a:srgbClr val="471BE9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   </a:t>
            </a:r>
            <a:endParaRPr lang="de-DE" sz="2400" smtClean="0"/>
          </a:p>
        </p:txBody>
      </p:sp>
      <p:pic>
        <p:nvPicPr>
          <p:cNvPr id="13315" name="Picture 3" descr="Памятник М.В. Ломоносову в Москве перед зданием МГУ на Моховой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304800"/>
            <a:ext cx="4465638" cy="6172200"/>
          </a:xfrm>
          <a:ln w="57150">
            <a:solidFill>
              <a:srgbClr val="471BE9"/>
            </a:solidFill>
          </a:ln>
        </p:spPr>
      </p:pic>
      <p:grpSp>
        <p:nvGrpSpPr>
          <p:cNvPr id="13316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228600"/>
            <a:ext cx="8763000" cy="1600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2400" smtClean="0">
                <a:latin typeface="Verdana" pitchFamily="34" charset="0"/>
              </a:rPr>
              <a:t>   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Памятник </a:t>
            </a: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М.В.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Ломоносову </a:t>
            </a:r>
            <a:endParaRPr lang="ru-RU" sz="24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в Санкт-Петербурге </a:t>
            </a:r>
            <a:endParaRPr lang="ru-RU" sz="24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на площади Ломоносова</a:t>
            </a:r>
            <a:r>
              <a:rPr lang="de-DE" sz="2400" b="1" smtClean="0">
                <a:solidFill>
                  <a:srgbClr val="FB094E"/>
                </a:solidFill>
                <a:latin typeface="Verdana" pitchFamily="34" charset="0"/>
              </a:rPr>
              <a:t> </a:t>
            </a:r>
          </a:p>
        </p:txBody>
      </p:sp>
      <p:pic>
        <p:nvPicPr>
          <p:cNvPr id="14339" name="Picture 3" descr="pam6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371600" y="1752600"/>
            <a:ext cx="6553200" cy="4781550"/>
          </a:xfrm>
          <a:ln w="57150">
            <a:solidFill>
              <a:srgbClr val="471BE9"/>
            </a:solidFill>
          </a:ln>
        </p:spPr>
      </p:pic>
      <p:grpSp>
        <p:nvGrpSpPr>
          <p:cNvPr id="14340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471BE9"/>
                </a:solidFill>
              </a:rPr>
              <a:t>Мост Ломоносова в Петербурге</a:t>
            </a:r>
            <a:r>
              <a:rPr lang="ru-RU" smtClean="0"/>
              <a:t> </a:t>
            </a:r>
            <a:endParaRPr lang="de-DE" smtClean="0"/>
          </a:p>
        </p:txBody>
      </p:sp>
      <p:pic>
        <p:nvPicPr>
          <p:cNvPr id="15363" name="Picture 3" descr="300px-Sankt_Petersburg_2005_i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9600" y="1219200"/>
            <a:ext cx="7962900" cy="5281613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grpSp>
        <p:nvGrpSpPr>
          <p:cNvPr id="15364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486400" y="274638"/>
            <a:ext cx="3333750" cy="6354762"/>
          </a:xfrm>
        </p:spPr>
        <p:txBody>
          <a:bodyPr anchorCtr="1"/>
          <a:lstStyle/>
          <a:p>
            <a:r>
              <a:rPr lang="ru-RU" sz="2800" b="1" smtClean="0">
                <a:solidFill>
                  <a:srgbClr val="471BE9"/>
                </a:solidFill>
              </a:rPr>
              <a:t>Могила М.В.Ломоносова в Александра – Невской лавре</a:t>
            </a:r>
          </a:p>
        </p:txBody>
      </p:sp>
      <p:pic>
        <p:nvPicPr>
          <p:cNvPr id="16387" name="Picture 3" descr="могила Ломоносова в Алекс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457200"/>
            <a:ext cx="4689475" cy="5943600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grpSp>
        <p:nvGrpSpPr>
          <p:cNvPr id="16388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0"/>
            <a:ext cx="8226425" cy="608013"/>
          </a:xfrm>
        </p:spPr>
        <p:txBody>
          <a:bodyPr/>
          <a:lstStyle/>
          <a:p>
            <a:r>
              <a:rPr lang="ru-RU" sz="3600" b="1" smtClean="0">
                <a:solidFill>
                  <a:srgbClr val="471BE9"/>
                </a:solidFill>
                <a:latin typeface="Arial Unicode MS" pitchFamily="34" charset="-128"/>
              </a:rPr>
              <a:t>Именем  Ломоносова названы:</a:t>
            </a:r>
            <a:endParaRPr lang="de-DE" sz="3600" b="1" smtClean="0">
              <a:solidFill>
                <a:srgbClr val="471BE9"/>
              </a:solidFill>
              <a:latin typeface="Arial Unicode MS" pitchFamily="34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00735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800" smtClean="0"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AE45BF"/>
                </a:solidFill>
                <a:latin typeface="Verdana" pitchFamily="34" charset="0"/>
              </a:rPr>
              <a:t>Московский университет-МГУ</a:t>
            </a:r>
            <a:endParaRPr lang="de-DE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>Московская государственная академия тонкой химической технологии имени М.В. Ломоносова</a:t>
            </a: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>Поморский государственный университет имени М.В. Ломоносова (Архангельск)</a:t>
            </a: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> Национальный горный университет имени М.В. Ломоносова (Днепропетровск)</a:t>
            </a: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AE45BF"/>
                </a:solidFill>
                <a:latin typeface="Verdana" pitchFamily="34" charset="0"/>
              </a:rPr>
              <a:t>Полуостров, горный хребет, в</a:t>
            </a: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>озвышенность Ломоносова на о. Зап. Шпицберген (Норвегия)</a:t>
            </a: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AE45BF"/>
                </a:solidFill>
                <a:latin typeface="Verdana" pitchFamily="34" charset="0"/>
              </a:rPr>
              <a:t>Город, село, многочисленные улицы в разных городах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AE45BF"/>
                </a:solidFill>
                <a:latin typeface="Verdana" pitchFamily="34" charset="0"/>
              </a:rPr>
              <a:t>Морское течение в Атлантическом океане</a:t>
            </a:r>
          </a:p>
          <a:p>
            <a:pPr>
              <a:lnSpc>
                <a:spcPct val="80000"/>
              </a:lnSpc>
            </a:pPr>
            <a:r>
              <a:rPr lang="ru-RU" sz="1800" b="1" smtClean="0">
                <a:solidFill>
                  <a:srgbClr val="AE45BF"/>
                </a:solidFill>
                <a:latin typeface="Verdana" pitchFamily="34" charset="0"/>
              </a:rPr>
              <a:t>Химический минерал... </a:t>
            </a:r>
            <a:endParaRPr lang="de-DE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>Новый вид ракообразных</a:t>
            </a:r>
            <a:r>
              <a:rPr lang="ru-RU" sz="1800" b="1" smtClean="0">
                <a:solidFill>
                  <a:srgbClr val="AE45BF"/>
                </a:solidFill>
                <a:latin typeface="Verdana" pitchFamily="34" charset="0"/>
              </a:rPr>
              <a:t> «</a:t>
            </a: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>Stygiopontius lomonosovi" </a:t>
            </a:r>
            <a:endParaRPr lang="ru-RU" sz="1800" b="1" smtClean="0">
              <a:solidFill>
                <a:srgbClr val="AE45BF"/>
              </a:solidFill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>Кратер  на Луне</a:t>
            </a:r>
            <a:r>
              <a:rPr lang="ru-RU" sz="1800" b="1" smtClean="0">
                <a:solidFill>
                  <a:srgbClr val="AE45BF"/>
                </a:solidFill>
                <a:latin typeface="Verdana" pitchFamily="34" charset="0"/>
              </a:rPr>
              <a:t>, кратер </a:t>
            </a: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> на Марсе</a:t>
            </a:r>
            <a:r>
              <a:rPr lang="ru-RU" sz="1800" b="1" smtClean="0">
                <a:solidFill>
                  <a:srgbClr val="AE45BF"/>
                </a:solidFill>
                <a:latin typeface="Verdana" pitchFamily="34" charset="0"/>
              </a:rPr>
              <a:t>...</a:t>
            </a:r>
            <a: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  <a:t/>
            </a:r>
            <a:br>
              <a:rPr lang="de-DE" sz="1800" b="1" smtClean="0">
                <a:solidFill>
                  <a:srgbClr val="AE45BF"/>
                </a:solidFill>
                <a:latin typeface="Verdana" pitchFamily="34" charset="0"/>
              </a:rPr>
            </a:br>
            <a:endParaRPr lang="de-DE" sz="1800" b="1" smtClean="0">
              <a:solidFill>
                <a:srgbClr val="AE45BF"/>
              </a:solidFill>
              <a:latin typeface="Verdana" pitchFamily="34" charset="0"/>
            </a:endParaRPr>
          </a:p>
        </p:txBody>
      </p:sp>
      <p:grpSp>
        <p:nvGrpSpPr>
          <p:cNvPr id="3076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686800" cy="792162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471BE9"/>
                </a:solidFill>
              </a:rPr>
              <a:t>Родное село теперь носит его имя - Ломоносово</a:t>
            </a:r>
          </a:p>
        </p:txBody>
      </p:sp>
      <p:pic>
        <p:nvPicPr>
          <p:cNvPr id="4099" name="Picture 4" descr="Панорама села Ломоносово (вид с Холмогорского берега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" y="1371600"/>
            <a:ext cx="8528050" cy="2076450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pic>
        <p:nvPicPr>
          <p:cNvPr id="4100" name="Picture 8" descr="Памятник М.В. Ломоносову у здания Администрации сел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57600" y="3657600"/>
            <a:ext cx="1674813" cy="2838450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pic>
        <p:nvPicPr>
          <p:cNvPr id="4101" name="Picture 9" descr="Спасо-Преображенский собор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4800" y="3657600"/>
            <a:ext cx="3048000" cy="2759075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pic>
        <p:nvPicPr>
          <p:cNvPr id="4102" name="Picture 13" descr="Анимация Вода скачать бесплатно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38800" y="3657600"/>
            <a:ext cx="3186113" cy="2743200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grpSp>
        <p:nvGrpSpPr>
          <p:cNvPr id="4103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191000" y="533400"/>
            <a:ext cx="4491038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  <a:latin typeface="Verdana" pitchFamily="34" charset="0"/>
              </a:rPr>
              <a:t>   М. В. Ломоносов умер в 1765 году. </a:t>
            </a:r>
          </a:p>
          <a:p>
            <a:pPr eaLnBrk="1" hangingPunct="1">
              <a:buFontTx/>
              <a:buNone/>
            </a:pPr>
            <a:endParaRPr lang="ru-RU" sz="2800" b="1" smtClean="0">
              <a:solidFill>
                <a:srgbClr val="471BE9"/>
              </a:solidFill>
              <a:latin typeface="Verdana" pitchFamily="34" charset="0"/>
            </a:endParaRPr>
          </a:p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  <a:latin typeface="Verdana" pitchFamily="34" charset="0"/>
              </a:rPr>
              <a:t>   Уже при жизни учёного велика была его слава, причём не только в «пределах российских», но и</a:t>
            </a:r>
            <a:r>
              <a:rPr lang="ru-RU" sz="2800" smtClean="0">
                <a:solidFill>
                  <a:srgbClr val="471BE9"/>
                </a:solidFill>
                <a:latin typeface="Verdana" pitchFamily="34" charset="0"/>
              </a:rPr>
              <a:t> </a:t>
            </a:r>
            <a:r>
              <a:rPr lang="ru-RU" sz="2800" b="1" smtClean="0">
                <a:solidFill>
                  <a:srgbClr val="471BE9"/>
                </a:solidFill>
                <a:latin typeface="Verdana" pitchFamily="34" charset="0"/>
              </a:rPr>
              <a:t>в других странах. </a:t>
            </a:r>
          </a:p>
          <a:p>
            <a:pPr eaLnBrk="1" hangingPunct="1"/>
            <a:endParaRPr lang="ru-RU" sz="2800" b="1" smtClean="0">
              <a:solidFill>
                <a:srgbClr val="471BE9"/>
              </a:solidFill>
              <a:latin typeface="Verdana" pitchFamily="34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81000" y="5943600"/>
            <a:ext cx="52562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1">
                <a:solidFill>
                  <a:srgbClr val="AE45BF"/>
                </a:solidFill>
                <a:latin typeface="Tahoma" pitchFamily="34" charset="0"/>
              </a:rPr>
              <a:t>Первый памятник М. В. Ломоносову,  установленный на его родине в 1791г</a:t>
            </a:r>
          </a:p>
        </p:txBody>
      </p:sp>
      <p:pic>
        <p:nvPicPr>
          <p:cNvPr id="5124" name="Picture 5" descr="96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62800" y="5257800"/>
            <a:ext cx="976313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7" descr="памятник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9600" y="344488"/>
            <a:ext cx="3235325" cy="5522912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grpSp>
        <p:nvGrpSpPr>
          <p:cNvPr id="5126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86200" y="990600"/>
            <a:ext cx="4876800" cy="51355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b="1" smtClean="0">
              <a:solidFill>
                <a:srgbClr val="FB094E"/>
              </a:solidFill>
            </a:endParaRPr>
          </a:p>
          <a:p>
            <a:pPr algn="ctr" eaLnBrk="1" hangingPunct="1">
              <a:buFontTx/>
              <a:buNone/>
            </a:pPr>
            <a:endParaRPr lang="ru-RU" b="1" smtClean="0">
              <a:solidFill>
                <a:srgbClr val="FB094E"/>
              </a:solidFill>
            </a:endParaRPr>
          </a:p>
          <a:p>
            <a:pPr algn="ctr" eaLnBrk="1" hangingPunct="1">
              <a:buFontTx/>
              <a:buNone/>
            </a:pPr>
            <a:endParaRPr lang="ru-RU" b="1" smtClean="0">
              <a:solidFill>
                <a:srgbClr val="FB094E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b="1" smtClean="0">
                <a:solidFill>
                  <a:srgbClr val="471BE9"/>
                </a:solidFill>
              </a:rPr>
              <a:t>Памятник М.В.Ломоносову  в родном селе</a:t>
            </a:r>
          </a:p>
        </p:txBody>
      </p:sp>
      <p:pic>
        <p:nvPicPr>
          <p:cNvPr id="6147" name="Picture 4" descr="pam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9600" y="304800"/>
            <a:ext cx="3589338" cy="6210300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grpSp>
        <p:nvGrpSpPr>
          <p:cNvPr id="6148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649788" y="1600200"/>
            <a:ext cx="4341812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2400" smtClean="0">
                <a:latin typeface="Verdana" pitchFamily="34" charset="0"/>
              </a:rPr>
              <a:t>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Памятник </a:t>
            </a:r>
            <a:endParaRPr lang="ru-RU" sz="24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М. В. Ломоносову </a:t>
            </a:r>
            <a:endParaRPr lang="ru-RU" sz="24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в  Архангельске </a:t>
            </a:r>
            <a:endParaRPr lang="ru-RU" sz="24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у Поморского государственного университета </a:t>
            </a:r>
            <a:endParaRPr lang="ru-RU" sz="24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 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им</a:t>
            </a: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.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 М.В.Ломоносова. </a:t>
            </a:r>
          </a:p>
        </p:txBody>
      </p:sp>
      <p:pic>
        <p:nvPicPr>
          <p:cNvPr id="7171" name="Picture 3" descr="pam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3400" y="381000"/>
            <a:ext cx="4197350" cy="6002338"/>
          </a:xfrm>
          <a:prstGeom prst="rect">
            <a:avLst/>
          </a:prstGeom>
          <a:noFill/>
          <a:ln w="57150">
            <a:solidFill>
              <a:srgbClr val="471BE9"/>
            </a:solidFill>
            <a:miter lim="800000"/>
            <a:headEnd/>
            <a:tailEnd/>
          </a:ln>
        </p:spPr>
      </p:pic>
      <p:grpSp>
        <p:nvGrpSpPr>
          <p:cNvPr id="7172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649788" y="1600200"/>
            <a:ext cx="4037012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smtClean="0"/>
              <a:t> 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Памятник </a:t>
            </a:r>
            <a:endParaRPr lang="ru-RU" sz="24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>
              <a:buFontTx/>
              <a:buNone/>
            </a:pP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  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М. В. Ломоносову </a:t>
            </a:r>
            <a:endParaRPr lang="ru-RU" sz="24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>
              <a:buFontTx/>
              <a:buNone/>
            </a:pPr>
            <a:r>
              <a:rPr lang="ru-RU" sz="2400" b="1" smtClean="0">
                <a:solidFill>
                  <a:srgbClr val="471BE9"/>
                </a:solidFill>
                <a:latin typeface="Verdana" pitchFamily="34" charset="0"/>
              </a:rPr>
              <a:t>   в 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Архангельске  напротив здания Архангельского государственного технического университета.</a:t>
            </a:r>
            <a:r>
              <a:rPr lang="de-DE" sz="2400" b="1" smtClean="0">
                <a:solidFill>
                  <a:srgbClr val="471BE9"/>
                </a:solidFill>
              </a:rPr>
              <a:t> </a:t>
            </a:r>
          </a:p>
        </p:txBody>
      </p:sp>
      <p:pic>
        <p:nvPicPr>
          <p:cNvPr id="8195" name="Picture 3" descr="pam_lom1_m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381000"/>
            <a:ext cx="4352925" cy="6096000"/>
          </a:xfrm>
          <a:noFill/>
          <a:ln w="57150">
            <a:solidFill>
              <a:srgbClr val="471BE9"/>
            </a:solidFill>
          </a:ln>
        </p:spPr>
      </p:pic>
      <p:grpSp>
        <p:nvGrpSpPr>
          <p:cNvPr id="8196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524000"/>
            <a:ext cx="4341813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smtClean="0">
                <a:latin typeface="Verdana" pitchFamily="34" charset="0"/>
              </a:rPr>
              <a:t>    </a:t>
            </a:r>
          </a:p>
          <a:p>
            <a:pPr algn="ctr" eaLnBrk="1" hangingPunct="1">
              <a:buFontTx/>
              <a:buNone/>
            </a:pPr>
            <a:r>
              <a:rPr lang="ru-RU" sz="2800" smtClean="0">
                <a:latin typeface="Verdana" pitchFamily="34" charset="0"/>
              </a:rPr>
              <a:t>  </a:t>
            </a:r>
            <a:r>
              <a:rPr lang="de-DE" sz="2800" b="1" smtClean="0">
                <a:solidFill>
                  <a:srgbClr val="471BE9"/>
                </a:solidFill>
                <a:latin typeface="Verdana" pitchFamily="34" charset="0"/>
              </a:rPr>
              <a:t>Памятник </a:t>
            </a:r>
            <a:endParaRPr lang="ru-RU" sz="28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  <a:latin typeface="Verdana" pitchFamily="34" charset="0"/>
              </a:rPr>
              <a:t>   М. В. </a:t>
            </a:r>
            <a:r>
              <a:rPr lang="de-DE" sz="2800" b="1" smtClean="0">
                <a:solidFill>
                  <a:srgbClr val="471BE9"/>
                </a:solidFill>
                <a:latin typeface="Verdana" pitchFamily="34" charset="0"/>
              </a:rPr>
              <a:t>Ломоносову </a:t>
            </a:r>
            <a:endParaRPr lang="ru-RU" sz="28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  <a:latin typeface="Verdana" pitchFamily="34" charset="0"/>
              </a:rPr>
              <a:t>   </a:t>
            </a:r>
            <a:r>
              <a:rPr lang="de-DE" sz="2800" b="1" smtClean="0">
                <a:solidFill>
                  <a:srgbClr val="471BE9"/>
                </a:solidFill>
                <a:latin typeface="Verdana" pitchFamily="34" charset="0"/>
              </a:rPr>
              <a:t>в Северодвинске </a:t>
            </a:r>
            <a:endParaRPr lang="ru-RU" sz="2800" b="1" smtClean="0">
              <a:solidFill>
                <a:srgbClr val="471BE9"/>
              </a:solidFill>
              <a:latin typeface="Verdana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800" b="1" smtClean="0">
                <a:solidFill>
                  <a:srgbClr val="471BE9"/>
                </a:solidFill>
                <a:latin typeface="Verdana" pitchFamily="34" charset="0"/>
              </a:rPr>
              <a:t>   </a:t>
            </a:r>
            <a:r>
              <a:rPr lang="de-DE" sz="2800" b="1" smtClean="0">
                <a:solidFill>
                  <a:srgbClr val="471BE9"/>
                </a:solidFill>
                <a:latin typeface="Verdana" pitchFamily="34" charset="0"/>
              </a:rPr>
              <a:t>на  площади Ломоносова</a:t>
            </a:r>
            <a:r>
              <a:rPr lang="de-DE" sz="2400" b="1" smtClean="0">
                <a:solidFill>
                  <a:srgbClr val="471BE9"/>
                </a:solidFill>
                <a:latin typeface="Verdana" pitchFamily="34" charset="0"/>
              </a:rPr>
              <a:t>. </a:t>
            </a:r>
          </a:p>
        </p:txBody>
      </p:sp>
      <p:pic>
        <p:nvPicPr>
          <p:cNvPr id="9219" name="Picture 3" descr="pam5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457200"/>
            <a:ext cx="3903663" cy="5867400"/>
          </a:xfrm>
          <a:ln w="57150">
            <a:solidFill>
              <a:srgbClr val="471BE9"/>
            </a:solidFill>
          </a:ln>
        </p:spPr>
      </p:pic>
      <p:grpSp>
        <p:nvGrpSpPr>
          <p:cNvPr id="9220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371600"/>
            <a:ext cx="35814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 smtClean="0"/>
              <a:t>  </a:t>
            </a:r>
          </a:p>
          <a:p>
            <a:pPr algn="ctr">
              <a:buFontTx/>
              <a:buNone/>
            </a:pPr>
            <a:endParaRPr lang="ru-RU" sz="2800" smtClean="0"/>
          </a:p>
          <a:p>
            <a:pPr algn="ctr">
              <a:buFontTx/>
              <a:buNone/>
            </a:pPr>
            <a:r>
              <a:rPr lang="ru-RU" sz="2800" smtClean="0"/>
              <a:t> </a:t>
            </a:r>
            <a:r>
              <a:rPr lang="ru-RU" sz="2800" b="1" smtClean="0">
                <a:solidFill>
                  <a:srgbClr val="471BE9"/>
                </a:solidFill>
              </a:rPr>
              <a:t>Ломоносов, </a:t>
            </a:r>
          </a:p>
          <a:p>
            <a:pPr algn="ctr">
              <a:buFontTx/>
              <a:buNone/>
            </a:pPr>
            <a:r>
              <a:rPr lang="de-DE" sz="2800" b="1" smtClean="0">
                <a:solidFill>
                  <a:srgbClr val="471BE9"/>
                </a:solidFill>
              </a:rPr>
              <a:t>бюст работы </a:t>
            </a:r>
            <a:endParaRPr lang="ru-RU" sz="2800" b="1" smtClean="0">
              <a:solidFill>
                <a:srgbClr val="471BE9"/>
              </a:solidFill>
            </a:endParaRPr>
          </a:p>
          <a:p>
            <a:pPr algn="ctr">
              <a:buFontTx/>
              <a:buNone/>
            </a:pPr>
            <a:r>
              <a:rPr lang="de-DE" sz="2800" b="1" smtClean="0">
                <a:solidFill>
                  <a:srgbClr val="471BE9"/>
                </a:solidFill>
              </a:rPr>
              <a:t>Ф. Шубина</a:t>
            </a:r>
            <a:r>
              <a:rPr lang="de-DE" sz="2800" b="1" smtClean="0">
                <a:solidFill>
                  <a:srgbClr val="FB094E"/>
                </a:solidFill>
              </a:rPr>
              <a:t> </a:t>
            </a:r>
          </a:p>
        </p:txBody>
      </p:sp>
      <p:pic>
        <p:nvPicPr>
          <p:cNvPr id="10243" name="Picture 3" descr="%D0%9A%D0%B0%D1%8025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381000"/>
            <a:ext cx="4745038" cy="6096000"/>
          </a:xfrm>
          <a:ln w="57150">
            <a:solidFill>
              <a:srgbClr val="471BE9"/>
            </a:solidFill>
          </a:ln>
        </p:spPr>
      </p:pic>
      <p:grpSp>
        <p:nvGrpSpPr>
          <p:cNvPr id="10244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Words>282</Words>
  <Application>Microsoft Office PowerPoint</Application>
  <PresentationFormat>Экран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Arial Unicode MS</vt:lpstr>
      <vt:lpstr>Verdana</vt:lpstr>
      <vt:lpstr>Tahoma</vt:lpstr>
      <vt:lpstr>Оформление по умолчанию</vt:lpstr>
      <vt:lpstr>РОССИЯ ПОМНИТ ВЕЛИКОГО СЫНА</vt:lpstr>
      <vt:lpstr>Именем  Ломоносова названы:</vt:lpstr>
      <vt:lpstr>Родное село теперь носит его имя - Ломоносово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Мост Ломоносова в Петербурге </vt:lpstr>
      <vt:lpstr>Могила М.В.Ломоносова в Александра – Невской лавре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11</cp:revision>
  <cp:lastPrinted>1601-01-01T00:00:00Z</cp:lastPrinted>
  <dcterms:created xsi:type="dcterms:W3CDTF">1601-01-01T00:00:00Z</dcterms:created>
  <dcterms:modified xsi:type="dcterms:W3CDTF">2012-06-05T02:16:54Z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