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26FA"/>
    <a:srgbClr val="981092"/>
    <a:srgbClr val="B513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4BCDB-9DDC-4486-A731-957BAA99F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207C9-4285-4D64-8526-BAF72F0E1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7A496-89C3-45CB-8271-E3F5B2D4E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602E8-63EB-463D-9925-7ADE439E1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E929-341F-425A-A0A0-317B684AE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85B30-7A0E-4A87-B9A2-39F2277E0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DE1D4-34B4-40FF-B4F7-5E33746B9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0736F-44F5-4AB2-95BD-0D798402E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7C96C-AC8E-40DE-87D2-91ABEE464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CA508-8F2B-41FF-8A8F-E510E74DF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38E8C-F0F5-4D4E-B3AC-8DD3FE88B9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BA6A128-9E32-4810-839C-0B0A0050B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ru-RU" sz="6000" b="1" smtClean="0">
                <a:solidFill>
                  <a:srgbClr val="981092"/>
                </a:solidFill>
              </a:rPr>
              <a:t>Путь в науку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962400" cy="38862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 Непросто было ему поступить в первое в России высшее учебное заведение Славяно-греко-латинскую академию.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      Но он добился своего и стал учиться. </a:t>
            </a:r>
          </a:p>
        </p:txBody>
      </p:sp>
      <p:pic>
        <p:nvPicPr>
          <p:cNvPr id="2052" name="Picture 4" descr="Славяно -греко-лати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1371600"/>
            <a:ext cx="4037013" cy="4976813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2053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458200" cy="11731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981092"/>
                </a:solidFill>
                <a:cs typeface="Arial" charset="0"/>
              </a:rPr>
              <a:t>«Чтобы покорить, надо знать, а мы пока знаем очень мало» </a:t>
            </a:r>
            <a:r>
              <a:rPr lang="ru-RU" sz="2800" b="1" smtClean="0">
                <a:solidFill>
                  <a:srgbClr val="981092"/>
                </a:solidFill>
                <a:cs typeface="Arial" charset="0"/>
              </a:rPr>
              <a:t/>
            </a:r>
            <a:br>
              <a:rPr lang="ru-RU" sz="2800" b="1" smtClean="0">
                <a:solidFill>
                  <a:srgbClr val="981092"/>
                </a:solidFill>
                <a:cs typeface="Arial" charset="0"/>
              </a:rPr>
            </a:br>
            <a:r>
              <a:rPr lang="ru-RU" sz="2800" b="1" smtClean="0">
                <a:solidFill>
                  <a:srgbClr val="981092"/>
                </a:solidFill>
                <a:cs typeface="Arial" charset="0"/>
              </a:rPr>
              <a:t>                                                 М.В.Ломоносов</a:t>
            </a:r>
          </a:p>
        </p:txBody>
      </p:sp>
      <p:pic>
        <p:nvPicPr>
          <p:cNvPr id="11267" name="Picture 4" descr="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47800" y="1828800"/>
            <a:ext cx="6172200" cy="462915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11268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2438400"/>
            <a:ext cx="3429000" cy="3352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        К тому же он был плохо одет и обут. Он жил впроголодь - одну копейку тратил на хлеб, одну - на квас и одну – на бумагу для занятий. </a:t>
            </a:r>
          </a:p>
        </p:txBody>
      </p:sp>
      <p:pic>
        <p:nvPicPr>
          <p:cNvPr id="2" name="Picture 6" descr="учеба в москве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0" y="2133600"/>
            <a:ext cx="4724400" cy="40259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3076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Прямоугольник 9"/>
          <p:cNvSpPr/>
          <p:nvPr/>
        </p:nvSpPr>
        <p:spPr>
          <a:xfrm>
            <a:off x="533400" y="533400"/>
            <a:ext cx="80772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Товарищи  по школе были значительно моложе его. Они встретили великовозрастного детину обидными насмешками.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143000"/>
            <a:ext cx="33528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      За три года он изучил то, чему  обычно обучали девять лет. За свои успехи ломоносов был направлен для продолжения обучения в Санкт-Петербург, а потом и за границу.</a:t>
            </a:r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5486400"/>
            <a:ext cx="4038600" cy="7921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/>
              <a:t> 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Ломоносов в Германии. Ученый диспут.</a:t>
            </a:r>
          </a:p>
        </p:txBody>
      </p:sp>
      <p:pic>
        <p:nvPicPr>
          <p:cNvPr id="2" name="Рисунок 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86200" y="1295400"/>
            <a:ext cx="4789488" cy="3868738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4101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81000" y="2286000"/>
            <a:ext cx="35814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Филолог, химик и геолог,</a:t>
            </a:r>
          </a:p>
          <a:p>
            <a:pPr algn="just">
              <a:defRPr/>
            </a:pP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Географ, физик, металлург,</a:t>
            </a:r>
          </a:p>
          <a:p>
            <a:pPr algn="just">
              <a:defRPr/>
            </a:pP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Художник и метеоролог, </a:t>
            </a:r>
          </a:p>
          <a:p>
            <a:pPr algn="just">
              <a:defRPr/>
            </a:pP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Исследователь, драматург.</a:t>
            </a:r>
          </a:p>
          <a:p>
            <a:pPr>
              <a:spcBef>
                <a:spcPct val="50000"/>
              </a:spcBef>
              <a:defRPr/>
            </a:pPr>
            <a:endParaRPr lang="ru-RU" sz="2400" b="1" dirty="0"/>
          </a:p>
        </p:txBody>
      </p:sp>
      <p:pic>
        <p:nvPicPr>
          <p:cNvPr id="5123" name="Picture 5" descr="м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14800" y="457200"/>
            <a:ext cx="4106863" cy="59436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2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981092"/>
                </a:solidFill>
                <a:cs typeface="Arial" charset="0"/>
              </a:rPr>
              <a:t>ФИЗИКА</a:t>
            </a:r>
          </a:p>
        </p:txBody>
      </p:sp>
      <p:sp>
        <p:nvSpPr>
          <p:cNvPr id="6147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533400" y="1447800"/>
            <a:ext cx="3886200" cy="4800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открыл закон сохранения материи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сформулировал основные положения кинетической теории газов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считал, что все тела состоят из подвижных частиц – молекул и атомов, которые при нагревании тела движутся быстрее, а при охлаждении – медленнее.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изучал северное сияние и высказал правильную догадку о его электрической природе, оценил его высоту.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  <a:defRPr/>
            </a:pPr>
            <a:endParaRPr lang="ru-RU" sz="2400" dirty="0" smtClean="0"/>
          </a:p>
        </p:txBody>
      </p:sp>
      <p:pic>
        <p:nvPicPr>
          <p:cNvPr id="6148" name="Picture 5" descr="молния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29200" y="3905250"/>
            <a:ext cx="3048000" cy="2606675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pic>
        <p:nvPicPr>
          <p:cNvPr id="6149" name="Picture 6" descr="молния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29200" y="1371600"/>
            <a:ext cx="3048000" cy="22860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6150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981092"/>
                </a:solidFill>
                <a:cs typeface="Arial" charset="0"/>
              </a:rPr>
              <a:t>АСТРОНОМИЯ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6021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разгадал, что поверхность Солнца представляет собой бушующий огненный океан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высказал смелую мысль, что хвосты комет образуются под действием электрических сил, исходящих от Солнца.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доказал существование атмосферы на Венере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разрабатывал «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ночезрительные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 трубы»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изготовил телескоп-рефлектор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172" name="Рисунок 3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9475" y="1447800"/>
            <a:ext cx="3698875" cy="48768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7173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981092"/>
                </a:solidFill>
                <a:cs typeface="Arial" charset="0"/>
              </a:rPr>
              <a:t>ХИМИЯ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3276600" cy="46021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создал первую в стране химическую лабораторию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способствовал созданию многих химических производств в России,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 разработал рецепты и технологию приготовления цветных стёкол, которые использовал для своих мозаичных картин;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одним из первых высказал гипотезу об органическом происхождении нефти и каменного угля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196" name="Picture 6" descr="химия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0" y="1905000"/>
            <a:ext cx="4868863" cy="37338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8197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981092"/>
                </a:solidFill>
                <a:cs typeface="Arial" charset="0"/>
              </a:rPr>
              <a:t>ИСКУССТВОВЕД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3200400" cy="4602163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строит фабрику цветных стёкол </a:t>
            </a:r>
          </a:p>
          <a:p>
            <a:pPr algn="just" eaLnBrk="1" hangingPunct="1"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 создаёт художественную мастерскую по изготовлению мозаичных картин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429000" y="5486400"/>
            <a:ext cx="5181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Ломоносов демонстрирует Екатерине II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мозаику собственного изготовления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 </a:t>
            </a:r>
          </a:p>
        </p:txBody>
      </p:sp>
      <p:pic>
        <p:nvPicPr>
          <p:cNvPr id="9221" name="Picture 4" descr="ria05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0" y="1676400"/>
            <a:ext cx="4899025" cy="3427413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9222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981092"/>
                </a:solidFill>
                <a:cs typeface="Arial" charset="0"/>
              </a:rPr>
              <a:t>ГЕОГРАФИЯ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648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написал специальную «Инструкцию Географическому департаменту»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разработал подробный план создания нового «Атласа»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он сочинил «Географические запросы» - специальную анкету, которую разослал по губерниям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стал изучать верхние слои атмосферы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высказал мысль об изменении климата нашей планеты в процессе её развития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объяснил значение внутренних сил в образовании рельефа Земли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pic>
        <p:nvPicPr>
          <p:cNvPr id="10244" name="Picture 4" descr="морск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05400" y="1447800"/>
            <a:ext cx="3429000" cy="2593975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pic>
        <p:nvPicPr>
          <p:cNvPr id="10245" name="Picture 5" descr="карта 1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38800" y="4267200"/>
            <a:ext cx="2049463" cy="2133600"/>
          </a:xfrm>
          <a:prstGeom prst="rect">
            <a:avLst/>
          </a:prstGeom>
          <a:noFill/>
          <a:ln w="57150">
            <a:solidFill>
              <a:srgbClr val="4E26FA"/>
            </a:solidFill>
            <a:miter lim="800000"/>
            <a:headEnd/>
            <a:tailEnd/>
          </a:ln>
        </p:spPr>
      </p:pic>
      <p:grpSp>
        <p:nvGrpSpPr>
          <p:cNvPr id="10246" name="Группа 12"/>
          <p:cNvGrpSpPr>
            <a:grpSpLocks/>
          </p:cNvGrpSpPr>
          <p:nvPr/>
        </p:nvGrpSpPr>
        <p:grpSpPr bwMode="auto">
          <a:xfrm>
            <a:off x="152400" y="152400"/>
            <a:ext cx="87645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06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594" y="3429000"/>
              <a:ext cx="6551612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13" y="3427413"/>
              <a:ext cx="6551613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360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Оформление по умолчанию</vt:lpstr>
      <vt:lpstr>Путь в науку</vt:lpstr>
      <vt:lpstr>Слайд 2</vt:lpstr>
      <vt:lpstr>Слайд 3</vt:lpstr>
      <vt:lpstr>Слайд 4</vt:lpstr>
      <vt:lpstr>ФИЗИКА</vt:lpstr>
      <vt:lpstr>АСТРОНОМИЯ</vt:lpstr>
      <vt:lpstr>ХИМИЯ</vt:lpstr>
      <vt:lpstr>ИСКУССТВОВЕД</vt:lpstr>
      <vt:lpstr>ГЕОГРАФИЯ</vt:lpstr>
      <vt:lpstr>«Чтобы покорить, надо знать, а мы пока знаем очень мало»                                                   М.В.Ломоносов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8</cp:revision>
  <cp:lastPrinted>1601-01-01T00:00:00Z</cp:lastPrinted>
  <dcterms:created xsi:type="dcterms:W3CDTF">1601-01-01T00:00:00Z</dcterms:created>
  <dcterms:modified xsi:type="dcterms:W3CDTF">2012-06-05T02:15:31Z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