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5" r:id="rId19"/>
    <p:sldId id="276" r:id="rId20"/>
    <p:sldId id="281" r:id="rId21"/>
    <p:sldId id="277" r:id="rId22"/>
    <p:sldId id="279" r:id="rId23"/>
    <p:sldId id="280" r:id="rId24"/>
    <p:sldId id="272" r:id="rId25"/>
    <p:sldId id="273" r:id="rId26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66"/>
    <a:srgbClr val="660033"/>
    <a:srgbClr val="800000"/>
    <a:srgbClr val="FF3399"/>
    <a:srgbClr val="D29600"/>
    <a:srgbClr val="990099"/>
    <a:srgbClr val="66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D9DEBF4-9F57-4F96-AE76-E9231F452EC9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6152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153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4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5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6156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6157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8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9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0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1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162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6163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64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65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6166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6167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8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69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0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71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172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73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9DA75-03A3-4362-B1AA-0F50D3900D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EFB02-DD21-49E5-B319-160C7EFBC6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0096FC-1702-4474-9CE5-93EAA6501B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990E51-AA34-42E6-8754-D2E49A951C9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0BCE9-422E-4DA5-8A01-C10409B9D15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06EBAE-02D7-4190-8489-3FF2D29065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6C8E3-1B05-4A73-AB94-E842A6B5CB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05148-AF8E-4B52-85C3-DB69B737AB5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D624C5-4093-4A01-BBFE-5D5E9AFCA4A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A0A99-C18A-46DC-A233-8E2A2C2ED0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ru-RU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8A59840-D0F4-44B3-8FCF-881E3EB4E83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128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9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5130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5131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2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3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4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5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6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7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8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9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140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5141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514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4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4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5145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6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7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148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5149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50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51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52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53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54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55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56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5157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5158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59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160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5161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5162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163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5164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65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66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67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68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69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70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71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517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620713"/>
            <a:ext cx="8642350" cy="5832475"/>
          </a:xfrm>
        </p:spPr>
        <p:txBody>
          <a:bodyPr/>
          <a:lstStyle/>
          <a:p>
            <a:r>
              <a:rPr lang="ru-RU" sz="4800" b="1">
                <a:solidFill>
                  <a:schemeClr val="folHlink"/>
                </a:solidFill>
              </a:rPr>
              <a:t>«Развитие творческих способностей учащихся начальных классов при организации проектно-исследовательской деятельности».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9396413" y="152400"/>
            <a:ext cx="144462" cy="1600200"/>
          </a:xfrm>
        </p:spPr>
        <p:txBody>
          <a:bodyPr/>
          <a:lstStyle/>
          <a:p>
            <a:endParaRPr lang="ru-RU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60350"/>
            <a:ext cx="8713788" cy="626427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>
                <a:solidFill>
                  <a:srgbClr val="000066"/>
                </a:solidFill>
              </a:rPr>
              <a:t>При организации работы над проектом необходимо опираться на психолого-педагогические принципы: </a:t>
            </a:r>
          </a:p>
          <a:p>
            <a:pPr algn="ctr"/>
            <a:r>
              <a:rPr lang="ru-RU">
                <a:solidFill>
                  <a:srgbClr val="000066"/>
                </a:solidFill>
              </a:rPr>
              <a:t>интерес к теме должен выстраиваться </a:t>
            </a:r>
            <a:r>
              <a:rPr lang="ru-RU" b="1">
                <a:solidFill>
                  <a:srgbClr val="000066"/>
                </a:solidFill>
              </a:rPr>
              <a:t>с учётом имеющегося у детей учебного и житейского опыта</a:t>
            </a:r>
            <a:r>
              <a:rPr lang="ru-RU">
                <a:solidFill>
                  <a:srgbClr val="000066"/>
                </a:solidFill>
              </a:rPr>
              <a:t>, их возрастных особенностей и предпочтений; </a:t>
            </a:r>
          </a:p>
          <a:p>
            <a:pPr algn="ctr"/>
            <a:r>
              <a:rPr lang="ru-RU">
                <a:solidFill>
                  <a:srgbClr val="000066"/>
                </a:solidFill>
              </a:rPr>
              <a:t>возможности младшего школьника имеют предел, </a:t>
            </a:r>
            <a:r>
              <a:rPr lang="ru-RU" b="1">
                <a:solidFill>
                  <a:srgbClr val="000066"/>
                </a:solidFill>
              </a:rPr>
              <a:t>не </a:t>
            </a:r>
            <a:r>
              <a:rPr lang="ru-RU">
                <a:solidFill>
                  <a:srgbClr val="000066"/>
                </a:solidFill>
              </a:rPr>
              <a:t>следует </a:t>
            </a:r>
            <a:r>
              <a:rPr lang="ru-RU" b="1">
                <a:solidFill>
                  <a:srgbClr val="000066"/>
                </a:solidFill>
              </a:rPr>
              <a:t>планировать сложных</a:t>
            </a:r>
            <a:r>
              <a:rPr lang="ru-RU">
                <a:solidFill>
                  <a:srgbClr val="000066"/>
                </a:solidFill>
              </a:rPr>
              <a:t>, требующих больших временных затрат </a:t>
            </a:r>
            <a:r>
              <a:rPr lang="ru-RU" b="1">
                <a:solidFill>
                  <a:srgbClr val="000066"/>
                </a:solidFill>
              </a:rPr>
              <a:t>работ</a:t>
            </a:r>
            <a:r>
              <a:rPr lang="ru-RU">
                <a:solidFill>
                  <a:srgbClr val="000066"/>
                </a:solidFill>
              </a:rPr>
              <a:t>; </a:t>
            </a:r>
          </a:p>
          <a:p>
            <a:pPr algn="ctr">
              <a:buFontTx/>
              <a:buNone/>
            </a:pPr>
            <a:endParaRPr lang="ru-RU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9467850" y="152400"/>
            <a:ext cx="144463" cy="1600200"/>
          </a:xfrm>
        </p:spPr>
        <p:txBody>
          <a:bodyPr/>
          <a:lstStyle/>
          <a:p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8569325" cy="6048375"/>
          </a:xfrm>
        </p:spPr>
        <p:txBody>
          <a:bodyPr/>
          <a:lstStyle/>
          <a:p>
            <a:r>
              <a:rPr lang="ru-RU" sz="4000">
                <a:solidFill>
                  <a:srgbClr val="3333CC"/>
                </a:solidFill>
              </a:rPr>
              <a:t>помнить, что проектная деятельность, как и всякое творчество, возможна и эффективна только </a:t>
            </a:r>
            <a:r>
              <a:rPr lang="ru-RU" sz="4000" b="1">
                <a:solidFill>
                  <a:srgbClr val="3333CC"/>
                </a:solidFill>
              </a:rPr>
              <a:t>на добровольной основе;</a:t>
            </a:r>
            <a:r>
              <a:rPr lang="ru-RU" sz="4000">
                <a:solidFill>
                  <a:srgbClr val="3333CC"/>
                </a:solidFill>
              </a:rPr>
              <a:t> </a:t>
            </a:r>
          </a:p>
          <a:p>
            <a:pPr algn="ctr"/>
            <a:r>
              <a:rPr lang="ru-RU" sz="4000" b="1">
                <a:solidFill>
                  <a:srgbClr val="3333CC"/>
                </a:solidFill>
              </a:rPr>
              <a:t>сотрудничество:</a:t>
            </a:r>
            <a:r>
              <a:rPr lang="ru-RU" sz="4000">
                <a:solidFill>
                  <a:srgbClr val="3333CC"/>
                </a:solidFill>
              </a:rPr>
              <a:t> общая деятельность и согласованность действий детей и учителя,</a:t>
            </a:r>
            <a:r>
              <a:rPr lang="ru-RU" sz="4000" b="1">
                <a:solidFill>
                  <a:srgbClr val="3333CC"/>
                </a:solidFill>
              </a:rPr>
              <a:t> общение и взаимопонимание.</a:t>
            </a:r>
            <a:r>
              <a:rPr lang="ru-RU" sz="4000">
                <a:solidFill>
                  <a:srgbClr val="3333CC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9396413" y="152400"/>
            <a:ext cx="288925" cy="1600200"/>
          </a:xfrm>
        </p:spPr>
        <p:txBody>
          <a:bodyPr/>
          <a:lstStyle/>
          <a:p>
            <a:endParaRPr lang="ru-RU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60350"/>
            <a:ext cx="8496300" cy="63373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800">
                <a:solidFill>
                  <a:srgbClr val="FF3399"/>
                </a:solidFill>
              </a:rPr>
              <a:t>В работе над проектом складывается иной </a:t>
            </a:r>
            <a:r>
              <a:rPr lang="ru-RU" sz="2800" b="1" i="1">
                <a:solidFill>
                  <a:srgbClr val="FF3399"/>
                </a:solidFill>
              </a:rPr>
              <a:t>тип взаимодействия педагога с ребенком</a:t>
            </a:r>
            <a:r>
              <a:rPr lang="ru-RU" sz="2800">
                <a:solidFill>
                  <a:srgbClr val="FF3399"/>
                </a:solidFill>
              </a:rPr>
              <a:t>. Здесь учитель не просто передаёт определенный объем новой информации, а формирует </a:t>
            </a:r>
            <a:r>
              <a:rPr lang="ru-RU" sz="2800" b="1" i="1">
                <a:solidFill>
                  <a:srgbClr val="FF3399"/>
                </a:solidFill>
              </a:rPr>
              <a:t>развивающую среду. </a:t>
            </a:r>
            <a:r>
              <a:rPr lang="ru-RU" sz="2800">
                <a:solidFill>
                  <a:srgbClr val="FF3399"/>
                </a:solidFill>
              </a:rPr>
              <a:t>Организация такой формы познавательной деятельности даёт ученику </a:t>
            </a:r>
            <a:r>
              <a:rPr lang="ru-RU" sz="2800" b="1" i="1">
                <a:solidFill>
                  <a:srgbClr val="FF3399"/>
                </a:solidFill>
              </a:rPr>
              <a:t>возможность проявить себя, пережить ситуацию успеха</a:t>
            </a:r>
            <a:r>
              <a:rPr lang="ru-RU" sz="2800">
                <a:solidFill>
                  <a:srgbClr val="FF3399"/>
                </a:solidFill>
              </a:rPr>
              <a:t>, реализовать себя </a:t>
            </a:r>
            <a:r>
              <a:rPr lang="ru-RU" sz="2800" b="1" i="1">
                <a:solidFill>
                  <a:srgbClr val="FF3399"/>
                </a:solidFill>
              </a:rPr>
              <a:t>в иных, не учебных сферах деятельности</a:t>
            </a:r>
            <a:r>
              <a:rPr lang="ru-RU" sz="2800">
                <a:solidFill>
                  <a:srgbClr val="FF3399"/>
                </a:solidFill>
              </a:rPr>
              <a:t>, что</a:t>
            </a:r>
            <a:r>
              <a:rPr lang="ru-RU" sz="2800" b="1" i="1">
                <a:solidFill>
                  <a:srgbClr val="FF3399"/>
                </a:solidFill>
              </a:rPr>
              <a:t> </a:t>
            </a:r>
            <a:r>
              <a:rPr lang="ru-RU" sz="2800">
                <a:solidFill>
                  <a:srgbClr val="FF3399"/>
                </a:solidFill>
              </a:rPr>
              <a:t>чрезвычайно важно для любого ребенка, а особенно для детей, неуверенных в себе, испытывающих</a:t>
            </a:r>
          </a:p>
          <a:p>
            <a:pPr algn="ctr">
              <a:buFontTx/>
              <a:buNone/>
            </a:pPr>
            <a:r>
              <a:rPr lang="ru-RU" sz="2800">
                <a:solidFill>
                  <a:srgbClr val="FF3399"/>
                </a:solidFill>
              </a:rPr>
              <a:t> трудности в освоении</a:t>
            </a:r>
          </a:p>
          <a:p>
            <a:pPr algn="ctr">
              <a:buFontTx/>
              <a:buNone/>
            </a:pPr>
            <a:r>
              <a:rPr lang="ru-RU" sz="2800">
                <a:solidFill>
                  <a:srgbClr val="FF3399"/>
                </a:solidFill>
              </a:rPr>
              <a:t> школьных дисциплин.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52400"/>
            <a:ext cx="8569325" cy="1600200"/>
          </a:xfrm>
        </p:spPr>
        <p:txBody>
          <a:bodyPr/>
          <a:lstStyle/>
          <a:p>
            <a:r>
              <a:rPr lang="ru-RU" sz="3200" b="1">
                <a:solidFill>
                  <a:schemeClr val="hlink"/>
                </a:solidFill>
              </a:rPr>
              <a:t>Умения, приобретаемые учащимися в ходе реализации проектно-исследовательской деятельности: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28800"/>
            <a:ext cx="8496300" cy="476885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•   </a:t>
            </a:r>
            <a:r>
              <a:rPr lang="ru-RU">
                <a:solidFill>
                  <a:schemeClr val="folHlink"/>
                </a:solidFill>
              </a:rPr>
              <a:t>Умение формулировать тему проектно-исследовательской работы, доказывать ее актуальность.</a:t>
            </a:r>
          </a:p>
          <a:p>
            <a:pPr>
              <a:buFontTx/>
              <a:buNone/>
            </a:pPr>
            <a:r>
              <a:rPr lang="ru-RU">
                <a:solidFill>
                  <a:schemeClr val="folHlink"/>
                </a:solidFill>
              </a:rPr>
              <a:t>•   Умение составлять индивидуальный план работы.</a:t>
            </a:r>
          </a:p>
          <a:p>
            <a:pPr>
              <a:buFontTx/>
              <a:buNone/>
            </a:pPr>
            <a:r>
              <a:rPr lang="ru-RU">
                <a:solidFill>
                  <a:schemeClr val="folHlink"/>
                </a:solidFill>
              </a:rPr>
              <a:t>•   Умение выделять предмет и объект  исследования.</a:t>
            </a:r>
          </a:p>
          <a:p>
            <a:pPr algn="ctr">
              <a:buFontTx/>
              <a:buNone/>
            </a:pPr>
            <a:r>
              <a:rPr lang="ru-RU">
                <a:solidFill>
                  <a:schemeClr val="folHlink"/>
                </a:solidFill>
              </a:rPr>
              <a:t>•       Умение определять цель и задачи          исследования.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9396413" y="152400"/>
            <a:ext cx="647700" cy="1600200"/>
          </a:xfrm>
        </p:spPr>
        <p:txBody>
          <a:bodyPr/>
          <a:lstStyle/>
          <a:p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60350"/>
            <a:ext cx="8642350" cy="6264275"/>
          </a:xfrm>
        </p:spPr>
        <p:txBody>
          <a:bodyPr/>
          <a:lstStyle/>
          <a:p>
            <a:pPr algn="ctr"/>
            <a:r>
              <a:rPr lang="ru-RU" sz="2800">
                <a:solidFill>
                  <a:srgbClr val="800000"/>
                </a:solidFill>
              </a:rPr>
              <a:t>Умение работать с различными источниками информации, в том числе с первоисточниками, грамотно их цитировать, оформлять библиографические ссылки, составлять библиографический список литературы по проблеме.</a:t>
            </a:r>
          </a:p>
          <a:p>
            <a:pPr algn="ctr">
              <a:buFontTx/>
              <a:buNone/>
            </a:pPr>
            <a:r>
              <a:rPr lang="ru-RU" sz="2800">
                <a:solidFill>
                  <a:srgbClr val="800000"/>
                </a:solidFill>
              </a:rPr>
              <a:t>•   Умение выбирать и применять на практике методы исследовательской деятельности сообразно задачам исследования.</a:t>
            </a:r>
          </a:p>
          <a:p>
            <a:pPr algn="ctr">
              <a:buFontTx/>
              <a:buNone/>
            </a:pPr>
            <a:r>
              <a:rPr lang="ru-RU" sz="2800">
                <a:solidFill>
                  <a:srgbClr val="800000"/>
                </a:solidFill>
              </a:rPr>
              <a:t>•   Умение оформлять теоретические и экспериментальные материалы исследования.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9467850" y="152400"/>
            <a:ext cx="217488" cy="1600200"/>
          </a:xfrm>
        </p:spPr>
        <p:txBody>
          <a:bodyPr/>
          <a:lstStyle/>
          <a:p>
            <a:endParaRPr lang="ru-RU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60350"/>
            <a:ext cx="8640762" cy="637857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000">
                <a:solidFill>
                  <a:srgbClr val="000066"/>
                </a:solidFill>
              </a:rPr>
              <a:t>В основе проектной деятельности лежит развитие познавательных навыков учащихся, умений самостоятельно конструировать свои знания, ориентироваться в информационном пространстве, развитие их критического и творческого мышления, умение увидеть, сформулировать и решить проблему.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9467850" y="152400"/>
            <a:ext cx="217488" cy="1600200"/>
          </a:xfrm>
        </p:spPr>
        <p:txBody>
          <a:bodyPr/>
          <a:lstStyle/>
          <a:p>
            <a:endParaRPr lang="ru-RU"/>
          </a:p>
        </p:txBody>
      </p:sp>
      <p:pic>
        <p:nvPicPr>
          <p:cNvPr id="22532" name="Picture 4" descr="slide0003_image009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396413" y="152400"/>
            <a:ext cx="71437" cy="1600200"/>
          </a:xfrm>
        </p:spPr>
        <p:txBody>
          <a:bodyPr/>
          <a:lstStyle/>
          <a:p>
            <a:endParaRPr lang="ru-RU"/>
          </a:p>
        </p:txBody>
      </p:sp>
      <p:sp>
        <p:nvSpPr>
          <p:cNvPr id="25604" name="Text Box 4"/>
          <p:cNvSpPr txBox="1">
            <a:spLocks noChangeArrowheads="1"/>
          </p:cNvSpPr>
          <p:nvPr>
            <p:ph type="body" idx="1"/>
          </p:nvPr>
        </p:nvSpPr>
        <p:spPr>
          <a:xfrm>
            <a:off x="250825" y="188913"/>
            <a:ext cx="8893175" cy="6669087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ru-RU" sz="400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Организация проектно-исследовательской деятельности младших школьников в форме творческих мастерских- одна из перспективных организационных форм, содействующих развитию проектно-исследовательской деятельности школьников, развитию их творческих способностей.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64613" cy="1773238"/>
          </a:xfrm>
        </p:spPr>
        <p:txBody>
          <a:bodyPr/>
          <a:lstStyle/>
          <a:p>
            <a:r>
              <a:rPr lang="ru-RU" sz="2800">
                <a:solidFill>
                  <a:schemeClr val="tx2"/>
                </a:solidFill>
              </a:rPr>
              <a:t>С чего начать обучение учащихся</a:t>
            </a:r>
            <a:br>
              <a:rPr lang="ru-RU" sz="2800">
                <a:solidFill>
                  <a:schemeClr val="tx2"/>
                </a:solidFill>
              </a:rPr>
            </a:br>
            <a:r>
              <a:rPr lang="ru-RU" sz="2800">
                <a:solidFill>
                  <a:schemeClr val="tx2"/>
                </a:solidFill>
              </a:rPr>
              <a:t> проектно-исследовательской</a:t>
            </a:r>
            <a:br>
              <a:rPr lang="ru-RU" sz="2800">
                <a:solidFill>
                  <a:schemeClr val="tx2"/>
                </a:solidFill>
              </a:rPr>
            </a:br>
            <a:r>
              <a:rPr lang="ru-RU" sz="2800">
                <a:solidFill>
                  <a:schemeClr val="tx2"/>
                </a:solidFill>
              </a:rPr>
              <a:t> деятельности?</a:t>
            </a:r>
            <a:br>
              <a:rPr lang="ru-RU" sz="2800">
                <a:solidFill>
                  <a:schemeClr val="tx2"/>
                </a:solidFill>
              </a:rPr>
            </a:br>
            <a:endParaRPr lang="ru-RU" sz="2800">
              <a:solidFill>
                <a:schemeClr val="tx2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28800"/>
            <a:ext cx="8496300" cy="4408488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3600">
                <a:solidFill>
                  <a:schemeClr val="hlink"/>
                </a:solidFill>
              </a:rPr>
              <a:t> С тренинговых занятий по развитию:</a:t>
            </a:r>
          </a:p>
          <a:p>
            <a:pPr algn="ctr"/>
            <a:r>
              <a:rPr lang="ru-RU" sz="3600">
                <a:solidFill>
                  <a:schemeClr val="hlink"/>
                </a:solidFill>
              </a:rPr>
              <a:t>Информационно-аналитических умений.</a:t>
            </a:r>
          </a:p>
          <a:p>
            <a:pPr algn="ctr"/>
            <a:r>
              <a:rPr lang="ru-RU" sz="3600">
                <a:solidFill>
                  <a:schemeClr val="hlink"/>
                </a:solidFill>
              </a:rPr>
              <a:t>Информационно-поисковых умений.</a:t>
            </a:r>
          </a:p>
          <a:p>
            <a:pPr>
              <a:buFontTx/>
              <a:buNone/>
            </a:pPr>
            <a:endParaRPr lang="ru-RU" sz="360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9396413" y="152400"/>
            <a:ext cx="71437" cy="1600200"/>
          </a:xfrm>
        </p:spPr>
        <p:txBody>
          <a:bodyPr/>
          <a:lstStyle/>
          <a:p>
            <a:r>
              <a:rPr lang="ru-RU"/>
              <a:t>-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785225" cy="6192837"/>
          </a:xfrm>
        </p:spPr>
        <p:txBody>
          <a:bodyPr/>
          <a:lstStyle/>
          <a:p>
            <a:pPr>
              <a:buFontTx/>
              <a:buNone/>
            </a:pPr>
            <a:r>
              <a:rPr lang="ru-RU" sz="2800">
                <a:solidFill>
                  <a:srgbClr val="FF3399"/>
                </a:solidFill>
              </a:rPr>
              <a:t>1.Формирование способности развивать собственную точку зрения, смотреть на объект исследования  с разных сторон.</a:t>
            </a:r>
          </a:p>
          <a:p>
            <a:pPr>
              <a:buFontTx/>
              <a:buNone/>
            </a:pPr>
            <a:endParaRPr lang="ru-RU" sz="2800">
              <a:solidFill>
                <a:srgbClr val="FF3399"/>
              </a:solidFill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50825" y="1773238"/>
            <a:ext cx="8893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>
                <a:solidFill>
                  <a:srgbClr val="FF3399"/>
                </a:solidFill>
              </a:rPr>
              <a:t>2. Развитие умения выдвигать гипотезы.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971550" y="2349500"/>
            <a:ext cx="79930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>
                <a:solidFill>
                  <a:srgbClr val="FF3399"/>
                </a:solidFill>
              </a:rPr>
              <a:t>3. Развитие умений задавать вопросы.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323850" y="3068638"/>
            <a:ext cx="8569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>
                <a:solidFill>
                  <a:srgbClr val="FF3399"/>
                </a:solidFill>
              </a:rPr>
              <a:t>4. Подбор литературы по заданной теме.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250825" y="3644900"/>
            <a:ext cx="87137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>
                <a:solidFill>
                  <a:srgbClr val="FF3399"/>
                </a:solidFill>
              </a:rPr>
              <a:t>5. Ориентировка в словаре, справочной литературе.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684213" y="4724400"/>
            <a:ext cx="828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>
                <a:solidFill>
                  <a:srgbClr val="FF3399"/>
                </a:solidFill>
              </a:rPr>
              <a:t>6. Ориентировка в тексте, ключевые слова.</a:t>
            </a: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1042988" y="5373688"/>
            <a:ext cx="74898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>
                <a:solidFill>
                  <a:srgbClr val="FF3399"/>
                </a:solidFill>
              </a:rPr>
              <a:t>7. Использование умений и навыков</a:t>
            </a:r>
          </a:p>
          <a:p>
            <a:r>
              <a:rPr lang="ru-RU" sz="2800">
                <a:solidFill>
                  <a:srgbClr val="FF3399"/>
                </a:solidFill>
              </a:rPr>
              <a:t> в нестандартной ситуации.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918450" cy="1600200"/>
          </a:xfrm>
        </p:spPr>
        <p:txBody>
          <a:bodyPr/>
          <a:lstStyle/>
          <a:p>
            <a:r>
              <a:rPr lang="ru-RU" sz="3200">
                <a:solidFill>
                  <a:schemeClr val="tx2"/>
                </a:solidFill>
              </a:rPr>
              <a:t>Главная задача начальной школы – обеспечить развитие личности ребенка, его творческих способностей.</a:t>
            </a:r>
            <a:r>
              <a:rPr lang="ru-RU" sz="4000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28800"/>
            <a:ext cx="8497888" cy="476885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3600">
                <a:solidFill>
                  <a:schemeClr val="hlink"/>
                </a:solidFill>
              </a:rPr>
              <a:t>Главная цель педагога – дать школьнику возможность почувствовать свою ценность и значимость, воспитать личность, сочетающую в себе высокие нравственные качества, творческую     индивидуальность, способность к саморазвитию и самореализации.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9396413" y="152400"/>
            <a:ext cx="360362" cy="1600200"/>
          </a:xfrm>
        </p:spPr>
        <p:txBody>
          <a:bodyPr/>
          <a:lstStyle/>
          <a:p>
            <a:endParaRPr lang="ru-RU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60350"/>
            <a:ext cx="8351838" cy="6305550"/>
          </a:xfrm>
        </p:spPr>
        <p:txBody>
          <a:bodyPr/>
          <a:lstStyle/>
          <a:p>
            <a:pPr>
              <a:buFontTx/>
              <a:buNone/>
            </a:pPr>
            <a:r>
              <a:rPr lang="ru-RU">
                <a:solidFill>
                  <a:srgbClr val="FF3399"/>
                </a:solidFill>
              </a:rPr>
              <a:t>8. Формирование умений и навыков </a:t>
            </a:r>
          </a:p>
          <a:p>
            <a:pPr>
              <a:buFontTx/>
              <a:buNone/>
            </a:pPr>
            <a:r>
              <a:rPr lang="ru-RU">
                <a:solidFill>
                  <a:srgbClr val="FF3399"/>
                </a:solidFill>
              </a:rPr>
              <a:t>проектно-исследовательской деятельности.</a:t>
            </a:r>
          </a:p>
          <a:p>
            <a:pPr>
              <a:buFontTx/>
              <a:buNone/>
            </a:pPr>
            <a:r>
              <a:rPr lang="ru-RU">
                <a:solidFill>
                  <a:srgbClr val="FF3399"/>
                </a:solidFill>
              </a:rPr>
              <a:t>9. Выполнение учебного проекта.</a:t>
            </a:r>
          </a:p>
          <a:p>
            <a:endParaRPr lang="ru-RU"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9396413" y="152400"/>
            <a:ext cx="792162" cy="1600200"/>
          </a:xfrm>
        </p:spPr>
        <p:txBody>
          <a:bodyPr/>
          <a:lstStyle/>
          <a:p>
            <a:endParaRPr 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785225" cy="6408737"/>
          </a:xfrm>
        </p:spPr>
        <p:txBody>
          <a:bodyPr/>
          <a:lstStyle/>
          <a:p>
            <a:pPr>
              <a:buFontTx/>
              <a:buNone/>
            </a:pPr>
            <a:r>
              <a:rPr lang="ru-RU">
                <a:solidFill>
                  <a:schemeClr val="tx2"/>
                </a:solidFill>
              </a:rPr>
              <a:t>Защита исследовательских работ.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116013" y="765175"/>
            <a:ext cx="4362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 b="1">
                <a:solidFill>
                  <a:schemeClr val="folHlink"/>
                </a:solidFill>
              </a:rPr>
              <a:t>План доклада: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323850" y="1341438"/>
            <a:ext cx="8496300" cy="478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>
                <a:solidFill>
                  <a:schemeClr val="hlink"/>
                </a:solidFill>
              </a:rPr>
              <a:t>1. Почему избрана эта тема.</a:t>
            </a:r>
          </a:p>
          <a:p>
            <a:r>
              <a:rPr lang="ru-RU" sz="2800">
                <a:solidFill>
                  <a:schemeClr val="hlink"/>
                </a:solidFill>
              </a:rPr>
              <a:t>2. Какую цель преследовало исследование.</a:t>
            </a:r>
          </a:p>
          <a:p>
            <a:r>
              <a:rPr lang="ru-RU" sz="2800">
                <a:solidFill>
                  <a:schemeClr val="hlink"/>
                </a:solidFill>
              </a:rPr>
              <a:t>3. Какие ставились задачи.</a:t>
            </a:r>
          </a:p>
          <a:p>
            <a:r>
              <a:rPr lang="ru-RU" sz="2800">
                <a:solidFill>
                  <a:schemeClr val="hlink"/>
                </a:solidFill>
              </a:rPr>
              <a:t>4.Какие гипотезы проверялись</a:t>
            </a:r>
          </a:p>
          <a:p>
            <a:r>
              <a:rPr lang="ru-RU" sz="2800">
                <a:solidFill>
                  <a:schemeClr val="hlink"/>
                </a:solidFill>
              </a:rPr>
              <a:t>5. Какие использовались методы и средства исследования.</a:t>
            </a:r>
          </a:p>
          <a:p>
            <a:r>
              <a:rPr lang="ru-RU" sz="2800">
                <a:solidFill>
                  <a:schemeClr val="hlink"/>
                </a:solidFill>
              </a:rPr>
              <a:t>6. Каким был план исследования.</a:t>
            </a:r>
          </a:p>
          <a:p>
            <a:r>
              <a:rPr lang="ru-RU" sz="2800">
                <a:solidFill>
                  <a:schemeClr val="hlink"/>
                </a:solidFill>
              </a:rPr>
              <a:t>7.  Какие результаты получены.</a:t>
            </a:r>
          </a:p>
          <a:p>
            <a:r>
              <a:rPr lang="ru-RU" sz="2800">
                <a:solidFill>
                  <a:schemeClr val="hlink"/>
                </a:solidFill>
              </a:rPr>
              <a:t>8. Какие выводы сделаны по итогам исследования.</a:t>
            </a:r>
          </a:p>
          <a:p>
            <a:r>
              <a:rPr lang="ru-RU" sz="2800">
                <a:solidFill>
                  <a:schemeClr val="hlink"/>
                </a:solidFill>
              </a:rPr>
              <a:t>9. Что можно исследовать в этом направлении.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9324975" y="152400"/>
            <a:ext cx="142875" cy="1600200"/>
          </a:xfrm>
        </p:spPr>
        <p:txBody>
          <a:bodyPr/>
          <a:lstStyle/>
          <a:p>
            <a:endParaRPr 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0350"/>
            <a:ext cx="7696200" cy="522605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400" b="1">
                <a:solidFill>
                  <a:schemeClr val="hlink"/>
                </a:solidFill>
              </a:rPr>
              <a:t>Этапы работы над проектом.</a:t>
            </a:r>
          </a:p>
          <a:p>
            <a:pPr algn="ctr">
              <a:buFontTx/>
              <a:buNone/>
            </a:pPr>
            <a:endParaRPr lang="ru-RU" sz="2400" b="1">
              <a:solidFill>
                <a:schemeClr val="hlink"/>
              </a:solidFill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692150"/>
            <a:ext cx="9144000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000066"/>
                </a:solidFill>
              </a:rPr>
              <a:t>1 этап: инициирующий.	</a:t>
            </a:r>
            <a:r>
              <a:rPr lang="ru-RU" sz="2400" b="1">
                <a:solidFill>
                  <a:srgbClr val="D29600"/>
                </a:solidFill>
              </a:rPr>
              <a:t>Учитель формулирует проблему, ситуацию, цель, задачи.</a:t>
            </a:r>
            <a:r>
              <a:rPr lang="ru-RU" sz="2400" b="1">
                <a:solidFill>
                  <a:schemeClr val="tx2"/>
                </a:solidFill>
              </a:rPr>
              <a:t>	</a:t>
            </a:r>
            <a:r>
              <a:rPr lang="ru-RU" sz="2400" b="1">
                <a:solidFill>
                  <a:srgbClr val="6600CC"/>
                </a:solidFill>
              </a:rPr>
              <a:t>Дети вживаются в ситуацию, осуществляют уточнение целей и задач.</a:t>
            </a:r>
          </a:p>
          <a:p>
            <a:r>
              <a:rPr lang="ru-RU" sz="2400" b="1">
                <a:solidFill>
                  <a:srgbClr val="000066"/>
                </a:solidFill>
              </a:rPr>
              <a:t>2 этап: основополагающий.</a:t>
            </a:r>
            <a:r>
              <a:rPr lang="ru-RU" sz="2400" b="1">
                <a:solidFill>
                  <a:schemeClr val="tx2"/>
                </a:solidFill>
              </a:rPr>
              <a:t>	</a:t>
            </a:r>
            <a:r>
              <a:rPr lang="ru-RU" sz="2400" b="1">
                <a:solidFill>
                  <a:srgbClr val="D29600"/>
                </a:solidFill>
              </a:rPr>
              <a:t>Учитель предлагает: организовать группы, распределить в группах роли, спланировать деятельность.</a:t>
            </a:r>
          </a:p>
          <a:p>
            <a:r>
              <a:rPr lang="ru-RU" sz="2400" b="1">
                <a:solidFill>
                  <a:srgbClr val="D29600"/>
                </a:solidFill>
              </a:rPr>
              <a:t>Знакомит с различными формами презентации результатов.</a:t>
            </a:r>
            <a:r>
              <a:rPr lang="ru-RU" sz="2400" b="1">
                <a:solidFill>
                  <a:schemeClr val="tx2"/>
                </a:solidFill>
              </a:rPr>
              <a:t>	</a:t>
            </a:r>
            <a:r>
              <a:rPr lang="ru-RU" sz="2400" b="1">
                <a:solidFill>
                  <a:srgbClr val="6600CC"/>
                </a:solidFill>
              </a:rPr>
              <a:t>Дети анализируют проблему, разбиваются на группы, распределяют роли, планируют работу, выбирают форму презентации результатов.</a:t>
            </a:r>
          </a:p>
          <a:p>
            <a:r>
              <a:rPr lang="ru-RU" sz="2400" b="1">
                <a:solidFill>
                  <a:srgbClr val="000066"/>
                </a:solidFill>
              </a:rPr>
              <a:t>3 этап: прагматический.</a:t>
            </a:r>
            <a:r>
              <a:rPr lang="ru-RU" sz="2400" b="1">
                <a:solidFill>
                  <a:schemeClr val="tx2"/>
                </a:solidFill>
              </a:rPr>
              <a:t>	</a:t>
            </a:r>
            <a:r>
              <a:rPr lang="ru-RU" sz="2400" b="1">
                <a:solidFill>
                  <a:srgbClr val="D29600"/>
                </a:solidFill>
              </a:rPr>
              <a:t>Учитель консультирует, ненавязчиво контролирует, репетирует презентацию результатов.</a:t>
            </a:r>
            <a:r>
              <a:rPr lang="ru-RU" sz="2400" b="1">
                <a:solidFill>
                  <a:schemeClr val="tx2"/>
                </a:solidFill>
              </a:rPr>
              <a:t>	</a:t>
            </a:r>
            <a:r>
              <a:rPr lang="ru-RU" sz="2400" b="1">
                <a:solidFill>
                  <a:srgbClr val="6600CC"/>
                </a:solidFill>
              </a:rPr>
              <a:t>Дети работают самостоятельно и сообща, консультируются, собирают информацию,  «добывают» недостающие знания, готовят презентацию результатов.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9685338" y="152400"/>
            <a:ext cx="287337" cy="1600200"/>
          </a:xfrm>
        </p:spPr>
        <p:txBody>
          <a:bodyPr/>
          <a:lstStyle/>
          <a:p>
            <a:endParaRPr lang="ru-RU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33375"/>
            <a:ext cx="8785225" cy="6191250"/>
          </a:xfrm>
        </p:spPr>
        <p:txBody>
          <a:bodyPr/>
          <a:lstStyle/>
          <a:p>
            <a:pPr algn="ctr">
              <a:buFontTx/>
              <a:buNone/>
            </a:pPr>
            <a:endParaRPr lang="ru-RU" sz="2400" b="1">
              <a:solidFill>
                <a:schemeClr val="tx2"/>
              </a:solidFill>
            </a:endParaRPr>
          </a:p>
          <a:p>
            <a:pPr algn="ctr">
              <a:buFontTx/>
              <a:buNone/>
            </a:pPr>
            <a:r>
              <a:rPr lang="ru-RU" sz="2400" b="1">
                <a:solidFill>
                  <a:srgbClr val="000066"/>
                </a:solidFill>
              </a:rPr>
              <a:t>4 этап: заключительный.</a:t>
            </a:r>
            <a:r>
              <a:rPr lang="ru-RU" sz="2400" b="1">
                <a:solidFill>
                  <a:schemeClr val="tx2"/>
                </a:solidFill>
              </a:rPr>
              <a:t>	</a:t>
            </a:r>
            <a:r>
              <a:rPr lang="ru-RU" sz="2400" b="1">
                <a:solidFill>
                  <a:srgbClr val="D29600"/>
                </a:solidFill>
              </a:rPr>
              <a:t>Учитель обобщает результаты, подводит итоги, оценивает умения обосновывать своё мнение, работать в группе на общий результат.</a:t>
            </a:r>
            <a:r>
              <a:rPr lang="ru-RU" sz="2400" b="1">
                <a:solidFill>
                  <a:schemeClr val="tx2"/>
                </a:solidFill>
              </a:rPr>
              <a:t>	</a:t>
            </a:r>
            <a:r>
              <a:rPr lang="ru-RU" sz="2400" b="1">
                <a:solidFill>
                  <a:srgbClr val="6600CC"/>
                </a:solidFill>
              </a:rPr>
              <a:t>Дети защищают проект, проводят рефлексию деятельности, дают оценку её результативности.</a:t>
            </a:r>
          </a:p>
          <a:p>
            <a:pPr algn="ctr">
              <a:buFontTx/>
              <a:buNone/>
            </a:pPr>
            <a:endParaRPr lang="ru-RU" sz="2400" b="1">
              <a:solidFill>
                <a:srgbClr val="6600CC"/>
              </a:solidFill>
            </a:endParaRPr>
          </a:p>
          <a:p>
            <a:pPr algn="ctr">
              <a:buFontTx/>
              <a:buNone/>
            </a:pPr>
            <a:r>
              <a:rPr lang="ru-RU" sz="2400" b="1">
                <a:solidFill>
                  <a:srgbClr val="000066"/>
                </a:solidFill>
              </a:rPr>
              <a:t>5 этап: итоговый.</a:t>
            </a:r>
            <a:r>
              <a:rPr lang="ru-RU" sz="2400" b="1">
                <a:solidFill>
                  <a:schemeClr val="tx2"/>
                </a:solidFill>
              </a:rPr>
              <a:t>	</a:t>
            </a:r>
            <a:r>
              <a:rPr lang="ru-RU" sz="2400" b="1">
                <a:solidFill>
                  <a:srgbClr val="6600CC"/>
                </a:solidFill>
              </a:rPr>
              <a:t>Представление готового продукта.</a:t>
            </a:r>
          </a:p>
          <a:p>
            <a:pPr algn="ctr">
              <a:buFontTx/>
              <a:buNone/>
            </a:pPr>
            <a:r>
              <a:rPr lang="ru-RU" sz="2400" b="1">
                <a:solidFill>
                  <a:srgbClr val="6600CC"/>
                </a:solidFill>
              </a:rPr>
              <a:t>Рефлексия выполненной работы.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396413" y="152400"/>
            <a:ext cx="431800" cy="1600200"/>
          </a:xfrm>
        </p:spPr>
        <p:txBody>
          <a:bodyPr/>
          <a:lstStyle/>
          <a:p>
            <a:endParaRPr 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2800">
                <a:solidFill>
                  <a:srgbClr val="FF3399"/>
                </a:solidFill>
              </a:rPr>
              <a:t>Возможность максимальной реализации способностей детей заложена в самой концепции метода проектно-исследовательской деятельности. Её решение связано с развитием как интеллектуального, так и творческого потенциала учащихся. Наконец, следует отметить, что в рамках проектной деятельности создаются также важные предпосылки для формирования у учащихся специфических умений и навыков общеучебного и коммуникативного характера, которые в рамках традиционного обучения активизируются лишь в незначительной степени. </a:t>
            </a:r>
            <a:endParaRPr lang="ru-RU" sz="2800" b="1">
              <a:solidFill>
                <a:srgbClr val="FF3399"/>
              </a:solidFill>
            </a:endParaRPr>
          </a:p>
          <a:p>
            <a:pPr>
              <a:buFontTx/>
              <a:buNone/>
            </a:pPr>
            <a:endParaRPr lang="ru-RU" sz="2800"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36838"/>
            <a:ext cx="8134350" cy="1008062"/>
          </a:xfrm>
        </p:spPr>
        <p:txBody>
          <a:bodyPr/>
          <a:lstStyle/>
          <a:p>
            <a:r>
              <a:rPr lang="ru-RU" sz="4800">
                <a:solidFill>
                  <a:schemeClr val="tx2"/>
                </a:solidFill>
              </a:rPr>
              <a:t>Спасибо за внимание.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96413" y="1828800"/>
            <a:ext cx="71437" cy="36576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9396413" y="152400"/>
            <a:ext cx="215900" cy="1600200"/>
          </a:xfrm>
        </p:spPr>
        <p:txBody>
          <a:bodyPr/>
          <a:lstStyle/>
          <a:p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333375"/>
            <a:ext cx="8713787" cy="619125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000">
                <a:solidFill>
                  <a:srgbClr val="3333CC"/>
                </a:solidFill>
              </a:rPr>
              <a:t>Задача образования - помочь ученикам освоить такие способы действия, которые окажутся необходимыми в их будущей жизни, помочь учащимся этот выбор сделать осознанно, то есть объективно оценить свои силы и возможности, интересы и склонности, реализовать свои способности.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9396413" y="152400"/>
            <a:ext cx="576262" cy="1600200"/>
          </a:xfrm>
        </p:spPr>
        <p:txBody>
          <a:bodyPr/>
          <a:lstStyle/>
          <a:p>
            <a:endParaRPr lang="ru-RU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60350"/>
            <a:ext cx="8569325" cy="659765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3600">
                <a:solidFill>
                  <a:srgbClr val="D29600"/>
                </a:solidFill>
              </a:rPr>
              <a:t>Способность трактуется как индивидуально-психологические особенности личности, являющиеся условиями успешного выполнения определенной деятельности. Включают в себя как отдельные знания умения и навыки, так и готовность к обучению новым способом и приемам деятельности.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9540875" y="152400"/>
            <a:ext cx="144463" cy="1600200"/>
          </a:xfrm>
        </p:spPr>
        <p:txBody>
          <a:bodyPr/>
          <a:lstStyle/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33375"/>
            <a:ext cx="8569325" cy="619125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000">
                <a:solidFill>
                  <a:srgbClr val="FF3399"/>
                </a:solidFill>
              </a:rPr>
              <a:t>Способности человека можно представить в виде дерева, где:</a:t>
            </a:r>
          </a:p>
          <a:p>
            <a:pPr algn="ctr"/>
            <a:r>
              <a:rPr lang="ru-RU" sz="4000">
                <a:solidFill>
                  <a:srgbClr val="FF3399"/>
                </a:solidFill>
              </a:rPr>
              <a:t>корни — природные задатки человека, </a:t>
            </a:r>
          </a:p>
          <a:p>
            <a:pPr algn="ctr"/>
            <a:r>
              <a:rPr lang="ru-RU" sz="4000">
                <a:solidFill>
                  <a:srgbClr val="FF3399"/>
                </a:solidFill>
              </a:rPr>
              <a:t>ствол — общие способности, </a:t>
            </a:r>
          </a:p>
          <a:p>
            <a:pPr algn="ctr"/>
            <a:r>
              <a:rPr lang="ru-RU" sz="4000">
                <a:solidFill>
                  <a:srgbClr val="FF3399"/>
                </a:solidFill>
              </a:rPr>
              <a:t>ветви — специальные способности, в том числе и творческие.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9396413" y="152400"/>
            <a:ext cx="71437" cy="1600200"/>
          </a:xfrm>
        </p:spPr>
        <p:txBody>
          <a:bodyPr/>
          <a:lstStyle/>
          <a:p>
            <a:endParaRPr lang="ru-RU"/>
          </a:p>
        </p:txBody>
      </p:sp>
      <p:pic>
        <p:nvPicPr>
          <p:cNvPr id="12292" name="Picture 4" descr="slide0002_image001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63713" y="620713"/>
            <a:ext cx="5832475" cy="4392612"/>
          </a:xfrm>
          <a:ln/>
        </p:spPr>
      </p:pic>
      <p:sp>
        <p:nvSpPr>
          <p:cNvPr id="12293" name="Rectangle 5"/>
          <p:cNvSpPr>
            <a:spLocks noChangeArrowheads="1"/>
          </p:cNvSpPr>
          <p:nvPr/>
        </p:nvSpPr>
        <p:spPr bwMode="auto">
          <a:xfrm rot="10800000" flipV="1">
            <a:off x="511175" y="5075238"/>
            <a:ext cx="82486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3200">
                <a:solidFill>
                  <a:srgbClr val="FF3399"/>
                </a:solidFill>
              </a:rPr>
              <a:t>Чем больше ветвей, тем дерево мощней, пышней и ветвистее его крона.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395288" y="404813"/>
            <a:ext cx="8497887" cy="6048375"/>
          </a:xfrm>
        </p:spPr>
        <p:txBody>
          <a:bodyPr/>
          <a:lstStyle/>
          <a:p>
            <a:r>
              <a:rPr lang="ru-RU" sz="4000">
                <a:solidFill>
                  <a:schemeClr val="tx2"/>
                </a:solidFill>
              </a:rPr>
              <a:t>Важно именно в начальной школе создать психолого-педагогические условия для реализации возрастной потребности в поисковой активности, которая реализуется в организации и проведении  проекто-исследовательской деятельности.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 flipH="1">
            <a:off x="9396413" y="152400"/>
            <a:ext cx="431800" cy="1600200"/>
          </a:xfrm>
        </p:spPr>
        <p:txBody>
          <a:bodyPr/>
          <a:lstStyle/>
          <a:p>
            <a:endParaRPr lang="ru-RU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60350"/>
            <a:ext cx="8569325" cy="626427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800">
                <a:solidFill>
                  <a:srgbClr val="800000"/>
                </a:solidFill>
              </a:rPr>
              <a:t>Что приобретают учащиеся при работе над проектами? Во-первых, деятельность. Каждый что-то обдумывал, предлагал, т.е. </a:t>
            </a:r>
            <a:r>
              <a:rPr lang="ru-RU" sz="2800" u="sng">
                <a:solidFill>
                  <a:srgbClr val="800000"/>
                </a:solidFill>
              </a:rPr>
              <a:t>мыслительная деятельность</a:t>
            </a:r>
            <a:r>
              <a:rPr lang="ru-RU" sz="2800">
                <a:solidFill>
                  <a:srgbClr val="800000"/>
                </a:solidFill>
              </a:rPr>
              <a:t>. Была и </a:t>
            </a:r>
            <a:r>
              <a:rPr lang="ru-RU" sz="2800" u="sng">
                <a:solidFill>
                  <a:srgbClr val="800000"/>
                </a:solidFill>
              </a:rPr>
              <a:t>коммуникативная деятельность</a:t>
            </a:r>
            <a:r>
              <a:rPr lang="ru-RU" sz="2800">
                <a:solidFill>
                  <a:srgbClr val="800000"/>
                </a:solidFill>
              </a:rPr>
              <a:t> – все делились своими мыслями, идеями. Была и </a:t>
            </a:r>
            <a:r>
              <a:rPr lang="ru-RU" sz="2800" u="sng">
                <a:solidFill>
                  <a:srgbClr val="800000"/>
                </a:solidFill>
              </a:rPr>
              <a:t>практическая работа</a:t>
            </a:r>
            <a:r>
              <a:rPr lang="ru-RU" sz="2800">
                <a:solidFill>
                  <a:srgbClr val="800000"/>
                </a:solidFill>
              </a:rPr>
              <a:t>. Работа по выполнению проектов в начальной школе чаще всего бывает групповой, такая организация подразумевает распределение ролей, выполнение работы каждым учеником и объединение усилий каждого в единый результат.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467850" y="152400"/>
            <a:ext cx="217488" cy="1600200"/>
          </a:xfrm>
        </p:spPr>
        <p:txBody>
          <a:bodyPr/>
          <a:lstStyle/>
          <a:p>
            <a:endParaRPr 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60350"/>
            <a:ext cx="8569325" cy="61214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>
                <a:solidFill>
                  <a:srgbClr val="660033"/>
                </a:solidFill>
              </a:rPr>
              <a:t>Работа над проектами позволяет выработать и развить специфические умения и навыки проектирования, а именно</a:t>
            </a:r>
            <a:r>
              <a:rPr lang="ru-RU" b="1">
                <a:solidFill>
                  <a:srgbClr val="660033"/>
                </a:solidFill>
              </a:rPr>
              <a:t>:</a:t>
            </a:r>
            <a:r>
              <a:rPr lang="ru-RU">
                <a:solidFill>
                  <a:srgbClr val="660033"/>
                </a:solidFill>
              </a:rPr>
              <a:t> освоение навыков целеполагания, формулирования проблемы, планирования работы, умение ориентироваться в информационном пространстве, умение самостоятельно конструировать свои наработки, творчески оформить свою работу, презентовать ее.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108</TotalTime>
  <Words>807</Words>
  <Application>Microsoft Office PowerPoint</Application>
  <PresentationFormat>Экран (4:3)</PresentationFormat>
  <Paragraphs>70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Arial</vt:lpstr>
      <vt:lpstr>Comic Sans MS</vt:lpstr>
      <vt:lpstr>Пастель</vt:lpstr>
      <vt:lpstr>«Развитие творческих способностей учащихся начальных классов при организации проектно-исследовательской деятельности».</vt:lpstr>
      <vt:lpstr>Главная задача начальной школы – обеспечить развитие личности ребенка, его творческих способностей. </vt:lpstr>
      <vt:lpstr>Слайд 3</vt:lpstr>
      <vt:lpstr>Слайд 4</vt:lpstr>
      <vt:lpstr>Слайд 5</vt:lpstr>
      <vt:lpstr>Слайд 6</vt:lpstr>
      <vt:lpstr>Важно именно в начальной школе создать психолого-педагогические условия для реализации возрастной потребности в поисковой активности, которая реализуется в организации и проведении  проекто-исследовательской деятельности.</vt:lpstr>
      <vt:lpstr>Слайд 8</vt:lpstr>
      <vt:lpstr>Слайд 9</vt:lpstr>
      <vt:lpstr>Слайд 10</vt:lpstr>
      <vt:lpstr>Слайд 11</vt:lpstr>
      <vt:lpstr>Слайд 12</vt:lpstr>
      <vt:lpstr>Умения, приобретаемые учащимися в ходе реализации проектно-исследовательской деятельности:</vt:lpstr>
      <vt:lpstr>Слайд 14</vt:lpstr>
      <vt:lpstr>Слайд 15</vt:lpstr>
      <vt:lpstr>Слайд 16</vt:lpstr>
      <vt:lpstr>Слайд 17</vt:lpstr>
      <vt:lpstr>С чего начать обучение учащихся  проектно-исследовательской  деятельности? </vt:lpstr>
      <vt:lpstr>-</vt:lpstr>
      <vt:lpstr>Слайд 20</vt:lpstr>
      <vt:lpstr>Слайд 21</vt:lpstr>
      <vt:lpstr>Слайд 22</vt:lpstr>
      <vt:lpstr>Слайд 23</vt:lpstr>
      <vt:lpstr>Слайд 24</vt:lpstr>
      <vt:lpstr>Спасибо за внимание.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«Развитие творческих способностей учащихся начальных классов при организации проектно-исследовательской деятельности».</dc:title>
  <dc:creator>Admin</dc:creator>
  <cp:lastModifiedBy>Дарёна</cp:lastModifiedBy>
  <cp:revision>9</cp:revision>
  <dcterms:created xsi:type="dcterms:W3CDTF">2009-12-20T12:23:29Z</dcterms:created>
  <dcterms:modified xsi:type="dcterms:W3CDTF">2012-06-05T01:23:57Z</dcterms:modified>
</cp:coreProperties>
</file>