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3" r:id="rId3"/>
    <p:sldId id="284" r:id="rId4"/>
    <p:sldId id="285" r:id="rId5"/>
    <p:sldId id="286" r:id="rId6"/>
    <p:sldId id="287" r:id="rId7"/>
    <p:sldId id="258" r:id="rId8"/>
    <p:sldId id="259" r:id="rId9"/>
    <p:sldId id="260" r:id="rId10"/>
    <p:sldId id="261" r:id="rId11"/>
    <p:sldId id="278" r:id="rId12"/>
    <p:sldId id="262" r:id="rId13"/>
    <p:sldId id="263" r:id="rId14"/>
    <p:sldId id="264" r:id="rId15"/>
    <p:sldId id="265" r:id="rId16"/>
    <p:sldId id="268" r:id="rId17"/>
    <p:sldId id="269" r:id="rId18"/>
    <p:sldId id="271" r:id="rId19"/>
    <p:sldId id="267" r:id="rId20"/>
    <p:sldId id="272" r:id="rId21"/>
    <p:sldId id="279" r:id="rId22"/>
    <p:sldId id="274" r:id="rId23"/>
    <p:sldId id="281" r:id="rId24"/>
    <p:sldId id="275" r:id="rId25"/>
    <p:sldId id="276" r:id="rId26"/>
    <p:sldId id="280" r:id="rId27"/>
    <p:sldId id="277" r:id="rId28"/>
    <p:sldId id="282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E9A629-B65A-49CC-94FC-F3E6A8808CF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99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9343BA-6064-4A47-82FF-F6C337F518B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682EF8-BABA-4D72-A1F4-ED723C28EE93}" type="slidenum">
              <a:rPr lang="ru-RU"/>
              <a:pPr/>
              <a:t>1</a:t>
            </a:fld>
            <a:endParaRPr lang="ru-RU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7F0981-40A5-4A9F-91F3-5BC79DB63F4E}" type="slidenum">
              <a:rPr lang="ru-RU"/>
              <a:pPr/>
              <a:t>10</a:t>
            </a:fld>
            <a:endParaRPr lang="ru-RU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7E83CB-0226-425F-BE66-5FAAECB7E13C}" type="slidenum">
              <a:rPr lang="ru-RU"/>
              <a:pPr/>
              <a:t>11</a:t>
            </a:fld>
            <a:endParaRPr lang="ru-RU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A7BEA8-6A7A-49B9-AB89-DE78DE3E5976}" type="slidenum">
              <a:rPr lang="ru-RU"/>
              <a:pPr/>
              <a:t>12</a:t>
            </a:fld>
            <a:endParaRPr lang="ru-RU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A004F2-269B-4575-8388-75C25E74E72C}" type="slidenum">
              <a:rPr lang="ru-RU"/>
              <a:pPr/>
              <a:t>13</a:t>
            </a:fld>
            <a:endParaRPr lang="ru-RU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F3979-D103-426B-9E86-35D940C7DEBA}" type="slidenum">
              <a:rPr lang="ru-RU"/>
              <a:pPr/>
              <a:t>14</a:t>
            </a:fld>
            <a:endParaRPr lang="ru-RU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994CC1-C543-4711-BBDC-3ECBA2FD182B}" type="slidenum">
              <a:rPr lang="ru-RU"/>
              <a:pPr/>
              <a:t>15</a:t>
            </a:fld>
            <a:endParaRPr lang="ru-RU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E33977-0CF0-43DE-B06C-4A6069CD40F0}" type="slidenum">
              <a:rPr lang="ru-RU"/>
              <a:pPr/>
              <a:t>16</a:t>
            </a:fld>
            <a:endParaRPr lang="ru-RU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4CF4C3-0941-4D94-89B3-17D0D1293DBC}" type="slidenum">
              <a:rPr lang="ru-RU"/>
              <a:pPr/>
              <a:t>17</a:t>
            </a:fld>
            <a:endParaRPr lang="ru-RU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6A879-2117-49AA-BDE6-8E815CD4F389}" type="slidenum">
              <a:rPr lang="ru-RU"/>
              <a:pPr/>
              <a:t>18</a:t>
            </a:fld>
            <a:endParaRPr lang="ru-RU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61519-6CCA-4EA7-93C4-C9808DFEE0D3}" type="slidenum">
              <a:rPr lang="ru-RU"/>
              <a:pPr/>
              <a:t>19</a:t>
            </a:fld>
            <a:endParaRPr lang="ru-RU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A8DDA9-A5F1-40F1-AE41-8A23778385A9}" type="slidenum">
              <a:rPr lang="ru-RU"/>
              <a:pPr/>
              <a:t>2</a:t>
            </a:fld>
            <a:endParaRPr lang="ru-RU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B00E1E-9066-45BE-9D3B-2AC2977FCF39}" type="slidenum">
              <a:rPr lang="ru-RU"/>
              <a:pPr/>
              <a:t>20</a:t>
            </a:fld>
            <a:endParaRPr lang="ru-RU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66377-954C-4844-8746-C10055CAE565}" type="slidenum">
              <a:rPr lang="ru-RU"/>
              <a:pPr/>
              <a:t>21</a:t>
            </a:fld>
            <a:endParaRPr lang="ru-RU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EC4724-F17F-4797-84C9-B330D3307FDF}" type="slidenum">
              <a:rPr lang="ru-RU"/>
              <a:pPr/>
              <a:t>22</a:t>
            </a:fld>
            <a:endParaRPr lang="ru-RU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D5069-F411-4ABC-A7F0-3ACA76CA6F79}" type="slidenum">
              <a:rPr lang="ru-RU"/>
              <a:pPr/>
              <a:t>23</a:t>
            </a:fld>
            <a:endParaRPr lang="ru-RU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68BC2-EF9D-4B1C-82BC-178BE0769F5B}" type="slidenum">
              <a:rPr lang="ru-RU"/>
              <a:pPr/>
              <a:t>24</a:t>
            </a:fld>
            <a:endParaRPr lang="ru-RU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E734EB-D68B-4115-AFB1-DF755651A4CF}" type="slidenum">
              <a:rPr lang="ru-RU"/>
              <a:pPr/>
              <a:t>25</a:t>
            </a:fld>
            <a:endParaRPr lang="ru-RU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B9E9CD-0C6C-4029-AF4E-8C8A2845C7A6}" type="slidenum">
              <a:rPr lang="ru-RU"/>
              <a:pPr/>
              <a:t>26</a:t>
            </a:fld>
            <a:endParaRPr lang="ru-RU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EEE51E-E58F-4A92-A731-37F017C1C94B}" type="slidenum">
              <a:rPr lang="ru-RU"/>
              <a:pPr/>
              <a:t>27</a:t>
            </a:fld>
            <a:endParaRPr lang="ru-RU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669C4-F540-4009-8DDE-697211DB445A}" type="slidenum">
              <a:rPr lang="ru-RU"/>
              <a:pPr/>
              <a:t>28</a:t>
            </a:fld>
            <a:endParaRPr lang="ru-RU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1F0DC2-D35D-4DC5-962C-0F83046871DE}" type="slidenum">
              <a:rPr lang="ru-RU"/>
              <a:pPr/>
              <a:t>3</a:t>
            </a:fld>
            <a:endParaRPr lang="ru-RU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A3ACA2-9B31-4A20-A4A9-BCF346484B41}" type="slidenum">
              <a:rPr lang="ru-RU"/>
              <a:pPr/>
              <a:t>4</a:t>
            </a:fld>
            <a:endParaRPr lang="ru-RU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92DF21-5DB3-4315-88BD-AFBA32DF2ADB}" type="slidenum">
              <a:rPr lang="ru-RU"/>
              <a:pPr/>
              <a:t>5</a:t>
            </a:fld>
            <a:endParaRPr lang="ru-RU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FC7958-69DE-4271-8296-D854E271E28C}" type="slidenum">
              <a:rPr lang="ru-RU"/>
              <a:pPr/>
              <a:t>6</a:t>
            </a:fld>
            <a:endParaRPr lang="ru-RU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6B0696-D4D6-4C6D-84E1-28BAB9DAC394}" type="slidenum">
              <a:rPr lang="ru-RU"/>
              <a:pPr/>
              <a:t>7</a:t>
            </a:fld>
            <a:endParaRPr lang="ru-RU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9B9D0F-D547-4587-B5A4-DCC0E531B67F}" type="slidenum">
              <a:rPr lang="ru-RU"/>
              <a:pPr/>
              <a:t>8</a:t>
            </a:fld>
            <a:endParaRPr lang="ru-RU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030310-9575-4157-896A-A99F6D2292B9}" type="slidenum">
              <a:rPr lang="ru-RU"/>
              <a:pPr/>
              <a:t>9</a:t>
            </a:fld>
            <a:endParaRPr lang="ru-RU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gradFill rotWithShape="0">
          <a:gsLst>
            <a:gs pos="0">
              <a:srgbClr val="663012"/>
            </a:gs>
            <a:gs pos="30000">
              <a:srgbClr val="A65528"/>
            </a:gs>
            <a:gs pos="70000">
              <a:srgbClr val="D49E6C"/>
            </a:gs>
            <a:gs pos="100000">
              <a:srgbClr val="D6B19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676400"/>
            <a:ext cx="60960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200400"/>
            <a:ext cx="6096000" cy="914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096000" y="6245225"/>
            <a:ext cx="1631950" cy="476250"/>
          </a:xfrm>
        </p:spPr>
        <p:txBody>
          <a:bodyPr/>
          <a:lstStyle>
            <a:lvl1pPr>
              <a:defRPr/>
            </a:lvl1pPr>
          </a:lstStyle>
          <a:p>
            <a:fld id="{0AC4EBA1-9B7B-4E04-885C-A34EB74A20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A8AC5-AC56-458E-85F3-FB2E2A90D1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134100" y="457200"/>
            <a:ext cx="1562100" cy="5668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47800" y="457200"/>
            <a:ext cx="4533900" cy="5668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0324E-E0D6-4A80-868D-0104769304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E19CD-D8C5-4438-A856-464E67C2D8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E8F0C-1E54-407A-9889-176B48E495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478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0480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A1604-1073-4E48-9571-A9F2083862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09E33-3E92-4D81-8CAC-C8A3ACCA54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AACC2-0C21-4060-8D94-5D005DD53E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0BF2D-8500-411E-B8E7-01A1EA8769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6D3E7-DDA7-4681-B9DE-724336DA6A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1CE0E-5A53-4989-B070-0CFCFBF59C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663012"/>
            </a:gs>
            <a:gs pos="30000">
              <a:srgbClr val="A65528"/>
            </a:gs>
            <a:gs pos="70000">
              <a:srgbClr val="D49E6C"/>
            </a:gs>
            <a:gs pos="100000">
              <a:srgbClr val="D6B19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457200"/>
            <a:ext cx="6248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752600"/>
            <a:ext cx="62484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5225"/>
            <a:ext cx="1600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245225"/>
            <a:ext cx="1622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D216D07A-3952-45CF-A653-5BE468A3AE69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rg.ru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oza.ru/author.html?vasyikov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685800"/>
            <a:ext cx="6096000" cy="1470025"/>
          </a:xfrm>
        </p:spPr>
        <p:txBody>
          <a:bodyPr/>
          <a:lstStyle/>
          <a:p>
            <a:r>
              <a:rPr lang="ru-RU" sz="3600"/>
              <a:t>Структура портфолио студента.</a:t>
            </a:r>
            <a:br>
              <a:rPr lang="ru-RU" sz="3600"/>
            </a:br>
            <a:r>
              <a:rPr lang="ru-RU" sz="3600"/>
              <a:t>Методическая разработка для педагогов.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200400"/>
            <a:ext cx="4876800" cy="2971800"/>
          </a:xfrm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ru-RU" sz="2800"/>
              <a:t>Бобровский филиал ГОУ  СПО  СО  «УКСАП»</a:t>
            </a:r>
          </a:p>
          <a:p>
            <a:pPr algn="r">
              <a:lnSpc>
                <a:spcPct val="90000"/>
              </a:lnSpc>
            </a:pPr>
            <a:r>
              <a:rPr lang="ru-RU" sz="2800"/>
              <a:t>Разработка: рук.МО –</a:t>
            </a:r>
          </a:p>
          <a:p>
            <a:pPr algn="r">
              <a:lnSpc>
                <a:spcPct val="90000"/>
              </a:lnSpc>
            </a:pPr>
            <a:r>
              <a:rPr lang="ru-RU" sz="2800"/>
              <a:t>Дёгтева Т.А.</a:t>
            </a:r>
          </a:p>
          <a:p>
            <a:pPr algn="r">
              <a:lnSpc>
                <a:spcPct val="90000"/>
              </a:lnSpc>
            </a:pPr>
            <a:endParaRPr lang="ru-RU" sz="2800"/>
          </a:p>
          <a:p>
            <a:pPr algn="r">
              <a:lnSpc>
                <a:spcPct val="90000"/>
              </a:lnSpc>
            </a:pPr>
            <a:r>
              <a:rPr lang="ru-RU" sz="2800"/>
              <a:t>2011г.</a:t>
            </a:r>
          </a:p>
        </p:txBody>
      </p:sp>
      <p:pic>
        <p:nvPicPr>
          <p:cNvPr id="4100" name="Picture 4" descr="я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29400" y="3352800"/>
            <a:ext cx="2068513" cy="2705100"/>
          </a:xfrm>
          <a:prstGeom prst="rect">
            <a:avLst/>
          </a:prstGeom>
          <a:noFill/>
        </p:spPr>
      </p:pic>
      <p:pic>
        <p:nvPicPr>
          <p:cNvPr id="4167" name="Picture 71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4800" y="4572000"/>
            <a:ext cx="2743200" cy="1816100"/>
          </a:xfrm>
          <a:prstGeom prst="rect">
            <a:avLst/>
          </a:prstGeom>
          <a:noFill/>
        </p:spPr>
      </p:pic>
      <p:pic>
        <p:nvPicPr>
          <p:cNvPr id="4169" name="Picture 73" descr="J029506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0098987" flipH="1">
            <a:off x="2362200" y="5105400"/>
            <a:ext cx="1066800" cy="766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такое портфолио?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5105400"/>
          </a:xfrm>
        </p:spPr>
        <p:txBody>
          <a:bodyPr/>
          <a:lstStyle/>
          <a:p>
            <a:r>
              <a:rPr lang="ru-RU" sz="2800" b="1" i="1"/>
              <a:t>Портфолио</a:t>
            </a:r>
            <a:r>
              <a:rPr lang="ru-RU" sz="2800" i="1"/>
              <a:t> – </a:t>
            </a:r>
            <a:r>
              <a:rPr lang="ru-RU" sz="2800" b="1" i="1"/>
              <a:t>отчет по процессу обучения </a:t>
            </a:r>
            <a:r>
              <a:rPr lang="ru-RU" sz="2800"/>
              <a:t>о том, что узнал студент, как проходил процесс обучения, как он думает, анализирует, синтезирует, производит, создает и т.п., как взаимодействует на интеллектуальном, эмоциональном и социальном уровнях.</a:t>
            </a:r>
          </a:p>
          <a:p>
            <a:r>
              <a:rPr lang="ru-RU" sz="2800" b="1" i="1"/>
              <a:t>Портфолио</a:t>
            </a:r>
            <a:r>
              <a:rPr lang="ru-RU" sz="2800" i="1"/>
              <a:t> –</a:t>
            </a:r>
            <a:r>
              <a:rPr lang="ru-RU" sz="2800" b="1"/>
              <a:t> </a:t>
            </a:r>
            <a:r>
              <a:rPr lang="ru-RU" sz="2800" b="1" i="1"/>
              <a:t>способ фиксирования, накопления и оценки</a:t>
            </a:r>
            <a:r>
              <a:rPr lang="ru-RU" sz="2800" i="1"/>
              <a:t> </a:t>
            </a:r>
            <a:r>
              <a:rPr lang="ru-RU" sz="2800"/>
              <a:t>индивидуальных достижений учащегося (профессионала) в определённый период его образовательной (профессиональной) деятельности.</a:t>
            </a:r>
          </a:p>
        </p:txBody>
      </p:sp>
      <p:pic>
        <p:nvPicPr>
          <p:cNvPr id="17412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такое портфолио?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5105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 i="1"/>
              <a:t>Портфолио – это</a:t>
            </a:r>
            <a:r>
              <a:rPr lang="ru-RU" sz="2800" b="1"/>
              <a:t> </a:t>
            </a:r>
            <a:r>
              <a:rPr lang="ru-RU" sz="2800" b="1" i="1"/>
              <a:t>материалы</a:t>
            </a:r>
            <a:r>
              <a:rPr lang="ru-RU" sz="2800" i="1"/>
              <a:t>:</a:t>
            </a:r>
            <a:endParaRPr lang="ru-RU" sz="2800"/>
          </a:p>
          <a:p>
            <a:pPr>
              <a:lnSpc>
                <a:spcPct val="90000"/>
              </a:lnSpc>
            </a:pPr>
            <a:r>
              <a:rPr lang="ru-RU" sz="2800"/>
              <a:t>по безотметочной оценке учебных успе­хов и научных достижений студента, </a:t>
            </a:r>
          </a:p>
          <a:p>
            <a:pPr>
              <a:lnSpc>
                <a:spcPct val="90000"/>
              </a:lnSpc>
            </a:pPr>
            <a:r>
              <a:rPr lang="ru-RU" sz="2800"/>
              <a:t>дающие представление о его готовности к профессио­нальной карьере.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800" b="1" i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i="1"/>
              <a:t>Портфолио – это собрание личных достижений </a:t>
            </a:r>
            <a:r>
              <a:rPr lang="ru-RU" sz="2800"/>
              <a:t>студента</a:t>
            </a:r>
            <a:r>
              <a:rPr lang="ru-RU" sz="2800" i="1"/>
              <a:t>, </a:t>
            </a:r>
            <a:r>
              <a:rPr lang="ru-RU" sz="2800"/>
              <a:t>которое показывает реальный уровень его подготовки и активности в различных учебных и внеучебных видах деятельности в вузе и за его пределами.</a:t>
            </a:r>
          </a:p>
        </p:txBody>
      </p:sp>
      <p:pic>
        <p:nvPicPr>
          <p:cNvPr id="34820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Типы портфолио</a:t>
            </a:r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В настоящее время понятие «портфолио» чаще всего соотносят со сферой образования. На самом деле, в широком смысле этого понятия, метод портфолио </a:t>
            </a:r>
            <a:r>
              <a:rPr lang="ru-RU" sz="2800" i="1"/>
              <a:t>(</a:t>
            </a:r>
            <a:r>
              <a:rPr lang="en-US" sz="2800" i="1"/>
              <a:t>performance portfolio or portfolic assessment</a:t>
            </a:r>
            <a:r>
              <a:rPr lang="ru-RU" sz="2800" i="1"/>
              <a:t>) </a:t>
            </a:r>
            <a:r>
              <a:rPr lang="ru-RU" sz="2800"/>
              <a:t>применим для любой практико-результативной деятельности. </a:t>
            </a:r>
          </a:p>
          <a:p>
            <a:pPr>
              <a:buFontTx/>
              <a:buNone/>
            </a:pPr>
            <a:r>
              <a:rPr lang="ru-RU" sz="2800"/>
              <a:t>Таким образом, первое основание для различения видов портфолио </a:t>
            </a:r>
            <a:r>
              <a:rPr lang="ru-RU" sz="2800" b="1" i="1"/>
              <a:t>по видам практико-результативной деятельности</a:t>
            </a:r>
            <a:r>
              <a:rPr lang="ru-RU" sz="2800"/>
              <a:t>:</a:t>
            </a:r>
          </a:p>
          <a:p>
            <a:r>
              <a:rPr lang="ru-RU" sz="2800"/>
              <a:t>Образовательная деятельность.</a:t>
            </a:r>
          </a:p>
          <a:p>
            <a:r>
              <a:rPr lang="ru-RU" sz="2800"/>
              <a:t>Профессиональная деятельность.</a:t>
            </a:r>
          </a:p>
        </p:txBody>
      </p:sp>
      <p:pic>
        <p:nvPicPr>
          <p:cNvPr id="18436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6248400" cy="1219200"/>
          </a:xfrm>
        </p:spPr>
        <p:txBody>
          <a:bodyPr/>
          <a:lstStyle/>
          <a:p>
            <a:r>
              <a:rPr lang="ru-RU" b="1"/>
              <a:t>Типы портфолио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i="1"/>
              <a:t>Портфолио - есть систематический и специально организованный сбор доказательств</a:t>
            </a:r>
            <a:r>
              <a:rPr lang="ru-RU" sz="2400"/>
              <a:t>, который служит способом системной рефлексии на собственную деятельность и представления ее результатов в одной или более областях для текущей оценки компетентностей или конкурентоспособного выхода на рынок труда.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/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Далее, необходимо различать портфолио </a:t>
            </a:r>
            <a:r>
              <a:rPr lang="ru-RU" sz="2400" b="1" i="1"/>
              <a:t>по субъекту деятельности</a:t>
            </a:r>
            <a:r>
              <a:rPr lang="ru-RU" sz="2400"/>
              <a:t>:</a:t>
            </a:r>
          </a:p>
          <a:p>
            <a:pPr>
              <a:lnSpc>
                <a:spcPct val="90000"/>
              </a:lnSpc>
            </a:pPr>
            <a:r>
              <a:rPr lang="ru-RU" sz="2400"/>
              <a:t>Индивидуальная </a:t>
            </a:r>
          </a:p>
          <a:p>
            <a:pPr>
              <a:lnSpc>
                <a:spcPct val="90000"/>
              </a:lnSpc>
            </a:pPr>
            <a:r>
              <a:rPr lang="ru-RU" sz="2400"/>
              <a:t>Групповая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 b="1" i="1"/>
              <a:t>Портфолио</a:t>
            </a:r>
            <a:r>
              <a:rPr lang="ru-RU" sz="2400" i="1"/>
              <a:t> </a:t>
            </a:r>
            <a:r>
              <a:rPr lang="ru-RU" sz="2400" b="1" i="1"/>
              <a:t>– рабочая файловая папка</a:t>
            </a:r>
            <a:r>
              <a:rPr lang="ru-RU" sz="2400" b="1"/>
              <a:t>,</a:t>
            </a:r>
            <a:r>
              <a:rPr lang="ru-RU" sz="2400"/>
              <a:t> содержащая многообразную информацию, которая документирует приобретенный опыт и достижения субъекта образовательной (профессиональной) деятельности.</a:t>
            </a:r>
          </a:p>
        </p:txBody>
      </p:sp>
      <p:pic>
        <p:nvPicPr>
          <p:cNvPr id="19460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00400" y="39624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Типы портфолио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800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Можно различать типы портфолио </a:t>
            </a:r>
            <a:r>
              <a:rPr lang="ru-RU" sz="2800" b="1"/>
              <a:t>по времени создания:</a:t>
            </a:r>
            <a:r>
              <a:rPr lang="ru-RU" sz="2800"/>
              <a:t> </a:t>
            </a:r>
            <a:endParaRPr lang="ru-RU" sz="2800" b="1" i="1"/>
          </a:p>
          <a:p>
            <a:pPr>
              <a:lnSpc>
                <a:spcPct val="80000"/>
              </a:lnSpc>
            </a:pPr>
            <a:r>
              <a:rPr lang="ru-RU" sz="2800" b="1" i="1"/>
              <a:t>недельные</a:t>
            </a:r>
          </a:p>
          <a:p>
            <a:pPr>
              <a:lnSpc>
                <a:spcPct val="80000"/>
              </a:lnSpc>
            </a:pPr>
            <a:r>
              <a:rPr lang="ru-RU" sz="2800" b="1" i="1"/>
              <a:t>семестровые</a:t>
            </a:r>
          </a:p>
          <a:p>
            <a:pPr>
              <a:lnSpc>
                <a:spcPct val="80000"/>
              </a:lnSpc>
            </a:pPr>
            <a:r>
              <a:rPr lang="ru-RU" sz="2800" b="1" i="1"/>
              <a:t>курсовые </a:t>
            </a:r>
            <a:endParaRPr lang="ru-RU" sz="2800"/>
          </a:p>
          <a:p>
            <a:pPr>
              <a:lnSpc>
                <a:spcPct val="80000"/>
              </a:lnSpc>
            </a:pPr>
            <a:endParaRPr lang="ru-RU" sz="28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Целесообразно  создание и использование двух типов портфолио, отличающихся </a:t>
            </a:r>
            <a:r>
              <a:rPr lang="ru-RU" sz="2800" b="1"/>
              <a:t>по способу обработки и презентации информации</a:t>
            </a:r>
            <a:r>
              <a:rPr lang="ru-RU" sz="2800"/>
              <a:t>:</a:t>
            </a:r>
          </a:p>
          <a:p>
            <a:pPr>
              <a:lnSpc>
                <a:spcPct val="80000"/>
              </a:lnSpc>
            </a:pPr>
            <a:r>
              <a:rPr lang="ru-RU" sz="2800" b="1" i="1"/>
              <a:t>портфолио в бумажном варианте</a:t>
            </a:r>
          </a:p>
          <a:p>
            <a:pPr>
              <a:lnSpc>
                <a:spcPct val="80000"/>
              </a:lnSpc>
            </a:pPr>
            <a:r>
              <a:rPr lang="ru-RU" sz="2800" b="1" i="1"/>
              <a:t>электронный вариант портфолио</a:t>
            </a:r>
          </a:p>
        </p:txBody>
      </p:sp>
      <p:pic>
        <p:nvPicPr>
          <p:cNvPr id="20484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 </a:t>
            </a:r>
            <a:r>
              <a:rPr lang="ru-RU" sz="3600" b="1"/>
              <a:t>Виды портфолио учащихся в США:</a:t>
            </a:r>
            <a:endParaRPr lang="ru-RU" sz="3600" b="1" i="1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 i="1"/>
              <a:t>Портфолио документации (рабочий). </a:t>
            </a:r>
            <a:r>
              <a:rPr lang="ru-RU" sz="2800"/>
              <a:t>Этот портфолио показывает развитие и рост учащихся в обучении. В нём представлены работы и идентифицированные результаты, собранные на протяжении всего периода обучения.</a:t>
            </a:r>
            <a:endParaRPr lang="ru-RU" sz="2800" b="1" i="1"/>
          </a:p>
          <a:p>
            <a:pPr>
              <a:lnSpc>
                <a:spcPct val="90000"/>
              </a:lnSpc>
            </a:pPr>
            <a:r>
              <a:rPr lang="ru-RU" sz="2800" b="1" i="1"/>
              <a:t>Портфолио процесса. </a:t>
            </a:r>
            <a:r>
              <a:rPr lang="ru-RU" sz="2800"/>
              <a:t>Этот портфолио включает все документы, отражающие подходы ко всем аспектам обучения. Показывает объединение имеющихся у учащихся знаний и навыков для выполнения различных видов работ. Отражает рефлексию учащегося на процесс обучения с помощью журналов, записей, отзывов и т.п.</a:t>
            </a:r>
            <a:endParaRPr lang="ru-RU" sz="2800" b="1" i="1"/>
          </a:p>
        </p:txBody>
      </p:sp>
      <p:pic>
        <p:nvPicPr>
          <p:cNvPr id="21508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 </a:t>
            </a:r>
            <a:r>
              <a:rPr lang="ru-RU" sz="3600" b="1"/>
              <a:t>Виды портфолио учащихся в США:</a:t>
            </a:r>
            <a:endParaRPr lang="ru-RU" sz="3600" b="1" i="1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i="1"/>
              <a:t>Портфолио показательный. </a:t>
            </a:r>
            <a:r>
              <a:rPr lang="ru-RU" sz="2400"/>
              <a:t>Используется для суммирования мастерства учащихся, полученного по определённым направлениям. Включает только законченные работы. Включает письменный анализ или реакцию учащегося на законченный процесс, определяющий включённые работы.</a:t>
            </a:r>
            <a:endParaRPr lang="ru-RU" sz="2400" b="1" i="1"/>
          </a:p>
          <a:p>
            <a:pPr>
              <a:lnSpc>
                <a:spcPct val="90000"/>
              </a:lnSpc>
            </a:pPr>
            <a:r>
              <a:rPr lang="ru-RU" sz="2400" b="1" i="1"/>
              <a:t>Портфолио оценочный. </a:t>
            </a:r>
            <a:r>
              <a:rPr lang="ru-RU" sz="2400"/>
              <a:t>Собирая оценочный портфолио, учащийся участвует в отборе содержания, обосновывая при этом критерии для отбора и оценивания. Процесс сбора работ, выполненных в процессе обучения, является целеустремлённым, совместным, саморефлексивным. Оценочный портфолио касается деятельности, которая развивается в ходе естественных взаимодействий в классе. </a:t>
            </a:r>
          </a:p>
        </p:txBody>
      </p:sp>
      <p:pic>
        <p:nvPicPr>
          <p:cNvPr id="24580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Виды портфолио </a:t>
            </a:r>
            <a:br>
              <a:rPr lang="ru-RU" sz="3600" b="1"/>
            </a:br>
            <a:r>
              <a:rPr lang="ru-RU" sz="3600" b="1"/>
              <a:t>учащихся в России:</a:t>
            </a:r>
            <a:endParaRPr lang="ru-RU" sz="3600" b="1" i="1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r>
              <a:rPr lang="ru-RU" sz="2800" b="1" i="1"/>
              <a:t>Портфолио документов. </a:t>
            </a:r>
            <a:r>
              <a:rPr lang="ru-RU" sz="2800"/>
              <a:t>Портфель сертифицированных (документированных) индивидуальных образовательных достижений. </a:t>
            </a:r>
            <a:endParaRPr lang="ru-RU" sz="2800" i="1" u="sng"/>
          </a:p>
          <a:p>
            <a:r>
              <a:rPr lang="ru-RU" sz="2800" b="1" i="1"/>
              <a:t>Портфолио работ. </a:t>
            </a:r>
            <a:r>
              <a:rPr lang="ru-RU" sz="2800"/>
              <a:t>Собрание различных творческих и проектных работ ученика, а также описание основных форм и направлений его учебной и творческой активности: участие в научных конференциях, конкурсах, учебных лагерях, прохождение элективных курсов, различного рода практик, спортивных и художественных достижений и др.</a:t>
            </a:r>
            <a:endParaRPr lang="ru-RU" sz="2800" b="1" i="1" u="sng"/>
          </a:p>
        </p:txBody>
      </p:sp>
      <p:pic>
        <p:nvPicPr>
          <p:cNvPr id="25604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Виды портфолио </a:t>
            </a:r>
            <a:br>
              <a:rPr lang="ru-RU" sz="3600" b="1"/>
            </a:br>
            <a:r>
              <a:rPr lang="ru-RU" sz="3600" b="1"/>
              <a:t>учащихся в России:</a:t>
            </a:r>
            <a:endParaRPr lang="ru-RU" sz="3600" b="1" i="1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ru-RU" sz="2800" b="1" i="1"/>
              <a:t>Портфолио отзывов. </a:t>
            </a:r>
            <a:r>
              <a:rPr lang="ru-RU" sz="2800"/>
              <a:t>Включает в себя характеристики отношения школьника к различным видам деятельности, представленные учителями, родителями, возможно одноклассниками, работниками системы дополнительного образования и др., а также письменный анализ самого школьника к своей конкретной деятельности и её результатам.</a:t>
            </a:r>
            <a:endParaRPr lang="ru-RU" sz="2800" b="1" i="1" u="sng"/>
          </a:p>
          <a:p>
            <a:r>
              <a:rPr lang="ru-RU" sz="2800"/>
              <a:t>Многообразие описанных выше видов и типов портфолио является свидетельством огромного потенциала их использования.</a:t>
            </a:r>
          </a:p>
        </p:txBody>
      </p:sp>
      <p:pic>
        <p:nvPicPr>
          <p:cNvPr id="27652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Суть использования портфолио как технологии и как пакета документов - обеспечить эффективное взаимодействие студентов с научными руководителями, преподавателями и кураторами в ОУ в период обучения, а также с потенциальными работодателями до и после окончания ОУ.</a:t>
            </a:r>
            <a:endParaRPr lang="ru-RU" sz="2400" b="1" i="1"/>
          </a:p>
          <a:p>
            <a:pPr>
              <a:lnSpc>
                <a:spcPct val="80000"/>
              </a:lnSpc>
              <a:buFontTx/>
              <a:buNone/>
            </a:pPr>
            <a:endParaRPr lang="ru-RU" sz="2400" b="1" i="1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/>
              <a:t>Портфолио – индивидуальный, персонально подобранный пакет материалов,</a:t>
            </a:r>
            <a:r>
              <a:rPr lang="ru-RU" sz="2400" i="1"/>
              <a:t> </a:t>
            </a:r>
            <a:r>
              <a:rPr lang="ru-RU" sz="2400"/>
              <a:t>которые:</a:t>
            </a:r>
          </a:p>
          <a:p>
            <a:pPr>
              <a:lnSpc>
                <a:spcPct val="80000"/>
              </a:lnSpc>
            </a:pPr>
            <a:r>
              <a:rPr lang="ru-RU" sz="2400"/>
              <a:t>в продуктном виде представляют образовательные (профессиональные) результаты и достижение студента (профессионала).</a:t>
            </a:r>
          </a:p>
          <a:p>
            <a:pPr>
              <a:lnSpc>
                <a:spcPct val="80000"/>
              </a:lnSpc>
            </a:pPr>
            <a:r>
              <a:rPr lang="ru-RU" sz="2400"/>
              <a:t>характеризуют способы анализа и планирования своей образовательной деятельности и профессиональной карьеры, которыми он владеет.</a:t>
            </a:r>
          </a:p>
        </p:txBody>
      </p:sp>
      <p:pic>
        <p:nvPicPr>
          <p:cNvPr id="23556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/>
              <a:t>Предназначение и использование портфолио для студентов</a:t>
            </a:r>
            <a:endParaRPr lang="ru-RU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Понятие «инновация» появилось сравнительно недавно и теперь уже прочно вошло в педагогический обиход. </a:t>
            </a:r>
          </a:p>
          <a:p>
            <a:pPr>
              <a:lnSpc>
                <a:spcPct val="80000"/>
              </a:lnSpc>
            </a:pP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Инновация (Новый энциклопедический словарь, 2004) – </a:t>
            </a:r>
            <a:r>
              <a:rPr lang="ru-RU" sz="3000" i="1">
                <a:effectLst>
                  <a:outerShdw blurRad="38100" dist="38100" dir="2700000" algn="tl">
                    <a:srgbClr val="000000"/>
                  </a:outerShdw>
                </a:effectLst>
              </a:rPr>
              <a:t>(линг.)</a:t>
            </a: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, то же, что </a:t>
            </a:r>
            <a:r>
              <a:rPr lang="ru-RU" sz="3000" i="1">
                <a:effectLst>
                  <a:outerShdw blurRad="38100" dist="38100" dir="2700000" algn="tl">
                    <a:srgbClr val="000000"/>
                  </a:outerShdw>
                </a:effectLst>
              </a:rPr>
              <a:t>новообразование</a:t>
            </a: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Новообразование (Современный энциклопедический словарь, 1987) – (инновация) </a:t>
            </a:r>
            <a:r>
              <a:rPr lang="ru-RU" sz="3000" i="1">
                <a:effectLst>
                  <a:outerShdw blurRad="38100" dist="38100" dir="2700000" algn="tl">
                    <a:srgbClr val="000000"/>
                  </a:outerShdw>
                </a:effectLst>
              </a:rPr>
              <a:t>(линг.)</a:t>
            </a:r>
            <a:r>
              <a:rPr lang="ru-RU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 - новое явление в языке, науке…</a:t>
            </a:r>
          </a:p>
        </p:txBody>
      </p:sp>
      <p:pic>
        <p:nvPicPr>
          <p:cNvPr id="67588" name="Рисунок 3" descr="b8455441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214313"/>
            <a:ext cx="1071562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9" name="WordArt 5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7912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Инновация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ru-RU" sz="2800" b="1"/>
              <a:t>Этапы деятельности </a:t>
            </a:r>
            <a:br>
              <a:rPr lang="ru-RU" sz="2800" b="1"/>
            </a:br>
            <a:r>
              <a:rPr lang="ru-RU" sz="2800" b="1"/>
              <a:t>в образовательной технологии «портфолио»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Образовательная технология «портфолио» предполагает организацию поэтапной  деятельности:</a:t>
            </a: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 b="1"/>
              <a:t>Этап 1.</a:t>
            </a:r>
            <a:r>
              <a:rPr lang="ru-RU" sz="2400"/>
              <a:t> </a:t>
            </a:r>
            <a:r>
              <a:rPr lang="ru-RU" sz="2400" b="1"/>
              <a:t>Мотивация и целеполагание</a:t>
            </a:r>
            <a:r>
              <a:rPr lang="ru-RU" sz="2400"/>
              <a:t> по созданию портфолио.</a:t>
            </a:r>
            <a:endParaRPr lang="ru-RU" sz="2400" b="1"/>
          </a:p>
          <a:p>
            <a:pPr>
              <a:lnSpc>
                <a:spcPct val="90000"/>
              </a:lnSpc>
            </a:pP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 b="1"/>
              <a:t>Этап 2.</a:t>
            </a:r>
            <a:r>
              <a:rPr lang="ru-RU" sz="2400"/>
              <a:t> </a:t>
            </a:r>
            <a:r>
              <a:rPr lang="ru-RU" sz="2400" b="1"/>
              <a:t>Разработка структуры</a:t>
            </a:r>
            <a:r>
              <a:rPr lang="ru-RU" sz="2400"/>
              <a:t> материалов портфолио.</a:t>
            </a:r>
            <a:endParaRPr lang="ru-RU" sz="2400" b="1"/>
          </a:p>
          <a:p>
            <a:pPr>
              <a:lnSpc>
                <a:spcPct val="90000"/>
              </a:lnSpc>
            </a:pP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 b="1"/>
              <a:t>Этап 3.</a:t>
            </a:r>
            <a:r>
              <a:rPr lang="ru-RU" sz="2400"/>
              <a:t> </a:t>
            </a:r>
            <a:r>
              <a:rPr lang="ru-RU" sz="2400" b="1"/>
              <a:t>Планирование деятельности</a:t>
            </a:r>
            <a:r>
              <a:rPr lang="ru-RU" sz="2400"/>
              <a:t> по сбору, оформлению и подготовке материалов к презентации. </a:t>
            </a:r>
            <a:r>
              <a:rPr lang="ru-RU" sz="2400" b="1"/>
              <a:t>Выработка критериев оценивания</a:t>
            </a:r>
            <a:r>
              <a:rPr lang="ru-RU" sz="2400"/>
              <a:t> материалов портфолио.</a:t>
            </a:r>
            <a:endParaRPr lang="ru-RU" sz="2400" b="1"/>
          </a:p>
          <a:p>
            <a:pPr>
              <a:lnSpc>
                <a:spcPct val="90000"/>
              </a:lnSpc>
            </a:pP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 b="1"/>
              <a:t>Этап 4.</a:t>
            </a:r>
            <a:r>
              <a:rPr lang="ru-RU" sz="2400"/>
              <a:t> </a:t>
            </a:r>
            <a:r>
              <a:rPr lang="ru-RU" sz="2400" b="1"/>
              <a:t>Сбор и оформление</a:t>
            </a:r>
            <a:r>
              <a:rPr lang="ru-RU" sz="2400"/>
              <a:t> материалов. </a:t>
            </a:r>
            <a:r>
              <a:rPr lang="ru-RU" sz="2400" b="1"/>
              <a:t>Тренинги и консультации</a:t>
            </a:r>
            <a:r>
              <a:rPr lang="ru-RU" sz="2400"/>
              <a:t> по формированию необходимых знаний и навыков создания и презентации портфолио. </a:t>
            </a:r>
            <a:r>
              <a:rPr lang="ru-RU" sz="2400" b="1"/>
              <a:t>Рефлексия</a:t>
            </a:r>
            <a:r>
              <a:rPr lang="ru-RU" sz="2400"/>
              <a:t> деятельности на этапе.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05800" cy="1219200"/>
          </a:xfrm>
        </p:spPr>
        <p:txBody>
          <a:bodyPr/>
          <a:lstStyle/>
          <a:p>
            <a:r>
              <a:rPr lang="ru-RU" sz="2800" b="1"/>
              <a:t>Этапы деятельности </a:t>
            </a:r>
            <a:br>
              <a:rPr lang="ru-RU" sz="2800" b="1"/>
            </a:br>
            <a:r>
              <a:rPr lang="ru-RU" sz="2800" b="1"/>
              <a:t>в образовательной технологии «портфолио»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/>
              <a:t>Этап 5.</a:t>
            </a:r>
            <a:r>
              <a:rPr lang="ru-RU" sz="2400"/>
              <a:t> </a:t>
            </a:r>
            <a:r>
              <a:rPr lang="ru-RU" sz="2400" b="1"/>
              <a:t>Пробы </a:t>
            </a:r>
            <a:r>
              <a:rPr lang="ru-RU" sz="2400"/>
              <a:t>в презентации портфолио. </a:t>
            </a:r>
            <a:r>
              <a:rPr lang="ru-RU" sz="2400" b="1"/>
              <a:t>Рефлексия</a:t>
            </a:r>
            <a:r>
              <a:rPr lang="ru-RU" sz="2400"/>
              <a:t> деятельности на этапе. </a:t>
            </a:r>
            <a:r>
              <a:rPr lang="ru-RU" sz="2400" b="1"/>
              <a:t>Тренинги и консультации</a:t>
            </a:r>
            <a:r>
              <a:rPr lang="ru-RU" sz="2400"/>
              <a:t> по формированию необходимых знаний и навыков создания и презентации портфолио. </a:t>
            </a:r>
            <a:r>
              <a:rPr lang="ru-RU" sz="2400" b="1"/>
              <a:t>Доработка критериев</a:t>
            </a:r>
            <a:r>
              <a:rPr lang="ru-RU" sz="2400"/>
              <a:t> оценивания портфолио. </a:t>
            </a:r>
            <a:endParaRPr lang="ru-RU" sz="2400" b="1"/>
          </a:p>
          <a:p>
            <a:pPr>
              <a:lnSpc>
                <a:spcPct val="90000"/>
              </a:lnSpc>
            </a:pP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 b="1"/>
              <a:t>Этап 6.</a:t>
            </a:r>
            <a:r>
              <a:rPr lang="ru-RU" sz="2400"/>
              <a:t> </a:t>
            </a:r>
            <a:r>
              <a:rPr lang="ru-RU" sz="2400" b="1"/>
              <a:t>Презентация</a:t>
            </a:r>
            <a:r>
              <a:rPr lang="ru-RU" sz="2400"/>
              <a:t> в рамках цели создания и использования. </a:t>
            </a:r>
            <a:r>
              <a:rPr lang="ru-RU" sz="2400" b="1"/>
              <a:t>Рефлексия</a:t>
            </a:r>
            <a:r>
              <a:rPr lang="ru-RU" sz="2400"/>
              <a:t> деятельности на этапе. </a:t>
            </a:r>
          </a:p>
          <a:p>
            <a:pPr>
              <a:lnSpc>
                <a:spcPct val="90000"/>
              </a:lnSpc>
            </a:pP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 b="1"/>
              <a:t>Этап 7.</a:t>
            </a:r>
            <a:r>
              <a:rPr lang="ru-RU" sz="2400"/>
              <a:t> </a:t>
            </a:r>
            <a:r>
              <a:rPr lang="ru-RU" sz="2400" b="1"/>
              <a:t>Оценка </a:t>
            </a:r>
            <a:r>
              <a:rPr lang="ru-RU" sz="2400"/>
              <a:t>результатов деятельности по оформлению и использованию материалов портфолио.</a:t>
            </a:r>
          </a:p>
          <a:p>
            <a:pPr>
              <a:lnSpc>
                <a:spcPct val="90000"/>
              </a:lnSpc>
            </a:pPr>
            <a:endParaRPr lang="ru-RU" sz="2400" b="1"/>
          </a:p>
          <a:p>
            <a:pPr>
              <a:lnSpc>
                <a:spcPct val="90000"/>
              </a:lnSpc>
            </a:pPr>
            <a:r>
              <a:rPr lang="ru-RU" sz="2400" b="1"/>
              <a:t>Итоговая рефлексия</a:t>
            </a:r>
            <a:r>
              <a:rPr lang="ru-RU" sz="2400"/>
              <a:t> деятельности.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77200" cy="1219200"/>
          </a:xfrm>
        </p:spPr>
        <p:txBody>
          <a:bodyPr/>
          <a:lstStyle/>
          <a:p>
            <a:r>
              <a:rPr lang="ru-RU" b="1"/>
              <a:t>Параметры оценки портфолио</a:t>
            </a:r>
            <a:endParaRPr lang="ru-RU" b="1" i="1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b="1" i="1"/>
              <a:t>Портфолио – отчет по процессу деятельности</a:t>
            </a:r>
            <a:r>
              <a:rPr lang="ru-RU" sz="2000"/>
              <a:t>, показывающий, как человек думает, подвергает сомнению, анализирует, синтезирует, производит, создает и как он взаимодействует на интеллектуальном, эмоциональном и социальном уровнях с другими людьми.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/>
              <a:t>При разработке параметров оценивания, необходимо познакомить студентов с такими </a:t>
            </a:r>
            <a:r>
              <a:rPr lang="ru-RU" sz="2000" b="1"/>
              <a:t>инвариантными требованиями к содержанию и оформлению портфолио</a:t>
            </a:r>
            <a:r>
              <a:rPr lang="ru-RU" sz="2000"/>
              <a:t>, как:</a:t>
            </a:r>
          </a:p>
          <a:p>
            <a:pPr>
              <a:lnSpc>
                <a:spcPct val="80000"/>
              </a:lnSpc>
            </a:pPr>
            <a:r>
              <a:rPr lang="ru-RU" sz="2000"/>
              <a:t>наличие творчески оформленной обложки, отражающей личность и интересы студента </a:t>
            </a:r>
          </a:p>
          <a:p>
            <a:pPr>
              <a:lnSpc>
                <a:spcPct val="80000"/>
              </a:lnSpc>
            </a:pPr>
            <a:r>
              <a:rPr lang="ru-RU" sz="2000"/>
              <a:t>аккуратность/тщательность выполнения</a:t>
            </a:r>
          </a:p>
          <a:p>
            <a:pPr>
              <a:lnSpc>
                <a:spcPct val="80000"/>
              </a:lnSpc>
            </a:pPr>
            <a:r>
              <a:rPr lang="ru-RU" sz="2000"/>
              <a:t>структура материала</a:t>
            </a:r>
          </a:p>
          <a:p>
            <a:pPr>
              <a:lnSpc>
                <a:spcPct val="80000"/>
              </a:lnSpc>
            </a:pPr>
            <a:r>
              <a:rPr lang="ru-RU" sz="2000"/>
              <a:t>творческое оформление материалов</a:t>
            </a:r>
          </a:p>
          <a:p>
            <a:pPr>
              <a:lnSpc>
                <a:spcPct val="80000"/>
              </a:lnSpc>
            </a:pPr>
            <a:r>
              <a:rPr lang="ru-RU" sz="2000"/>
              <a:t>факты, отражающие понимание студентом материала</a:t>
            </a:r>
          </a:p>
          <a:p>
            <a:pPr>
              <a:lnSpc>
                <a:spcPct val="80000"/>
              </a:lnSpc>
            </a:pPr>
            <a:r>
              <a:rPr lang="ru-RU" sz="2000"/>
              <a:t>материалы, отражающие размышления студента о своём познании</a:t>
            </a:r>
          </a:p>
          <a:p>
            <a:pPr>
              <a:lnSpc>
                <a:spcPct val="80000"/>
              </a:lnSpc>
            </a:pPr>
            <a:r>
              <a:rPr lang="ru-RU" sz="2000"/>
              <a:t>материалы, отражающие творческие способности студента</a:t>
            </a:r>
          </a:p>
          <a:p>
            <a:pPr>
              <a:lnSpc>
                <a:spcPct val="80000"/>
              </a:lnSpc>
            </a:pPr>
            <a:r>
              <a:rPr lang="ru-RU" sz="2000"/>
              <a:t>материалы, отражающие развитие студента</a:t>
            </a:r>
          </a:p>
        </p:txBody>
      </p:sp>
      <p:pic>
        <p:nvPicPr>
          <p:cNvPr id="30724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05600" y="3733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Подведём итог: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/>
              <a:t>Портфолио </a:t>
            </a:r>
            <a:r>
              <a:rPr lang="ru-RU" sz="2400"/>
              <a:t>– инструмент самоорганизации,  самопознания, самооценки, саморазвития и самопрезентации учащегося (профессионала). </a:t>
            </a:r>
          </a:p>
          <a:p>
            <a:pPr>
              <a:lnSpc>
                <a:spcPct val="80000"/>
              </a:lnSpc>
            </a:pPr>
            <a:r>
              <a:rPr lang="ru-RU" sz="2400" b="1"/>
              <a:t>Портфолио – </a:t>
            </a:r>
            <a:r>
              <a:rPr lang="ru-RU" sz="2400"/>
              <a:t>инновационная технология педагогической деятельности.</a:t>
            </a:r>
            <a:endParaRPr lang="ru-RU" sz="2400" b="1"/>
          </a:p>
          <a:p>
            <a:pPr>
              <a:lnSpc>
                <a:spcPct val="80000"/>
              </a:lnSpc>
            </a:pPr>
            <a:r>
              <a:rPr lang="ru-RU" sz="2400" b="1"/>
              <a:t>Портфолио </a:t>
            </a:r>
            <a:r>
              <a:rPr lang="ru-RU" sz="2400"/>
              <a:t>– это метод (способ) аутентичного оценивания и планирования использования успехов и преодоления трудностей.</a:t>
            </a:r>
          </a:p>
          <a:p>
            <a:pPr>
              <a:lnSpc>
                <a:spcPct val="80000"/>
              </a:lnSpc>
            </a:pPr>
            <a:r>
              <a:rPr lang="ru-RU" sz="2400" b="1"/>
              <a:t>Портфолио </a:t>
            </a:r>
            <a:r>
              <a:rPr lang="ru-RU" sz="2400"/>
              <a:t>– инструмент достижения успешности, одна из оценочных норм компетентностей конкурентоспособного специалиста на рынке труда.</a:t>
            </a:r>
          </a:p>
          <a:p>
            <a:pPr>
              <a:lnSpc>
                <a:spcPct val="80000"/>
              </a:lnSpc>
            </a:pPr>
            <a:r>
              <a:rPr lang="ru-RU" sz="2400" b="1"/>
              <a:t>Портфолио </a:t>
            </a:r>
            <a:r>
              <a:rPr lang="ru-RU" sz="2400"/>
              <a:t>– процесс сбора доказательств, систематический, специально организованный, и используемый студентами и преподавателями для мониторинга знаний, навыков, отношений, шире – компетенций.</a:t>
            </a:r>
          </a:p>
        </p:txBody>
      </p:sp>
      <p:pic>
        <p:nvPicPr>
          <p:cNvPr id="37892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Подведём итог: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53400" cy="4724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b="1"/>
              <a:t>В заключении</a:t>
            </a:r>
            <a:r>
              <a:rPr lang="ru-RU"/>
              <a:t> необходимо отметить в качестве важнейшей  рекомендации к процессу создания и оценивания портфолио: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При сборе материалов и оформлении портфолио должен использоваться только принцип "добровольности" (прежде всего, с точки зрения его владельца).</a:t>
            </a:r>
          </a:p>
        </p:txBody>
      </p:sp>
      <p:pic>
        <p:nvPicPr>
          <p:cNvPr id="31748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153400" cy="1219200"/>
          </a:xfrm>
        </p:spPr>
        <p:txBody>
          <a:bodyPr/>
          <a:lstStyle/>
          <a:p>
            <a:r>
              <a:rPr lang="ru-RU" b="1"/>
              <a:t>Рекомендуемая литература: </a:t>
            </a:r>
            <a:endParaRPr lang="ru-RU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Гуляева, С.П. Портфолио: рекомендации по созданию и использованию в предпрофильной подготовке / С.П.Гуляева.-  Новокузнецк: изд-во МОУ  ДПО ИПК, 2005. – 73с.</a:t>
            </a:r>
          </a:p>
          <a:p>
            <a:pPr>
              <a:lnSpc>
                <a:spcPct val="90000"/>
              </a:lnSpc>
            </a:pPr>
            <a:r>
              <a:rPr lang="ru-RU" sz="2400"/>
              <a:t>Новикова, Т.Г. Анализ разработки портфолио на основе зарубежного опыта / Т.Г.Новикова // Развитие образовательных систем в контексте модернизации образования. – М.: </a:t>
            </a:r>
            <a:r>
              <a:rPr lang="en-US" sz="2400"/>
              <a:t>Academia</a:t>
            </a:r>
            <a:r>
              <a:rPr lang="ru-RU" sz="2400"/>
              <a:t>; АПКиПРО, 2003.</a:t>
            </a:r>
          </a:p>
          <a:p>
            <a:pPr>
              <a:lnSpc>
                <a:spcPct val="90000"/>
              </a:lnSpc>
            </a:pPr>
            <a:r>
              <a:rPr lang="ru-RU" sz="2400"/>
              <a:t>Постановление Министерства образования РФ «О различных вариантах моделей «портфеля образовательных достижений» («портфолио») выпускников основной школы» от 25.08.2003.</a:t>
            </a:r>
          </a:p>
          <a:p>
            <a:pPr>
              <a:lnSpc>
                <a:spcPct val="90000"/>
              </a:lnSpc>
            </a:pPr>
            <a:r>
              <a:rPr lang="ru-RU" sz="2400"/>
              <a:t>Поляков, В. 5 шагов к достойной работе / В.Поляков, Ю.Яновская. – СПб.: Питер, 2003.</a:t>
            </a:r>
          </a:p>
          <a:p>
            <a:pPr>
              <a:lnSpc>
                <a:spcPct val="90000"/>
              </a:lnSpc>
            </a:pPr>
            <a:r>
              <a:rPr lang="ru-RU" sz="2400"/>
              <a:t>Самоукмна, Н. Карьера без стресса / Н.Самоукмна. – СПб.: Питер, 2003.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219200"/>
          </a:xfrm>
        </p:spPr>
        <p:txBody>
          <a:bodyPr/>
          <a:lstStyle/>
          <a:p>
            <a:r>
              <a:rPr lang="ru-RU" b="1"/>
              <a:t>Рекомендуемая литература: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Соломенчук ,В.Г. Интернет: поиск работы, учёбы, гранты / В.Г.Соломенчук. – СПб.: БХВ-Санкт-Петербург, 2000.</a:t>
            </a:r>
          </a:p>
          <a:p>
            <a:pPr>
              <a:lnSpc>
                <a:spcPct val="90000"/>
              </a:lnSpc>
            </a:pPr>
            <a:r>
              <a:rPr lang="ru-RU" sz="2400"/>
              <a:t>Рауд, Е.Ю. Поиск работы – это работа / Е.Ю.Рауд. – Приморский край.: «Конкурент», №25, 2000.</a:t>
            </a:r>
          </a:p>
          <a:p>
            <a:pPr>
              <a:lnSpc>
                <a:spcPct val="90000"/>
              </a:lnSpc>
            </a:pPr>
            <a:r>
              <a:rPr lang="ru-RU" sz="2400"/>
              <a:t>Рауд, Е.Ю. Искусство составления резюме / Е.Ю.Рауд. - Приморский край.: «Конкурент»,  2000.- №26,</a:t>
            </a:r>
          </a:p>
          <a:p>
            <a:pPr>
              <a:lnSpc>
                <a:spcPct val="90000"/>
              </a:lnSpc>
            </a:pPr>
            <a:r>
              <a:rPr lang="ru-RU" sz="2400"/>
              <a:t>Лебедев-Любимов​, А. Самореклама / А. Лебедев-Любимов. – СПб.: Питер, 2003.</a:t>
            </a:r>
          </a:p>
          <a:p>
            <a:pPr>
              <a:lnSpc>
                <a:spcPct val="90000"/>
              </a:lnSpc>
            </a:pPr>
            <a:r>
              <a:rPr lang="ru-RU" sz="2400"/>
              <a:t>Филлипсон, Я. Как «продавать» себя: практическое пособие по самомаркетингу.: пер.с аенгл./ Я.Филлипсон. – Челябинск:: «Урал </a:t>
            </a:r>
            <a:r>
              <a:rPr lang="en-US" sz="2400"/>
              <a:t>LTD</a:t>
            </a:r>
            <a:r>
              <a:rPr lang="ru-RU" sz="2400"/>
              <a:t>», 1977.</a:t>
            </a:r>
          </a:p>
          <a:p>
            <a:pPr>
              <a:lnSpc>
                <a:spcPct val="90000"/>
              </a:lnSpc>
            </a:pPr>
            <a:r>
              <a:rPr lang="ru-RU" sz="2400"/>
              <a:t>Мессмер, М. Поиск работы для «Чайников»: пер. с англ./ М. Мессмер – М.: Издательский дом «Вильямс», 2000.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Интернет-источники: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600"/>
          </a:p>
          <a:p>
            <a:pPr>
              <a:lnSpc>
                <a:spcPct val="80000"/>
              </a:lnSpc>
            </a:pPr>
            <a:r>
              <a:rPr lang="ru-RU" sz="1600"/>
              <a:t>Рауд Е.Ю., Кровлина Д.Е. Некоторые вопросы трудоустройства выпускников вузов на основе материалов серии тренингов «Технологии успеха карьеры» (статья из Интернет-источников поисковой системы </a:t>
            </a:r>
            <a:r>
              <a:rPr lang="en-US" sz="1600"/>
              <a:t>http</a:t>
            </a:r>
            <a:r>
              <a:rPr lang="ru-RU" sz="1600"/>
              <a:t>//</a:t>
            </a:r>
            <a:r>
              <a:rPr lang="en-US" sz="1600"/>
              <a:t>www</a:t>
            </a:r>
            <a:r>
              <a:rPr lang="ru-RU" sz="1600"/>
              <a:t>.</a:t>
            </a:r>
            <a:r>
              <a:rPr lang="en-US" sz="1600"/>
              <a:t>mail</a:t>
            </a:r>
            <a:r>
              <a:rPr lang="ru-RU" sz="1600"/>
              <a:t>.ru )</a:t>
            </a:r>
          </a:p>
          <a:p>
            <a:pPr>
              <a:lnSpc>
                <a:spcPct val="80000"/>
              </a:lnSpc>
            </a:pPr>
            <a:r>
              <a:rPr lang="ru-RU" sz="1600"/>
              <a:t>Рекомендации по оценке результатов образовательного процесса в системе бакалавриата и магистратуры (материалы подготовлены к.п.н., доцентом РГПУ им. А.И.Герцена Писаревой С.А. (с) 2003. Петровский портал, </a:t>
            </a:r>
            <a:r>
              <a:rPr lang="en-US" sz="1600"/>
              <a:t>http</a:t>
            </a:r>
            <a:r>
              <a:rPr lang="ru-RU" sz="1600"/>
              <a:t>//</a:t>
            </a:r>
            <a:r>
              <a:rPr lang="en-US" sz="1600"/>
              <a:t>www</a:t>
            </a:r>
            <a:r>
              <a:rPr lang="ru-RU" sz="1600"/>
              <a:t>.</a:t>
            </a:r>
            <a:r>
              <a:rPr lang="en-US" sz="1600"/>
              <a:t>socspb</a:t>
            </a:r>
            <a:r>
              <a:rPr lang="ru-RU" sz="1600"/>
              <a:t>.</a:t>
            </a:r>
            <a:r>
              <a:rPr lang="en-US" sz="1600"/>
              <a:t>ru</a:t>
            </a:r>
            <a:r>
              <a:rPr lang="ru-RU" sz="1600"/>
              <a:t> )</a:t>
            </a:r>
          </a:p>
          <a:p>
            <a:pPr>
              <a:lnSpc>
                <a:spcPct val="80000"/>
              </a:lnSpc>
            </a:pPr>
            <a:r>
              <a:rPr lang="ru-RU" sz="1600"/>
              <a:t>Могилевкин Е. Портфолио карьерного продвижения как современная технология планирования и развития карьеры выпускников вузов. Журнал «Управление персоналом» № 5 2006, </a:t>
            </a:r>
            <a:r>
              <a:rPr lang="ru-RU" sz="1600">
                <a:hlinkClick r:id="rId3"/>
              </a:rPr>
              <a:t>ООО "Агентство кадровых решений"</a:t>
            </a:r>
            <a:r>
              <a:rPr lang="ru-RU" sz="1600"/>
              <a:t>, </a:t>
            </a:r>
            <a:r>
              <a:rPr lang="en-US" sz="1600"/>
              <a:t>http</a:t>
            </a:r>
            <a:r>
              <a:rPr lang="ru-RU" sz="1600"/>
              <a:t>//</a:t>
            </a:r>
            <a:r>
              <a:rPr lang="en-US" sz="1600"/>
              <a:t>www</a:t>
            </a:r>
            <a:r>
              <a:rPr lang="ru-RU" sz="1600"/>
              <a:t>.UHR.ru </a:t>
            </a:r>
          </a:p>
          <a:p>
            <a:pPr>
              <a:lnSpc>
                <a:spcPct val="80000"/>
              </a:lnSpc>
            </a:pPr>
            <a:r>
              <a:rPr lang="ru-RU" sz="1600"/>
              <a:t>И.Л.Васюков, А.Н. Волков. Портфолио как инструмент самоорганизации, самопознания, самооценки, саморазвития и самопрезентации студента. Череповецкий государственный университет. (© Copyright: </a:t>
            </a:r>
            <a:r>
              <a:rPr lang="ru-RU" sz="1600">
                <a:hlinkClick r:id="rId4"/>
              </a:rPr>
              <a:t>Васюков Игорь</a:t>
            </a:r>
            <a:r>
              <a:rPr lang="ru-RU" sz="1600"/>
              <a:t>, 2005</a:t>
            </a:r>
            <a:br>
              <a:rPr lang="ru-RU" sz="1600"/>
            </a:br>
            <a:r>
              <a:rPr lang="ru-RU" sz="1600"/>
              <a:t>Свидетельство о публикации №2503230057. Статья из Интернет-источников поисковой системы </a:t>
            </a:r>
            <a:r>
              <a:rPr lang="en-US" sz="1600"/>
              <a:t>http</a:t>
            </a:r>
            <a:r>
              <a:rPr lang="ru-RU" sz="1600"/>
              <a:t>//</a:t>
            </a:r>
            <a:r>
              <a:rPr lang="en-US" sz="1600"/>
              <a:t>www</a:t>
            </a:r>
            <a:r>
              <a:rPr lang="ru-RU" sz="1600"/>
              <a:t>.</a:t>
            </a:r>
            <a:r>
              <a:rPr lang="en-US" sz="1600"/>
              <a:t>mail</a:t>
            </a:r>
            <a:r>
              <a:rPr lang="ru-RU" sz="1600"/>
              <a:t>.ru )</a:t>
            </a:r>
          </a:p>
          <a:p>
            <a:pPr>
              <a:lnSpc>
                <a:spcPct val="80000"/>
              </a:lnSpc>
            </a:pPr>
            <a:r>
              <a:rPr lang="ru-RU" sz="1600"/>
              <a:t>И.Л. Васюков, старш.преп. кафедры менеджмента ЧГУ. Портфолио как инструмент самоорганизации,  самопознания, самооценки, саморазвития и самопрезентации студента. Материалы Научно-практической конференции ЧГУ «Модели компетенций специалиста, содержание  и технологии их формирования и развития» (из Интернет-источников поисковой системы </a:t>
            </a:r>
            <a:r>
              <a:rPr lang="en-US" sz="1600"/>
              <a:t>http</a:t>
            </a:r>
            <a:r>
              <a:rPr lang="ru-RU" sz="1600"/>
              <a:t>//</a:t>
            </a:r>
            <a:r>
              <a:rPr lang="en-US" sz="1600"/>
              <a:t>www</a:t>
            </a:r>
            <a:r>
              <a:rPr lang="ru-RU" sz="1600"/>
              <a:t>.</a:t>
            </a:r>
            <a:r>
              <a:rPr lang="en-US" sz="1600"/>
              <a:t>mail</a:t>
            </a:r>
            <a:r>
              <a:rPr lang="ru-RU" sz="1600"/>
              <a:t>.ru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514600"/>
            <a:ext cx="6248400" cy="1219200"/>
          </a:xfrm>
        </p:spPr>
        <p:txBody>
          <a:bodyPr/>
          <a:lstStyle/>
          <a:p>
            <a:r>
              <a:rPr lang="ru-RU"/>
              <a:t>Спасибо за внимание!</a:t>
            </a:r>
          </a:p>
        </p:txBody>
      </p:sp>
      <p:pic>
        <p:nvPicPr>
          <p:cNvPr id="38916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2800" y="3733800"/>
            <a:ext cx="2743200" cy="1816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14375" y="1905000"/>
            <a:ext cx="7715250" cy="4667250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Педагогическая инноватика – наука, изучающая природу, закономерности возникновения и развития педагогических инноваций в отношении субъектов образования, а также обеспечивающая </a:t>
            </a:r>
            <a:r>
              <a:rPr lang="ru-RU" i="1">
                <a:effectLst>
                  <a:outerShdw blurRad="38100" dist="38100" dir="2700000" algn="tl">
                    <a:srgbClr val="000000"/>
                  </a:outerShdw>
                </a:effectLst>
              </a:rPr>
              <a:t>связь педагогических традиций с проектированием будущего образования.</a:t>
            </a: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8612" name="Рисунок 3" descr="b8455441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214313"/>
            <a:ext cx="1071562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3" name="WordArt 5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7912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Инновация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14313" y="1905000"/>
            <a:ext cx="8715375" cy="4667250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</a:t>
            </a: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Ключевые понятия педагогической инноватики: педагогическое новшество, инновация, нововведение, инновационный процесс, инновационная деятельность, инновирование</a:t>
            </a:r>
            <a:r>
              <a:rPr lang="ru-RU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Объект педагогической инноватики – процесс возникновения, развития и освоения инноваций в образовании, ведущий к изменениям качества образования.</a:t>
            </a:r>
          </a:p>
          <a:p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Предмет педагогической инноватики – сама педагогическая инновация, рассмотренная на фоне конкретных педагогических условий, конкретной образовательной реальности.</a:t>
            </a:r>
          </a:p>
        </p:txBody>
      </p:sp>
      <p:pic>
        <p:nvPicPr>
          <p:cNvPr id="69636" name="Рисунок 3" descr="b8455441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7" name="WordArt 5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7912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Инновация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WordArt 4"/>
          <p:cNvSpPr>
            <a:spLocks noChangeArrowheads="1" noChangeShapeType="1" noTextEdit="1"/>
          </p:cNvSpPr>
          <p:nvPr/>
        </p:nvSpPr>
        <p:spPr bwMode="auto">
          <a:xfrm>
            <a:off x="1295400" y="762000"/>
            <a:ext cx="6324600" cy="457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Педагогическая</a:t>
            </a:r>
          </a:p>
          <a:p>
            <a:pPr algn="ctr"/>
            <a:r>
              <a:rPr lang="ru-RU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инновационная</a:t>
            </a:r>
          </a:p>
          <a:p>
            <a:pPr algn="ctr"/>
            <a:r>
              <a:rPr lang="ru-RU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 технология -</a:t>
            </a:r>
          </a:p>
          <a:p>
            <a:pPr algn="ctr"/>
            <a:r>
              <a:rPr lang="ru-RU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портфолио</a:t>
            </a:r>
          </a:p>
          <a:p>
            <a:pPr algn="ctr"/>
            <a:r>
              <a:rPr lang="ru-RU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обучающегося</a:t>
            </a:r>
          </a:p>
        </p:txBody>
      </p:sp>
      <p:pic>
        <p:nvPicPr>
          <p:cNvPr id="71685" name="Рисунок 3" descr="b8455441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86200" y="541020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pPr algn="r"/>
            <a:r>
              <a:rPr lang="ru-RU" sz="2800"/>
              <a:t>Обсуждение тематики создания и использования портфолио в ОУ опирается на такие взаимоопределяющие тенденции в развитии российского образования, как: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Оформление постиндустриального общества рыночного типа, в котором образование становится ключевым условием формирования «общества знаний», основанного на главенстве «производства» интеллектуального продукта.</a:t>
            </a:r>
          </a:p>
          <a:p>
            <a:pPr>
              <a:lnSpc>
                <a:spcPct val="80000"/>
              </a:lnSpc>
            </a:pPr>
            <a:r>
              <a:rPr lang="ru-RU" sz="2400"/>
              <a:t>Включение российской системы образования в Болонский процесс.</a:t>
            </a:r>
          </a:p>
          <a:p>
            <a:pPr>
              <a:lnSpc>
                <a:spcPct val="80000"/>
              </a:lnSpc>
            </a:pPr>
            <a:r>
              <a:rPr lang="ru-RU" sz="2400"/>
              <a:t>Разработка технологий организации индивидуально-ориентированного образовательного процесса. Поиск новых форм и методов комплексной оценки учебных и иных достижений студентов и преподавателей в логике компетентностного подхода.</a:t>
            </a:r>
          </a:p>
          <a:p>
            <a:pPr>
              <a:lnSpc>
                <a:spcPct val="80000"/>
              </a:lnSpc>
            </a:pPr>
            <a:r>
              <a:rPr lang="ru-RU" sz="2400"/>
              <a:t>Поиск способов развития качеств личности, необходимых для творческой самоорганизации и самопрезентации своих компетентностей на рынке труда и в осуществлении карьерного роста.</a:t>
            </a:r>
          </a:p>
        </p:txBody>
      </p:sp>
      <p:pic>
        <p:nvPicPr>
          <p:cNvPr id="72708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762000"/>
            <a:ext cx="1752600" cy="1160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такое портфолио?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800600"/>
          </a:xfrm>
        </p:spPr>
        <p:txBody>
          <a:bodyPr/>
          <a:lstStyle/>
          <a:p>
            <a:r>
              <a:rPr lang="ru-RU"/>
              <a:t>Портфолио – эффективный способ рационального и прозрачного продвижения настоящих и будущих профессионалов на рынке труда, способ оценивания имеющихся у них ключевых и иных компетенций, а также перспектив делового, профессионального и творческого взаимодействия работодателя с ними.</a:t>
            </a:r>
          </a:p>
        </p:txBody>
      </p:sp>
      <p:pic>
        <p:nvPicPr>
          <p:cNvPr id="6148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такое портфолио?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5334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b="1"/>
              <a:t>Портфолио-технология</a:t>
            </a:r>
          </a:p>
          <a:p>
            <a:pPr>
              <a:lnSpc>
                <a:spcPct val="90000"/>
              </a:lnSpc>
            </a:pPr>
            <a:r>
              <a:rPr lang="ru-RU" i="1"/>
              <a:t>Портфолио – инновационная образовательная технология,</a:t>
            </a:r>
            <a:r>
              <a:rPr lang="ru-RU"/>
              <a:t>в основе которой используется </a:t>
            </a:r>
            <a:r>
              <a:rPr lang="ru-RU" u="sng"/>
              <a:t>метод аутентичного оценивания </a:t>
            </a:r>
            <a:r>
              <a:rPr lang="ru-RU"/>
              <a:t>    результатов   образовательной и профессиональной деятельности.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/>
              <a:t>Портфолио-продукт </a:t>
            </a:r>
          </a:p>
          <a:p>
            <a:pPr>
              <a:lnSpc>
                <a:spcPct val="90000"/>
              </a:lnSpc>
            </a:pPr>
            <a:r>
              <a:rPr lang="ru-RU"/>
              <a:t>Портфолио в переводе с итальянского означает «папка с документами», «папка специалиста».</a:t>
            </a:r>
          </a:p>
        </p:txBody>
      </p:sp>
      <p:pic>
        <p:nvPicPr>
          <p:cNvPr id="7172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такое портфолио?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458200" cy="4876800"/>
          </a:xfrm>
        </p:spPr>
        <p:txBody>
          <a:bodyPr/>
          <a:lstStyle/>
          <a:p>
            <a:r>
              <a:rPr lang="ru-RU" sz="2800" b="1"/>
              <a:t>Портфолио – </a:t>
            </a:r>
            <a:r>
              <a:rPr lang="ru-RU" sz="2800"/>
              <a:t>способ оценивания.</a:t>
            </a:r>
            <a:endParaRPr lang="ru-RU" sz="2800" b="1"/>
          </a:p>
          <a:p>
            <a:r>
              <a:rPr lang="ru-RU" sz="2800" b="1"/>
              <a:t>Аутентичное оценивание</a:t>
            </a:r>
            <a:r>
              <a:rPr lang="ru-RU" sz="2800"/>
              <a:t> – это вид оценивания, применяющийся, прежде всего, в практико-ориентированной деятельности и предусматривающий оценивание сформированности умений и навыков личности в условиях помещения ее в ситуацию, максимально приближенную к требованиям реальной жизни – повседневной или профессиональной.</a:t>
            </a:r>
          </a:p>
        </p:txBody>
      </p:sp>
      <p:pic>
        <p:nvPicPr>
          <p:cNvPr id="16388" name="Picture 4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4800"/>
            <a:ext cx="1981200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01159438">
  <a:themeElements>
    <a:clrScheme name="TS001159438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FFFF99"/>
      </a:hlink>
      <a:folHlink>
        <a:srgbClr val="D3A219"/>
      </a:folHlink>
    </a:clrScheme>
    <a:fontScheme name="TS001159438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S00115943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3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3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3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3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3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3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3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3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3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3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3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TS001159438</Template>
  <TotalTime>175</TotalTime>
  <Words>1804</Words>
  <Application>Microsoft Office PowerPoint</Application>
  <PresentationFormat>Экран (4:3)</PresentationFormat>
  <Paragraphs>173</Paragraphs>
  <Slides>28</Slides>
  <Notes>28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Arial</vt:lpstr>
      <vt:lpstr>Trebuchet MS</vt:lpstr>
      <vt:lpstr>TS001159438</vt:lpstr>
      <vt:lpstr>Структура портфолио студента. Методическая разработка для педагогов.</vt:lpstr>
      <vt:lpstr>Слайд 2</vt:lpstr>
      <vt:lpstr>Слайд 3</vt:lpstr>
      <vt:lpstr>Слайд 4</vt:lpstr>
      <vt:lpstr>Слайд 5</vt:lpstr>
      <vt:lpstr>Обсуждение тематики создания и использования портфолио в ОУ опирается на такие взаимоопределяющие тенденции в развитии российского образования, как:</vt:lpstr>
      <vt:lpstr>Что такое портфолио?</vt:lpstr>
      <vt:lpstr>Что такое портфолио?</vt:lpstr>
      <vt:lpstr>Что такое портфолио?</vt:lpstr>
      <vt:lpstr>Что такое портфолио?</vt:lpstr>
      <vt:lpstr>Что такое портфолио?</vt:lpstr>
      <vt:lpstr>Типы портфолио</vt:lpstr>
      <vt:lpstr>Типы портфолио</vt:lpstr>
      <vt:lpstr>Типы портфолио</vt:lpstr>
      <vt:lpstr> Виды портфолио учащихся в США:</vt:lpstr>
      <vt:lpstr> Виды портфолио учащихся в США:</vt:lpstr>
      <vt:lpstr>Виды портфолио  учащихся в России:</vt:lpstr>
      <vt:lpstr>Виды портфолио  учащихся в России:</vt:lpstr>
      <vt:lpstr>Предназначение и использование портфолио для студентов</vt:lpstr>
      <vt:lpstr>Этапы деятельности  в образовательной технологии «портфолио»</vt:lpstr>
      <vt:lpstr>Этапы деятельности  в образовательной технологии «портфолио»</vt:lpstr>
      <vt:lpstr>Параметры оценки портфолио</vt:lpstr>
      <vt:lpstr>Подведём итог:</vt:lpstr>
      <vt:lpstr>Подведём итог:</vt:lpstr>
      <vt:lpstr>Рекомендуемая литература: </vt:lpstr>
      <vt:lpstr>Рекомендуемая литература:</vt:lpstr>
      <vt:lpstr>Интернет-источники: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8</cp:revision>
  <cp:lastPrinted>1601-01-01T00:00:00Z</cp:lastPrinted>
  <dcterms:created xsi:type="dcterms:W3CDTF">1601-01-01T00:00:00Z</dcterms:created>
  <dcterms:modified xsi:type="dcterms:W3CDTF">2012-05-17T15:24:54Z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