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2" r:id="rId3"/>
    <p:sldId id="276" r:id="rId4"/>
    <p:sldId id="273" r:id="rId5"/>
    <p:sldId id="274" r:id="rId6"/>
    <p:sldId id="257" r:id="rId7"/>
    <p:sldId id="266" r:id="rId8"/>
    <p:sldId id="268" r:id="rId9"/>
    <p:sldId id="258" r:id="rId10"/>
    <p:sldId id="259" r:id="rId11"/>
    <p:sldId id="271" r:id="rId12"/>
    <p:sldId id="265" r:id="rId13"/>
    <p:sldId id="260" r:id="rId14"/>
    <p:sldId id="261" r:id="rId15"/>
    <p:sldId id="269" r:id="rId16"/>
    <p:sldId id="275" r:id="rId17"/>
    <p:sldId id="27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A2C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BE6FF4-8ABA-4350-B2B4-598D017B52C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B32F646-171A-4014-8BCB-15B18875F71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A03C7-E666-4636-AAE2-EADEEA7AFE70}" type="slidenum">
              <a:rPr lang="ru-RU"/>
              <a:pPr/>
              <a:t>1</a:t>
            </a:fld>
            <a:endParaRPr lang="ru-RU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26CA9E-CCD2-4D89-966A-0B657DE72548}" type="slidenum">
              <a:rPr lang="ru-RU"/>
              <a:pPr/>
              <a:t>10</a:t>
            </a:fld>
            <a:endParaRPr lang="ru-RU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5A7331-9C09-4134-91D0-53DA1B89E932}" type="slidenum">
              <a:rPr lang="ru-RU"/>
              <a:pPr/>
              <a:t>11</a:t>
            </a:fld>
            <a:endParaRPr lang="ru-RU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C684F-AAC7-4FE5-9373-4AF1B814958A}" type="slidenum">
              <a:rPr lang="ru-RU"/>
              <a:pPr/>
              <a:t>12</a:t>
            </a:fld>
            <a:endParaRPr lang="ru-RU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64A632-EF30-425A-A7D3-F7FBDE88E514}" type="slidenum">
              <a:rPr lang="ru-RU"/>
              <a:pPr/>
              <a:t>13</a:t>
            </a:fld>
            <a:endParaRPr lang="ru-RU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FE2FC0-16F3-4689-8FA6-2ACC41E59100}" type="slidenum">
              <a:rPr lang="ru-RU"/>
              <a:pPr/>
              <a:t>14</a:t>
            </a:fld>
            <a:endParaRPr lang="ru-RU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3291A8-B324-4433-B9BD-6D1A989D870A}" type="slidenum">
              <a:rPr lang="ru-RU"/>
              <a:pPr/>
              <a:t>15</a:t>
            </a:fld>
            <a:endParaRPr lang="ru-RU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241F9-7C24-4CDD-9563-060555E711EB}" type="slidenum">
              <a:rPr lang="ru-RU"/>
              <a:pPr/>
              <a:t>16</a:t>
            </a:fld>
            <a:endParaRPr lang="ru-RU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DDD607-2E81-460D-BB12-3543187DB98E}" type="slidenum">
              <a:rPr lang="ru-RU"/>
              <a:pPr/>
              <a:t>17</a:t>
            </a:fld>
            <a:endParaRPr lang="ru-RU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54E507-1CCA-4800-8C07-1B3DE565F333}" type="slidenum">
              <a:rPr lang="ru-RU"/>
              <a:pPr/>
              <a:t>2</a:t>
            </a:fld>
            <a:endParaRPr lang="ru-RU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648F9-D6F4-4D9A-9251-A866CB1DB430}" type="slidenum">
              <a:rPr lang="ru-RU"/>
              <a:pPr/>
              <a:t>3</a:t>
            </a:fld>
            <a:endParaRPr lang="ru-RU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B8E67-09CA-4AD7-9A71-DDD99C8EA599}" type="slidenum">
              <a:rPr lang="ru-RU"/>
              <a:pPr/>
              <a:t>4</a:t>
            </a:fld>
            <a:endParaRPr lang="ru-RU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E33FA4-C55F-4E6F-97A7-23EEBE4D6A71}" type="slidenum">
              <a:rPr lang="ru-RU"/>
              <a:pPr/>
              <a:t>5</a:t>
            </a:fld>
            <a:endParaRPr lang="ru-RU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FAF39-B091-4E27-A510-0F500A27A05F}" type="slidenum">
              <a:rPr lang="ru-RU"/>
              <a:pPr/>
              <a:t>6</a:t>
            </a:fld>
            <a:endParaRPr lang="ru-RU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8D06DD-EB59-4749-BAAE-2D871B2AB8D8}" type="slidenum">
              <a:rPr lang="ru-RU"/>
              <a:pPr/>
              <a:t>7</a:t>
            </a:fld>
            <a:endParaRPr lang="ru-RU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BDE110-6A8C-4644-B15E-3DEA5A3F0FF9}" type="slidenum">
              <a:rPr lang="ru-RU"/>
              <a:pPr/>
              <a:t>8</a:t>
            </a:fld>
            <a:endParaRPr lang="ru-RU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B8A286-06A4-445A-8B01-AE39F6D5C17A}" type="slidenum">
              <a:rPr lang="ru-RU"/>
              <a:pPr/>
              <a:t>9</a:t>
            </a:fld>
            <a:endParaRPr lang="ru-RU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28271-6861-4544-8537-EA9CE48614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CBE8B-5CBB-417C-B245-E63414D8C9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71507-B905-4B46-A1BA-D712DE26EF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7E6363A-F315-4CD4-98AC-ED205880D3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162A6-8C1C-4B6E-8716-0E8700ACED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04CD-94C2-45F5-88CF-8A2F9746A1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A0C34-4A2F-4497-B7E5-982696AB1E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AA205-E2FF-44FC-9DF1-3C09E9A585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10570-59C9-4AE1-9D6E-801C0A2F69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5B208-810D-47E7-B405-A76345C51B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615BC9-D7BC-4A50-A14B-21A444B2B8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248BA-E9D8-4C83-B4FA-AC846D196C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D1DC354-F158-41B5-B4C1-965265AF3AD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2988" y="836613"/>
            <a:ext cx="1981200" cy="131127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Структура портфолио студента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5864225" cy="1752600"/>
          </a:xfrm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ru-RU" sz="2000"/>
              <a:t>Бобровский филиал ГОУ  СПО  СО  «УКСАП»</a:t>
            </a:r>
          </a:p>
          <a:p>
            <a:pPr algn="r">
              <a:lnSpc>
                <a:spcPct val="90000"/>
              </a:lnSpc>
            </a:pPr>
            <a:r>
              <a:rPr lang="ru-RU" sz="2000"/>
              <a:t>Разработка: рук.МО –</a:t>
            </a:r>
          </a:p>
          <a:p>
            <a:pPr algn="r">
              <a:lnSpc>
                <a:spcPct val="90000"/>
              </a:lnSpc>
            </a:pPr>
            <a:r>
              <a:rPr lang="ru-RU" sz="2000"/>
              <a:t>Дёгтева Т.А.</a:t>
            </a:r>
          </a:p>
          <a:p>
            <a:pPr algn="r">
              <a:lnSpc>
                <a:spcPct val="90000"/>
              </a:lnSpc>
            </a:pPr>
            <a:endParaRPr lang="ru-RU" sz="2000"/>
          </a:p>
          <a:p>
            <a:pPr algn="r">
              <a:lnSpc>
                <a:spcPct val="90000"/>
              </a:lnSpc>
            </a:pPr>
            <a:r>
              <a:rPr lang="ru-RU" sz="2000"/>
              <a:t>2011г.</a:t>
            </a:r>
          </a:p>
        </p:txBody>
      </p:sp>
      <p:pic>
        <p:nvPicPr>
          <p:cNvPr id="2052" name="Picture 4" descr="я"/>
          <p:cNvPicPr>
            <a:picLocks noChangeAspect="1" noChangeArrowheads="1"/>
          </p:cNvPicPr>
          <p:nvPr/>
        </p:nvPicPr>
        <p:blipFill>
          <a:blip r:embed="rId4" cstate="email">
            <a:lum bright="18000" contrast="-18000"/>
          </a:blip>
          <a:srcRect/>
          <a:stretch>
            <a:fillRect/>
          </a:stretch>
        </p:blipFill>
        <p:spPr bwMode="auto">
          <a:xfrm>
            <a:off x="7308850" y="3933825"/>
            <a:ext cx="1398588" cy="1828800"/>
          </a:xfrm>
          <a:prstGeom prst="rect">
            <a:avLst/>
          </a:prstGeom>
          <a:noFill/>
        </p:spPr>
      </p:pic>
      <p:pic>
        <p:nvPicPr>
          <p:cNvPr id="2056" name="Picture 8" descr="J029912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5288" y="404813"/>
            <a:ext cx="1100137" cy="1804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8172450" cy="1143000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Раздел 2. Творческая деятельность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r>
              <a:rPr lang="ru-RU" sz="2800">
                <a:latin typeface="Times New Roman" pitchFamily="18" charset="0"/>
              </a:rPr>
              <a:t>В раздел включаются курсы по выбору (факультативы), творческие работы (в т.ч. выставочные), проекты, участие в творческих студиях, кружках и секциях, исследовательская деятельность и т.п.</a:t>
            </a:r>
          </a:p>
          <a:p>
            <a:r>
              <a:rPr lang="ru-RU" sz="2800">
                <a:latin typeface="Times New Roman" pitchFamily="18" charset="0"/>
              </a:rPr>
              <a:t>В раздел включаются также </a:t>
            </a:r>
            <a:r>
              <a:rPr lang="ru-RU" sz="2800" u="sng">
                <a:latin typeface="Times New Roman" pitchFamily="18" charset="0"/>
              </a:rPr>
              <a:t>оригиналы</a:t>
            </a:r>
            <a:r>
              <a:rPr lang="ru-RU" sz="2800">
                <a:latin typeface="Times New Roman" pitchFamily="18" charset="0"/>
              </a:rPr>
              <a:t> различных творческих работ, документальные подтверждения  участия в конкурсах, конференциях, образовательных лагерях, художественных выставках, фотографии.</a:t>
            </a:r>
          </a:p>
        </p:txBody>
      </p:sp>
      <p:pic>
        <p:nvPicPr>
          <p:cNvPr id="5124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5125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80288" y="5516563"/>
            <a:ext cx="1511300" cy="1001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pPr algn="r"/>
            <a:r>
              <a:rPr lang="ru-RU" sz="3600" b="1">
                <a:latin typeface="Times New Roman" pitchFamily="18" charset="0"/>
              </a:rPr>
              <a:t>Раздел 3. Деятельность, связанная с профессиональной направленностью: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>
                <a:latin typeface="Times New Roman" pitchFamily="18" charset="0"/>
              </a:rPr>
              <a:t>В раздел включаются:</a:t>
            </a:r>
          </a:p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Результаты освоения профессии (специальности) – мониторинг п/о или «исполнительского мастерства».</a:t>
            </a:r>
          </a:p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Участие в конкурсах (олимпиадах) профессионального мастерства;</a:t>
            </a:r>
          </a:p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Участие в проведении мастер-классов;</a:t>
            </a:r>
          </a:p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Результаты прохождения профессинальных и производственных практик;</a:t>
            </a:r>
          </a:p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Результаты работы в летнее время (по специальности) и т.п.</a:t>
            </a:r>
          </a:p>
        </p:txBody>
      </p:sp>
      <p:pic>
        <p:nvPicPr>
          <p:cNvPr id="18436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18437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35825" y="5445125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latin typeface="Times New Roman" pitchFamily="18" charset="0"/>
              </a:rPr>
              <a:t>Раздел 4. Организация ЗОЖ.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>
                <a:latin typeface="Times New Roman" pitchFamily="18" charset="0"/>
              </a:rPr>
              <a:t>В раздел включаются участие членство в спортивных секциях и клубах; в организациях экологической направленности; организация собственного здорового образа жизни.</a:t>
            </a:r>
          </a:p>
          <a:p>
            <a:pPr>
              <a:lnSpc>
                <a:spcPct val="90000"/>
              </a:lnSpc>
            </a:pPr>
            <a:r>
              <a:rPr lang="ru-RU">
                <a:latin typeface="Times New Roman" pitchFamily="18" charset="0"/>
              </a:rPr>
              <a:t>В раздел включаются документальные подтверждения  участия в конкурсах, соревнованиях, конференциях, спортивных и экологических лагерях, фотографии.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  <p:pic>
        <p:nvPicPr>
          <p:cNvPr id="12292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12293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35825" y="5445125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3600" b="1">
                <a:latin typeface="Times New Roman" pitchFamily="18" charset="0"/>
              </a:rPr>
              <a:t>Раздел 5. Отзывы и рекомендации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>
                <a:latin typeface="Times New Roman" pitchFamily="18" charset="0"/>
              </a:rPr>
              <a:t>Данный раздел включает в себя характеристики отношения студента к различным видам деятельности.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>
                <a:latin typeface="Times New Roman" pitchFamily="18" charset="0"/>
              </a:rPr>
              <a:t>Они могут быть представлены в виде: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Times New Roman" pitchFamily="18" charset="0"/>
              </a:rPr>
              <a:t>Характеристик,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Times New Roman" pitchFamily="18" charset="0"/>
              </a:rPr>
              <a:t>рекомендаций, 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Times New Roman" pitchFamily="18" charset="0"/>
              </a:rPr>
              <a:t>заключений о качестве выполненной работы (например, на практике), 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Times New Roman" pitchFamily="18" charset="0"/>
              </a:rPr>
              <a:t>рецензий на статью, опубликованную студентом в СМИ; 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Times New Roman" pitchFamily="18" charset="0"/>
              </a:rPr>
              <a:t>благодарственных писем;</a:t>
            </a:r>
          </a:p>
          <a:p>
            <a:pPr>
              <a:lnSpc>
                <a:spcPct val="90000"/>
              </a:lnSpc>
            </a:pPr>
            <a:r>
              <a:rPr lang="ru-RU" sz="2400">
                <a:latin typeface="Times New Roman" pitchFamily="18" charset="0"/>
              </a:rPr>
              <a:t>рекомендательных писем от преподавателей, руководителя практики, друзей и т.д. (Приводится перечень представленных отзывов и оригиналы документов). </a:t>
            </a:r>
          </a:p>
        </p:txBody>
      </p:sp>
      <p:pic>
        <p:nvPicPr>
          <p:cNvPr id="6148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6149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80288" y="5589588"/>
            <a:ext cx="1511300" cy="1001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3600" b="1">
                <a:latin typeface="Times New Roman" pitchFamily="18" charset="0"/>
              </a:rPr>
              <a:t>Раздел 6. Планирование профессиональной деятельности.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bl" idx="1"/>
          </p:nvPr>
        </p:nvSpPr>
        <p:spPr>
          <a:xfrm>
            <a:off x="457200" y="2205038"/>
            <a:ext cx="8229600" cy="3921125"/>
          </a:xfrm>
        </p:spPr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835150" y="1590675"/>
            <a:ext cx="5470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3086100" algn="ctr"/>
                <a:tab pos="5524500" algn="l"/>
              </a:tabLst>
            </a:pPr>
            <a:r>
              <a:rPr lang="ru-RU" b="1">
                <a:latin typeface="Bookman Old Style" pitchFamily="18" charset="0"/>
                <a:cs typeface="Times New Roman" pitchFamily="18" charset="0"/>
              </a:rPr>
              <a:t>Мои жизненные планы</a:t>
            </a:r>
            <a:endParaRPr lang="ru-RU"/>
          </a:p>
        </p:txBody>
      </p:sp>
      <p:graphicFrame>
        <p:nvGraphicFramePr>
          <p:cNvPr id="7282" name="Group 114"/>
          <p:cNvGraphicFramePr>
            <a:graphicFrameLocks noGrp="1"/>
          </p:cNvGraphicFramePr>
          <p:nvPr/>
        </p:nvGraphicFramePr>
        <p:xfrm>
          <a:off x="611188" y="2349500"/>
          <a:ext cx="7993062" cy="3825877"/>
        </p:xfrm>
        <a:graphic>
          <a:graphicData uri="http://schemas.openxmlformats.org/drawingml/2006/table">
            <a:tbl>
              <a:tblPr/>
              <a:tblGrid>
                <a:gridCol w="663575"/>
                <a:gridCol w="3030537"/>
                <a:gridCol w="865188"/>
                <a:gridCol w="3433762"/>
              </a:tblGrid>
              <a:tr h="52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86100" algn="ctr"/>
                          <a:tab pos="5524500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86100" algn="ctr"/>
                          <a:tab pos="55245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86100" algn="ctr"/>
                          <a:tab pos="55245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Чего я хочу достичь?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86100" algn="ctr"/>
                          <a:tab pos="55245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Сроки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086100" algn="ctr"/>
                          <a:tab pos="552450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Что я для этого должен сделать?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0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283" name="Picture 115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859713" cy="1143000"/>
          </a:xfrm>
        </p:spPr>
        <p:txBody>
          <a:bodyPr/>
          <a:lstStyle/>
          <a:p>
            <a:r>
              <a:rPr lang="ru-RU" sz="3600" b="1">
                <a:latin typeface="Times New Roman" pitchFamily="18" charset="0"/>
              </a:rPr>
              <a:t>Раздел 7. Дополнительная информация.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32038"/>
            <a:ext cx="8229600" cy="4525962"/>
          </a:xfrm>
        </p:spPr>
        <p:txBody>
          <a:bodyPr/>
          <a:lstStyle/>
          <a:p>
            <a:r>
              <a:rPr lang="ru-RU">
                <a:latin typeface="Times New Roman" pitchFamily="18" charset="0"/>
              </a:rPr>
              <a:t>В раздел включаются документы и сведения по усмотрению студента.</a:t>
            </a:r>
          </a:p>
        </p:txBody>
      </p:sp>
      <p:pic>
        <p:nvPicPr>
          <p:cNvPr id="16388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16389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260350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Оформление </a:t>
            </a:r>
            <a:br>
              <a:rPr lang="ru-RU" sz="4000" b="1"/>
            </a:br>
            <a:r>
              <a:rPr lang="ru-RU" sz="4000" b="1"/>
              <a:t>портфолио: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ru-RU" sz="2800"/>
              <a:t>Портфолио должно быть представлено в виде: 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печатного текста; на листах А4; в  папке с файлами.</a:t>
            </a:r>
          </a:p>
          <a:p>
            <a:pPr marL="609600" indent="-609600">
              <a:lnSpc>
                <a:spcPct val="80000"/>
              </a:lnSpc>
            </a:pPr>
            <a:r>
              <a:rPr lang="ru-RU" sz="2800"/>
              <a:t>компьютерной презентации - в электронном виде + на </a:t>
            </a:r>
            <a:r>
              <a:rPr lang="en-US" sz="2800"/>
              <a:t>CD</a:t>
            </a:r>
            <a:r>
              <a:rPr lang="ru-RU" sz="2800"/>
              <a:t>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/>
              <a:t>2. Документы могут быть как оригиналы, так и копии.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/>
              <a:t>3. фотографии, рисунки, схемы, таблицы должны быть подписаны.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/>
              <a:t>4. Каждый раздел портфолио должен начинаться с новой страницы.</a:t>
            </a:r>
          </a:p>
        </p:txBody>
      </p:sp>
      <p:pic>
        <p:nvPicPr>
          <p:cNvPr id="37892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37893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260350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3933825"/>
            <a:ext cx="2376488" cy="1574800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36838"/>
            <a:ext cx="8229600" cy="1143000"/>
          </a:xfrm>
        </p:spPr>
        <p:txBody>
          <a:bodyPr/>
          <a:lstStyle/>
          <a:p>
            <a:r>
              <a:rPr lang="ru-RU"/>
              <a:t>Спасибо за внимание!</a:t>
            </a:r>
          </a:p>
        </p:txBody>
      </p:sp>
      <p:pic>
        <p:nvPicPr>
          <p:cNvPr id="17412" name="Picture 4" descr="J029912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40200" y="3716338"/>
            <a:ext cx="1139825" cy="187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latin typeface="Times New Roman" pitchFamily="18" charset="0"/>
              </a:rPr>
              <a:t>Что такое «портфолио»?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 i="1"/>
              <a:t>   Портфолио</a:t>
            </a:r>
            <a:r>
              <a:rPr lang="ru-RU" sz="2400" i="1"/>
              <a:t> ( по содержанию) </a:t>
            </a:r>
            <a:r>
              <a:rPr lang="ru-RU" sz="2400" b="1" i="1"/>
              <a:t>– целенаправленная коллекция лучших работ и результатов </a:t>
            </a:r>
            <a:r>
              <a:rPr lang="ru-RU" sz="2400"/>
              <a:t>студентов,</a:t>
            </a:r>
            <a:r>
              <a:rPr lang="ru-RU" sz="2400" b="1"/>
              <a:t> </a:t>
            </a:r>
            <a:r>
              <a:rPr lang="ru-RU" sz="2400"/>
              <a:t>которая демонстрирует их усилия, прогресс, достижения в одной или более областях деятельности.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  </a:t>
            </a:r>
            <a:r>
              <a:rPr lang="ru-RU" sz="2400" b="1" i="1"/>
              <a:t>Портфолио </a:t>
            </a:r>
            <a:r>
              <a:rPr lang="ru-RU" sz="2400" i="1"/>
              <a:t>(по форме)</a:t>
            </a:r>
            <a:r>
              <a:rPr lang="ru-RU" sz="2400"/>
              <a:t> – форма самопрезентации студента.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i="1"/>
              <a:t>   Портфолио </a:t>
            </a:r>
            <a:r>
              <a:rPr lang="ru-RU" sz="2400" i="1"/>
              <a:t>(с точки зрения работодателя) </a:t>
            </a:r>
            <a:r>
              <a:rPr lang="ru-RU" sz="2400" b="1" i="1"/>
              <a:t>–</a:t>
            </a:r>
            <a:r>
              <a:rPr lang="ru-RU" sz="2400" b="1"/>
              <a:t> </a:t>
            </a:r>
            <a:r>
              <a:rPr lang="ru-RU" sz="2400"/>
              <a:t>эффективный способ оценивания настоящих и будущих профессионалов на рынке труда, имеющихся у них ключевых и иных компетенций, а также перспектив делового, профессионального и творческого взаимодействия работодателя с ними.</a:t>
            </a:r>
          </a:p>
        </p:txBody>
      </p:sp>
      <p:pic>
        <p:nvPicPr>
          <p:cNvPr id="34820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34821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260350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 «Соликамский педагогический      колледж имени А.П. Раменского»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8175" y="1600200"/>
            <a:ext cx="6778625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оддержка самостоятельности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ценка достижений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абота над собой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ехнология самоконтроля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иксирование результатов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бразование в течение всей жизни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иния развития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мпульс к активности</a:t>
            </a:r>
            <a:endParaRPr lang="ru-RU" sz="28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бъективный взгляд на себя</a:t>
            </a:r>
          </a:p>
        </p:txBody>
      </p:sp>
      <p:sp>
        <p:nvSpPr>
          <p:cNvPr id="44036" name="WordArt 4"/>
          <p:cNvSpPr>
            <a:spLocks noChangeArrowheads="1" noChangeShapeType="1" noTextEdit="1"/>
          </p:cNvSpPr>
          <p:nvPr/>
        </p:nvSpPr>
        <p:spPr bwMode="auto">
          <a:xfrm rot="5400000">
            <a:off x="-350838" y="3382963"/>
            <a:ext cx="4105275" cy="596900"/>
          </a:xfrm>
          <a:prstGeom prst="rect">
            <a:avLst/>
          </a:prstGeom>
        </p:spPr>
        <p:txBody>
          <a:bodyPr vert="wordArtVert" wrap="none" fromWordArt="1">
            <a:prstTxWarp prst="textWave4">
              <a:avLst>
                <a:gd name="adj1" fmla="val 13005"/>
                <a:gd name="adj2" fmla="val -79"/>
              </a:avLst>
            </a:prstTxWarp>
          </a:bodyPr>
          <a:lstStyle/>
          <a:p>
            <a:pPr algn="ctr" fontAlgn="auto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97A2CF"/>
                    </a:gs>
                    <a:gs pos="50000">
                      <a:schemeClr val="accent1"/>
                    </a:gs>
                    <a:gs pos="100000">
                      <a:srgbClr val="97A2CF"/>
                    </a:gs>
                  </a:gsLst>
                  <a:lin ang="16200000" scaled="1"/>
                </a:gradFill>
                <a:effectLst>
                  <a:outerShdw dist="99190" dir="7788334" algn="ctr" rotWithShape="0">
                    <a:srgbClr val="000080">
                      <a:alpha val="80000"/>
                    </a:srgbClr>
                  </a:outerShdw>
                </a:effectLst>
                <a:latin typeface="Arial"/>
                <a:cs typeface="Arial"/>
              </a:rPr>
              <a:t>ПОРТФОЛИО</a:t>
            </a:r>
          </a:p>
        </p:txBody>
      </p:sp>
      <p:pic>
        <p:nvPicPr>
          <p:cNvPr id="44037" name="Picture 5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7308850" y="1773238"/>
            <a:ext cx="1008063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5" name="Picture 5" descr="PH02742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72000" y="4221163"/>
            <a:ext cx="2016125" cy="1336675"/>
          </a:xfrm>
          <a:prstGeom prst="rect">
            <a:avLst/>
          </a:prstGeom>
          <a:noFill/>
        </p:spPr>
      </p:pic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420938"/>
            <a:ext cx="8229600" cy="1143000"/>
          </a:xfrm>
        </p:spPr>
        <p:txBody>
          <a:bodyPr/>
          <a:lstStyle/>
          <a:p>
            <a:r>
              <a:rPr lang="ru-RU" sz="4000" b="1"/>
              <a:t>Структура портфолио </a:t>
            </a:r>
            <a:br>
              <a:rPr lang="ru-RU" sz="4000" b="1"/>
            </a:br>
            <a:r>
              <a:rPr lang="ru-RU" sz="4000" b="1"/>
              <a:t>студента</a:t>
            </a:r>
          </a:p>
        </p:txBody>
      </p:sp>
      <p:pic>
        <p:nvPicPr>
          <p:cNvPr id="35844" name="Picture 4" descr="J029912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67175" y="3789363"/>
            <a:ext cx="1227138" cy="2016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8229600" cy="1143000"/>
          </a:xfrm>
        </p:spPr>
        <p:txBody>
          <a:bodyPr/>
          <a:lstStyle/>
          <a:p>
            <a:pPr algn="r"/>
            <a:r>
              <a:rPr lang="ru-RU" sz="4000"/>
              <a:t>Структура портфолио студента: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r>
              <a:rPr lang="ru-RU" sz="2400" b="1">
                <a:latin typeface="Times New Roman" pitchFamily="18" charset="0"/>
              </a:rPr>
              <a:t>Титульный лист;</a:t>
            </a:r>
          </a:p>
          <a:p>
            <a:r>
              <a:rPr lang="ru-RU" sz="2400" b="1">
                <a:latin typeface="Times New Roman" pitchFamily="18" charset="0"/>
              </a:rPr>
              <a:t>Общие сведения;</a:t>
            </a:r>
          </a:p>
          <a:p>
            <a:r>
              <a:rPr lang="ru-RU" sz="2400" b="1">
                <a:latin typeface="Times New Roman" pitchFamily="18" charset="0"/>
              </a:rPr>
              <a:t>Раздел I.</a:t>
            </a:r>
            <a:r>
              <a:rPr lang="ru-RU" sz="2400">
                <a:latin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</a:rPr>
              <a:t>Официальные документы;</a:t>
            </a:r>
          </a:p>
          <a:p>
            <a:r>
              <a:rPr lang="ru-RU" sz="2400" b="1">
                <a:latin typeface="Times New Roman" pitchFamily="18" charset="0"/>
              </a:rPr>
              <a:t>Раздел 2. Творческая деятельность;</a:t>
            </a:r>
          </a:p>
          <a:p>
            <a:r>
              <a:rPr lang="ru-RU" sz="2400" b="1">
                <a:latin typeface="Times New Roman" pitchFamily="18" charset="0"/>
              </a:rPr>
              <a:t>Раздел 3. Деятельность, связанная с профессиональной направленностью;</a:t>
            </a:r>
          </a:p>
          <a:p>
            <a:r>
              <a:rPr lang="ru-RU" sz="2400" b="1">
                <a:latin typeface="Times New Roman" pitchFamily="18" charset="0"/>
              </a:rPr>
              <a:t>Раздел 4. Организация здорового образа жизни (ЗОЖ).</a:t>
            </a:r>
          </a:p>
          <a:p>
            <a:r>
              <a:rPr lang="ru-RU" sz="2400" b="1">
                <a:latin typeface="Times New Roman" pitchFamily="18" charset="0"/>
              </a:rPr>
              <a:t>Раздел 5. Отзывы и рекомендации;</a:t>
            </a:r>
          </a:p>
          <a:p>
            <a:r>
              <a:rPr lang="ru-RU" sz="2400" b="1">
                <a:latin typeface="Times New Roman" pitchFamily="18" charset="0"/>
              </a:rPr>
              <a:t>Раздел 6. Планирование профессиональной деятельности.</a:t>
            </a:r>
          </a:p>
          <a:p>
            <a:r>
              <a:rPr lang="ru-RU" sz="2400" b="1">
                <a:latin typeface="Times New Roman" pitchFamily="18" charset="0"/>
              </a:rPr>
              <a:t>Раздел 7. Дополнительная информация.</a:t>
            </a:r>
          </a:p>
        </p:txBody>
      </p:sp>
      <p:pic>
        <p:nvPicPr>
          <p:cNvPr id="36868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36869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35825" y="1628775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Титульный лист: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275388" cy="5257800"/>
          </a:xfrm>
        </p:spPr>
        <p:txBody>
          <a:bodyPr/>
          <a:lstStyle/>
          <a:p>
            <a:pPr algn="r"/>
            <a:r>
              <a:rPr lang="ru-RU" sz="2800">
                <a:latin typeface="Times New Roman" pitchFamily="18" charset="0"/>
              </a:rPr>
              <a:t>Фото </a:t>
            </a:r>
            <a:endParaRPr lang="ru-RU" sz="2800" b="1">
              <a:latin typeface="Times New Roman" pitchFamily="18" charset="0"/>
            </a:endParaRPr>
          </a:p>
          <a:p>
            <a:r>
              <a:rPr lang="ru-RU" sz="2800" b="1">
                <a:latin typeface="Times New Roman" pitchFamily="18" charset="0"/>
              </a:rPr>
              <a:t>Фамилия Имя Отчество</a:t>
            </a:r>
          </a:p>
          <a:p>
            <a:endParaRPr lang="ru-RU" sz="2800" b="1">
              <a:latin typeface="Times New Roman" pitchFamily="18" charset="0"/>
            </a:endParaRPr>
          </a:p>
          <a:p>
            <a:endParaRPr lang="ru-RU" sz="2800" b="1">
              <a:latin typeface="Times New Roman" pitchFamily="18" charset="0"/>
            </a:endParaRPr>
          </a:p>
          <a:p>
            <a:endParaRPr lang="ru-RU" sz="2800" b="1">
              <a:latin typeface="Times New Roman" pitchFamily="18" charset="0"/>
            </a:endParaRPr>
          </a:p>
          <a:p>
            <a:endParaRPr lang="ru-RU" sz="2800" b="1">
              <a:latin typeface="Times New Roman" pitchFamily="18" charset="0"/>
            </a:endParaRPr>
          </a:p>
          <a:p>
            <a:r>
              <a:rPr lang="ru-RU" sz="2800" b="1">
                <a:latin typeface="Times New Roman" pitchFamily="18" charset="0"/>
              </a:rPr>
              <a:t>Период, за который представлены документы и материалы:</a:t>
            </a:r>
            <a:endParaRPr lang="ru-RU" sz="2800">
              <a:latin typeface="Times New Roman" pitchFamily="18" charset="0"/>
            </a:endParaRPr>
          </a:p>
          <a:p>
            <a:r>
              <a:rPr lang="ru-RU" sz="2800">
                <a:latin typeface="Times New Roman" pitchFamily="18" charset="0"/>
              </a:rPr>
              <a:t>С __________ 201__г. </a:t>
            </a:r>
          </a:p>
          <a:p>
            <a:pPr>
              <a:buFontTx/>
              <a:buNone/>
            </a:pPr>
            <a:r>
              <a:rPr lang="ru-RU" sz="2800">
                <a:latin typeface="Times New Roman" pitchFamily="18" charset="0"/>
              </a:rPr>
              <a:t>   По _____________ 201__ г.</a:t>
            </a:r>
            <a:endParaRPr lang="ru-RU" sz="2800" b="1">
              <a:latin typeface="Times New Roman" pitchFamily="18" charset="0"/>
            </a:endParaRPr>
          </a:p>
        </p:txBody>
      </p:sp>
      <p:pic>
        <p:nvPicPr>
          <p:cNvPr id="3076" name="Picture 4" descr="100_716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77050" y="1773238"/>
            <a:ext cx="1849438" cy="2466975"/>
          </a:xfrm>
          <a:prstGeom prst="rect">
            <a:avLst/>
          </a:prstGeom>
          <a:noFill/>
        </p:spPr>
      </p:pic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684213" y="2997200"/>
            <a:ext cx="5005387" cy="119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ПОРТФОЛИО</a:t>
            </a:r>
          </a:p>
        </p:txBody>
      </p:sp>
      <p:pic>
        <p:nvPicPr>
          <p:cNvPr id="3078" name="Picture 6" descr="J029912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latin typeface="Times New Roman" pitchFamily="18" charset="0"/>
              </a:rPr>
              <a:t>Общие сведения: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532812" cy="5445125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000" b="1"/>
              <a:t>Резюме</a:t>
            </a:r>
          </a:p>
          <a:p>
            <a:pPr>
              <a:lnSpc>
                <a:spcPct val="80000"/>
              </a:lnSpc>
            </a:pPr>
            <a:r>
              <a:rPr lang="ru-RU" sz="1400" b="1"/>
              <a:t>Ф.И.О.</a:t>
            </a:r>
            <a:r>
              <a:rPr lang="ru-RU" sz="1400"/>
              <a:t> ______________________________________________________________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Дата рождения</a:t>
            </a:r>
            <a:r>
              <a:rPr lang="ru-RU" sz="1400"/>
              <a:t>: _______________________ </a:t>
            </a:r>
            <a:r>
              <a:rPr lang="ru-RU" sz="1400" b="1"/>
              <a:t>Место рождения</a:t>
            </a:r>
            <a:r>
              <a:rPr lang="ru-RU" sz="1400"/>
              <a:t>: ___________________</a:t>
            </a:r>
            <a:br>
              <a:rPr lang="ru-RU" sz="1400"/>
            </a:br>
            <a:r>
              <a:rPr lang="ru-RU" sz="1400"/>
              <a:t>__________________________________________________________________________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Гражданство</a:t>
            </a:r>
            <a:r>
              <a:rPr lang="ru-RU" sz="1400"/>
              <a:t>: _______________________________________ </a:t>
            </a:r>
            <a:r>
              <a:rPr lang="ru-RU" sz="1400" b="1"/>
              <a:t>Пол:</a:t>
            </a:r>
            <a:r>
              <a:rPr lang="ru-RU" sz="1400"/>
              <a:t> ________________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Полный домашний адрес</a:t>
            </a:r>
            <a:r>
              <a:rPr lang="ru-RU" sz="1400"/>
              <a:t> (с почтовым индексом): _____________________________</a:t>
            </a:r>
            <a:br>
              <a:rPr lang="ru-RU" sz="1400"/>
            </a:br>
            <a:r>
              <a:rPr lang="ru-RU" sz="1400"/>
              <a:t>__________________________________________________________________________</a:t>
            </a:r>
            <a:br>
              <a:rPr lang="ru-RU" sz="1400"/>
            </a:br>
            <a:r>
              <a:rPr lang="ru-RU" sz="1400"/>
              <a:t>__________________________________________________________________________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Домашний телефон</a:t>
            </a:r>
            <a:r>
              <a:rPr lang="ru-RU" sz="1400"/>
              <a:t> (с кодом):____________________ </a:t>
            </a:r>
            <a:r>
              <a:rPr lang="en-US" sz="1400" b="1"/>
              <a:t>E</a:t>
            </a:r>
            <a:r>
              <a:rPr lang="ru-RU" sz="1400" b="1"/>
              <a:t>-</a:t>
            </a:r>
            <a:r>
              <a:rPr lang="en-US" sz="1400" b="1"/>
              <a:t>mail</a:t>
            </a:r>
            <a:r>
              <a:rPr lang="ru-RU" sz="1400"/>
              <a:t>: ____________________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Паспорт</a:t>
            </a:r>
            <a:r>
              <a:rPr lang="ru-RU" sz="1400"/>
              <a:t> (серия и номер, когда и кем выдан) ___________________________________</a:t>
            </a:r>
            <a:br>
              <a:rPr lang="ru-RU" sz="1400"/>
            </a:br>
            <a:r>
              <a:rPr lang="ru-RU" sz="1400"/>
              <a:t>__________________________________________________________________________</a:t>
            </a:r>
          </a:p>
          <a:p>
            <a:pPr>
              <a:lnSpc>
                <a:spcPct val="80000"/>
              </a:lnSpc>
            </a:pP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Образование:</a:t>
            </a:r>
            <a:r>
              <a:rPr lang="ru-RU" sz="1400"/>
              <a:t> _____________________________________________________________</a:t>
            </a:r>
          </a:p>
          <a:p>
            <a:pPr>
              <a:lnSpc>
                <a:spcPct val="80000"/>
              </a:lnSpc>
            </a:pPr>
            <a:endParaRPr lang="ru-RU" sz="1400" b="1"/>
          </a:p>
          <a:p>
            <a:pPr>
              <a:lnSpc>
                <a:spcPct val="80000"/>
              </a:lnSpc>
            </a:pPr>
            <a:r>
              <a:rPr lang="ru-RU" sz="1400" b="1"/>
              <a:t>Место учебы</a:t>
            </a:r>
            <a:r>
              <a:rPr lang="ru-RU" sz="1400"/>
              <a:t> (полное название и точный почтовый адрес с индексом): 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__________________________________________________________________________</a:t>
            </a:r>
            <a:br>
              <a:rPr lang="ru-RU" sz="1400"/>
            </a:br>
            <a:endParaRPr lang="ru-RU" sz="1400"/>
          </a:p>
          <a:p>
            <a:pPr>
              <a:lnSpc>
                <a:spcPct val="80000"/>
              </a:lnSpc>
            </a:pPr>
            <a:r>
              <a:rPr lang="ru-RU" sz="1400"/>
              <a:t>Профессия (специальность) ___________________________________ </a:t>
            </a:r>
            <a:r>
              <a:rPr lang="ru-RU" sz="1400" b="1"/>
              <a:t>Курс</a:t>
            </a:r>
            <a:r>
              <a:rPr lang="ru-RU" sz="1400"/>
              <a:t> _______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/>
          </a:p>
          <a:p>
            <a:pPr>
              <a:lnSpc>
                <a:spcPct val="80000"/>
              </a:lnSpc>
            </a:pPr>
            <a:r>
              <a:rPr lang="ru-RU" sz="1400" b="1"/>
              <a:t>Дополнительные сведения</a:t>
            </a:r>
            <a:r>
              <a:rPr lang="ru-RU" sz="1400"/>
              <a:t>: ______________________________________________</a:t>
            </a:r>
          </a:p>
          <a:p>
            <a:pPr>
              <a:lnSpc>
                <a:spcPct val="80000"/>
              </a:lnSpc>
            </a:pPr>
            <a:endParaRPr lang="ru-RU" sz="1400"/>
          </a:p>
        </p:txBody>
      </p:sp>
      <p:pic>
        <p:nvPicPr>
          <p:cNvPr id="13316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13317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260350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latin typeface="Times New Roman" pitchFamily="18" charset="0"/>
              </a:rPr>
              <a:t>Что нужно учесть при составлении резюме: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Цель составления резюме</a:t>
            </a:r>
            <a:r>
              <a:rPr lang="ru-RU" sz="2400">
                <a:latin typeface="Times New Roman" pitchFamily="18" charset="0"/>
              </a:rPr>
              <a:t>: ______________________________________________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Образование </a:t>
            </a:r>
            <a:r>
              <a:rPr lang="ru-RU" sz="2400" i="1">
                <a:latin typeface="Times New Roman" pitchFamily="18" charset="0"/>
              </a:rPr>
              <a:t>(в обратном хронологическом порядке, начиная с последнего общеобразовательного учреждения)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Опыт работы</a:t>
            </a:r>
            <a:r>
              <a:rPr lang="ru-RU" sz="2400">
                <a:latin typeface="Times New Roman" pitchFamily="18" charset="0"/>
              </a:rPr>
              <a:t>(в</a:t>
            </a:r>
            <a:r>
              <a:rPr lang="ru-RU" sz="2400" i="1">
                <a:latin typeface="Times New Roman" pitchFamily="18" charset="0"/>
              </a:rPr>
              <a:t> обратном хронологическом порядке, начиная с последней работы с указанием предприятия и выполняемой работы)</a:t>
            </a:r>
            <a:r>
              <a:rPr lang="ru-RU" sz="24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400" i="1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i="1">
                <a:latin typeface="Times New Roman" pitchFamily="18" charset="0"/>
              </a:rPr>
              <a:t>Дополнительная информация: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Дополнительное образование</a:t>
            </a:r>
            <a:r>
              <a:rPr lang="ru-RU" sz="2400" b="1" i="1">
                <a:latin typeface="Times New Roman" pitchFamily="18" charset="0"/>
              </a:rPr>
              <a:t> </a:t>
            </a:r>
            <a:r>
              <a:rPr lang="ru-RU" sz="2400" i="1">
                <a:latin typeface="Times New Roman" pitchFamily="18" charset="0"/>
              </a:rPr>
              <a:t>(в обратном хронологическом порядке, начиная с последнего учреждения, с указанием предмета или творческого объединения).</a:t>
            </a:r>
          </a:p>
          <a:p>
            <a:pPr>
              <a:lnSpc>
                <a:spcPct val="80000"/>
              </a:lnSpc>
            </a:pPr>
            <a:r>
              <a:rPr lang="ru-RU" sz="2400" b="1">
                <a:latin typeface="Times New Roman" pitchFamily="18" charset="0"/>
              </a:rPr>
              <a:t>Опыт общественной работы </a:t>
            </a:r>
            <a:r>
              <a:rPr lang="ru-RU" sz="2400" i="1">
                <a:latin typeface="Times New Roman" pitchFamily="18" charset="0"/>
              </a:rPr>
              <a:t>(в обратном хронологическом порядке, начиная с последней работы с указанием организации, движения и выполняемой работы)</a:t>
            </a:r>
          </a:p>
        </p:txBody>
      </p:sp>
      <p:pic>
        <p:nvPicPr>
          <p:cNvPr id="15364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15365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836613"/>
            <a:ext cx="1511300" cy="1001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74638"/>
            <a:ext cx="8172450" cy="1143000"/>
          </a:xfrm>
        </p:spPr>
        <p:txBody>
          <a:bodyPr/>
          <a:lstStyle/>
          <a:p>
            <a:pPr algn="r"/>
            <a:r>
              <a:rPr lang="ru-RU" sz="3600" b="1">
                <a:latin typeface="Times New Roman" pitchFamily="18" charset="0"/>
              </a:rPr>
              <a:t>Раздел I.</a:t>
            </a:r>
            <a:r>
              <a:rPr lang="ru-RU" sz="3600">
                <a:latin typeface="Times New Roman" pitchFamily="18" charset="0"/>
              </a:rPr>
              <a:t> </a:t>
            </a:r>
            <a:r>
              <a:rPr lang="ru-RU" sz="3600" b="1">
                <a:latin typeface="Times New Roman" pitchFamily="18" charset="0"/>
              </a:rPr>
              <a:t>Официальные документы: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b="1" i="1">
                <a:latin typeface="Times New Roman" pitchFamily="18" charset="0"/>
              </a:rPr>
              <a:t>Данный раздел содержит перечень представленных в портфолио официальных сертифицированных документов или их копий, подтверждающих индивидуальные достижения в различных сферах деятельности: </a:t>
            </a:r>
          </a:p>
          <a:p>
            <a:pPr>
              <a:lnSpc>
                <a:spcPct val="90000"/>
              </a:lnSpc>
            </a:pPr>
            <a:r>
              <a:rPr lang="ru-RU" sz="2400" b="1"/>
              <a:t>дипломы об участии в олимпиадах различного уровня, </a:t>
            </a:r>
          </a:p>
          <a:p>
            <a:pPr>
              <a:lnSpc>
                <a:spcPct val="90000"/>
              </a:lnSpc>
            </a:pPr>
            <a:r>
              <a:rPr lang="ru-RU" sz="2400" b="1"/>
              <a:t>грамоты за участие в конкурсах, социально значимых акциях,</a:t>
            </a:r>
          </a:p>
          <a:p>
            <a:pPr>
              <a:lnSpc>
                <a:spcPct val="90000"/>
              </a:lnSpc>
            </a:pPr>
            <a:r>
              <a:rPr lang="ru-RU" sz="2400" b="1"/>
              <a:t>сертификаты о прохождении курсов дополнительного образования</a:t>
            </a:r>
          </a:p>
          <a:p>
            <a:pPr>
              <a:lnSpc>
                <a:spcPct val="90000"/>
              </a:lnSpc>
            </a:pPr>
            <a:r>
              <a:rPr lang="ru-RU" sz="2400" b="1"/>
              <a:t>результаты тестирования, и т.д.</a:t>
            </a:r>
          </a:p>
        </p:txBody>
      </p:sp>
      <p:pic>
        <p:nvPicPr>
          <p:cNvPr id="4100" name="Picture 4" descr="J0299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600" y="260350"/>
            <a:ext cx="674688" cy="1108075"/>
          </a:xfrm>
          <a:prstGeom prst="rect">
            <a:avLst/>
          </a:prstGeom>
          <a:noFill/>
        </p:spPr>
      </p:pic>
      <p:pic>
        <p:nvPicPr>
          <p:cNvPr id="4101" name="Picture 5" descr="PH02742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308850" y="5445125"/>
            <a:ext cx="1511300" cy="1001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762</Words>
  <Application>Microsoft Office PowerPoint</Application>
  <PresentationFormat>Экран (4:3)</PresentationFormat>
  <Paragraphs>129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Times New Roman</vt:lpstr>
      <vt:lpstr>Bookman Old Style</vt:lpstr>
      <vt:lpstr>Arial Narrow</vt:lpstr>
      <vt:lpstr>Оформление по умолчанию</vt:lpstr>
      <vt:lpstr>Структура портфолио студента </vt:lpstr>
      <vt:lpstr>Что такое «портфолио»?</vt:lpstr>
      <vt:lpstr> «Соликамский педагогический      колледж имени А.П. Раменского» </vt:lpstr>
      <vt:lpstr>Структура портфолио  студента</vt:lpstr>
      <vt:lpstr>Структура портфолио студента:</vt:lpstr>
      <vt:lpstr>Титульный лист:</vt:lpstr>
      <vt:lpstr>Общие сведения:</vt:lpstr>
      <vt:lpstr>Что нужно учесть при составлении резюме:</vt:lpstr>
      <vt:lpstr>Раздел I. Официальные документы:</vt:lpstr>
      <vt:lpstr>Раздел 2. Творческая деятельность</vt:lpstr>
      <vt:lpstr>Раздел 3. Деятельность, связанная с профессиональной направленностью:</vt:lpstr>
      <vt:lpstr>Раздел 4. Организация ЗОЖ.</vt:lpstr>
      <vt:lpstr>Раздел 5. Отзывы и рекомендации</vt:lpstr>
      <vt:lpstr>Раздел 6. Планирование профессиональной деятельности.</vt:lpstr>
      <vt:lpstr>Раздел 7. Дополнительная информация.</vt:lpstr>
      <vt:lpstr>Оформление  портфолио: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портфолио </dc:title>
  <dc:creator>ipp</dc:creator>
  <cp:lastModifiedBy>revaz</cp:lastModifiedBy>
  <cp:revision>14</cp:revision>
  <dcterms:created xsi:type="dcterms:W3CDTF">2009-03-17T14:21:43Z</dcterms:created>
  <dcterms:modified xsi:type="dcterms:W3CDTF">2012-05-17T15:23:37Z</dcterms:modified>
</cp:coreProperties>
</file>