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4" r:id="rId67"/>
    <p:sldId id="323" r:id="rId68"/>
    <p:sldId id="322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24A2A-A712-4623-8FE9-DE43F83F4D19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460A4-3390-4102-BEED-42098247BB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5C7A93-6331-4614-BDB1-261D5AFF3BC8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pic>
            <p:nvPicPr>
              <p:cNvPr id="7" name="Picture 4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832" cy="4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>
                <a:off x="0" y="1152"/>
                <a:ext cx="5759" cy="12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6" name="Picture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8" y="836"/>
              <a:ext cx="1152" cy="1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247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2362200" y="1828800"/>
            <a:ext cx="6780213" cy="19050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247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CC66"/>
                </a:solidFill>
              </a:defRPr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9055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86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pic>
          <p:nvPicPr>
            <p:cNvPr id="16392" name="Picture 3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927" y="0"/>
              <a:ext cx="832" cy="4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4" name="Rectangle 4"/>
            <p:cNvSpPr>
              <a:spLocks noChangeArrowheads="1"/>
            </p:cNvSpPr>
            <p:nvPr/>
          </p:nvSpPr>
          <p:spPr bwMode="auto">
            <a:xfrm>
              <a:off x="0" y="384"/>
              <a:ext cx="5759" cy="72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fld id="{C088661B-2265-4089-8398-223247EC488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14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4B2EA0C4-A2BB-467D-B454-0C447B6EEE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audio" Target="file:///H:\&#1052;&#1091;&#1079;&#1099;&#1082;&#1072;%20&#1076;&#1083;&#1103;%20&#1087;&#1088;&#1077;&#1079;&#1077;&#1085;&#1090;&#1072;&#1094;&#1080;&#1080;\music.mp3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7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18.png"/><Relationship Id="rId3" Type="http://schemas.openxmlformats.org/officeDocument/2006/relationships/audio" Target="../media/audio3.wav"/><Relationship Id="rId7" Type="http://schemas.openxmlformats.org/officeDocument/2006/relationships/image" Target="../media/image6.png"/><Relationship Id="rId12" Type="http://schemas.openxmlformats.org/officeDocument/2006/relationships/slide" Target="slide37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8.wmf"/><Relationship Id="rId5" Type="http://schemas.openxmlformats.org/officeDocument/2006/relationships/slideLayout" Target="../slideLayouts/slideLayout1.xml"/><Relationship Id="rId10" Type="http://schemas.openxmlformats.org/officeDocument/2006/relationships/slide" Target="slide67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7.wmf"/><Relationship Id="rId1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13" Type="http://schemas.openxmlformats.org/officeDocument/2006/relationships/image" Target="../media/image13.png"/><Relationship Id="rId3" Type="http://schemas.openxmlformats.org/officeDocument/2006/relationships/audio" Target="file:///H:\&#1052;&#1091;&#1079;&#1099;&#1082;&#1072;%20&#1076;&#1083;&#1103;%20&#1087;&#1088;&#1077;&#1079;&#1077;&#1085;&#1090;&#1072;&#1094;&#1080;&#1080;\fon1.wav" TargetMode="External"/><Relationship Id="rId7" Type="http://schemas.openxmlformats.org/officeDocument/2006/relationships/image" Target="../media/image6.png"/><Relationship Id="rId12" Type="http://schemas.openxmlformats.org/officeDocument/2006/relationships/slide" Target="slide38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8.wmf"/><Relationship Id="rId5" Type="http://schemas.openxmlformats.org/officeDocument/2006/relationships/slideLayout" Target="../slideLayouts/slideLayout1.xml"/><Relationship Id="rId10" Type="http://schemas.openxmlformats.org/officeDocument/2006/relationships/slide" Target="slide68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7.wmf"/><Relationship Id="rId1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image" Target="../media/image18.png"/><Relationship Id="rId3" Type="http://schemas.openxmlformats.org/officeDocument/2006/relationships/audio" Target="../media/audio3.wav"/><Relationship Id="rId7" Type="http://schemas.openxmlformats.org/officeDocument/2006/relationships/image" Target="../media/image6.png"/><Relationship Id="rId12" Type="http://schemas.openxmlformats.org/officeDocument/2006/relationships/slide" Target="slide39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8.wmf"/><Relationship Id="rId5" Type="http://schemas.openxmlformats.org/officeDocument/2006/relationships/slideLayout" Target="../slideLayouts/slideLayout1.xml"/><Relationship Id="rId10" Type="http://schemas.openxmlformats.org/officeDocument/2006/relationships/slide" Target="slide69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7.wmf"/><Relationship Id="rId1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wmf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12" Type="http://schemas.openxmlformats.org/officeDocument/2006/relationships/slide" Target="slide70.xml"/><Relationship Id="rId2" Type="http://schemas.openxmlformats.org/officeDocument/2006/relationships/audio" Target="../media/audio1.wav"/><Relationship Id="rId1" Type="http://schemas.openxmlformats.org/officeDocument/2006/relationships/audio" Target="../media/audio3.wav"/><Relationship Id="rId6" Type="http://schemas.openxmlformats.org/officeDocument/2006/relationships/image" Target="../media/image20.png"/><Relationship Id="rId11" Type="http://schemas.openxmlformats.org/officeDocument/2006/relationships/image" Target="../media/image7.wm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slide" Target="slide55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6.png"/><Relationship Id="rId14" Type="http://schemas.openxmlformats.org/officeDocument/2006/relationships/slide" Target="slide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wmf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12" Type="http://schemas.openxmlformats.org/officeDocument/2006/relationships/slide" Target="slide71.xml"/><Relationship Id="rId2" Type="http://schemas.openxmlformats.org/officeDocument/2006/relationships/audio" Target="../media/audio1.wav"/><Relationship Id="rId1" Type="http://schemas.openxmlformats.org/officeDocument/2006/relationships/audio" Target="../media/audio3.wav"/><Relationship Id="rId6" Type="http://schemas.openxmlformats.org/officeDocument/2006/relationships/image" Target="../media/image22.jpeg"/><Relationship Id="rId11" Type="http://schemas.openxmlformats.org/officeDocument/2006/relationships/image" Target="../media/image7.wm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slide" Target="slide56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6.png"/><Relationship Id="rId14" Type="http://schemas.openxmlformats.org/officeDocument/2006/relationships/slide" Target="slide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63.xml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7.wmf"/><Relationship Id="rId17" Type="http://schemas.openxmlformats.org/officeDocument/2006/relationships/image" Target="../media/image13.png"/><Relationship Id="rId2" Type="http://schemas.openxmlformats.org/officeDocument/2006/relationships/audio" Target="../media/audio1.wav"/><Relationship Id="rId16" Type="http://schemas.openxmlformats.org/officeDocument/2006/relationships/image" Target="../media/image10.png"/><Relationship Id="rId1" Type="http://schemas.openxmlformats.org/officeDocument/2006/relationships/audio" Target="file:///C:\Users\&#1053;&#1072;&#1090;&#1072;&#1083;&#1100;&#1103;\Desktop\&#1084;&#1080;&#1083;&#1083;&#1080;&#1086;&#1085;&#1077;&#1088;\fon1.wav" TargetMode="External"/><Relationship Id="rId6" Type="http://schemas.openxmlformats.org/officeDocument/2006/relationships/slideLayout" Target="../slideLayouts/slideLayout1.xml"/><Relationship Id="rId11" Type="http://schemas.openxmlformats.org/officeDocument/2006/relationships/slide" Target="slide48.xml"/><Relationship Id="rId5" Type="http://schemas.openxmlformats.org/officeDocument/2006/relationships/audio" Target="file:///H:\&#1052;&#1091;&#1079;&#1099;&#1082;&#1072;%20&#1076;&#1083;&#1103;%20&#1087;&#1088;&#1077;&#1079;&#1077;&#1085;&#1090;&#1072;&#1094;&#1080;&#1080;\fon1.wav" TargetMode="External"/><Relationship Id="rId15" Type="http://schemas.openxmlformats.org/officeDocument/2006/relationships/slide" Target="slide33.xml"/><Relationship Id="rId10" Type="http://schemas.openxmlformats.org/officeDocument/2006/relationships/image" Target="../media/image6.png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8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42.xml"/><Relationship Id="rId3" Type="http://schemas.openxmlformats.org/officeDocument/2006/relationships/audio" Target="file:///H:\&#1052;&#1091;&#1079;&#1099;&#1082;&#1072;%20&#1076;&#1083;&#1103;%20&#1087;&#1088;&#1077;&#1079;&#1077;&#1085;&#1090;&#1072;&#1094;&#1080;&#1080;\fon1.wav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24.png"/><Relationship Id="rId11" Type="http://schemas.openxmlformats.org/officeDocument/2006/relationships/slide" Target="slide72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57.xml"/><Relationship Id="rId1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wmf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slide" Target="slide73.xml"/><Relationship Id="rId2" Type="http://schemas.openxmlformats.org/officeDocument/2006/relationships/audio" Target="../media/audio1.wav"/><Relationship Id="rId1" Type="http://schemas.openxmlformats.org/officeDocument/2006/relationships/audio" Target="../media/audio3.wav"/><Relationship Id="rId6" Type="http://schemas.openxmlformats.org/officeDocument/2006/relationships/image" Target="../media/image25.png"/><Relationship Id="rId11" Type="http://schemas.openxmlformats.org/officeDocument/2006/relationships/image" Target="../media/image7.wm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slide" Target="slide58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6.png"/><Relationship Id="rId14" Type="http://schemas.openxmlformats.org/officeDocument/2006/relationships/slide" Target="slide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44.xml"/><Relationship Id="rId3" Type="http://schemas.openxmlformats.org/officeDocument/2006/relationships/audio" Target="file:///H:\&#1052;&#1091;&#1079;&#1099;&#1082;&#1072;%20&#1076;&#1083;&#1103;%20&#1087;&#1088;&#1077;&#1079;&#1077;&#1085;&#1090;&#1072;&#1094;&#1080;&#1080;\fon1.wav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27.png"/><Relationship Id="rId11" Type="http://schemas.openxmlformats.org/officeDocument/2006/relationships/slide" Target="slide74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59.xml"/><Relationship Id="rId1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45.xml"/><Relationship Id="rId3" Type="http://schemas.openxmlformats.org/officeDocument/2006/relationships/audio" Target="../media/audio3.wav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28.png"/><Relationship Id="rId11" Type="http://schemas.openxmlformats.org/officeDocument/2006/relationships/slide" Target="slide75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60.xml"/><Relationship Id="rId1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image" Target="../media/image23.png"/><Relationship Id="rId3" Type="http://schemas.openxmlformats.org/officeDocument/2006/relationships/audio" Target="../media/audio3.wav"/><Relationship Id="rId7" Type="http://schemas.openxmlformats.org/officeDocument/2006/relationships/image" Target="../media/image6.png"/><Relationship Id="rId12" Type="http://schemas.openxmlformats.org/officeDocument/2006/relationships/slide" Target="slide46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8.wmf"/><Relationship Id="rId5" Type="http://schemas.openxmlformats.org/officeDocument/2006/relationships/slideLayout" Target="../slideLayouts/slideLayout1.xml"/><Relationship Id="rId10" Type="http://schemas.openxmlformats.org/officeDocument/2006/relationships/slide" Target="slide76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7.wmf"/><Relationship Id="rId1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47.xml"/><Relationship Id="rId3" Type="http://schemas.openxmlformats.org/officeDocument/2006/relationships/audio" Target="../media/audio3.wav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29.jpeg"/><Relationship Id="rId11" Type="http://schemas.openxmlformats.org/officeDocument/2006/relationships/slide" Target="slide77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62.xml"/><Relationship Id="rId1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H:\&#1052;&#1091;&#1079;&#1099;&#1082;&#1072;%20&#1076;&#1083;&#1103;%20&#1087;&#1088;&#1077;&#1079;&#1077;&#1085;&#1090;&#1072;&#1094;&#1080;&#1080;\CMNTY_01.MID" TargetMode="External"/><Relationship Id="rId1" Type="http://schemas.openxmlformats.org/officeDocument/2006/relationships/audio" Target="file:///C:\Users\&#1053;&#1072;&#1090;&#1072;&#1083;&#1100;&#1103;\Desktop\&#1084;&#1080;&#1083;&#1083;&#1080;&#1086;&#1085;&#1077;&#1088;\true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34.xml"/><Relationship Id="rId3" Type="http://schemas.openxmlformats.org/officeDocument/2006/relationships/audio" Target="file:///H:\&#1052;&#1091;&#1079;&#1099;&#1082;&#1072;%20&#1076;&#1083;&#1103;%20&#1087;&#1088;&#1077;&#1079;&#1077;&#1085;&#1090;&#1072;&#1094;&#1080;&#1080;\fon1.wav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5.png"/><Relationship Id="rId11" Type="http://schemas.openxmlformats.org/officeDocument/2006/relationships/slide" Target="slide64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49.xml"/><Relationship Id="rId1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wmf"/><Relationship Id="rId3" Type="http://schemas.openxmlformats.org/officeDocument/2006/relationships/audio" Target="../media/audio2.wav"/><Relationship Id="rId7" Type="http://schemas.openxmlformats.org/officeDocument/2006/relationships/image" Target="../media/image18.png"/><Relationship Id="rId12" Type="http://schemas.openxmlformats.org/officeDocument/2006/relationships/slide" Target="slide65.xml"/><Relationship Id="rId2" Type="http://schemas.openxmlformats.org/officeDocument/2006/relationships/audio" Target="../media/audio1.wav"/><Relationship Id="rId1" Type="http://schemas.openxmlformats.org/officeDocument/2006/relationships/audio" Target="../media/audio3.wav"/><Relationship Id="rId6" Type="http://schemas.openxmlformats.org/officeDocument/2006/relationships/image" Target="../media/image17.png"/><Relationship Id="rId11" Type="http://schemas.openxmlformats.org/officeDocument/2006/relationships/image" Target="../media/image7.wm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slide" Target="slide50.xml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image" Target="../media/image6.png"/><Relationship Id="rId14" Type="http://schemas.openxmlformats.org/officeDocument/2006/relationships/slide" Target="slide3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png"/><Relationship Id="rId5" Type="http://schemas.openxmlformats.org/officeDocument/2006/relationships/slide" Target="slide2.xml"/><Relationship Id="rId4" Type="http://schemas.openxmlformats.org/officeDocument/2006/relationships/oleObject" Target="../embeddings/_____Microsoft_Office_Excel_97-20031.xls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png"/><Relationship Id="rId5" Type="http://schemas.openxmlformats.org/officeDocument/2006/relationships/slide" Target="slide4.xml"/><Relationship Id="rId4" Type="http://schemas.openxmlformats.org/officeDocument/2006/relationships/oleObject" Target="../embeddings/_____Microsoft_Office_Excel_97-20032.xls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5" Type="http://schemas.openxmlformats.org/officeDocument/2006/relationships/slide" Target="slide6.xml"/><Relationship Id="rId4" Type="http://schemas.openxmlformats.org/officeDocument/2006/relationships/oleObject" Target="../embeddings/_____Microsoft_Office_Excel_97-20033.xls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png"/><Relationship Id="rId5" Type="http://schemas.openxmlformats.org/officeDocument/2006/relationships/oleObject" Target="../embeddings/_____Microsoft_Office_Excel_97-20034.xls"/><Relationship Id="rId4" Type="http://schemas.openxmlformats.org/officeDocument/2006/relationships/slide" Target="slide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png"/><Relationship Id="rId5" Type="http://schemas.openxmlformats.org/officeDocument/2006/relationships/slide" Target="slide10.xml"/><Relationship Id="rId4" Type="http://schemas.openxmlformats.org/officeDocument/2006/relationships/oleObject" Target="../embeddings/_____Microsoft_Office_Excel_97-20035.xls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png"/><Relationship Id="rId5" Type="http://schemas.openxmlformats.org/officeDocument/2006/relationships/oleObject" Target="../embeddings/_____Microsoft_Office_Excel_97-20036.xls"/><Relationship Id="rId4" Type="http://schemas.openxmlformats.org/officeDocument/2006/relationships/slide" Target="slide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4.png"/><Relationship Id="rId5" Type="http://schemas.openxmlformats.org/officeDocument/2006/relationships/slide" Target="slide14.xml"/><Relationship Id="rId4" Type="http://schemas.openxmlformats.org/officeDocument/2006/relationships/oleObject" Target="../embeddings/_____Microsoft_Office_Excel_97-20037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4.png"/><Relationship Id="rId5" Type="http://schemas.openxmlformats.org/officeDocument/2006/relationships/slide" Target="slide16.xml"/><Relationship Id="rId4" Type="http://schemas.openxmlformats.org/officeDocument/2006/relationships/oleObject" Target="../embeddings/_____Microsoft_Office_Excel_97-20038.xls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4.png"/><Relationship Id="rId5" Type="http://schemas.openxmlformats.org/officeDocument/2006/relationships/slide" Target="slide18.xml"/><Relationship Id="rId4" Type="http://schemas.openxmlformats.org/officeDocument/2006/relationships/oleObject" Target="../embeddings/_____Microsoft_Office_Excel_97-20039.xls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4.png"/><Relationship Id="rId5" Type="http://schemas.openxmlformats.org/officeDocument/2006/relationships/slide" Target="slide20.xml"/><Relationship Id="rId4" Type="http://schemas.openxmlformats.org/officeDocument/2006/relationships/oleObject" Target="../embeddings/_____Microsoft_Office_Excel_97-200310.xls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4.png"/><Relationship Id="rId5" Type="http://schemas.openxmlformats.org/officeDocument/2006/relationships/slide" Target="slide22.xml"/><Relationship Id="rId4" Type="http://schemas.openxmlformats.org/officeDocument/2006/relationships/oleObject" Target="../embeddings/_____Microsoft_Office_Excel_97-200311.xls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4.png"/><Relationship Id="rId5" Type="http://schemas.openxmlformats.org/officeDocument/2006/relationships/slide" Target="slide24.xml"/><Relationship Id="rId4" Type="http://schemas.openxmlformats.org/officeDocument/2006/relationships/oleObject" Target="../embeddings/_____Microsoft_Office_Excel_97-200312.xls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4.png"/><Relationship Id="rId5" Type="http://schemas.openxmlformats.org/officeDocument/2006/relationships/oleObject" Target="../embeddings/_____Microsoft_Office_Excel_97-200313.xls"/><Relationship Id="rId4" Type="http://schemas.openxmlformats.org/officeDocument/2006/relationships/slide" Target="slide2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4.png"/><Relationship Id="rId5" Type="http://schemas.openxmlformats.org/officeDocument/2006/relationships/slide" Target="slide28.xml"/><Relationship Id="rId4" Type="http://schemas.openxmlformats.org/officeDocument/2006/relationships/oleObject" Target="../embeddings/_____Microsoft_Office_Excel_97-200314.xls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2;&#1091;&#1079;&#1099;&#1082;&#1072;%20&#1076;&#1083;&#1103;%20&#1087;&#1088;&#1077;&#1079;&#1077;&#1085;&#1090;&#1072;&#1094;&#1080;&#1080;\bratva.mp3" TargetMode="Externa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4.png"/><Relationship Id="rId5" Type="http://schemas.openxmlformats.org/officeDocument/2006/relationships/oleObject" Target="../embeddings/_____Microsoft_Office_Excel_97-200315.xls"/><Relationship Id="rId4" Type="http://schemas.openxmlformats.org/officeDocument/2006/relationships/slide" Target="slide3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36.xml"/><Relationship Id="rId3" Type="http://schemas.openxmlformats.org/officeDocument/2006/relationships/audio" Target="../media/audio3.wav"/><Relationship Id="rId7" Type="http://schemas.openxmlformats.org/officeDocument/2006/relationships/image" Target="../media/image5.png"/><Relationship Id="rId12" Type="http://schemas.openxmlformats.org/officeDocument/2006/relationships/image" Target="../media/image8.wm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9.png"/><Relationship Id="rId11" Type="http://schemas.openxmlformats.org/officeDocument/2006/relationships/slide" Target="slide66.xml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0" Type="http://schemas.openxmlformats.org/officeDocument/2006/relationships/image" Target="../media/image7.wmf"/><Relationship Id="rId4" Type="http://schemas.openxmlformats.org/officeDocument/2006/relationships/audio" Target="file:///H:\&#1052;&#1091;&#1079;&#1099;&#1082;&#1072;%20&#1076;&#1083;&#1103;%20&#1087;&#1088;&#1077;&#1079;&#1077;&#1085;&#1090;&#1072;&#1094;&#1080;&#1080;\50x50.mp3" TargetMode="External"/><Relationship Id="rId9" Type="http://schemas.openxmlformats.org/officeDocument/2006/relationships/slide" Target="slide51.xml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91;&#1079;&#1099;&#1082;&#1072;%20&#1076;&#1083;&#1103;%20&#1087;&#1088;&#1077;&#1079;&#1077;&#1085;&#1090;&#1072;&#1094;&#1080;&#1080;\true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571625" y="1828800"/>
            <a:ext cx="7570788" cy="1905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Кто хочет стать знатоком мировой художественной культуры?</a:t>
            </a:r>
          </a:p>
        </p:txBody>
      </p:sp>
      <p:pic>
        <p:nvPicPr>
          <p:cNvPr id="10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286512" y="450057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714876" y="450057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WordArt 8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21528" y="5715016"/>
            <a:ext cx="1722472" cy="1142984"/>
          </a:xfrm>
          <a:prstGeom prst="rect">
            <a:avLst/>
          </a:prstGeom>
          <a:solidFill>
            <a:srgbClr val="00CC00"/>
          </a:solidFill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>
              <a:defRPr/>
            </a:pPr>
            <a:r>
              <a:rPr lang="ru-RU" sz="3600" u="none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u="none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50/50</a:t>
            </a:r>
            <a:endParaRPr lang="ru-RU" sz="3600" u="none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/>
            </a:endParaRPr>
          </a:p>
        </p:txBody>
      </p:sp>
      <p:pic>
        <p:nvPicPr>
          <p:cNvPr id="16386" name="Picture 2" descr="C:\Documents and Settings\Семья\Мои документы\Наташа флешка\рисунки\HH00443_.WM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5429264"/>
            <a:ext cx="1656941" cy="1428736"/>
          </a:xfrm>
          <a:prstGeom prst="rect">
            <a:avLst/>
          </a:prstGeom>
          <a:noFill/>
        </p:spPr>
      </p:pic>
      <p:pic>
        <p:nvPicPr>
          <p:cNvPr id="16387" name="Picture 3" descr="C:\Documents and Settings\Семья\Мои документы\Наташа флешка\рисунки\PE02950_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5154612"/>
            <a:ext cx="2401321" cy="1703388"/>
          </a:xfrm>
          <a:prstGeom prst="rect">
            <a:avLst/>
          </a:prstGeom>
          <a:noFill/>
        </p:spPr>
      </p:pic>
      <p:pic>
        <p:nvPicPr>
          <p:cNvPr id="12" name="music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1500166" y="3214686"/>
            <a:ext cx="304800" cy="304800"/>
          </a:xfrm>
          <a:prstGeom prst="rect">
            <a:avLst/>
          </a:prstGeom>
        </p:spPr>
      </p:pic>
      <p:pic>
        <p:nvPicPr>
          <p:cNvPr id="16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/>
          <a:stretch>
            <a:fillRect/>
          </a:stretch>
        </p:blipFill>
        <p:spPr>
          <a:xfrm>
            <a:off x="7858148" y="4643446"/>
            <a:ext cx="857256" cy="85725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43042" y="357166"/>
            <a:ext cx="6929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Составитель</a:t>
            </a:r>
            <a:r>
              <a:rPr lang="en-US" b="1" dirty="0" smtClean="0">
                <a:solidFill>
                  <a:srgbClr val="002060"/>
                </a:solidFill>
              </a:rPr>
              <a:t>: Турантаева </a:t>
            </a:r>
            <a:r>
              <a:rPr lang="en-US" b="1" dirty="0" err="1" smtClean="0">
                <a:solidFill>
                  <a:srgbClr val="002060"/>
                </a:solidFill>
              </a:rPr>
              <a:t>Наталья</a:t>
            </a:r>
            <a:r>
              <a:rPr lang="en-US" b="1" dirty="0" smtClean="0">
                <a:solidFill>
                  <a:srgbClr val="002060"/>
                </a:solidFill>
              </a:rPr>
              <a:t> Гаврильевна,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учитель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русского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языка</a:t>
            </a:r>
            <a:r>
              <a:rPr lang="en-US" b="1" dirty="0" smtClean="0">
                <a:solidFill>
                  <a:srgbClr val="002060"/>
                </a:solidFill>
              </a:rPr>
              <a:t> и </a:t>
            </a:r>
            <a:r>
              <a:rPr lang="en-US" b="1" dirty="0" err="1" smtClean="0">
                <a:solidFill>
                  <a:srgbClr val="002060"/>
                </a:solidFill>
              </a:rPr>
              <a:t>литературы</a:t>
            </a:r>
            <a:r>
              <a:rPr lang="en-US" b="1" dirty="0" smtClean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МХК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МБОУ «</a:t>
            </a:r>
            <a:r>
              <a:rPr lang="en-US" b="1" dirty="0" err="1" smtClean="0">
                <a:solidFill>
                  <a:srgbClr val="002060"/>
                </a:solidFill>
              </a:rPr>
              <a:t>Мюрюнская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юношеская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гимназия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имени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В.В.Алексеева</a:t>
            </a:r>
            <a:r>
              <a:rPr lang="en-US" b="1" dirty="0" smtClean="0">
                <a:solidFill>
                  <a:srgbClr val="002060"/>
                </a:solidFill>
              </a:rPr>
              <a:t>» </a:t>
            </a:r>
            <a:r>
              <a:rPr lang="en-US" b="1" dirty="0" err="1" smtClean="0">
                <a:solidFill>
                  <a:srgbClr val="002060"/>
                </a:solidFill>
              </a:rPr>
              <a:t>с.Борогонцы</a:t>
            </a:r>
            <a:r>
              <a:rPr lang="en-US" b="1" dirty="0" smtClean="0">
                <a:solidFill>
                  <a:srgbClr val="002060"/>
                </a:solidFill>
              </a:rPr>
              <a:t> Усть-Алданского </a:t>
            </a:r>
            <a:r>
              <a:rPr lang="en-US" b="1" dirty="0" err="1" smtClean="0">
                <a:solidFill>
                  <a:srgbClr val="002060"/>
                </a:solidFill>
              </a:rPr>
              <a:t>района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Республики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Саха</a:t>
            </a:r>
            <a:r>
              <a:rPr lang="en-US" b="1" dirty="0" smtClean="0">
                <a:solidFill>
                  <a:srgbClr val="002060"/>
                </a:solidFill>
              </a:rPr>
              <a:t>(</a:t>
            </a:r>
            <a:r>
              <a:rPr lang="en-US" b="1" dirty="0" err="1" smtClean="0">
                <a:solidFill>
                  <a:srgbClr val="002060"/>
                </a:solidFill>
              </a:rPr>
              <a:t>Якутия</a:t>
            </a:r>
            <a:r>
              <a:rPr lang="en-US" b="1" dirty="0" smtClean="0">
                <a:solidFill>
                  <a:srgbClr val="002060"/>
                </a:solidFill>
              </a:rPr>
              <a:t>).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-66675" y="692150"/>
            <a:ext cx="9391650" cy="2089150"/>
          </a:xfrm>
        </p:spPr>
        <p:txBody>
          <a:bodyPr/>
          <a:lstStyle/>
          <a:p>
            <a:pPr eaLnBrk="1" hangingPunct="1">
              <a:tabLst>
                <a:tab pos="88900" algn="l"/>
              </a:tabLst>
              <a:defRPr/>
            </a:pPr>
            <a:r>
              <a:rPr lang="ru-RU" b="1" dirty="0" smtClean="0">
                <a:solidFill>
                  <a:srgbClr val="FF0000"/>
                </a:solidFill>
              </a:rPr>
              <a:t>5. Кто в театре во время спектакля подсказывает актёрам тексты ролей?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924175"/>
            <a:ext cx="8715375" cy="1433519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Толмач               В. Тамада  </a:t>
            </a:r>
          </a:p>
          <a:p>
            <a:pPr algn="l" eaLnBrk="1" hangingPunct="1"/>
            <a:r>
              <a:rPr lang="ru-RU" sz="4000" smtClean="0"/>
              <a:t>   С.  Суфлер             </a:t>
            </a:r>
            <a:r>
              <a:rPr lang="en-US" sz="4000" smtClean="0"/>
              <a:t>D</a:t>
            </a:r>
            <a:r>
              <a:rPr lang="ru-RU" sz="4000" smtClean="0"/>
              <a:t>.Пресс-секретарь </a:t>
            </a:r>
          </a:p>
        </p:txBody>
      </p:sp>
      <p:pic>
        <p:nvPicPr>
          <p:cNvPr id="15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Documents and Settings\Семья\Мои документы\Наташа флешка\рисунки\HH00443_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0" name="Picture 3" descr="C:\Documents and Settings\Семья\Мои документы\Наташа флешка\рисунки\PE02950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929586" y="6072206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2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8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4"/>
          <a:stretch>
            <a:fillRect/>
          </a:stretch>
        </p:blipFill>
        <p:spPr>
          <a:xfrm>
            <a:off x="8429652" y="542926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-66675" y="692150"/>
            <a:ext cx="9391650" cy="2089150"/>
          </a:xfrm>
        </p:spPr>
        <p:txBody>
          <a:bodyPr/>
          <a:lstStyle/>
          <a:p>
            <a:pPr eaLnBrk="1" hangingPunct="1">
              <a:tabLst>
                <a:tab pos="88900" algn="l"/>
              </a:tabLst>
              <a:defRPr/>
            </a:pPr>
            <a:r>
              <a:rPr lang="ru-RU" b="1" dirty="0" smtClean="0">
                <a:solidFill>
                  <a:srgbClr val="FF0000"/>
                </a:solidFill>
              </a:rPr>
              <a:t>5. Кто в театре во время спектакля подсказывает актёрам тексты ролей?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924175"/>
            <a:ext cx="8715375" cy="237490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А. Толмач               В. Тамада  </a:t>
            </a:r>
          </a:p>
          <a:p>
            <a:pPr algn="l" eaLnBrk="1" hangingPunct="1"/>
            <a:r>
              <a:rPr lang="ru-RU" sz="4000" dirty="0" smtClean="0">
                <a:solidFill>
                  <a:srgbClr val="FF0000"/>
                </a:solidFill>
              </a:rPr>
              <a:t>   С.  Суфлер             </a:t>
            </a:r>
            <a:r>
              <a:rPr lang="en-US" sz="4000" dirty="0" smtClean="0"/>
              <a:t>D</a:t>
            </a:r>
            <a:r>
              <a:rPr lang="ru-RU" sz="4000" dirty="0" smtClean="0"/>
              <a:t>.Пресс-секретарь </a:t>
            </a:r>
          </a:p>
        </p:txBody>
      </p:sp>
      <p:pic>
        <p:nvPicPr>
          <p:cNvPr id="10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20713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6. Под вальс какого композитора обычно женятся молодые?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997200"/>
            <a:ext cx="8572500" cy="1289056"/>
          </a:xfrm>
        </p:spPr>
        <p:txBody>
          <a:bodyPr/>
          <a:lstStyle/>
          <a:p>
            <a:pPr algn="l" eaLnBrk="1" hangingPunct="1"/>
            <a:r>
              <a:rPr lang="ru-RU" b="1" dirty="0" smtClean="0"/>
              <a:t>    </a:t>
            </a:r>
            <a:r>
              <a:rPr lang="ru-RU" sz="4000" dirty="0" smtClean="0"/>
              <a:t>А. Штрауса           В.Игоря Крутого</a:t>
            </a:r>
          </a:p>
          <a:p>
            <a:pPr algn="l" eaLnBrk="1" hangingPunct="1"/>
            <a:r>
              <a:rPr lang="ru-RU" sz="4000" dirty="0" smtClean="0"/>
              <a:t>  С.Мендельсона      </a:t>
            </a:r>
            <a:r>
              <a:rPr lang="en-US" sz="4000" dirty="0" smtClean="0"/>
              <a:t>D</a:t>
            </a:r>
            <a:r>
              <a:rPr lang="ru-RU" sz="4000" dirty="0" smtClean="0"/>
              <a:t>.Баха  </a:t>
            </a:r>
          </a:p>
        </p:txBody>
      </p:sp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C:\Documents and Settings\Семья\Мои документы\Наташа флешка\рисунки\HH00443_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6019148"/>
            <a:ext cx="972838" cy="838852"/>
          </a:xfrm>
          <a:prstGeom prst="rect">
            <a:avLst/>
          </a:prstGeom>
          <a:noFill/>
        </p:spPr>
      </p:pic>
      <p:pic>
        <p:nvPicPr>
          <p:cNvPr id="21" name="Picture 3" descr="C:\Documents and Settings\Семья\Мои документы\Наташа флешка\рисунки\PE02950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929586" y="6072206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2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" name="fon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1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4"/>
          <a:stretch>
            <a:fillRect/>
          </a:stretch>
        </p:blipFill>
        <p:spPr>
          <a:xfrm>
            <a:off x="8215338" y="542926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20713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6. Под вальс какого композитора обычно женятся молодые?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2997200"/>
            <a:ext cx="8429625" cy="2374900"/>
          </a:xfrm>
        </p:spPr>
        <p:txBody>
          <a:bodyPr/>
          <a:lstStyle/>
          <a:p>
            <a:pPr algn="l" eaLnBrk="1" hangingPunct="1"/>
            <a:r>
              <a:rPr lang="ru-RU" b="1" dirty="0" smtClean="0"/>
              <a:t>    </a:t>
            </a:r>
            <a:r>
              <a:rPr lang="ru-RU" sz="4000" dirty="0" smtClean="0"/>
              <a:t>А. Штрауса           В.Игоря Крутого</a:t>
            </a:r>
          </a:p>
          <a:p>
            <a:pPr algn="l" eaLnBrk="1" hangingPunct="1"/>
            <a:r>
              <a:rPr lang="ru-RU" sz="4000" dirty="0" smtClean="0"/>
              <a:t>  </a:t>
            </a:r>
            <a:r>
              <a:rPr lang="ru-RU" sz="4000" dirty="0" smtClean="0">
                <a:solidFill>
                  <a:srgbClr val="FF0000"/>
                </a:solidFill>
              </a:rPr>
              <a:t>С.Мендельсона</a:t>
            </a:r>
            <a:r>
              <a:rPr lang="ru-RU" sz="4000" dirty="0" smtClean="0"/>
              <a:t>      </a:t>
            </a:r>
            <a:r>
              <a:rPr lang="en-US" sz="4000" dirty="0" smtClean="0"/>
              <a:t>D</a:t>
            </a:r>
            <a:r>
              <a:rPr lang="ru-RU" sz="4000" dirty="0" smtClean="0"/>
              <a:t>.Баха  </a:t>
            </a:r>
          </a:p>
        </p:txBody>
      </p:sp>
      <p:pic>
        <p:nvPicPr>
          <p:cNvPr id="9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95288" y="549275"/>
            <a:ext cx="84978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7. На чем художник крепит холст?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14375" y="2924175"/>
            <a:ext cx="7500938" cy="1647833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Кульман             В. Мольберт  </a:t>
            </a:r>
          </a:p>
          <a:p>
            <a:pPr algn="l" eaLnBrk="1" hangingPunct="1"/>
            <a:r>
              <a:rPr lang="ru-RU" sz="4000" smtClean="0"/>
              <a:t>   С.  Палитра             </a:t>
            </a:r>
            <a:r>
              <a:rPr lang="en-US" sz="4000" smtClean="0"/>
              <a:t>D</a:t>
            </a:r>
            <a:r>
              <a:rPr lang="ru-RU" sz="4000" smtClean="0"/>
              <a:t>. Подиум </a:t>
            </a:r>
          </a:p>
        </p:txBody>
      </p:sp>
      <p:pic>
        <p:nvPicPr>
          <p:cNvPr id="15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Documents and Settings\Семья\Мои документы\Наташа флешка\рисунки\HH00443_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6019148"/>
            <a:ext cx="972838" cy="838852"/>
          </a:xfrm>
          <a:prstGeom prst="rect">
            <a:avLst/>
          </a:prstGeom>
          <a:noFill/>
        </p:spPr>
      </p:pic>
      <p:pic>
        <p:nvPicPr>
          <p:cNvPr id="20" name="Picture 3" descr="C:\Documents and Settings\Семья\Мои документы\Наташа флешка\рисунки\PE02950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2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8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4"/>
          <a:stretch>
            <a:fillRect/>
          </a:stretch>
        </p:blipFill>
        <p:spPr>
          <a:xfrm>
            <a:off x="8358214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95288" y="549275"/>
            <a:ext cx="84978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7. На чем художник крепит холст?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7929562" cy="237490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А. Кульман             </a:t>
            </a:r>
            <a:r>
              <a:rPr lang="ru-RU" sz="4000" dirty="0" smtClean="0">
                <a:solidFill>
                  <a:srgbClr val="FF0000"/>
                </a:solidFill>
              </a:rPr>
              <a:t>В. Мольберт  </a:t>
            </a:r>
          </a:p>
          <a:p>
            <a:pPr algn="l" eaLnBrk="1" hangingPunct="1"/>
            <a:r>
              <a:rPr lang="ru-RU" sz="4000" dirty="0" smtClean="0"/>
              <a:t>   С.  Палитра             </a:t>
            </a:r>
            <a:r>
              <a:rPr lang="en-US" sz="4000" dirty="0" smtClean="0"/>
              <a:t>D</a:t>
            </a:r>
            <a:r>
              <a:rPr lang="ru-RU" sz="4000" dirty="0" smtClean="0"/>
              <a:t>. Подиум </a:t>
            </a:r>
          </a:p>
        </p:txBody>
      </p:sp>
      <p:pic>
        <p:nvPicPr>
          <p:cNvPr id="10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42938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786063" y="333375"/>
            <a:ext cx="635793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8.  Чей это автопортрет? </a:t>
            </a: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3571875"/>
            <a:ext cx="8572500" cy="1500199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А. </a:t>
            </a:r>
            <a:r>
              <a:rPr lang="ru-RU" sz="4000" dirty="0" err="1" smtClean="0"/>
              <a:t>Боттиччелли</a:t>
            </a:r>
            <a:r>
              <a:rPr lang="ru-RU" sz="4000" dirty="0" smtClean="0"/>
              <a:t>   В. Рембрандт 	</a:t>
            </a:r>
          </a:p>
          <a:p>
            <a:pPr algn="l" eaLnBrk="1" hangingPunct="1"/>
            <a:r>
              <a:rPr lang="ru-RU" sz="3600" dirty="0" smtClean="0"/>
              <a:t>    С.Микеланджело </a:t>
            </a:r>
            <a:r>
              <a:rPr lang="ru-RU" sz="4000" dirty="0" smtClean="0"/>
              <a:t>   </a:t>
            </a:r>
            <a:r>
              <a:rPr lang="en-US" sz="4000" dirty="0" smtClean="0"/>
              <a:t>D</a:t>
            </a:r>
            <a:r>
              <a:rPr lang="ru-RU" sz="4000" dirty="0" smtClean="0"/>
              <a:t>. Рафаэль </a:t>
            </a:r>
            <a:r>
              <a:rPr lang="ru-RU" sz="4000" dirty="0" err="1" smtClean="0"/>
              <a:t>Санти</a:t>
            </a:r>
            <a:endParaRPr lang="ru-RU" sz="2800" dirty="0" smtClean="0"/>
          </a:p>
        </p:txBody>
      </p:sp>
      <p:pic>
        <p:nvPicPr>
          <p:cNvPr id="33803" name="Picture 8" descr="C:\Users\Наталья\санти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4313"/>
            <a:ext cx="27606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fon3.wav">
            <a:hlinkClick r:id="" action="ppaction://media"/>
          </p:cNvPr>
          <p:cNvPicPr>
            <a:picLocks noRot="1" noChangeAspect="1"/>
          </p:cNvPicPr>
          <p:nvPr>
            <a:wavAudioFile r:embed="rId1" name="fon3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killer.wav">
            <a:hlinkClick r:id="" action="ppaction://media"/>
          </p:cNvPr>
          <p:cNvPicPr>
            <a:picLocks noRot="1" noChangeAspect="1"/>
          </p:cNvPicPr>
          <p:nvPr>
            <a:wavAudioFile r:embed="rId2" name="kille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card.wav">
            <a:hlinkClick r:id="" action="ppaction://media"/>
          </p:cNvPr>
          <p:cNvPicPr>
            <a:picLocks noRot="1" noChangeAspect="1"/>
          </p:cNvPicPr>
          <p:nvPr>
            <a:wavAudioFile r:embed="rId3" name="card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:\Documents and Settings\Семья\Мои документы\Наташа флешка\рисунки\HH00443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29454" y="6019148"/>
            <a:ext cx="972838" cy="838852"/>
          </a:xfrm>
          <a:prstGeom prst="rect">
            <a:avLst/>
          </a:prstGeom>
          <a:noFill/>
        </p:spPr>
      </p:pic>
      <p:pic>
        <p:nvPicPr>
          <p:cNvPr id="22" name="Picture 3" descr="C:\Documents and Settings\Семья\Мои документы\Наташа флешка\рисунки\PE02950_.WMF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4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358214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642938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643438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643188" y="333375"/>
            <a:ext cx="6500812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8.  Чей это автопортрет? 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4313" y="3643313"/>
            <a:ext cx="8715375" cy="1655762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А.Боттиччелли     В. Рембрандт 	</a:t>
            </a:r>
          </a:p>
          <a:p>
            <a:pPr algn="l" eaLnBrk="1" hangingPunct="1"/>
            <a:r>
              <a:rPr lang="ru-RU" sz="3600" smtClean="0"/>
              <a:t>    С.Микеланджело </a:t>
            </a:r>
            <a:r>
              <a:rPr lang="ru-RU" sz="4000" smtClean="0"/>
              <a:t>   </a:t>
            </a:r>
            <a:r>
              <a:rPr lang="en-US" sz="4000" smtClean="0">
                <a:solidFill>
                  <a:srgbClr val="FF0000"/>
                </a:solidFill>
              </a:rPr>
              <a:t>D</a:t>
            </a:r>
            <a:r>
              <a:rPr lang="ru-RU" sz="4000" smtClean="0">
                <a:solidFill>
                  <a:srgbClr val="FF0000"/>
                </a:solidFill>
              </a:rPr>
              <a:t>. Рафаэль Санти</a:t>
            </a:r>
            <a:endParaRPr lang="ru-RU" sz="2800" smtClean="0">
              <a:solidFill>
                <a:srgbClr val="FF0000"/>
              </a:solidFill>
            </a:endParaRPr>
          </a:p>
        </p:txBody>
      </p:sp>
      <p:pic>
        <p:nvPicPr>
          <p:cNvPr id="34824" name="Picture 8" descr="C:\Users\Наталья\сант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27606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642938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428750"/>
            <a:ext cx="6286500" cy="593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9. Как называется эта картина? </a:t>
            </a:r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3714751"/>
            <a:ext cx="8215313" cy="1357324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А. </a:t>
            </a:r>
            <a:r>
              <a:rPr lang="ru-RU" sz="2800" dirty="0" smtClean="0"/>
              <a:t>Жена Христа  </a:t>
            </a:r>
            <a:r>
              <a:rPr lang="ru-RU" sz="4000" dirty="0" smtClean="0"/>
              <a:t>	     В. </a:t>
            </a:r>
            <a:r>
              <a:rPr lang="ru-RU" sz="2400" dirty="0" smtClean="0"/>
              <a:t>Божественная семья       </a:t>
            </a:r>
            <a:endParaRPr lang="ru-RU" sz="4000" dirty="0" smtClean="0"/>
          </a:p>
          <a:p>
            <a:pPr algn="l" eaLnBrk="1" hangingPunct="1"/>
            <a:r>
              <a:rPr lang="ru-RU" sz="4000" dirty="0" smtClean="0"/>
              <a:t>    С.</a:t>
            </a:r>
            <a:r>
              <a:rPr lang="ru-RU" sz="2400" dirty="0" smtClean="0"/>
              <a:t>Женщина с младенцем     </a:t>
            </a:r>
            <a:r>
              <a:rPr lang="en-US" sz="4000" dirty="0" smtClean="0"/>
              <a:t>D</a:t>
            </a:r>
            <a:r>
              <a:rPr lang="ru-RU" sz="4000" dirty="0" smtClean="0"/>
              <a:t>. </a:t>
            </a:r>
            <a:r>
              <a:rPr lang="ru-RU" sz="2400" dirty="0" smtClean="0"/>
              <a:t>Сикстинская мадонна  </a:t>
            </a:r>
            <a:endParaRPr lang="ru-RU" sz="4000" dirty="0" smtClean="0"/>
          </a:p>
        </p:txBody>
      </p:sp>
      <p:pic>
        <p:nvPicPr>
          <p:cNvPr id="35851" name="Picture 6" descr="pic0166_10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0"/>
            <a:ext cx="2857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fon3.wav">
            <a:hlinkClick r:id="" action="ppaction://media"/>
          </p:cNvPr>
          <p:cNvPicPr>
            <a:picLocks noRot="1" noChangeAspect="1"/>
          </p:cNvPicPr>
          <p:nvPr>
            <a:wavAudioFile r:embed="rId1" name="fon3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2" name="kille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card.wav">
            <a:hlinkClick r:id="" action="ppaction://media"/>
          </p:cNvPr>
          <p:cNvPicPr>
            <a:picLocks noRot="1" noChangeAspect="1"/>
          </p:cNvPicPr>
          <p:nvPr>
            <a:wavAudioFile r:embed="rId3" name="card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:\Documents and Settings\Семья\Мои документы\Наташа флешка\рисунки\HH00443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2" name="Picture 3" descr="C:\Documents and Settings\Семья\Мои документы\Наташа флешка\рисунки\PE02950_.WMF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4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286776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642938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428750"/>
            <a:ext cx="6286500" cy="593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9. Как называется эта картина? </a:t>
            </a: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3714750"/>
            <a:ext cx="8143875" cy="1584325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А. </a:t>
            </a:r>
            <a:r>
              <a:rPr lang="ru-RU" sz="2800" smtClean="0"/>
              <a:t>Жена Христа  </a:t>
            </a:r>
            <a:r>
              <a:rPr lang="ru-RU" sz="4000" smtClean="0"/>
              <a:t>	     В. </a:t>
            </a:r>
            <a:r>
              <a:rPr lang="ru-RU" sz="2400" smtClean="0"/>
              <a:t>Божественная семья   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 С.</a:t>
            </a:r>
            <a:r>
              <a:rPr lang="ru-RU" sz="2400" smtClean="0"/>
              <a:t>Женщина с младенцем     </a:t>
            </a:r>
            <a:r>
              <a:rPr lang="en-US" sz="4000" smtClean="0">
                <a:solidFill>
                  <a:srgbClr val="FF0000"/>
                </a:solidFill>
              </a:rPr>
              <a:t>D</a:t>
            </a:r>
            <a:r>
              <a:rPr lang="ru-RU" sz="4000" smtClean="0">
                <a:solidFill>
                  <a:srgbClr val="FF0000"/>
                </a:solidFill>
              </a:rPr>
              <a:t>. </a:t>
            </a:r>
            <a:r>
              <a:rPr lang="ru-RU" sz="2400" smtClean="0">
                <a:solidFill>
                  <a:srgbClr val="FF0000"/>
                </a:solidFill>
              </a:rPr>
              <a:t>Сикстинская мадонна  </a:t>
            </a:r>
            <a:endParaRPr lang="ru-RU" sz="4000" smtClean="0">
              <a:solidFill>
                <a:srgbClr val="FF0000"/>
              </a:solidFill>
            </a:endParaRPr>
          </a:p>
        </p:txBody>
      </p:sp>
      <p:pic>
        <p:nvPicPr>
          <p:cNvPr id="36872" name="Picture 6" descr="pic0166_10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0"/>
            <a:ext cx="2857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15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AutoShape 16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AutoShape 17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AutoShape 13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11188" y="6921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1. Кто изображен на картине И.И. Шишкина "Утро в сосновом бору"?</a:t>
            </a:r>
          </a:p>
        </p:txBody>
      </p:sp>
      <p:sp>
        <p:nvSpPr>
          <p:cNvPr id="19463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14375" y="2928938"/>
            <a:ext cx="8001000" cy="1500187"/>
          </a:xfrm>
        </p:spPr>
        <p:txBody>
          <a:bodyPr/>
          <a:lstStyle/>
          <a:p>
            <a:pPr algn="l" eaLnBrk="1" hangingPunct="1"/>
            <a:r>
              <a:rPr lang="ru-RU" sz="3600" smtClean="0"/>
              <a:t>    </a:t>
            </a:r>
            <a:r>
              <a:rPr lang="ru-RU" smtClean="0"/>
              <a:t> </a:t>
            </a:r>
            <a:r>
              <a:rPr lang="ru-RU" sz="4000" smtClean="0"/>
              <a:t>А. Медведи           В. Зайцы       </a:t>
            </a:r>
          </a:p>
          <a:p>
            <a:pPr algn="l" eaLnBrk="1" hangingPunct="1"/>
            <a:r>
              <a:rPr lang="ru-RU" sz="4000" smtClean="0"/>
              <a:t>     С. Волки                </a:t>
            </a:r>
            <a:r>
              <a:rPr lang="en-US" sz="4000" smtClean="0"/>
              <a:t>D</a:t>
            </a:r>
            <a:r>
              <a:rPr lang="ru-RU" sz="4000" smtClean="0"/>
              <a:t>. Лесорубы </a:t>
            </a:r>
          </a:p>
        </p:txBody>
      </p:sp>
      <p:pic>
        <p:nvPicPr>
          <p:cNvPr id="19" name="fon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42938" y="4429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1" descr="C:\Users\Наталья\Desktop\Psh01057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3" y="4429125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killer.wav">
            <a:hlinkClick r:id="" action="ppaction://media"/>
          </p:cNvPr>
          <p:cNvPicPr>
            <a:picLocks noRot="1" noChangeAspect="1"/>
          </p:cNvPicPr>
          <p:nvPr>
            <a:wavAudioFile r:embed="rId2" name="killer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572264" y="5214950"/>
            <a:ext cx="575220" cy="57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card.wav">
            <a:hlinkClick r:id="" action="ppaction://media"/>
          </p:cNvPr>
          <p:cNvPicPr>
            <a:picLocks noRot="1" noChangeAspect="1"/>
          </p:cNvPicPr>
          <p:nvPr>
            <a:wavAudioFile r:embed="rId3" name="card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5000628" y="5143512"/>
            <a:ext cx="575220" cy="57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C:\Documents and Settings\Семья\Мои документы\Наташа флешка\рисунки\HH00443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43636" y="5899309"/>
            <a:ext cx="1111818" cy="958691"/>
          </a:xfrm>
          <a:prstGeom prst="rect">
            <a:avLst/>
          </a:prstGeom>
          <a:noFill/>
        </p:spPr>
      </p:pic>
      <p:pic>
        <p:nvPicPr>
          <p:cNvPr id="25" name="Picture 3" descr="C:\Documents and Settings\Семья\Мои документы\Наташа флешка\рисунки\PE02950_.WMF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19012" y="5715016"/>
            <a:ext cx="1611301" cy="11429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7500958" y="6072206"/>
            <a:ext cx="1500198" cy="646331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5" action="ppaction://hlinksldjump"/>
              </a:rPr>
              <a:t>50/50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7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/>
          <a:stretch>
            <a:fillRect/>
          </a:stretch>
        </p:blipFill>
        <p:spPr>
          <a:xfrm>
            <a:off x="8001024" y="5357826"/>
            <a:ext cx="500066" cy="500066"/>
          </a:xfrm>
          <a:prstGeom prst="rect">
            <a:avLst/>
          </a:prstGeom>
        </p:spPr>
      </p:pic>
      <p:pic>
        <p:nvPicPr>
          <p:cNvPr id="28" name="fon1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4572000" y="2143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500063" y="2143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14509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10.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/>
              </a:rPr>
              <a:t>Кто автор картины «</a:t>
            </a:r>
            <a:r>
              <a:rPr lang="ru-RU" sz="4000" b="1" dirty="0" err="1" smtClean="0">
                <a:solidFill>
                  <a:srgbClr val="FF0000"/>
                </a:solidFill>
                <a:effectLst/>
              </a:rPr>
              <a:t>Алёнушка</a:t>
            </a:r>
            <a:r>
              <a:rPr lang="ru-RU" sz="4000" b="1" dirty="0" smtClean="0">
                <a:solidFill>
                  <a:srgbClr val="FF0000"/>
                </a:solidFill>
                <a:effectLst/>
              </a:rPr>
              <a:t>»? </a:t>
            </a: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2071688"/>
            <a:ext cx="7858125" cy="1571625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</a:t>
            </a:r>
            <a:r>
              <a:rPr lang="ru-RU" sz="3600" dirty="0" smtClean="0"/>
              <a:t>А. Васнецов               </a:t>
            </a:r>
            <a:r>
              <a:rPr lang="ru-RU" sz="4000" dirty="0" smtClean="0"/>
              <a:t>В. </a:t>
            </a:r>
            <a:r>
              <a:rPr lang="ru-RU" sz="3600" dirty="0" smtClean="0"/>
              <a:t>Шишкин</a:t>
            </a:r>
            <a:r>
              <a:rPr lang="ru-RU" sz="4000" dirty="0" smtClean="0"/>
              <a:t>         </a:t>
            </a:r>
          </a:p>
          <a:p>
            <a:pPr algn="l" eaLnBrk="1" hangingPunct="1"/>
            <a:r>
              <a:rPr lang="ru-RU" sz="4000" dirty="0" smtClean="0"/>
              <a:t>   С. Брюллов             </a:t>
            </a:r>
            <a:r>
              <a:rPr lang="en-US" sz="4000" dirty="0" smtClean="0"/>
              <a:t>D</a:t>
            </a:r>
            <a:r>
              <a:rPr lang="ru-RU" sz="4000" dirty="0" smtClean="0"/>
              <a:t>. Шукшин </a:t>
            </a:r>
          </a:p>
        </p:txBody>
      </p:sp>
      <p:pic>
        <p:nvPicPr>
          <p:cNvPr id="37903" name="Picture 11" descr="C:\Users\Наталья\Desktop\v01137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50" y="3567113"/>
            <a:ext cx="2957513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1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" name="fon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358214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/>
          <p:cNvSpPr>
            <a:spLocks noChangeArrowheads="1"/>
          </p:cNvSpPr>
          <p:nvPr/>
        </p:nvSpPr>
        <p:spPr bwMode="auto">
          <a:xfrm>
            <a:off x="4500563" y="2071688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500063" y="2143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145097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10.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/>
              </a:rPr>
              <a:t>Кто автор картины «</a:t>
            </a:r>
            <a:r>
              <a:rPr lang="ru-RU" sz="4000" b="1" dirty="0" err="1" smtClean="0">
                <a:solidFill>
                  <a:srgbClr val="FF0000"/>
                </a:solidFill>
                <a:effectLst/>
              </a:rPr>
              <a:t>Алёнушка</a:t>
            </a:r>
            <a:r>
              <a:rPr lang="ru-RU" sz="4000" b="1" dirty="0" smtClean="0">
                <a:solidFill>
                  <a:srgbClr val="FF0000"/>
                </a:solidFill>
                <a:effectLst/>
              </a:rPr>
              <a:t>»? </a:t>
            </a:r>
            <a:br>
              <a:rPr lang="ru-RU" sz="4000" b="1" dirty="0" smtClean="0">
                <a:solidFill>
                  <a:srgbClr val="FF0000"/>
                </a:solidFill>
                <a:effectLst/>
              </a:rPr>
            </a:b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2071688"/>
            <a:ext cx="8001000" cy="1571625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</a:t>
            </a:r>
            <a:r>
              <a:rPr lang="ru-RU" sz="3600" dirty="0" smtClean="0">
                <a:solidFill>
                  <a:srgbClr val="FF0000"/>
                </a:solidFill>
              </a:rPr>
              <a:t>А. Васнецов               </a:t>
            </a:r>
            <a:r>
              <a:rPr lang="ru-RU" sz="4000" dirty="0" smtClean="0"/>
              <a:t>В. Шишкин </a:t>
            </a:r>
          </a:p>
          <a:p>
            <a:pPr algn="l" eaLnBrk="1" hangingPunct="1"/>
            <a:r>
              <a:rPr lang="ru-RU" sz="4000" dirty="0" smtClean="0"/>
              <a:t>   С. Брюллов             </a:t>
            </a:r>
            <a:r>
              <a:rPr lang="en-US" sz="4000" dirty="0" smtClean="0"/>
              <a:t>D</a:t>
            </a:r>
            <a:r>
              <a:rPr lang="ru-RU" sz="4000" dirty="0" smtClean="0"/>
              <a:t>. Шукшин </a:t>
            </a:r>
          </a:p>
        </p:txBody>
      </p:sp>
      <p:sp>
        <p:nvSpPr>
          <p:cNvPr id="38921" name="Прямоугольник 10"/>
          <p:cNvSpPr>
            <a:spLocks noChangeArrowheads="1"/>
          </p:cNvSpPr>
          <p:nvPr/>
        </p:nvSpPr>
        <p:spPr bwMode="auto">
          <a:xfrm>
            <a:off x="3357563" y="4000500"/>
            <a:ext cx="5572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u="none"/>
              <a:t>Васнецов Виктор Михайлович </a:t>
            </a:r>
          </a:p>
          <a:p>
            <a:pPr algn="ctr"/>
            <a:r>
              <a:rPr lang="ru-RU" sz="2800" u="none"/>
              <a:t>(1848-1926), русский живописец.</a:t>
            </a:r>
          </a:p>
        </p:txBody>
      </p:sp>
      <p:pic>
        <p:nvPicPr>
          <p:cNvPr id="38922" name="Picture 8" descr="C:\Users\Наталья\Desktop\pv_013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40005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28625" y="549275"/>
            <a:ext cx="8358188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  <a:effectLst/>
              </a:rPr>
              <a:t>11. Основой какого вида изобразительного искусства является однотонный рисунок?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924175"/>
            <a:ext cx="8572500" cy="1504957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Живопись          В. Скульптура        </a:t>
            </a:r>
          </a:p>
          <a:p>
            <a:pPr algn="l" eaLnBrk="1" hangingPunct="1"/>
            <a:r>
              <a:rPr lang="ru-RU" sz="4000" smtClean="0"/>
              <a:t>   С. Архитектура      </a:t>
            </a:r>
            <a:r>
              <a:rPr lang="en-US" sz="4000" smtClean="0"/>
              <a:t>D</a:t>
            </a:r>
            <a:r>
              <a:rPr lang="ru-RU" sz="4000" smtClean="0"/>
              <a:t>. Графика  </a:t>
            </a:r>
          </a:p>
        </p:txBody>
      </p:sp>
      <p:pic>
        <p:nvPicPr>
          <p:cNvPr id="39950" name="Picture 11" descr="C:\Users\Наталья\Desktop\s_206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63" y="4329113"/>
            <a:ext cx="227171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fon3.wav">
            <a:hlinkClick r:id="" action="ppaction://media"/>
          </p:cNvPr>
          <p:cNvPicPr>
            <a:picLocks noRot="1" noChangeAspect="1"/>
          </p:cNvPicPr>
          <p:nvPr>
            <a:wavAudioFile r:embed="rId1" name="fon3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killer.wav">
            <a:hlinkClick r:id="" action="ppaction://media"/>
          </p:cNvPr>
          <p:cNvPicPr>
            <a:picLocks noRot="1" noChangeAspect="1"/>
          </p:cNvPicPr>
          <p:nvPr>
            <a:wavAudioFile r:embed="rId2" name="kille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card.wav">
            <a:hlinkClick r:id="" action="ppaction://media"/>
          </p:cNvPr>
          <p:cNvPicPr>
            <a:picLocks noRot="1" noChangeAspect="1"/>
          </p:cNvPicPr>
          <p:nvPr>
            <a:wavAudioFile r:embed="rId3" name="card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:\Documents and Settings\Семья\Мои документы\Наташа флешка\рисунки\HH00443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2" name="Picture 3" descr="C:\Documents and Settings\Семья\Мои документы\Наташа флешка\рисунки\PE02950_.WMF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4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286776" y="542926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28625" y="549275"/>
            <a:ext cx="8358188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  <a:effectLst/>
              </a:rPr>
              <a:t>11. Основой какого вида изобразительного искусства является однотонный рисунок?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924175"/>
            <a:ext cx="7858125" cy="1362075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А. Живопись          В. Скульптура        </a:t>
            </a:r>
          </a:p>
          <a:p>
            <a:pPr algn="l" eaLnBrk="1" hangingPunct="1"/>
            <a:r>
              <a:rPr lang="ru-RU" sz="4000" dirty="0" smtClean="0"/>
              <a:t>   С. Архитектура      </a:t>
            </a:r>
            <a:r>
              <a:rPr lang="en-US" sz="4000" dirty="0" smtClean="0">
                <a:solidFill>
                  <a:srgbClr val="FF0000"/>
                </a:solidFill>
              </a:rPr>
              <a:t>D</a:t>
            </a:r>
            <a:r>
              <a:rPr lang="ru-RU" sz="4000" dirty="0" smtClean="0">
                <a:solidFill>
                  <a:srgbClr val="FF0000"/>
                </a:solidFill>
              </a:rPr>
              <a:t>. Графика  </a:t>
            </a:r>
          </a:p>
        </p:txBody>
      </p:sp>
      <p:pic>
        <p:nvPicPr>
          <p:cNvPr id="40968" name="Picture 11" descr="C:\Users\Наталья\Desktop\s_206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329113"/>
            <a:ext cx="227171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Rectangle 1"/>
          <p:cNvSpPr>
            <a:spLocks noChangeArrowheads="1"/>
          </p:cNvSpPr>
          <p:nvPr/>
        </p:nvSpPr>
        <p:spPr bwMode="auto">
          <a:xfrm>
            <a:off x="4714875" y="5000625"/>
            <a:ext cx="400050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u="none">
                <a:latin typeface="Calibri" pitchFamily="34" charset="0"/>
                <a:ea typeface="Calibri" pitchFamily="34" charset="0"/>
                <a:cs typeface="PragmaticaKMM" pitchFamily="2" charset="0"/>
              </a:rPr>
              <a:t>Альбрехт Дюрер. «Самсон убивает льва». Графика.Гравюра. 496-497. </a:t>
            </a:r>
            <a:endParaRPr lang="ru-RU" sz="4400" u="none">
              <a:ea typeface="Calibri" pitchFamily="34" charset="0"/>
              <a:cs typeface="PragmaticaKMM" pitchFamily="2" charset="0"/>
            </a:endParaRPr>
          </a:p>
        </p:txBody>
      </p:sp>
      <p:pic>
        <p:nvPicPr>
          <p:cNvPr id="12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68313" y="404813"/>
            <a:ext cx="82819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Где находится знаменитый Музей восковых фигур мадам </a:t>
            </a:r>
            <a:r>
              <a:rPr lang="ru-RU" b="1" dirty="0" err="1" smtClean="0">
                <a:solidFill>
                  <a:srgbClr val="FF0000"/>
                </a:solidFill>
                <a:effectLst/>
              </a:rPr>
              <a:t>Тюссо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?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852738"/>
            <a:ext cx="8072438" cy="1504956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 А. Рим                  	В. Лондон</a:t>
            </a:r>
          </a:p>
          <a:p>
            <a:pPr algn="l" eaLnBrk="1" hangingPunct="1"/>
            <a:r>
              <a:rPr lang="ru-RU" sz="4000" dirty="0" smtClean="0"/>
              <a:t>     С. Париж 	       </a:t>
            </a:r>
            <a:r>
              <a:rPr lang="en-US" sz="4000" dirty="0" smtClean="0"/>
              <a:t>D</a:t>
            </a:r>
            <a:r>
              <a:rPr lang="ru-RU" sz="4000" dirty="0" smtClean="0"/>
              <a:t>. Москва</a:t>
            </a:r>
          </a:p>
        </p:txBody>
      </p:sp>
      <p:pic>
        <p:nvPicPr>
          <p:cNvPr id="41999" name="Picture 11" descr="C:\Users\Наталья\Desktop\05vs0012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63" y="4357688"/>
            <a:ext cx="3138487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9454" y="6019148"/>
            <a:ext cx="972838" cy="838852"/>
          </a:xfrm>
          <a:prstGeom prst="rect">
            <a:avLst/>
          </a:prstGeom>
          <a:noFill/>
        </p:spPr>
      </p:pic>
      <p:pic>
        <p:nvPicPr>
          <p:cNvPr id="21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" name="fon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358214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68313" y="404813"/>
            <a:ext cx="82819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/>
              </a:rPr>
              <a:t>12. Где находится знаменитый Музей восковых фигур мадам </a:t>
            </a:r>
            <a:r>
              <a:rPr lang="ru-RU" b="1" dirty="0" err="1" smtClean="0">
                <a:solidFill>
                  <a:srgbClr val="FF0000"/>
                </a:solidFill>
                <a:effectLst/>
              </a:rPr>
              <a:t>Тюссо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?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852738"/>
            <a:ext cx="8072438" cy="237490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 А. Рим                  	</a:t>
            </a:r>
            <a:r>
              <a:rPr lang="ru-RU" sz="4000" dirty="0" smtClean="0">
                <a:solidFill>
                  <a:srgbClr val="FF0000"/>
                </a:solidFill>
              </a:rPr>
              <a:t>В. Лондон         </a:t>
            </a:r>
          </a:p>
          <a:p>
            <a:pPr algn="l" eaLnBrk="1" hangingPunct="1"/>
            <a:r>
              <a:rPr lang="ru-RU" sz="4000" dirty="0" smtClean="0"/>
              <a:t>     С. Париж         	</a:t>
            </a:r>
            <a:r>
              <a:rPr lang="en-US" sz="4000" dirty="0" smtClean="0"/>
              <a:t>D</a:t>
            </a:r>
            <a:r>
              <a:rPr lang="ru-RU" sz="4000" dirty="0" smtClean="0"/>
              <a:t>. Москва </a:t>
            </a:r>
          </a:p>
        </p:txBody>
      </p:sp>
      <p:pic>
        <p:nvPicPr>
          <p:cNvPr id="43017" name="Picture 8" descr="C:\Users\Наталья\Desktop\05vs0012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4514850"/>
            <a:ext cx="3138488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5715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000375" y="692150"/>
            <a:ext cx="614362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13. В каком музее находится знаменитая картина Да Винчи?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3500438"/>
            <a:ext cx="8429625" cy="1500198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А.</a:t>
            </a:r>
            <a:r>
              <a:rPr lang="ru-RU" sz="2800" dirty="0" smtClean="0"/>
              <a:t>Дрезденская галерея     </a:t>
            </a:r>
            <a:r>
              <a:rPr lang="ru-RU" sz="4000" dirty="0" smtClean="0"/>
              <a:t>В. </a:t>
            </a:r>
            <a:r>
              <a:rPr lang="ru-RU" sz="2800" dirty="0" smtClean="0"/>
              <a:t>Лувр   </a:t>
            </a:r>
            <a:r>
              <a:rPr lang="ru-RU" sz="4000" dirty="0" smtClean="0"/>
              <a:t>             </a:t>
            </a:r>
          </a:p>
          <a:p>
            <a:pPr algn="l" eaLnBrk="1" hangingPunct="1"/>
            <a:r>
              <a:rPr lang="ru-RU" sz="4000" dirty="0" smtClean="0"/>
              <a:t>   С.</a:t>
            </a:r>
            <a:r>
              <a:rPr lang="ru-RU" sz="2800" dirty="0" smtClean="0"/>
              <a:t>Третьяковская галерея   </a:t>
            </a:r>
            <a:r>
              <a:rPr lang="en-US" sz="4000" dirty="0" smtClean="0"/>
              <a:t>D</a:t>
            </a:r>
            <a:r>
              <a:rPr lang="ru-RU" sz="4000" dirty="0" smtClean="0"/>
              <a:t>. </a:t>
            </a:r>
            <a:r>
              <a:rPr lang="ru-RU" sz="2400" dirty="0" smtClean="0"/>
              <a:t>Музей мадам </a:t>
            </a:r>
            <a:r>
              <a:rPr lang="ru-RU" sz="2400" dirty="0" err="1" smtClean="0"/>
              <a:t>Тюссо</a:t>
            </a:r>
            <a:endParaRPr lang="ru-RU" sz="2400" dirty="0" smtClean="0"/>
          </a:p>
        </p:txBody>
      </p:sp>
      <p:pic>
        <p:nvPicPr>
          <p:cNvPr id="44043" name="Picture 11" descr="C:\Users\Наталья\монализа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2099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9454" y="6019148"/>
            <a:ext cx="972838" cy="838852"/>
          </a:xfrm>
          <a:prstGeom prst="rect">
            <a:avLst/>
          </a:prstGeom>
          <a:noFill/>
        </p:spPr>
      </p:pic>
      <p:pic>
        <p:nvPicPr>
          <p:cNvPr id="21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358214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5715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000375" y="692150"/>
            <a:ext cx="614362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13. В каком музее находится знаменитая картина Да Винчи?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5750" y="3500438"/>
            <a:ext cx="8143875" cy="200025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А.</a:t>
            </a:r>
            <a:r>
              <a:rPr lang="ru-RU" sz="2800" smtClean="0"/>
              <a:t>Дрезденская галерея     </a:t>
            </a:r>
            <a:r>
              <a:rPr lang="ru-RU" sz="4000" smtClean="0">
                <a:solidFill>
                  <a:srgbClr val="FF0000"/>
                </a:solidFill>
              </a:rPr>
              <a:t>В. </a:t>
            </a:r>
            <a:r>
              <a:rPr lang="ru-RU" sz="2800" smtClean="0">
                <a:solidFill>
                  <a:srgbClr val="FF0000"/>
                </a:solidFill>
              </a:rPr>
              <a:t>Лувр   </a:t>
            </a:r>
            <a:r>
              <a:rPr lang="ru-RU" sz="4000" smtClean="0">
                <a:solidFill>
                  <a:srgbClr val="FF0000"/>
                </a:solidFill>
              </a:rPr>
              <a:t>             </a:t>
            </a:r>
          </a:p>
          <a:p>
            <a:pPr algn="l" eaLnBrk="1" hangingPunct="1"/>
            <a:r>
              <a:rPr lang="ru-RU" sz="4000" smtClean="0"/>
              <a:t>   С.</a:t>
            </a:r>
            <a:r>
              <a:rPr lang="ru-RU" sz="2800" smtClean="0"/>
              <a:t>Третьяковская галерея   </a:t>
            </a:r>
            <a:r>
              <a:rPr lang="en-US" sz="4000" smtClean="0"/>
              <a:t>D</a:t>
            </a:r>
            <a:r>
              <a:rPr lang="ru-RU" sz="4000" smtClean="0"/>
              <a:t>. </a:t>
            </a:r>
            <a:r>
              <a:rPr lang="ru-RU" sz="2400" smtClean="0"/>
              <a:t>Музей мадам Тюссо</a:t>
            </a:r>
          </a:p>
        </p:txBody>
      </p:sp>
      <p:pic>
        <p:nvPicPr>
          <p:cNvPr id="45064" name="Picture 11" descr="C:\Users\Наталья\монализа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099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539750" y="692150"/>
            <a:ext cx="8208963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14.</a:t>
            </a:r>
            <a:r>
              <a:rPr lang="ru-RU" b="1" dirty="0" smtClean="0">
                <a:effectLst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Как называется высшее достижение искусства?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924175"/>
            <a:ext cx="9144000" cy="1362081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</a:t>
            </a:r>
            <a:r>
              <a:rPr lang="ru-RU" sz="2800" smtClean="0"/>
              <a:t>Мастерство </a:t>
            </a:r>
            <a:r>
              <a:rPr lang="ru-RU" sz="4000" smtClean="0"/>
              <a:t>          В. </a:t>
            </a:r>
            <a:r>
              <a:rPr lang="ru-RU" sz="2800" smtClean="0"/>
              <a:t>Высшее искусство     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С. </a:t>
            </a:r>
            <a:r>
              <a:rPr lang="ru-RU" sz="2800" smtClean="0"/>
              <a:t>Шедевр  </a:t>
            </a:r>
            <a:r>
              <a:rPr lang="ru-RU" sz="4000" smtClean="0"/>
              <a:t>     	    </a:t>
            </a:r>
            <a:r>
              <a:rPr lang="en-US" sz="4000" smtClean="0"/>
              <a:t>D</a:t>
            </a:r>
            <a:r>
              <a:rPr lang="ru-RU" sz="2800" smtClean="0"/>
              <a:t>.Образцовое произведение</a:t>
            </a:r>
            <a:endParaRPr lang="ru-RU" sz="4000" smtClean="0"/>
          </a:p>
        </p:txBody>
      </p:sp>
      <p:pic>
        <p:nvPicPr>
          <p:cNvPr id="15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Documents and Settings\Семья\Мои документы\Наташа флешка\рисунки\HH00443_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0" name="Picture 3" descr="C:\Documents and Settings\Семья\Мои документы\Наташа флешка\рисунки\PE02950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2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4"/>
          <a:stretch>
            <a:fillRect/>
          </a:stretch>
        </p:blipFill>
        <p:spPr>
          <a:xfrm>
            <a:off x="8429652" y="542926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4572000" y="2143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357188" y="2214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539750" y="692150"/>
            <a:ext cx="8208963" cy="14509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14.</a:t>
            </a:r>
            <a:r>
              <a:rPr lang="ru-RU" b="1" dirty="0" smtClean="0">
                <a:effectLst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Как называется высшее достижение искусства?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5750" y="2143125"/>
            <a:ext cx="8858250" cy="142875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А. </a:t>
            </a:r>
            <a:r>
              <a:rPr lang="ru-RU" sz="2800" dirty="0" smtClean="0"/>
              <a:t>Мастерство </a:t>
            </a:r>
            <a:r>
              <a:rPr lang="ru-RU" sz="4000" dirty="0" smtClean="0"/>
              <a:t>          В. </a:t>
            </a:r>
            <a:r>
              <a:rPr lang="ru-RU" sz="2800" dirty="0" smtClean="0"/>
              <a:t>Высшее искусство         </a:t>
            </a:r>
            <a:endParaRPr lang="ru-RU" sz="4000" dirty="0" smtClean="0"/>
          </a:p>
          <a:p>
            <a:pPr algn="l" eaLnBrk="1" hangingPunct="1"/>
            <a:r>
              <a:rPr lang="ru-RU" sz="4000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</a:rPr>
              <a:t>С. </a:t>
            </a:r>
            <a:r>
              <a:rPr lang="ru-RU" sz="2800" dirty="0" smtClean="0">
                <a:solidFill>
                  <a:srgbClr val="FF0000"/>
                </a:solidFill>
              </a:rPr>
              <a:t>Шедевр  </a:t>
            </a:r>
            <a:r>
              <a:rPr lang="ru-RU" sz="4000" dirty="0" smtClean="0">
                <a:solidFill>
                  <a:srgbClr val="FF0000"/>
                </a:solidFill>
              </a:rPr>
              <a:t>     </a:t>
            </a:r>
            <a:r>
              <a:rPr lang="ru-RU" sz="4000" dirty="0" smtClean="0"/>
              <a:t>	    </a:t>
            </a:r>
            <a:r>
              <a:rPr lang="en-US" sz="4000" dirty="0" smtClean="0"/>
              <a:t>D</a:t>
            </a:r>
            <a:r>
              <a:rPr lang="ru-RU" sz="4000" dirty="0" smtClean="0"/>
              <a:t>.</a:t>
            </a:r>
            <a:r>
              <a:rPr lang="ru-RU" sz="2800" dirty="0" smtClean="0"/>
              <a:t>Образцовое произведение </a:t>
            </a:r>
            <a:endParaRPr lang="ru-RU" sz="4000" dirty="0" smtClean="0"/>
          </a:p>
        </p:txBody>
      </p:sp>
      <p:pic>
        <p:nvPicPr>
          <p:cNvPr id="47113" name="Picture 11" descr="C:\Users\Наталья\монализа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3714750"/>
            <a:ext cx="25717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AutoShape 5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AutoShape 6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3066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11188" y="6921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1. Кто изображен на картине И.И. Шишкина "Утро в сосновом бору"?</a:t>
            </a:r>
            <a:r>
              <a:rPr lang="ru-RU" b="1" dirty="0" smtClean="0"/>
              <a:t> 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0" y="2924175"/>
            <a:ext cx="9144000" cy="2160588"/>
          </a:xfrm>
        </p:spPr>
        <p:txBody>
          <a:bodyPr/>
          <a:lstStyle/>
          <a:p>
            <a:pPr algn="l" eaLnBrk="1" hangingPunct="1"/>
            <a:r>
              <a:rPr lang="ru-RU" sz="3600" dirty="0" smtClean="0"/>
              <a:t>        </a:t>
            </a:r>
            <a:r>
              <a:rPr lang="ru-RU" sz="4000" dirty="0" smtClean="0">
                <a:solidFill>
                  <a:srgbClr val="FF3300"/>
                </a:solidFill>
              </a:rPr>
              <a:t>А. Медведи       </a:t>
            </a:r>
            <a:r>
              <a:rPr lang="ru-RU" sz="4000" dirty="0" smtClean="0"/>
              <a:t>     В. Зайцы      </a:t>
            </a:r>
          </a:p>
          <a:p>
            <a:pPr algn="l" eaLnBrk="1" hangingPunct="1"/>
            <a:r>
              <a:rPr lang="ru-RU" sz="4000" dirty="0" smtClean="0"/>
              <a:t>        С. Волки                </a:t>
            </a:r>
            <a:r>
              <a:rPr lang="en-US" sz="4000" dirty="0" smtClean="0"/>
              <a:t>D</a:t>
            </a:r>
            <a:r>
              <a:rPr lang="ru-RU" sz="4000" dirty="0" smtClean="0"/>
              <a:t>. Лесорубы </a:t>
            </a:r>
          </a:p>
        </p:txBody>
      </p:sp>
      <p:pic>
        <p:nvPicPr>
          <p:cNvPr id="20489" name="Picture 8" descr="C:\Users\Наталья\Desktop\sh01054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4429125"/>
            <a:ext cx="2995613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15.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effectLst/>
              </a:rPr>
              <a:t>Название какого жанра в изобразительном искусстве переводится как «мертвая натура»?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8072437" cy="1433519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Пейзаж         	  В. Графика                </a:t>
            </a:r>
          </a:p>
          <a:p>
            <a:pPr algn="l" eaLnBrk="1" hangingPunct="1"/>
            <a:r>
              <a:rPr lang="ru-RU" sz="4000" smtClean="0"/>
              <a:t>   С. Натюрморт          </a:t>
            </a:r>
            <a:r>
              <a:rPr lang="en-US" sz="4000" smtClean="0"/>
              <a:t>D</a:t>
            </a:r>
            <a:r>
              <a:rPr lang="ru-RU" sz="4000" smtClean="0"/>
              <a:t>. Граффити  </a:t>
            </a:r>
          </a:p>
        </p:txBody>
      </p:sp>
      <p:pic>
        <p:nvPicPr>
          <p:cNvPr id="48136" name="Picture 2" descr="C:\Users\Наталья\презентации уроков ЛСОШ\Рисунки\Рисунок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72000"/>
            <a:ext cx="23574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16" y="6019148"/>
            <a:ext cx="972838" cy="838852"/>
          </a:xfrm>
          <a:prstGeom prst="rect">
            <a:avLst/>
          </a:prstGeom>
          <a:noFill/>
        </p:spPr>
      </p:pic>
      <p:pic>
        <p:nvPicPr>
          <p:cNvPr id="24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86380" y="5857892"/>
            <a:ext cx="1409884" cy="100010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929586" y="6215082"/>
            <a:ext cx="1214414" cy="52322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215338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15.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effectLst/>
              </a:rPr>
              <a:t>Название какого жанра в изобразительном искусстве переводится как «мертвая натура»?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2924175"/>
            <a:ext cx="7786687" cy="237490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А. Пейзаж         	  В. Графика                </a:t>
            </a:r>
          </a:p>
          <a:p>
            <a:pPr algn="l" eaLnBrk="1" hangingPunct="1"/>
            <a:r>
              <a:rPr lang="ru-RU" sz="4000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</a:rPr>
              <a:t>С. Натюрморт          </a:t>
            </a:r>
            <a:r>
              <a:rPr lang="en-US" sz="4000" dirty="0" smtClean="0"/>
              <a:t>D</a:t>
            </a:r>
            <a:r>
              <a:rPr lang="ru-RU" sz="4000" dirty="0" smtClean="0"/>
              <a:t>. Граффити  </a:t>
            </a:r>
          </a:p>
        </p:txBody>
      </p:sp>
      <p:pic>
        <p:nvPicPr>
          <p:cNvPr id="49160" name="Picture 2" descr="C:\Users\Наталья\презентации уроков ЛСОШ\Рисунки\Рисунок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4572000"/>
            <a:ext cx="23574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lest4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5017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36838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FF0000"/>
                </a:solidFill>
              </a:rPr>
              <a:t>Поздравляю! Вы лучшие знатоки мировой художественной культуры!</a:t>
            </a:r>
          </a:p>
        </p:txBody>
      </p:sp>
      <p:pic>
        <p:nvPicPr>
          <p:cNvPr id="3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MNTY_01.MID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4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49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15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3" name="AutoShape 16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4" name="AutoShape 17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5" name="AutoShape 18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6686" name="Rectangle 14"/>
          <p:cNvSpPr>
            <a:spLocks noGrp="1" noChangeArrowheads="1"/>
          </p:cNvSpPr>
          <p:nvPr>
            <p:ph type="ctrTitle" sz="quarter"/>
          </p:nvPr>
        </p:nvSpPr>
        <p:spPr>
          <a:xfrm>
            <a:off x="611188" y="6921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1. Кто изображен на картине И.И. Шишкина "Утро в сосновом бору"?</a:t>
            </a:r>
            <a:r>
              <a:rPr lang="ru-RU" dirty="0" smtClean="0"/>
              <a:t> </a:t>
            </a:r>
          </a:p>
        </p:txBody>
      </p:sp>
      <p:sp>
        <p:nvSpPr>
          <p:cNvPr id="51208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924175"/>
            <a:ext cx="8143875" cy="2160588"/>
          </a:xfrm>
          <a:noFill/>
        </p:spPr>
        <p:txBody>
          <a:bodyPr/>
          <a:lstStyle/>
          <a:p>
            <a:pPr algn="l" eaLnBrk="1" hangingPunct="1"/>
            <a:r>
              <a:rPr lang="ru-RU" smtClean="0"/>
              <a:t>       </a:t>
            </a:r>
            <a:r>
              <a:rPr lang="ru-RU" sz="4000" smtClean="0"/>
              <a:t>А. Медведи </a:t>
            </a:r>
          </a:p>
          <a:p>
            <a:pPr algn="l" eaLnBrk="1" hangingPunct="1"/>
            <a:r>
              <a:rPr lang="ru-RU" sz="4000" smtClean="0"/>
              <a:t>                                       </a:t>
            </a:r>
            <a:r>
              <a:rPr lang="en-US" sz="4000" smtClean="0"/>
              <a:t>D</a:t>
            </a:r>
            <a:r>
              <a:rPr lang="ru-RU" sz="4000" smtClean="0"/>
              <a:t>. Лесорубы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6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7" name="AutoShape 7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8" name="AutoShape 8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29" name="AutoShape 9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196975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2.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Кто изображён на знаменитой картине Васнецова?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/>
              <a:t>  </a:t>
            </a:r>
          </a:p>
        </p:txBody>
      </p:sp>
      <p:sp>
        <p:nvSpPr>
          <p:cNvPr id="5223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924175"/>
            <a:ext cx="8143875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	</a:t>
            </a:r>
          </a:p>
          <a:p>
            <a:pPr algn="l" eaLnBrk="1" hangingPunct="1"/>
            <a:r>
              <a:rPr lang="ru-RU" sz="4000" smtClean="0"/>
              <a:t> С.Три поросенка   </a:t>
            </a:r>
            <a:r>
              <a:rPr lang="en-US" sz="4000" smtClean="0"/>
              <a:t>D</a:t>
            </a:r>
            <a:r>
              <a:rPr lang="ru-RU" sz="4000" smtClean="0"/>
              <a:t>.Три богатыря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5"/>
          <p:cNvSpPr>
            <a:spLocks noChangeArrowheads="1"/>
          </p:cNvSpPr>
          <p:nvPr/>
        </p:nvSpPr>
        <p:spPr bwMode="auto">
          <a:xfrm>
            <a:off x="4572000" y="364331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1" name="AutoShape 6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AutoShape 7"/>
          <p:cNvSpPr>
            <a:spLocks noChangeArrowheads="1"/>
          </p:cNvSpPr>
          <p:nvPr/>
        </p:nvSpPr>
        <p:spPr bwMode="auto">
          <a:xfrm>
            <a:off x="500063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3" name="AutoShape 8"/>
          <p:cNvSpPr>
            <a:spLocks noChangeArrowheads="1"/>
          </p:cNvSpPr>
          <p:nvPr/>
        </p:nvSpPr>
        <p:spPr bwMode="auto">
          <a:xfrm>
            <a:off x="4572000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585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3357563" y="476250"/>
            <a:ext cx="578643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3. Кто изображен на картине?  </a:t>
            </a:r>
            <a:r>
              <a:rPr lang="ru-RU" sz="4800" dirty="0" smtClean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5325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3643313"/>
            <a:ext cx="8286750" cy="1285875"/>
          </a:xfrm>
          <a:noFill/>
        </p:spPr>
        <p:txBody>
          <a:bodyPr/>
          <a:lstStyle/>
          <a:p>
            <a:pPr algn="l" eaLnBrk="1" hangingPunct="1"/>
            <a:r>
              <a:rPr lang="ru-RU" smtClean="0"/>
              <a:t>      </a:t>
            </a:r>
            <a:r>
              <a:rPr lang="ru-RU" sz="4000" smtClean="0"/>
              <a:t>А.</a:t>
            </a:r>
            <a:r>
              <a:rPr lang="ru-RU" sz="2400" smtClean="0"/>
              <a:t>Леонардо да Винчи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                                </a:t>
            </a:r>
            <a:r>
              <a:rPr lang="en-US" sz="4000" smtClean="0"/>
              <a:t>D</a:t>
            </a:r>
            <a:r>
              <a:rPr lang="ru-RU" sz="4000" smtClean="0"/>
              <a:t>. </a:t>
            </a:r>
            <a:r>
              <a:rPr lang="ru-RU" sz="2400" smtClean="0"/>
              <a:t>Иоганн Штраус  </a:t>
            </a:r>
          </a:p>
        </p:txBody>
      </p:sp>
      <p:pic>
        <p:nvPicPr>
          <p:cNvPr id="53256" name="Picture 12" descr="C:\Users\Наталья\презентации уроков ЛСОШ\Рисунки\винчи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146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7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4213" y="476250"/>
            <a:ext cx="824547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4. С чего начинается театр?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85750" y="2924175"/>
            <a:ext cx="8715375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	                            В. С вешалки 	</a:t>
            </a:r>
          </a:p>
          <a:p>
            <a:pPr algn="l" eaLnBrk="1" hangingPunct="1"/>
            <a:r>
              <a:rPr lang="ru-RU" sz="4000" smtClean="0"/>
              <a:t>     С. С фойе 	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-66675" y="692150"/>
            <a:ext cx="9391650" cy="2089150"/>
          </a:xfrm>
        </p:spPr>
        <p:txBody>
          <a:bodyPr/>
          <a:lstStyle/>
          <a:p>
            <a:pPr eaLnBrk="1" hangingPunct="1">
              <a:tabLst>
                <a:tab pos="88900" algn="l"/>
              </a:tabLst>
              <a:defRPr/>
            </a:pPr>
            <a:r>
              <a:rPr lang="ru-RU" b="1" dirty="0" smtClean="0">
                <a:solidFill>
                  <a:srgbClr val="FF0000"/>
                </a:solidFill>
              </a:rPr>
              <a:t>5. Кто в театре во время спектакля подсказывает актёрам тексты ролей?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4313" y="2924175"/>
            <a:ext cx="8929687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</a:t>
            </a:r>
          </a:p>
          <a:p>
            <a:pPr algn="l" eaLnBrk="1" hangingPunct="1"/>
            <a:r>
              <a:rPr lang="ru-RU" sz="4000" smtClean="0"/>
              <a:t>   С.  Суфлер             </a:t>
            </a:r>
            <a:r>
              <a:rPr lang="en-US" sz="4000" smtClean="0"/>
              <a:t>D</a:t>
            </a:r>
            <a:r>
              <a:rPr lang="ru-RU" sz="4000" smtClean="0"/>
              <a:t>.Пресс-секретарь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20713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6. Под вальс какого композитора обычно женятся молодые?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97200"/>
            <a:ext cx="8429625" cy="2374900"/>
          </a:xfrm>
        </p:spPr>
        <p:txBody>
          <a:bodyPr/>
          <a:lstStyle/>
          <a:p>
            <a:pPr algn="l" eaLnBrk="1" hangingPunct="1"/>
            <a:r>
              <a:rPr lang="ru-RU" b="1" smtClean="0"/>
              <a:t>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С.Мендельсона       </a:t>
            </a:r>
            <a:r>
              <a:rPr lang="en-US" sz="4000" smtClean="0"/>
              <a:t>D</a:t>
            </a:r>
            <a:r>
              <a:rPr lang="ru-RU" sz="4000" smtClean="0"/>
              <a:t>.Баха 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95288" y="549275"/>
            <a:ext cx="84978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7. На чем художник крепит холст?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8215312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                               В. Мольберт  </a:t>
            </a:r>
          </a:p>
          <a:p>
            <a:pPr algn="l" eaLnBrk="1" hangingPunct="1"/>
            <a:r>
              <a:rPr lang="ru-RU" sz="4000" smtClean="0"/>
              <a:t>   С.  Палитра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6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AutoShape 7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AutoShape 8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9" name="AutoShape 9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196975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2.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Кто изображён на знаменитой картине В.М.Васнецова?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/>
              <a:t>  </a:t>
            </a:r>
          </a:p>
        </p:txBody>
      </p:sp>
      <p:sp>
        <p:nvSpPr>
          <p:cNvPr id="2151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2924175"/>
            <a:ext cx="8501062" cy="1576395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А.Три толстяка    В.Три товарища	</a:t>
            </a:r>
          </a:p>
          <a:p>
            <a:pPr algn="l" eaLnBrk="1" hangingPunct="1"/>
            <a:r>
              <a:rPr lang="ru-RU" sz="4000" dirty="0" smtClean="0"/>
              <a:t> С.Три поросенка   </a:t>
            </a:r>
            <a:r>
              <a:rPr lang="en-US" sz="4000" dirty="0" smtClean="0"/>
              <a:t>D</a:t>
            </a:r>
            <a:r>
              <a:rPr lang="ru-RU" sz="4000" dirty="0" smtClean="0"/>
              <a:t>.Три богатыря </a:t>
            </a:r>
          </a:p>
        </p:txBody>
      </p:sp>
      <p:pic>
        <p:nvPicPr>
          <p:cNvPr id="21519" name="Picture 11" descr="C:\Users\Наталья\Desktop\pv_013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313" y="4500563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00089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786446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40" y="6019148"/>
            <a:ext cx="972838" cy="838852"/>
          </a:xfrm>
          <a:prstGeom prst="rect">
            <a:avLst/>
          </a:prstGeom>
          <a:noFill/>
        </p:spPr>
      </p:pic>
      <p:pic>
        <p:nvPicPr>
          <p:cNvPr id="27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43504" y="5857892"/>
            <a:ext cx="1409884" cy="100010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786710" y="6072206"/>
            <a:ext cx="1357290" cy="646331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fon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8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001024" y="5357826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642938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786063" y="333375"/>
            <a:ext cx="635793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8.  Чей это автопортрет? </a:t>
            </a:r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3571875"/>
            <a:ext cx="8715375" cy="17272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	</a:t>
            </a:r>
          </a:p>
          <a:p>
            <a:pPr algn="l" eaLnBrk="1" hangingPunct="1"/>
            <a:r>
              <a:rPr lang="ru-RU" sz="3600" smtClean="0"/>
              <a:t>    С.Микеланджело </a:t>
            </a:r>
            <a:r>
              <a:rPr lang="ru-RU" sz="4000" smtClean="0"/>
              <a:t>   </a:t>
            </a:r>
            <a:r>
              <a:rPr lang="en-US" sz="4000" smtClean="0"/>
              <a:t>D</a:t>
            </a:r>
            <a:r>
              <a:rPr lang="ru-RU" sz="4000" smtClean="0"/>
              <a:t>. Рафаэль Санти</a:t>
            </a:r>
            <a:endParaRPr lang="ru-RU" sz="2800" smtClean="0"/>
          </a:p>
        </p:txBody>
      </p:sp>
      <p:pic>
        <p:nvPicPr>
          <p:cNvPr id="58376" name="Picture 8" descr="C:\Users\Наталья\санти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27606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642938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428750"/>
            <a:ext cx="6286500" cy="593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9. Как называется эта картина? </a:t>
            </a:r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3714750"/>
            <a:ext cx="8501062" cy="1584325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                        	     В. </a:t>
            </a:r>
            <a:r>
              <a:rPr lang="ru-RU" sz="2400" smtClean="0"/>
              <a:t>Божественная семья   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                            </a:t>
            </a:r>
            <a:r>
              <a:rPr lang="ru-RU" sz="2400" smtClean="0"/>
              <a:t>     </a:t>
            </a:r>
            <a:r>
              <a:rPr lang="en-US" sz="4000" smtClean="0"/>
              <a:t>D</a:t>
            </a:r>
            <a:r>
              <a:rPr lang="ru-RU" sz="4000" smtClean="0"/>
              <a:t>. </a:t>
            </a:r>
            <a:r>
              <a:rPr lang="ru-RU" sz="2400" smtClean="0"/>
              <a:t>Сикстинская мадонна  </a:t>
            </a:r>
            <a:endParaRPr lang="ru-RU" sz="4000" smtClean="0"/>
          </a:p>
        </p:txBody>
      </p:sp>
      <p:pic>
        <p:nvPicPr>
          <p:cNvPr id="13" name="Picture 6" descr="pic0166_1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0"/>
            <a:ext cx="2857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  <a:effectLst/>
              </a:rPr>
              <a:t>10. Кто автор картины «</a:t>
            </a:r>
            <a:r>
              <a:rPr lang="ru-RU" sz="4800" b="1" dirty="0" err="1" smtClean="0">
                <a:solidFill>
                  <a:srgbClr val="FF0000"/>
                </a:solidFill>
                <a:effectLst/>
              </a:rPr>
              <a:t>Алёнушка</a:t>
            </a:r>
            <a:r>
              <a:rPr lang="ru-RU" sz="4800" b="1" dirty="0" smtClean="0">
                <a:solidFill>
                  <a:srgbClr val="FF0000"/>
                </a:solidFill>
                <a:effectLst/>
              </a:rPr>
              <a:t>»? </a:t>
            </a: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8625" y="2924175"/>
            <a:ext cx="8215313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</a:t>
            </a:r>
            <a:r>
              <a:rPr lang="ru-RU" sz="3600" smtClean="0"/>
              <a:t>А.Васнецов                </a:t>
            </a:r>
            <a:r>
              <a:rPr lang="ru-RU" sz="4000" smtClean="0"/>
              <a:t>В. </a:t>
            </a:r>
            <a:r>
              <a:rPr lang="ru-RU" sz="3600" smtClean="0"/>
              <a:t>Шишкин</a:t>
            </a:r>
            <a:r>
              <a:rPr lang="ru-RU" sz="4000" smtClean="0"/>
              <a:t>         </a:t>
            </a:r>
          </a:p>
          <a:p>
            <a:pPr algn="l" eaLnBrk="1" hangingPunct="1"/>
            <a:r>
              <a:rPr lang="ru-RU" sz="4000" smtClean="0"/>
              <a:t>  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28625" y="549275"/>
            <a:ext cx="8358188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11.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Основой какого вида изобразительного искусства является однотонный рисунок?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2924175"/>
            <a:ext cx="7572375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      </a:t>
            </a:r>
          </a:p>
          <a:p>
            <a:pPr algn="l" eaLnBrk="1" hangingPunct="1"/>
            <a:r>
              <a:rPr lang="ru-RU" sz="4000" smtClean="0"/>
              <a:t>   С. Архитектура       </a:t>
            </a:r>
            <a:r>
              <a:rPr lang="en-US" sz="4000" smtClean="0"/>
              <a:t>D</a:t>
            </a:r>
            <a:r>
              <a:rPr lang="ru-RU" sz="4000" smtClean="0"/>
              <a:t>. Графика 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6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468313" y="404813"/>
            <a:ext cx="828198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Где находится знаменитый Музей восковых фигур мадам </a:t>
            </a:r>
            <a:r>
              <a:rPr lang="ru-RU" b="1" dirty="0" err="1" smtClean="0">
                <a:solidFill>
                  <a:srgbClr val="FF0000"/>
                </a:solidFill>
                <a:effectLst/>
              </a:rPr>
              <a:t>Тюссо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?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2852738"/>
            <a:ext cx="7929562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 А. Рим                  	В. Лондон         </a:t>
            </a:r>
          </a:p>
          <a:p>
            <a:pPr algn="l" eaLnBrk="1" hangingPunct="1"/>
            <a:r>
              <a:rPr lang="ru-RU" sz="4000" smtClean="0"/>
              <a:t>     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5715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4572000" y="4429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3000375" y="692150"/>
            <a:ext cx="614362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13. В каком музее находится знаменитая картина Да Винчи?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4313" y="3500438"/>
            <a:ext cx="8501062" cy="200025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А.</a:t>
            </a:r>
            <a:r>
              <a:rPr lang="ru-RU" sz="2800" smtClean="0"/>
              <a:t>Дрезденская галерея     </a:t>
            </a:r>
            <a:r>
              <a:rPr lang="ru-RU" sz="4000" smtClean="0"/>
              <a:t>В. </a:t>
            </a:r>
            <a:r>
              <a:rPr lang="ru-RU" sz="2800" smtClean="0"/>
              <a:t>Лувр   </a:t>
            </a:r>
            <a:r>
              <a:rPr lang="ru-RU" sz="4000" smtClean="0"/>
              <a:t>             </a:t>
            </a:r>
          </a:p>
          <a:p>
            <a:pPr algn="l" eaLnBrk="1" hangingPunct="1"/>
            <a:r>
              <a:rPr lang="ru-RU" sz="4000" smtClean="0"/>
              <a:t>   </a:t>
            </a:r>
            <a:endParaRPr lang="ru-RU" sz="2400" smtClean="0"/>
          </a:p>
        </p:txBody>
      </p:sp>
      <p:pic>
        <p:nvPicPr>
          <p:cNvPr id="63496" name="Picture 11" descr="C:\Users\Наталья\монализ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099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539750" y="692150"/>
            <a:ext cx="8208963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14.</a:t>
            </a:r>
            <a:r>
              <a:rPr lang="ru-RU" b="1" dirty="0" smtClean="0">
                <a:effectLst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/>
              </a:rPr>
              <a:t>Как называется высшее достижение искусства?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8643937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                                В. </a:t>
            </a:r>
            <a:r>
              <a:rPr lang="ru-RU" sz="2800" smtClean="0"/>
              <a:t>Высшее искусство     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С. </a:t>
            </a:r>
            <a:r>
              <a:rPr lang="ru-RU" sz="2800" smtClean="0"/>
              <a:t>Шедевр  </a:t>
            </a:r>
            <a:r>
              <a:rPr lang="ru-RU" sz="4000" smtClean="0"/>
              <a:t>     	</a:t>
            </a:r>
          </a:p>
        </p:txBody>
      </p:sp>
      <p:sp>
        <p:nvSpPr>
          <p:cNvPr id="9" name="Управляющая кнопка: далее 8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0" y="692150"/>
            <a:ext cx="91440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15.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effectLst/>
              </a:rPr>
              <a:t>Название какого жанра в изобразительном искусстве переводится как «мертвая натура»?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8072437" cy="2374900"/>
          </a:xfrm>
        </p:spPr>
        <p:txBody>
          <a:bodyPr/>
          <a:lstStyle/>
          <a:p>
            <a:pPr algn="l" eaLnBrk="1" hangingPunct="1"/>
            <a:r>
              <a:rPr lang="ru-RU" sz="4000" smtClean="0"/>
              <a:t>   А. Пейзаж         	</a:t>
            </a:r>
          </a:p>
          <a:p>
            <a:pPr algn="l" eaLnBrk="1" hangingPunct="1"/>
            <a:r>
              <a:rPr lang="ru-RU" sz="4000" smtClean="0"/>
              <a:t>   С. Натюрморт</a:t>
            </a:r>
          </a:p>
        </p:txBody>
      </p:sp>
      <p:pic>
        <p:nvPicPr>
          <p:cNvPr id="65544" name="Picture 2" descr="C:\Users\Наталья\презентации уроков ЛСОШ\Рисунки\Рисунок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0"/>
            <a:ext cx="23574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9"/>
          <p:cNvSpPr txBox="1">
            <a:spLocks noChangeArrowheads="1"/>
          </p:cNvSpPr>
          <p:nvPr/>
        </p:nvSpPr>
        <p:spPr bwMode="auto">
          <a:xfrm>
            <a:off x="395288" y="2214563"/>
            <a:ext cx="79930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Наверное, правильный ответ – медведи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395288" y="2000250"/>
            <a:ext cx="83915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Я считаю, что правильный ответ – «Три богатыря» 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775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196975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2.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Кто изображён на знаменитой картине Васнецова?</a:t>
            </a:r>
            <a:br>
              <a:rPr lang="ru-RU" sz="4800" dirty="0" smtClean="0">
                <a:solidFill>
                  <a:srgbClr val="FF0000"/>
                </a:solidFill>
              </a:rPr>
            </a:b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2253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42938" y="3000375"/>
            <a:ext cx="8143875" cy="2298700"/>
          </a:xfrm>
          <a:noFill/>
        </p:spPr>
        <p:txBody>
          <a:bodyPr/>
          <a:lstStyle/>
          <a:p>
            <a:pPr algn="l" eaLnBrk="1" hangingPunct="1"/>
            <a:r>
              <a:rPr lang="ru-RU" sz="4000" dirty="0" smtClean="0"/>
              <a:t>  А.Три толстяка     В.Три товарища  </a:t>
            </a:r>
          </a:p>
          <a:p>
            <a:pPr algn="l" eaLnBrk="1" hangingPunct="1"/>
            <a:r>
              <a:rPr lang="ru-RU" sz="4000" dirty="0" smtClean="0"/>
              <a:t>  С.Три поросенка   </a:t>
            </a:r>
            <a:r>
              <a:rPr lang="en-US" sz="4000" dirty="0" smtClean="0">
                <a:solidFill>
                  <a:srgbClr val="FF3300"/>
                </a:solidFill>
              </a:rPr>
              <a:t>D</a:t>
            </a:r>
            <a:r>
              <a:rPr lang="ru-RU" sz="4000" dirty="0" smtClean="0">
                <a:solidFill>
                  <a:srgbClr val="FF3300"/>
                </a:solidFill>
              </a:rPr>
              <a:t>.Три богатыря  </a:t>
            </a:r>
          </a:p>
          <a:p>
            <a:pPr eaLnBrk="1" hangingPunct="1"/>
            <a:endParaRPr lang="ru-RU" sz="4000" dirty="0" smtClean="0">
              <a:solidFill>
                <a:schemeClr val="accent1"/>
              </a:solidFill>
            </a:endParaRPr>
          </a:p>
        </p:txBody>
      </p:sp>
      <p:pic>
        <p:nvPicPr>
          <p:cNvPr id="22537" name="Picture 8" descr="C:\Users\Наталья\Desktop\тр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4357688"/>
            <a:ext cx="314325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0" y="2214563"/>
            <a:ext cx="8388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 dirty="0" smtClean="0">
                <a:solidFill>
                  <a:srgbClr val="FF0000"/>
                </a:solidFill>
                <a:latin typeface="Arial" charset="0"/>
              </a:rPr>
              <a:t>По-моему</a:t>
            </a:r>
            <a:r>
              <a:rPr lang="ru-RU" sz="4800" b="1" i="1" u="none" dirty="0">
                <a:solidFill>
                  <a:srgbClr val="FF0000"/>
                </a:solidFill>
                <a:latin typeface="Arial" charset="0"/>
              </a:rPr>
              <a:t>, правильный ответ – Леонардо Да Винчи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95288" y="2000250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Думается, что правильный ответ – с вешалки 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395288" y="2143125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Мое мнение – правильный ответ – суфлер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395288" y="1857375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Я думаю, что правильный ответ – Мендельсона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395288" y="1785938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Считаю, что правильный ответ – Мольберт 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Кажется, правильный ответ – </a:t>
            </a:r>
          </a:p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Рафаэль Санти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Наверное, правильный ответ – </a:t>
            </a:r>
          </a:p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«Сикстинская Мадонна»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Считаю, что правильный ответ – Васнецов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395288" y="1643063"/>
            <a:ext cx="79930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Кажется, правильный ответ – графика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395288" y="1785938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По моему мнению правильный ответ – Лондон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5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AutoShape 6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AutoShape 7"/>
          <p:cNvSpPr>
            <a:spLocks noChangeArrowheads="1"/>
          </p:cNvSpPr>
          <p:nvPr/>
        </p:nvSpPr>
        <p:spPr bwMode="auto">
          <a:xfrm>
            <a:off x="500063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AutoShape 8"/>
          <p:cNvSpPr>
            <a:spLocks noChangeArrowheads="1"/>
          </p:cNvSpPr>
          <p:nvPr/>
        </p:nvSpPr>
        <p:spPr bwMode="auto">
          <a:xfrm>
            <a:off x="4572000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585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3357563" y="476250"/>
            <a:ext cx="578643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3. Кто изображен на картине?  </a:t>
            </a:r>
            <a:r>
              <a:rPr lang="ru-RU" sz="4800" dirty="0" smtClean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2356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3643313"/>
            <a:ext cx="8208962" cy="1285875"/>
          </a:xfrm>
          <a:noFill/>
        </p:spPr>
        <p:txBody>
          <a:bodyPr/>
          <a:lstStyle/>
          <a:p>
            <a:pPr algn="l" eaLnBrk="1" hangingPunct="1"/>
            <a:r>
              <a:rPr lang="ru-RU" smtClean="0"/>
              <a:t>      </a:t>
            </a:r>
            <a:r>
              <a:rPr lang="ru-RU" sz="4000" smtClean="0"/>
              <a:t>А.</a:t>
            </a:r>
            <a:r>
              <a:rPr lang="ru-RU" sz="2400" smtClean="0"/>
              <a:t>Леонардо да Винчи           </a:t>
            </a:r>
            <a:r>
              <a:rPr lang="ru-RU" sz="4000" smtClean="0"/>
              <a:t>В. </a:t>
            </a:r>
            <a:r>
              <a:rPr lang="ru-RU" sz="2400" smtClean="0"/>
              <a:t>Сандро Боттичелли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  С. </a:t>
            </a:r>
            <a:r>
              <a:rPr lang="ru-RU" sz="2400" smtClean="0"/>
              <a:t>Рафаель Санти </a:t>
            </a:r>
            <a:r>
              <a:rPr lang="ru-RU" sz="4000" smtClean="0"/>
              <a:t>          </a:t>
            </a:r>
            <a:r>
              <a:rPr lang="en-US" sz="4000" smtClean="0"/>
              <a:t>D</a:t>
            </a:r>
            <a:r>
              <a:rPr lang="ru-RU" sz="4000" smtClean="0"/>
              <a:t>. </a:t>
            </a:r>
            <a:r>
              <a:rPr lang="ru-RU" sz="2400" smtClean="0"/>
              <a:t>Иоганн Штраус  </a:t>
            </a:r>
          </a:p>
        </p:txBody>
      </p:sp>
      <p:pic>
        <p:nvPicPr>
          <p:cNvPr id="23562" name="Picture 12" descr="C:\Users\Наталья\презентации уроков ЛСОШ\Рисунки\винчи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2146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fon3.wav">
            <a:hlinkClick r:id="" action="ppaction://media"/>
          </p:cNvPr>
          <p:cNvPicPr>
            <a:picLocks noRot="1" noChangeAspect="1"/>
          </p:cNvPicPr>
          <p:nvPr>
            <a:wavAudioFile r:embed="rId1" name="fon3.wav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" name="killer.wav">
            <a:hlinkClick r:id="" action="ppaction://media"/>
          </p:cNvPr>
          <p:cNvPicPr>
            <a:picLocks noRot="1" noChangeAspect="1"/>
          </p:cNvPicPr>
          <p:nvPr>
            <a:wavAudioFile r:embed="rId2" name="kille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card.wav">
            <a:hlinkClick r:id="" action="ppaction://media"/>
          </p:cNvPr>
          <p:cNvPicPr>
            <a:picLocks noRot="1" noChangeAspect="1"/>
          </p:cNvPicPr>
          <p:nvPr>
            <a:wavAudioFile r:embed="rId3" name="card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Documents and Settings\Семья\Мои документы\Наташа флешка\рисунки\HH00443_.WM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15140" y="6019148"/>
            <a:ext cx="972838" cy="838852"/>
          </a:xfrm>
          <a:prstGeom prst="rect">
            <a:avLst/>
          </a:prstGeom>
          <a:noFill/>
        </p:spPr>
      </p:pic>
      <p:pic>
        <p:nvPicPr>
          <p:cNvPr id="27" name="Picture 3" descr="C:\Documents and Settings\Семья\Мои документы\Наташа флешка\рисунки\PE02950_.WMF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43504" y="5857892"/>
            <a:ext cx="1409884" cy="1000108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786710" y="6072206"/>
            <a:ext cx="1357290" cy="646331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4" action="ppaction://hlinksldjump"/>
              </a:rPr>
              <a:t>50/50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286776" y="5357826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Кажется, правильный ответ – Лувр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>
                <a:solidFill>
                  <a:srgbClr val="FF0000"/>
                </a:solidFill>
                <a:latin typeface="Arial" charset="0"/>
              </a:rPr>
              <a:t>Думаю, что правильный ответ – шедевр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395288" y="1714500"/>
            <a:ext cx="7993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u="none" dirty="0">
                <a:solidFill>
                  <a:srgbClr val="FF0000"/>
                </a:solidFill>
                <a:latin typeface="Arial" charset="0"/>
              </a:rPr>
              <a:t>Точно не уверен, </a:t>
            </a:r>
            <a:r>
              <a:rPr lang="ru-RU" sz="4800" b="1" i="1" u="none" dirty="0" smtClean="0">
                <a:solidFill>
                  <a:srgbClr val="FF0000"/>
                </a:solidFill>
                <a:latin typeface="Arial" charset="0"/>
              </a:rPr>
              <a:t>но, кажется, правильный </a:t>
            </a:r>
            <a:r>
              <a:rPr lang="ru-RU" sz="4800" b="1" i="1" u="none" dirty="0">
                <a:solidFill>
                  <a:srgbClr val="FF0000"/>
                </a:solidFill>
                <a:latin typeface="Arial" charset="0"/>
              </a:rPr>
              <a:t>ответ – натюрморт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144463" y="404813"/>
          <a:ext cx="8748712" cy="5537200"/>
        </p:xfrm>
        <a:graphic>
          <a:graphicData uri="http://schemas.openxmlformats.org/presentationml/2006/ole">
            <p:oleObj spid="_x0000_s1026" name="Worksheet" r:id="rId4" imgW="4705462" imgH="2447828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7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7147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9"/>
          <p:cNvGraphicFramePr>
            <a:graphicFrameLocks noChangeAspect="1"/>
          </p:cNvGraphicFramePr>
          <p:nvPr/>
        </p:nvGraphicFramePr>
        <p:xfrm>
          <a:off x="754063" y="693738"/>
          <a:ext cx="7424737" cy="4591050"/>
        </p:xfrm>
        <a:graphic>
          <a:graphicData uri="http://schemas.openxmlformats.org/presentationml/2006/ole">
            <p:oleObj spid="_x0000_s2050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5"/>
          <p:cNvGraphicFramePr>
            <a:graphicFrameLocks noChangeAspect="1"/>
          </p:cNvGraphicFramePr>
          <p:nvPr/>
        </p:nvGraphicFramePr>
        <p:xfrm>
          <a:off x="250825" y="552450"/>
          <a:ext cx="8732838" cy="4541838"/>
        </p:xfrm>
        <a:graphic>
          <a:graphicData uri="http://schemas.openxmlformats.org/presentationml/2006/ole">
            <p:oleObj spid="_x0000_s3074" name="Worksheet" r:id="rId4" imgW="4705462" imgH="2447828" progId="Excel.Sheet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7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214313" y="571500"/>
          <a:ext cx="7632700" cy="5400675"/>
        </p:xfrm>
        <a:graphic>
          <a:graphicData uri="http://schemas.openxmlformats.org/presentationml/2006/ole">
            <p:oleObj spid="_x0000_s6147" name="Worksheet" r:id="rId5" imgW="3724250" imgH="2305101" progId="Excel.Sheet.8">
              <p:embed/>
            </p:oleObj>
          </a:graphicData>
        </a:graphic>
      </p:graphicFrame>
      <p:pic>
        <p:nvPicPr>
          <p:cNvPr id="8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4"/>
          <p:cNvGraphicFramePr>
            <a:graphicFrameLocks noChangeAspect="1"/>
          </p:cNvGraphicFramePr>
          <p:nvPr/>
        </p:nvGraphicFramePr>
        <p:xfrm>
          <a:off x="669919" y="620712"/>
          <a:ext cx="7573969" cy="5165741"/>
        </p:xfrm>
        <a:graphic>
          <a:graphicData uri="http://schemas.openxmlformats.org/presentationml/2006/ole">
            <p:oleObj spid="_x0000_s5123" name="Worksheet" r:id="rId4" imgW="3724250" imgH="2305101" progId="Excel.Sheet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7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95288" y="620713"/>
          <a:ext cx="7462860" cy="5089960"/>
        </p:xfrm>
        <a:graphic>
          <a:graphicData uri="http://schemas.openxmlformats.org/presentationml/2006/ole">
            <p:oleObj spid="_x0000_s4100" name="Worksheet" r:id="rId5" imgW="3724250" imgH="2305101" progId="Excel.Sheet.8">
              <p:embed/>
            </p:oleObj>
          </a:graphicData>
        </a:graphic>
      </p:graphicFrame>
      <p:pic>
        <p:nvPicPr>
          <p:cNvPr id="8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8"/>
          <p:cNvGraphicFramePr>
            <a:graphicFrameLocks noChangeAspect="1"/>
          </p:cNvGraphicFramePr>
          <p:nvPr/>
        </p:nvGraphicFramePr>
        <p:xfrm>
          <a:off x="755650" y="836613"/>
          <a:ext cx="7416800" cy="5113337"/>
        </p:xfrm>
        <a:graphic>
          <a:graphicData uri="http://schemas.openxmlformats.org/presentationml/2006/ole">
            <p:oleObj spid="_x0000_s7170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5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AutoShape 6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0" name="AutoShape 7"/>
          <p:cNvSpPr>
            <a:spLocks noChangeArrowheads="1"/>
          </p:cNvSpPr>
          <p:nvPr/>
        </p:nvSpPr>
        <p:spPr bwMode="auto">
          <a:xfrm>
            <a:off x="500063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AutoShape 8"/>
          <p:cNvSpPr>
            <a:spLocks noChangeArrowheads="1"/>
          </p:cNvSpPr>
          <p:nvPr/>
        </p:nvSpPr>
        <p:spPr bwMode="auto">
          <a:xfrm>
            <a:off x="4572000" y="4500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9585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3357563" y="476250"/>
            <a:ext cx="5786437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3. Кто изображен на картине?  </a:t>
            </a:r>
            <a:r>
              <a:rPr lang="ru-RU" sz="4800" dirty="0" smtClean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245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4313" y="3643313"/>
            <a:ext cx="8143875" cy="1285875"/>
          </a:xfrm>
          <a:noFill/>
        </p:spPr>
        <p:txBody>
          <a:bodyPr/>
          <a:lstStyle/>
          <a:p>
            <a:pPr algn="l" eaLnBrk="1" hangingPunct="1"/>
            <a:r>
              <a:rPr lang="ru-RU" smtClean="0"/>
              <a:t>      </a:t>
            </a:r>
            <a:r>
              <a:rPr lang="ru-RU" sz="4000" smtClean="0">
                <a:solidFill>
                  <a:srgbClr val="FF0000"/>
                </a:solidFill>
              </a:rPr>
              <a:t>А.</a:t>
            </a:r>
            <a:r>
              <a:rPr lang="ru-RU" sz="2400" smtClean="0">
                <a:solidFill>
                  <a:srgbClr val="FF0000"/>
                </a:solidFill>
              </a:rPr>
              <a:t>Леонардо да Винчи </a:t>
            </a:r>
            <a:r>
              <a:rPr lang="ru-RU" sz="2400" smtClean="0"/>
              <a:t>          </a:t>
            </a:r>
            <a:r>
              <a:rPr lang="ru-RU" sz="4000" smtClean="0"/>
              <a:t>В. </a:t>
            </a:r>
            <a:r>
              <a:rPr lang="ru-RU" sz="2400" smtClean="0"/>
              <a:t>Сандро Боттичелли    </a:t>
            </a:r>
            <a:endParaRPr lang="ru-RU" sz="4000" smtClean="0"/>
          </a:p>
          <a:p>
            <a:pPr algn="l" eaLnBrk="1" hangingPunct="1"/>
            <a:r>
              <a:rPr lang="ru-RU" sz="4000" smtClean="0"/>
              <a:t>     С. </a:t>
            </a:r>
            <a:r>
              <a:rPr lang="ru-RU" sz="2400" smtClean="0"/>
              <a:t>Рафаель Санти </a:t>
            </a:r>
            <a:r>
              <a:rPr lang="ru-RU" sz="4000" smtClean="0"/>
              <a:t>          </a:t>
            </a:r>
            <a:r>
              <a:rPr lang="en-US" sz="4000" smtClean="0"/>
              <a:t>D</a:t>
            </a:r>
            <a:r>
              <a:rPr lang="ru-RU" sz="4000" smtClean="0"/>
              <a:t>. </a:t>
            </a:r>
            <a:r>
              <a:rPr lang="ru-RU" sz="2400" smtClean="0"/>
              <a:t>Иоганн Штраус  </a:t>
            </a:r>
          </a:p>
        </p:txBody>
      </p:sp>
      <p:pic>
        <p:nvPicPr>
          <p:cNvPr id="24584" name="Picture 12" descr="C:\Users\Наталья\презентации уроков ЛСОШ\Рисунки\винч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146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8"/>
          <p:cNvGraphicFramePr>
            <a:graphicFrameLocks noChangeAspect="1"/>
          </p:cNvGraphicFramePr>
          <p:nvPr/>
        </p:nvGraphicFramePr>
        <p:xfrm>
          <a:off x="357158" y="857232"/>
          <a:ext cx="7858125" cy="4864100"/>
        </p:xfrm>
        <a:graphic>
          <a:graphicData uri="http://schemas.openxmlformats.org/presentationml/2006/ole">
            <p:oleObj spid="_x0000_s8194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8"/>
          <p:cNvGraphicFramePr>
            <a:graphicFrameLocks noChangeAspect="1"/>
          </p:cNvGraphicFramePr>
          <p:nvPr/>
        </p:nvGraphicFramePr>
        <p:xfrm>
          <a:off x="428596" y="642918"/>
          <a:ext cx="7777163" cy="5105400"/>
        </p:xfrm>
        <a:graphic>
          <a:graphicData uri="http://schemas.openxmlformats.org/presentationml/2006/ole">
            <p:oleObj spid="_x0000_s9218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8"/>
          <p:cNvGraphicFramePr>
            <a:graphicFrameLocks noChangeAspect="1"/>
          </p:cNvGraphicFramePr>
          <p:nvPr/>
        </p:nvGraphicFramePr>
        <p:xfrm>
          <a:off x="285720" y="642918"/>
          <a:ext cx="8164317" cy="5167327"/>
        </p:xfrm>
        <a:graphic>
          <a:graphicData uri="http://schemas.openxmlformats.org/presentationml/2006/ole">
            <p:oleObj spid="_x0000_s10242" name="Worksheet" r:id="rId4" imgW="4705462" imgH="2447828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9"/>
          <p:cNvGraphicFramePr>
            <a:graphicFrameLocks noChangeAspect="1"/>
          </p:cNvGraphicFramePr>
          <p:nvPr/>
        </p:nvGraphicFramePr>
        <p:xfrm>
          <a:off x="784225" y="1074738"/>
          <a:ext cx="7777163" cy="4813300"/>
        </p:xfrm>
        <a:graphic>
          <a:graphicData uri="http://schemas.openxmlformats.org/presentationml/2006/ole">
            <p:oleObj spid="_x0000_s11266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402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474699" y="642919"/>
          <a:ext cx="7383449" cy="5090344"/>
        </p:xfrm>
        <a:graphic>
          <a:graphicData uri="http://schemas.openxmlformats.org/presentationml/2006/ole">
            <p:oleObj spid="_x0000_s12290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428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13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571472" y="714356"/>
          <a:ext cx="7416800" cy="5113337"/>
        </p:xfrm>
        <a:graphic>
          <a:graphicData uri="http://schemas.openxmlformats.org/presentationml/2006/ole">
            <p:oleObj spid="_x0000_s13315" name="Worksheet" r:id="rId5" imgW="3724250" imgH="2305101" progId="Excel.Sheet.8">
              <p:embed/>
            </p:oleObj>
          </a:graphicData>
        </a:graphic>
      </p:graphicFrame>
      <p:pic>
        <p:nvPicPr>
          <p:cNvPr id="7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3"/>
          <p:cNvGraphicFramePr>
            <a:graphicFrameLocks noChangeAspect="1"/>
          </p:cNvGraphicFramePr>
          <p:nvPr/>
        </p:nvGraphicFramePr>
        <p:xfrm>
          <a:off x="900113" y="1171575"/>
          <a:ext cx="7127875" cy="4705350"/>
        </p:xfrm>
        <a:graphic>
          <a:graphicData uri="http://schemas.openxmlformats.org/presentationml/2006/ole">
            <p:oleObj spid="_x0000_s14338" name="Worksheet" r:id="rId4" imgW="3724250" imgH="2305101" progId="Excel.Shee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1428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14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6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428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15</a:t>
            </a:r>
            <a:endParaRPr lang="ru-RU" b="1" dirty="0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 bwMode="auto">
          <a:xfrm>
            <a:off x="7786710" y="5815584"/>
            <a:ext cx="1042416" cy="1042416"/>
          </a:xfrm>
          <a:prstGeom prst="actionButtonForwardNext">
            <a:avLst/>
          </a:prstGeom>
          <a:solidFill>
            <a:srgbClr val="FF00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285720" y="785794"/>
          <a:ext cx="7777163" cy="5105400"/>
        </p:xfrm>
        <a:graphic>
          <a:graphicData uri="http://schemas.openxmlformats.org/presentationml/2006/ole">
            <p:oleObj spid="_x0000_s15363" name="Worksheet" r:id="rId5" imgW="3724250" imgH="2305101" progId="Excel.Sheet.8">
              <p:embed/>
            </p:oleObj>
          </a:graphicData>
        </a:graphic>
      </p:graphicFrame>
      <p:pic>
        <p:nvPicPr>
          <p:cNvPr id="7" name="bratv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4572000" y="214312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642938" y="2214563"/>
            <a:ext cx="3889375" cy="649287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4213" y="476250"/>
            <a:ext cx="824547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4. С чего начинается театр?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57188" y="2214563"/>
            <a:ext cx="8572500" cy="142875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 А.С буфета  	      В. С вешалки 	</a:t>
            </a:r>
          </a:p>
          <a:p>
            <a:pPr algn="l" eaLnBrk="1" hangingPunct="1"/>
            <a:r>
              <a:rPr lang="ru-RU" sz="4000" dirty="0" smtClean="0"/>
              <a:t>     С. С фойе 	      </a:t>
            </a:r>
            <a:r>
              <a:rPr lang="en-US" sz="4000" dirty="0" smtClean="0"/>
              <a:t>D</a:t>
            </a:r>
            <a:r>
              <a:rPr lang="ru-RU" sz="4000" dirty="0" smtClean="0"/>
              <a:t>. С афиши </a:t>
            </a:r>
          </a:p>
        </p:txBody>
      </p:sp>
      <p:pic>
        <p:nvPicPr>
          <p:cNvPr id="25615" name="Picture 11" descr="C:\Users\Наталья\Desktop\t01018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500" y="3786188"/>
            <a:ext cx="2500313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killer.wav">
            <a:hlinkClick r:id="" action="ppaction://media"/>
          </p:cNvPr>
          <p:cNvPicPr>
            <a:picLocks noRot="1" noChangeAspect="1"/>
          </p:cNvPicPr>
          <p:nvPr>
            <a:wavAudioFile r:embed="rId1" name="kille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143768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card.wav">
            <a:hlinkClick r:id="" action="ppaction://media"/>
          </p:cNvPr>
          <p:cNvPicPr>
            <a:picLocks noRot="1" noChangeAspect="1"/>
          </p:cNvPicPr>
          <p:nvPr>
            <a:wavAudioFile r:embed="rId2" name="card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286388"/>
            <a:ext cx="503316" cy="50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Documents and Settings\Семья\Мои документы\Наташа флешка\рисунки\HH00443_.WM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40" y="6019148"/>
            <a:ext cx="972838" cy="838852"/>
          </a:xfrm>
          <a:prstGeom prst="rect">
            <a:avLst/>
          </a:prstGeom>
          <a:noFill/>
        </p:spPr>
      </p:pic>
      <p:pic>
        <p:nvPicPr>
          <p:cNvPr id="33" name="Picture 3" descr="C:\Documents and Settings\Семья\Мои документы\Наташа флешка\рисунки\PE02950_.WM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43504" y="5857892"/>
            <a:ext cx="1409884" cy="1000108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7786710" y="6072206"/>
            <a:ext cx="1357290" cy="646331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  <a:hlinkClick r:id="rId13" action="ppaction://hlinksldjump"/>
              </a:rPr>
              <a:t>50/50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5" name="fon3.wav">
            <a:hlinkClick r:id="" action="ppaction://media"/>
          </p:cNvPr>
          <p:cNvPicPr>
            <a:picLocks noRot="1" noChangeAspect="1"/>
          </p:cNvPicPr>
          <p:nvPr>
            <a:wavAudioFile r:embed="rId3" name="fon3.wav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6" name="50x50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8286776" y="550070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4572000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611188" y="3644900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611188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4572000" y="2924175"/>
            <a:ext cx="3889375" cy="649288"/>
          </a:xfrm>
          <a:prstGeom prst="hexagon">
            <a:avLst>
              <a:gd name="adj" fmla="val 69914"/>
              <a:gd name="vf" fmla="val 11547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4213" y="476250"/>
            <a:ext cx="8245475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4. С чего начинается театр?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00063" y="2924175"/>
            <a:ext cx="8429625" cy="2374900"/>
          </a:xfrm>
        </p:spPr>
        <p:txBody>
          <a:bodyPr/>
          <a:lstStyle/>
          <a:p>
            <a:pPr algn="l" eaLnBrk="1" hangingPunct="1"/>
            <a:r>
              <a:rPr lang="ru-RU" sz="4000" dirty="0" smtClean="0"/>
              <a:t>     А.С буфета  	      </a:t>
            </a:r>
            <a:r>
              <a:rPr lang="ru-RU" sz="4000" dirty="0" smtClean="0">
                <a:solidFill>
                  <a:srgbClr val="FF0000"/>
                </a:solidFill>
              </a:rPr>
              <a:t>В. С вешалки </a:t>
            </a:r>
            <a:r>
              <a:rPr lang="ru-RU" sz="4000" dirty="0" smtClean="0"/>
              <a:t>	</a:t>
            </a:r>
          </a:p>
          <a:p>
            <a:pPr algn="l" eaLnBrk="1" hangingPunct="1"/>
            <a:r>
              <a:rPr lang="ru-RU" sz="4000" dirty="0" smtClean="0"/>
              <a:t>     С. С фойе 	      </a:t>
            </a:r>
            <a:r>
              <a:rPr lang="en-US" sz="4000" dirty="0" smtClean="0"/>
              <a:t>D</a:t>
            </a:r>
            <a:r>
              <a:rPr lang="ru-RU" sz="4000" dirty="0" smtClean="0"/>
              <a:t>. С афиши </a:t>
            </a:r>
          </a:p>
        </p:txBody>
      </p:sp>
      <p:pic>
        <p:nvPicPr>
          <p:cNvPr id="10" name="tr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тборочный тур">
  <a:themeElements>
    <a:clrScheme name="Отборочный тур 6">
      <a:dk1>
        <a:srgbClr val="663300"/>
      </a:dk1>
      <a:lt1>
        <a:srgbClr val="D9E8F3"/>
      </a:lt1>
      <a:dk2>
        <a:srgbClr val="999933"/>
      </a:dk2>
      <a:lt2>
        <a:srgbClr val="5F5F5F"/>
      </a:lt2>
      <a:accent1>
        <a:srgbClr val="CBB480"/>
      </a:accent1>
      <a:accent2>
        <a:srgbClr val="99CCFF"/>
      </a:accent2>
      <a:accent3>
        <a:srgbClr val="E9F2F8"/>
      </a:accent3>
      <a:accent4>
        <a:srgbClr val="562A00"/>
      </a:accent4>
      <a:accent5>
        <a:srgbClr val="E2D6C0"/>
      </a:accent5>
      <a:accent6>
        <a:srgbClr val="8AB9E7"/>
      </a:accent6>
      <a:hlink>
        <a:srgbClr val="FFCC99"/>
      </a:hlink>
      <a:folHlink>
        <a:srgbClr val="B2B2B2"/>
      </a:folHlink>
    </a:clrScheme>
    <a:fontScheme name="Отборочный тур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Отборочный тур 1">
        <a:dk1>
          <a:srgbClr val="5F5F5F"/>
        </a:dk1>
        <a:lt1>
          <a:srgbClr val="FFCC66"/>
        </a:lt1>
        <a:dk2>
          <a:srgbClr val="000000"/>
        </a:dk2>
        <a:lt2>
          <a:srgbClr val="999933"/>
        </a:lt2>
        <a:accent1>
          <a:srgbClr val="CC9900"/>
        </a:accent1>
        <a:accent2>
          <a:srgbClr val="669900"/>
        </a:accent2>
        <a:accent3>
          <a:srgbClr val="AAAAAA"/>
        </a:accent3>
        <a:accent4>
          <a:srgbClr val="DAAE56"/>
        </a:accent4>
        <a:accent5>
          <a:srgbClr val="E2CAAA"/>
        </a:accent5>
        <a:accent6>
          <a:srgbClr val="5C8A00"/>
        </a:accent6>
        <a:hlink>
          <a:srgbClr val="CC0000"/>
        </a:hlink>
        <a:folHlink>
          <a:srgbClr val="CC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тборочный тур 2">
        <a:dk1>
          <a:srgbClr val="000000"/>
        </a:dk1>
        <a:lt1>
          <a:srgbClr val="DDDDDD"/>
        </a:lt1>
        <a:dk2>
          <a:srgbClr val="9FAC93"/>
        </a:dk2>
        <a:lt2>
          <a:srgbClr val="FFFFCC"/>
        </a:lt2>
        <a:accent1>
          <a:srgbClr val="666633"/>
        </a:accent1>
        <a:accent2>
          <a:srgbClr val="009999"/>
        </a:accent2>
        <a:accent3>
          <a:srgbClr val="CDD2C8"/>
        </a:accent3>
        <a:accent4>
          <a:srgbClr val="BDBDBD"/>
        </a:accent4>
        <a:accent5>
          <a:srgbClr val="B8B8AD"/>
        </a:accent5>
        <a:accent6>
          <a:srgbClr val="008A8A"/>
        </a:accent6>
        <a:hlink>
          <a:srgbClr val="FF99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тборочный тур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FFFFFF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8B8B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тборочный тур 4">
        <a:dk1>
          <a:srgbClr val="000000"/>
        </a:dk1>
        <a:lt1>
          <a:srgbClr val="FFFFCC"/>
        </a:lt1>
        <a:dk2>
          <a:srgbClr val="660033"/>
        </a:dk2>
        <a:lt2>
          <a:srgbClr val="FFCCCC"/>
        </a:lt2>
        <a:accent1>
          <a:srgbClr val="BA899A"/>
        </a:accent1>
        <a:accent2>
          <a:srgbClr val="009999"/>
        </a:accent2>
        <a:accent3>
          <a:srgbClr val="B8AAAD"/>
        </a:accent3>
        <a:accent4>
          <a:srgbClr val="DADAAE"/>
        </a:accent4>
        <a:accent5>
          <a:srgbClr val="D9C4CA"/>
        </a:accent5>
        <a:accent6>
          <a:srgbClr val="008A8A"/>
        </a:accent6>
        <a:hlink>
          <a:srgbClr val="CC0066"/>
        </a:hlink>
        <a:folHlink>
          <a:srgbClr val="CC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тборочный тур 5">
        <a:dk1>
          <a:srgbClr val="000000"/>
        </a:dk1>
        <a:lt1>
          <a:srgbClr val="F8F8F8"/>
        </a:lt1>
        <a:dk2>
          <a:srgbClr val="003366"/>
        </a:dk2>
        <a:lt2>
          <a:srgbClr val="CCCC00"/>
        </a:lt2>
        <a:accent1>
          <a:srgbClr val="0099FF"/>
        </a:accent1>
        <a:accent2>
          <a:srgbClr val="669900"/>
        </a:accent2>
        <a:accent3>
          <a:srgbClr val="AAADB8"/>
        </a:accent3>
        <a:accent4>
          <a:srgbClr val="D4D4D4"/>
        </a:accent4>
        <a:accent5>
          <a:srgbClr val="AACAFF"/>
        </a:accent5>
        <a:accent6>
          <a:srgbClr val="5C8A00"/>
        </a:accent6>
        <a:hlink>
          <a:srgbClr val="CC0000"/>
        </a:hlink>
        <a:folHlink>
          <a:srgbClr val="CC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тборочный тур 6">
        <a:dk1>
          <a:srgbClr val="663300"/>
        </a:dk1>
        <a:lt1>
          <a:srgbClr val="D9E8F3"/>
        </a:lt1>
        <a:dk2>
          <a:srgbClr val="999933"/>
        </a:dk2>
        <a:lt2>
          <a:srgbClr val="5F5F5F"/>
        </a:lt2>
        <a:accent1>
          <a:srgbClr val="CBB480"/>
        </a:accent1>
        <a:accent2>
          <a:srgbClr val="99CCFF"/>
        </a:accent2>
        <a:accent3>
          <a:srgbClr val="E9F2F8"/>
        </a:accent3>
        <a:accent4>
          <a:srgbClr val="562A00"/>
        </a:accent4>
        <a:accent5>
          <a:srgbClr val="E2D6C0"/>
        </a:accent5>
        <a:accent6>
          <a:srgbClr val="8AB9E7"/>
        </a:accent6>
        <a:hlink>
          <a:srgbClr val="FFCC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295</TotalTime>
  <Words>1031</Words>
  <Application>Microsoft Office PowerPoint</Application>
  <PresentationFormat>Экран (4:3)</PresentationFormat>
  <Paragraphs>192</Paragraphs>
  <Slides>77</Slides>
  <Notes>1</Notes>
  <HiddenSlides>0</HiddenSlides>
  <MMClips>97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9" baseType="lpstr">
      <vt:lpstr>Отборочный тур</vt:lpstr>
      <vt:lpstr>Worksheet</vt:lpstr>
      <vt:lpstr>Кто хочет стать знатоком мировой художественной культуры?</vt:lpstr>
      <vt:lpstr>1. Кто изображен на картине И.И. Шишкина "Утро в сосновом бору"?</vt:lpstr>
      <vt:lpstr>1. Кто изображен на картине И.И. Шишкина "Утро в сосновом бору"? </vt:lpstr>
      <vt:lpstr>2. Кто изображён на знаменитой картине В.М.Васнецова?   </vt:lpstr>
      <vt:lpstr>2. Кто изображён на знаменитой картине Васнецова? </vt:lpstr>
      <vt:lpstr>3. Кто изображен на картине?     </vt:lpstr>
      <vt:lpstr>3. Кто изображен на картине?     </vt:lpstr>
      <vt:lpstr>4. С чего начинается театр?   </vt:lpstr>
      <vt:lpstr>4. С чего начинается театр?   </vt:lpstr>
      <vt:lpstr>5. Кто в театре во время спектакля подсказывает актёрам тексты ролей?   </vt:lpstr>
      <vt:lpstr>5. Кто в театре во время спектакля подсказывает актёрам тексты ролей?   </vt:lpstr>
      <vt:lpstr>6. Под вальс какого композитора обычно женятся молодые?  </vt:lpstr>
      <vt:lpstr>6. Под вальс какого композитора обычно женятся молодые?  </vt:lpstr>
      <vt:lpstr>7. На чем художник крепит холст?   </vt:lpstr>
      <vt:lpstr>7. На чем художник крепит холст?   </vt:lpstr>
      <vt:lpstr>8.  Чей это автопортрет? </vt:lpstr>
      <vt:lpstr>8.  Чей это автопортрет? </vt:lpstr>
      <vt:lpstr>9. Как называется эта картина? </vt:lpstr>
      <vt:lpstr>9. Как называется эта картина? </vt:lpstr>
      <vt:lpstr>10. Кто автор картины «Алёнушка»? </vt:lpstr>
      <vt:lpstr> 10. Кто автор картины «Алёнушка»?  </vt:lpstr>
      <vt:lpstr>11. Основой какого вида изобразительного искусства является однотонный рисунок? </vt:lpstr>
      <vt:lpstr>11. Основой какого вида изобразительного искусства является однотонный рисунок? </vt:lpstr>
      <vt:lpstr>12. Где находится знаменитый Музей восковых фигур мадам Тюссо?   </vt:lpstr>
      <vt:lpstr>12. Где находится знаменитый Музей восковых фигур мадам Тюссо? </vt:lpstr>
      <vt:lpstr>13. В каком музее находится знаменитая картина Да Винчи?  </vt:lpstr>
      <vt:lpstr>13. В каком музее находится знаменитая картина Да Винчи?  </vt:lpstr>
      <vt:lpstr>14. Как называется высшее достижение искусства?  </vt:lpstr>
      <vt:lpstr>14. Как называется высшее достижение искусства?</vt:lpstr>
      <vt:lpstr>15.  Название какого жанра в изобразительном искусстве переводится как «мертвая натура»? </vt:lpstr>
      <vt:lpstr>15.  Название какого жанра в изобразительном искусстве переводится как «мертвая натура»? </vt:lpstr>
      <vt:lpstr>Поздравляю! Вы лучшие знатоки мировой художественной культуры!</vt:lpstr>
      <vt:lpstr>1. Кто изображен на картине И.И. Шишкина "Утро в сосновом бору"? </vt:lpstr>
      <vt:lpstr>2. Кто изображён на знаменитой картине Васнецова?   </vt:lpstr>
      <vt:lpstr>3. Кто изображен на картине?     </vt:lpstr>
      <vt:lpstr>4. С чего начинается театр?   </vt:lpstr>
      <vt:lpstr>5. Кто в театре во время спектакля подсказывает актёрам тексты ролей?   </vt:lpstr>
      <vt:lpstr>6. Под вальс какого композитора обычно женятся молодые?  </vt:lpstr>
      <vt:lpstr>7. На чем художник крепит холст?   </vt:lpstr>
      <vt:lpstr>8.  Чей это автопортрет? </vt:lpstr>
      <vt:lpstr>9. Как называется эта картина? </vt:lpstr>
      <vt:lpstr>10. Кто автор картины «Алёнушка»? </vt:lpstr>
      <vt:lpstr>11. Основой какого вида изобразительного искусства является однотонный рисунок? </vt:lpstr>
      <vt:lpstr>12. Где находится знаменитый Музей восковых фигур мадам Тюссо? </vt:lpstr>
      <vt:lpstr>13. В каком музее находится знаменитая картина Да Винчи?  </vt:lpstr>
      <vt:lpstr>14. Как называется высшее достижение искусства?  </vt:lpstr>
      <vt:lpstr>15.  Название какого жанра в изобразительном искусстве переводится как «мертвая натура»? 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хочет стать знатоком мировой художественной культуры?</dc:title>
  <dc:creator>Турантаевы</dc:creator>
  <cp:lastModifiedBy>Турантаевы</cp:lastModifiedBy>
  <cp:revision>34</cp:revision>
  <dcterms:created xsi:type="dcterms:W3CDTF">2012-01-31T00:01:26Z</dcterms:created>
  <dcterms:modified xsi:type="dcterms:W3CDTF">2012-01-31T08:33:26Z</dcterms:modified>
</cp:coreProperties>
</file>