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0" r:id="rId6"/>
    <p:sldId id="262" r:id="rId7"/>
    <p:sldId id="283" r:id="rId8"/>
    <p:sldId id="263" r:id="rId9"/>
    <p:sldId id="264" r:id="rId10"/>
    <p:sldId id="279" r:id="rId11"/>
    <p:sldId id="278" r:id="rId12"/>
    <p:sldId id="280" r:id="rId13"/>
    <p:sldId id="276" r:id="rId14"/>
    <p:sldId id="277" r:id="rId15"/>
    <p:sldId id="273" r:id="rId16"/>
    <p:sldId id="285" r:id="rId17"/>
    <p:sldId id="271" r:id="rId18"/>
    <p:sldId id="286" r:id="rId19"/>
    <p:sldId id="28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2F82-E7F1-4143-A964-FAF7377F7368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6695D-5F54-484F-8A08-BAB3D62445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g-fotki.yandex.ru/get/4604/leon-maksimow.23/0_3a22b_476bf3eb_XL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ru.wikipedia.org/wiki/%D0%A4%D0%B0%D0%B9%D0%BB:Lenin_CL_Colour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nvestition.ucoz.com/image/Soviet_Russia-1976-Coin-10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g-fotki.yandex.ru/get/3004/yuvl.2/0_22eff_ea28b19a_L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artsensus.com/migglecms/templates/as/images/s4db6c631c3a19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basik.ru/images/1292/39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sovr.ru/images/expo/e61/big/razv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ideo.ru/images/prodrazverstka-1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7999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Муниципальное </a:t>
            </a:r>
            <a:r>
              <a:rPr lang="ru-RU" sz="2000" b="1" dirty="0" smtClean="0"/>
              <a:t>б</a:t>
            </a:r>
            <a:r>
              <a:rPr lang="ru-RU" sz="2000" b="1" dirty="0" smtClean="0"/>
              <a:t>юджетное общеобразовательное </a:t>
            </a:r>
            <a:r>
              <a:rPr lang="ru-RU" sz="2000" b="1" dirty="0" smtClean="0"/>
              <a:t>учреждение</a:t>
            </a:r>
            <a:br>
              <a:rPr lang="ru-RU" sz="2000" b="1" dirty="0" smtClean="0"/>
            </a:br>
            <a:r>
              <a:rPr lang="ru-RU" sz="2000" b="1" dirty="0" err="1" smtClean="0"/>
              <a:t>Клюквинская</a:t>
            </a:r>
            <a:r>
              <a:rPr lang="ru-RU" sz="2000" b="1" dirty="0" smtClean="0"/>
              <a:t> средняя общеобразовательная школа</a:t>
            </a:r>
            <a:br>
              <a:rPr lang="ru-RU" sz="2000" b="1" dirty="0" smtClean="0"/>
            </a:br>
            <a:r>
              <a:rPr lang="ru-RU" sz="2000" b="1" dirty="0" err="1" smtClean="0"/>
              <a:t>Верхнекетский</a:t>
            </a:r>
            <a:r>
              <a:rPr lang="ru-RU" sz="2000" b="1" dirty="0" smtClean="0"/>
              <a:t> район Томская область</a:t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УРОК ИСТОРИИ В 11 КЛАССЕ</a:t>
            </a:r>
            <a:r>
              <a:rPr lang="ru-RU" sz="1400" b="1" dirty="0" smtClean="0">
                <a:solidFill>
                  <a:srgbClr val="C00000"/>
                </a:solidFill>
              </a:rPr>
              <a:t/>
            </a:r>
            <a:br>
              <a:rPr lang="ru-RU" sz="1400" b="1" dirty="0" smtClean="0">
                <a:solidFill>
                  <a:srgbClr val="C00000"/>
                </a:solidFill>
              </a:rPr>
            </a:br>
            <a:r>
              <a:rPr lang="ru-RU" sz="7200" b="1" dirty="0" smtClean="0">
                <a:solidFill>
                  <a:srgbClr val="C00000"/>
                </a:solidFill>
              </a:rPr>
              <a:t>СССР в годы </a:t>
            </a:r>
            <a:r>
              <a:rPr lang="ru-RU" sz="7200" b="1" dirty="0" err="1" smtClean="0">
                <a:solidFill>
                  <a:srgbClr val="C00000"/>
                </a:solidFill>
              </a:rPr>
              <a:t>НЭПа</a:t>
            </a:r>
            <a:r>
              <a:rPr lang="ru-RU" sz="7200" b="1" dirty="0" smtClean="0">
                <a:solidFill>
                  <a:srgbClr val="C00000"/>
                </a:solidFill>
              </a:rPr>
              <a:t> </a:t>
            </a:r>
            <a:br>
              <a:rPr lang="ru-RU" sz="72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(новой экономической политики).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2000" b="1" dirty="0" smtClean="0"/>
              <a:t>Автор: </a:t>
            </a:r>
            <a:r>
              <a:rPr lang="ru-RU" sz="2000" dirty="0" smtClean="0"/>
              <a:t>Чумаченко Татьяна Ивановна, </a:t>
            </a:r>
            <a:br>
              <a:rPr lang="ru-RU" sz="2000" dirty="0" smtClean="0"/>
            </a:br>
            <a:r>
              <a:rPr lang="ru-RU" sz="2000" dirty="0" smtClean="0"/>
              <a:t>учитель истории и обществознания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КЛЮКВИНКА,</a:t>
            </a:r>
            <a:br>
              <a:rPr lang="ru-RU" sz="2000" b="1" dirty="0" smtClean="0"/>
            </a:br>
            <a:r>
              <a:rPr lang="ru-RU" sz="2000" b="1" dirty="0" smtClean="0"/>
              <a:t> </a:t>
            </a:r>
            <a:r>
              <a:rPr lang="ru-RU" sz="2000" b="1" dirty="0" smtClean="0"/>
              <a:t>2012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артинка 1 из 6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14290"/>
            <a:ext cx="8508702" cy="57150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6072206"/>
            <a:ext cx="8715436" cy="64294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В.И. Ленин читает доклад о переходе к </a:t>
            </a:r>
            <a:r>
              <a:rPr lang="ru-RU" sz="2000" b="1" dirty="0" err="1" smtClean="0">
                <a:solidFill>
                  <a:srgbClr val="C00000"/>
                </a:solidFill>
              </a:rPr>
              <a:t>НЭПу</a:t>
            </a:r>
            <a:r>
              <a:rPr lang="ru-RU" sz="2000" b="1" dirty="0" smtClean="0">
                <a:solidFill>
                  <a:srgbClr val="C00000"/>
                </a:solidFill>
              </a:rPr>
              <a:t> на Х съезде РКП (б)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НЭП (новая экономическая политика) -  </a:t>
            </a:r>
            <a:r>
              <a:rPr lang="ru-RU" dirty="0" smtClean="0"/>
              <a:t>экономическая политика, проводившаяся в Советской России и СССР в 20-е годы. Была принята </a:t>
            </a:r>
            <a:r>
              <a:rPr lang="ru-RU" b="1" i="1" dirty="0" smtClean="0">
                <a:solidFill>
                  <a:srgbClr val="C00000"/>
                </a:solidFill>
              </a:rPr>
              <a:t>15 марта 1921 года X съездом РКП(б)</a:t>
            </a:r>
            <a:r>
              <a:rPr lang="ru-RU" dirty="0" smtClean="0"/>
              <a:t>, сменив политику «военного коммунизма».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214290"/>
            <a:ext cx="4786346" cy="62865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14810" y="1357298"/>
            <a:ext cx="4572032" cy="47863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sz="2400" dirty="0" smtClean="0"/>
              <a:t>«Товарищи, вопрос о замене разверстки налогом является прежде всего и больше все­го вопросом политическим, ибо суть этого вопроса состоит в отношении рабочего класса к крестьянству.»</a:t>
            </a:r>
          </a:p>
          <a:p>
            <a:pPr algn="r">
              <a:buNone/>
            </a:pPr>
            <a:r>
              <a:rPr lang="ru-RU" dirty="0" smtClean="0"/>
              <a:t>В.И. Ленин, 15 марта 1921 г.</a:t>
            </a:r>
          </a:p>
          <a:p>
            <a:pPr algn="ctr"/>
            <a:endParaRPr lang="ru-RU" dirty="0"/>
          </a:p>
        </p:txBody>
      </p:sp>
      <p:pic>
        <p:nvPicPr>
          <p:cNvPr id="34818" name="Picture 2" descr="Владимир Ильич Ульянов (Зенин)">
            <a:hlinkClick r:id="rId2" tooltip="Владимир Ильич Ульянов (Зенин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3357586" cy="5060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Картинка 21 из 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7449742" cy="385765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4786322"/>
            <a:ext cx="8715436" cy="8572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Советский золотой Червонец 1291-1927 годов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Картинка 24 из 518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 r="2778" b="2104"/>
          <a:stretch>
            <a:fillRect/>
          </a:stretch>
        </p:blipFill>
        <p:spPr bwMode="auto">
          <a:xfrm>
            <a:off x="2000232" y="0"/>
            <a:ext cx="5286412" cy="55884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14480" y="5786454"/>
            <a:ext cx="5786478" cy="78581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Советский Червонец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39784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Содержание </a:t>
            </a:r>
            <a:r>
              <a:rPr lang="ru-RU" b="1" dirty="0" err="1" smtClean="0">
                <a:solidFill>
                  <a:srgbClr val="C00000"/>
                </a:solidFill>
              </a:rPr>
              <a:t>НЭПа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а 24 из 300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28670"/>
            <a:ext cx="3598689" cy="4429156"/>
          </a:xfrm>
          <a:prstGeom prst="rect">
            <a:avLst/>
          </a:prstGeom>
          <a:noFill/>
        </p:spPr>
      </p:pic>
      <p:pic>
        <p:nvPicPr>
          <p:cNvPr id="5" name="Picture 4" descr="img695"/>
          <p:cNvPicPr>
            <a:picLocks noChangeAspect="1" noChangeArrowheads="1"/>
          </p:cNvPicPr>
          <p:nvPr/>
        </p:nvPicPr>
        <p:blipFill>
          <a:blip r:embed="rId4"/>
          <a:srcRect t="2214"/>
          <a:stretch>
            <a:fillRect/>
          </a:stretch>
        </p:blipFill>
        <p:spPr bwMode="auto">
          <a:xfrm>
            <a:off x="4071934" y="2857496"/>
            <a:ext cx="4812662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288" y="285728"/>
          <a:ext cx="8534430" cy="607983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8534430"/>
              </a:tblGrid>
              <a:tr h="114342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Характерные черты </a:t>
                      </a:r>
                      <a:r>
                        <a:rPr lang="ru-RU" sz="2800" kern="1200" dirty="0" err="1" smtClean="0">
                          <a:solidFill>
                            <a:srgbClr val="C00000"/>
                          </a:solidFill>
                        </a:rPr>
                        <a:t>НЭПа</a:t>
                      </a: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800" kern="1200" dirty="0" smtClean="0">
                          <a:solidFill>
                            <a:srgbClr val="C00000"/>
                          </a:solidFill>
                        </a:rPr>
                        <a:t>( начало 1921 – конец 20 годов XX века)</a:t>
                      </a:r>
                      <a:endParaRPr lang="ru-RU" sz="28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4936404">
                <a:tc>
                  <a:txBody>
                    <a:bodyPr/>
                    <a:lstStyle/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1. Продналог.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2.Оплата по труду.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3.Отмена </a:t>
                      </a:r>
                      <a:r>
                        <a:rPr lang="ru-RU" sz="2400" dirty="0"/>
                        <a:t>трудовой повинности.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/>
                        <a:t>4.Сдача государством мелких и средних предприятий в аренду частным лицам.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5.Разрешение </a:t>
                      </a:r>
                      <a:r>
                        <a:rPr lang="ru-RU" sz="2400" dirty="0"/>
                        <a:t>наёмного труда.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6.Разрешение </a:t>
                      </a:r>
                      <a:r>
                        <a:rPr lang="ru-RU" sz="2400" dirty="0"/>
                        <a:t>крестьянам продавать излишки хлеба на </a:t>
                      </a:r>
                      <a:r>
                        <a:rPr lang="ru-RU" sz="2400" dirty="0" smtClean="0"/>
                        <a:t>рынке</a:t>
                      </a:r>
                      <a:endParaRPr lang="ru-RU" sz="2400" dirty="0"/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7.Существование </a:t>
                      </a:r>
                      <a:r>
                        <a:rPr lang="ru-RU" sz="2400" dirty="0"/>
                        <a:t>нескольких форм собственности.</a:t>
                      </a:r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8.Создание концессий</a:t>
                      </a:r>
                      <a:endParaRPr lang="ru-RU" sz="2400" dirty="0"/>
                    </a:p>
                    <a:p>
                      <a:pPr indent="18034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/>
                        <a:t>9. </a:t>
                      </a:r>
                      <a:r>
                        <a:rPr lang="ru-RU" sz="2400" dirty="0"/>
                        <a:t>“Командные высоты сохранились в руках государства</a:t>
                      </a:r>
                      <a:r>
                        <a:rPr lang="ru-RU" sz="2400" dirty="0" smtClean="0"/>
                        <a:t>”</a:t>
                      </a:r>
                      <a:endParaRPr lang="ru-RU" sz="2400" dirty="0">
                        <a:solidFill>
                          <a:schemeClr val="bg2">
                            <a:lumMod val="2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4876" y="1000108"/>
            <a:ext cx="4214842" cy="5500726"/>
          </a:xfrm>
        </p:spPr>
        <p:txBody>
          <a:bodyPr/>
          <a:lstStyle/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Картинка 4 из 5054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7166"/>
            <a:ext cx="4429156" cy="4788277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4282" y="5286388"/>
            <a:ext cx="4357718" cy="12858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В 1921 году В.И. Ленин начал проведение </a:t>
            </a:r>
            <a:r>
              <a:rPr lang="ru-RU" sz="2000" b="1" dirty="0" err="1" smtClean="0">
                <a:solidFill>
                  <a:srgbClr val="C00000"/>
                </a:solidFill>
              </a:rPr>
              <a:t>НЭПа</a:t>
            </a:r>
            <a:r>
              <a:rPr lang="ru-RU" sz="2000" b="1" dirty="0" smtClean="0">
                <a:solidFill>
                  <a:srgbClr val="C00000"/>
                </a:solidFill>
              </a:rPr>
              <a:t>, в 1929г. И.В. Сталин отказался от этой политики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1285860"/>
            <a:ext cx="3857652" cy="307183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1921-1929 гг. –</a:t>
            </a:r>
          </a:p>
          <a:p>
            <a:pPr algn="ctr">
              <a:buNone/>
            </a:pPr>
            <a:r>
              <a:rPr lang="ru-RU" sz="2800" dirty="0" smtClean="0"/>
              <a:t>Новая экономическая политика.</a:t>
            </a:r>
          </a:p>
          <a:p>
            <a:pPr algn="ctr"/>
            <a:endParaRPr lang="ru-RU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Домашнее задание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ru-RU" dirty="0" smtClean="0"/>
              <a:t>Прочитайте параграф 14 учебника и заполните таблицу № 3.Перечислите основные мероприятия, связанные с новой экономической политикой. Сравните политику </a:t>
            </a:r>
            <a:r>
              <a:rPr lang="ru-RU" dirty="0" err="1" smtClean="0"/>
              <a:t>НЭПа</a:t>
            </a:r>
            <a:r>
              <a:rPr lang="ru-RU" dirty="0" smtClean="0"/>
              <a:t> с политикой «военного коммунизма».</a:t>
            </a:r>
          </a:p>
          <a:p>
            <a:pPr fontAlgn="base"/>
            <a:r>
              <a:rPr lang="ru-RU" dirty="0" smtClean="0"/>
              <a:t>Напишите эссе на тему: Почему Сталин отказался от </a:t>
            </a:r>
            <a:r>
              <a:rPr lang="ru-RU" dirty="0" err="1" smtClean="0"/>
              <a:t>НЭПа</a:t>
            </a:r>
            <a:r>
              <a:rPr lang="ru-RU" dirty="0" smtClean="0"/>
              <a:t>?».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7430"/>
            <a:ext cx="8229600" cy="376873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>
                <a:solidFill>
                  <a:srgbClr val="C00000"/>
                </a:solidFill>
              </a:rPr>
              <a:t>Спасибо за внимание!</a:t>
            </a:r>
            <a:endParaRPr lang="ru-RU" sz="6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Картинка 3 из 1787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080511" cy="6858000"/>
          </a:xfrm>
          <a:prstGeom prst="rect">
            <a:avLst/>
          </a:prstGeom>
          <a:noFill/>
        </p:spPr>
      </p:pic>
      <p:pic>
        <p:nvPicPr>
          <p:cNvPr id="3074" name="Picture 2" descr="Картинка 41 из 1787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500041"/>
            <a:ext cx="8215370" cy="6032543"/>
          </a:xfrm>
          <a:prstGeom prst="rect">
            <a:avLst/>
          </a:prstGeom>
          <a:noFill/>
        </p:spPr>
      </p:pic>
      <p:pic>
        <p:nvPicPr>
          <p:cNvPr id="6" name="Picture 4" descr="img693"/>
          <p:cNvPicPr>
            <a:picLocks noChangeAspect="1" noChangeArrowheads="1"/>
          </p:cNvPicPr>
          <p:nvPr/>
        </p:nvPicPr>
        <p:blipFill>
          <a:blip r:embed="rId6"/>
          <a:srcRect l="3631"/>
          <a:stretch>
            <a:fillRect/>
          </a:stretch>
        </p:blipFill>
        <p:spPr bwMode="auto">
          <a:xfrm>
            <a:off x="5352455" y="0"/>
            <a:ext cx="37915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Цель урока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736"/>
            <a:ext cx="9144000" cy="5429264"/>
          </a:xfrm>
        </p:spPr>
        <p:txBody>
          <a:bodyPr>
            <a:normAutofit/>
          </a:bodyPr>
          <a:lstStyle/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Уяснить причины перехода от политики «военного коммунизма» к новой экономической политике;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Рассмотреть основные модели нэповской организации общества;</a:t>
            </a:r>
          </a:p>
          <a:p>
            <a:pPr>
              <a:buClr>
                <a:srgbClr val="C00000"/>
              </a:buClr>
              <a:buFont typeface="Wingdings" pitchFamily="2" charset="2"/>
              <a:buChar char="Ø"/>
            </a:pPr>
            <a:r>
              <a:rPr lang="ru-RU" dirty="0" smtClean="0"/>
              <a:t>Провести сравнительный анализ политики «военного коммунизма» с новой экономической политикой.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Политическая, экономическая и социальная ситуация  накануне </a:t>
            </a:r>
            <a:r>
              <a:rPr lang="ru-RU" b="1" dirty="0" err="1" smtClean="0">
                <a:solidFill>
                  <a:srgbClr val="C00000"/>
                </a:solidFill>
              </a:rPr>
              <a:t>НЭПа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ru-RU" dirty="0" err="1" smtClean="0"/>
              <a:t>Кронштадское</a:t>
            </a:r>
            <a:r>
              <a:rPr lang="ru-RU" dirty="0" smtClean="0"/>
              <a:t> восстание;</a:t>
            </a:r>
          </a:p>
          <a:p>
            <a:r>
              <a:rPr lang="ru-RU" dirty="0" smtClean="0"/>
              <a:t>Голод на Украине и в Поволжье;</a:t>
            </a:r>
          </a:p>
          <a:p>
            <a:r>
              <a:rPr lang="ru-RU" dirty="0" smtClean="0"/>
              <a:t>Снижение уровня промышленного производства;</a:t>
            </a:r>
          </a:p>
          <a:p>
            <a:r>
              <a:rPr lang="ru-RU" dirty="0" smtClean="0"/>
              <a:t>Крестьянские восстания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Работа в группах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u="sng" dirty="0" smtClean="0">
                <a:solidFill>
                  <a:srgbClr val="C00000"/>
                </a:solidFill>
              </a:rPr>
              <a:t>I </a:t>
            </a:r>
            <a:r>
              <a:rPr lang="ru-RU" b="1" u="sng" dirty="0" smtClean="0">
                <a:solidFill>
                  <a:srgbClr val="C00000"/>
                </a:solidFill>
              </a:rPr>
              <a:t>группа – </a:t>
            </a:r>
            <a:r>
              <a:rPr lang="ru-RU" dirty="0" smtClean="0"/>
              <a:t>определите причины экономического кризиса, вызванного политикой «военного коммунизма»,  и предложите ваши пути выхода из сложившейся ситуации. </a:t>
            </a:r>
            <a:endParaRPr lang="ru-RU" dirty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II</a:t>
            </a:r>
            <a:r>
              <a:rPr lang="ru-RU" b="1" u="sng" dirty="0">
                <a:solidFill>
                  <a:srgbClr val="C00000"/>
                </a:solidFill>
              </a:rPr>
              <a:t> </a:t>
            </a:r>
            <a:r>
              <a:rPr lang="ru-RU" b="1" u="sng" dirty="0" smtClean="0">
                <a:solidFill>
                  <a:srgbClr val="C00000"/>
                </a:solidFill>
              </a:rPr>
              <a:t>группа – </a:t>
            </a:r>
            <a:r>
              <a:rPr lang="ru-RU" dirty="0" smtClean="0"/>
              <a:t>определите причины социального кризиса, вызванного политикой «военного коммунизма»,  и предложите ваши варианты выхода из сложившейся ситуации.</a:t>
            </a:r>
            <a:endParaRPr lang="ru-RU" dirty="0"/>
          </a:p>
          <a:p>
            <a:pPr>
              <a:buNone/>
            </a:pPr>
            <a:r>
              <a:rPr lang="en-US" b="1" u="sng" dirty="0" smtClean="0">
                <a:solidFill>
                  <a:srgbClr val="C00000"/>
                </a:solidFill>
              </a:rPr>
              <a:t>III</a:t>
            </a:r>
            <a:r>
              <a:rPr lang="ru-RU" b="1" u="sng" dirty="0" smtClean="0">
                <a:solidFill>
                  <a:srgbClr val="C00000"/>
                </a:solidFill>
              </a:rPr>
              <a:t> группа - </a:t>
            </a:r>
            <a:r>
              <a:rPr lang="ru-RU" dirty="0" smtClean="0"/>
              <a:t>определите причины политического кризиса, вызванного политикой «военного коммунизма»,  и предложите ваши варианты выхода из сложившейся ситуации.</a:t>
            </a:r>
            <a:endParaRPr lang="ru-RU" b="1" u="sng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Экономический кризис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Гражданская война и интервенция.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Введение продразвёрстки, сокращение посевных площадей, снижение урожайности.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Запрет свободной торговли, свёртывание товарно-денежных отношений.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None/>
            </a:pPr>
            <a:r>
              <a:rPr lang="ru-RU" dirty="0" smtClean="0"/>
              <a:t>1. </a:t>
            </a:r>
            <a:r>
              <a:rPr lang="ru-RU" sz="2800" dirty="0" smtClean="0"/>
              <a:t>Разрешение на аренду земли и наёмный труд.</a:t>
            </a:r>
          </a:p>
          <a:p>
            <a:pPr marL="514350" indent="-514350">
              <a:buNone/>
            </a:pPr>
            <a:r>
              <a:rPr lang="ru-RU" sz="2800" dirty="0" smtClean="0"/>
              <a:t>2. </a:t>
            </a:r>
            <a:r>
              <a:rPr lang="ru-RU" sz="2800" dirty="0"/>
              <a:t>З</a:t>
            </a:r>
            <a:r>
              <a:rPr lang="ru-RU" sz="2800" dirty="0" smtClean="0"/>
              <a:t>амена продразверстки – </a:t>
            </a:r>
            <a:r>
              <a:rPr lang="ru-RU" sz="2800" dirty="0" smtClean="0">
                <a:solidFill>
                  <a:srgbClr val="800000"/>
                </a:solidFill>
                <a:hlinkClick r:id="rId2" action="ppaction://hlinksldjump"/>
              </a:rPr>
              <a:t>продналогом</a:t>
            </a:r>
            <a:r>
              <a:rPr lang="ru-RU" sz="2800" dirty="0" smtClean="0"/>
              <a:t>.</a:t>
            </a:r>
          </a:p>
          <a:p>
            <a:pPr marL="514350" indent="-514350">
              <a:buNone/>
            </a:pPr>
            <a:r>
              <a:rPr lang="ru-RU" sz="2800" dirty="0" smtClean="0"/>
              <a:t>3. </a:t>
            </a:r>
            <a:r>
              <a:rPr lang="ru-RU" sz="2800" dirty="0"/>
              <a:t>В</a:t>
            </a:r>
            <a:r>
              <a:rPr lang="ru-RU" sz="2800" dirty="0" smtClean="0"/>
              <a:t>ведение советского червонца, разрешение рыночной торговли.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sz="3900" b="1" dirty="0" smtClean="0">
                <a:solidFill>
                  <a:srgbClr val="C00000"/>
                </a:solidFill>
              </a:rPr>
              <a:t>Продналог -</a:t>
            </a:r>
            <a:r>
              <a:rPr lang="ru-RU" dirty="0" smtClean="0"/>
              <a:t> продовольственный натуральный налог, взимаемый с крестьянских хозяйств, введённый декретом ВЦИК от 21 марта 1921 года взамен продразвёрстки. Продналог взимался «в виде процентного или долевого отчисления от произведенных в хозяйстве продуктов, исходя из учета урожая, числа едоков в хозяйстве и наличия скота в нем». </a:t>
            </a:r>
            <a:endParaRPr lang="ru-RU" dirty="0"/>
          </a:p>
        </p:txBody>
      </p:sp>
      <p:sp>
        <p:nvSpPr>
          <p:cNvPr id="4" name="Управляющая кнопка: назад 3">
            <a:hlinkClick r:id="rId2" action="ppaction://hlinksldjump" highlightClick="1"/>
          </p:cNvPr>
          <p:cNvSpPr/>
          <p:nvPr/>
        </p:nvSpPr>
        <p:spPr>
          <a:xfrm>
            <a:off x="7715272" y="6072206"/>
            <a:ext cx="857256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91759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Социальные проблемы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9144000" cy="60007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Отток городского населения в деревню.</a:t>
            </a:r>
          </a:p>
          <a:p>
            <a:pPr marL="514350" indent="-514350">
              <a:buAutoNum type="arabicPeriod"/>
            </a:pPr>
            <a:r>
              <a:rPr lang="ru-RU" dirty="0" smtClean="0"/>
              <a:t>Братоубийственная гражданская война, сокращение мужского населения.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Снижение жизненного уровня населения.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Крестьянские восстания.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Отменить декрет о полной национализации промышленности. 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Передать мелкие предприятия в частные руки.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Отмена принудительного труда.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 smtClean="0"/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7472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Политический кризис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/>
          <a:lstStyle/>
          <a:p>
            <a:pPr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Причины:</a:t>
            </a:r>
          </a:p>
          <a:p>
            <a:pPr marL="514350" indent="-514350">
              <a:buAutoNum type="arabicPeriod"/>
            </a:pPr>
            <a:r>
              <a:rPr lang="ru-RU" dirty="0" smtClean="0"/>
              <a:t>Крестьянские восстания.</a:t>
            </a:r>
          </a:p>
          <a:p>
            <a:pPr marL="514350" indent="-514350">
              <a:buAutoNum type="arabicPeriod"/>
            </a:pPr>
            <a:r>
              <a:rPr lang="ru-RU" dirty="0" err="1" smtClean="0"/>
              <a:t>Кронштадское</a:t>
            </a:r>
            <a:r>
              <a:rPr lang="ru-RU" dirty="0" smtClean="0"/>
              <a:t> восстание.</a:t>
            </a:r>
          </a:p>
          <a:p>
            <a:pPr marL="514350" indent="-514350">
              <a:buAutoNum type="arabicPeriod"/>
            </a:pPr>
            <a:r>
              <a:rPr lang="ru-RU" dirty="0" smtClean="0"/>
              <a:t>Внутрипартийный раскол.</a:t>
            </a:r>
          </a:p>
          <a:p>
            <a:pPr marL="514350" indent="-514350">
              <a:buNone/>
            </a:pPr>
            <a:r>
              <a:rPr lang="ru-RU" b="1" u="sng" dirty="0" smtClean="0">
                <a:solidFill>
                  <a:srgbClr val="C00000"/>
                </a:solidFill>
              </a:rPr>
              <a:t>Пути выхода:</a:t>
            </a:r>
          </a:p>
          <a:p>
            <a:pPr marL="514350" indent="-514350">
              <a:buAutoNum type="arabicPeriod"/>
            </a:pPr>
            <a:r>
              <a:rPr lang="ru-RU" dirty="0" smtClean="0"/>
              <a:t>Пойти на соглашение с крестьянами.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Ужесточить борьбу со всеми оппозиционными политическими силами.</a:t>
            </a:r>
          </a:p>
          <a:p>
            <a:pPr marL="514350" indent="-51435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562</Words>
  <Application>Microsoft Office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Муниципальное бюджетное общеобразовательное учреждение Клюквинская средняя общеобразовательная школа Верхнекетский район Томская область  УРОК ИСТОРИИ В 11 КЛАССЕ СССР в годы НЭПа  (новой экономической политики). Автор: Чумаченко Татьяна Ивановна,  учитель истории и обществознания      КЛЮКВИНКА,  2012</vt:lpstr>
      <vt:lpstr>Слайд 2</vt:lpstr>
      <vt:lpstr>Цель урока</vt:lpstr>
      <vt:lpstr>Политическая, экономическая и социальная ситуация  накануне НЭПа </vt:lpstr>
      <vt:lpstr>Работа в группах</vt:lpstr>
      <vt:lpstr>Экономический кризис</vt:lpstr>
      <vt:lpstr>Слайд 7</vt:lpstr>
      <vt:lpstr>Социальные проблемы</vt:lpstr>
      <vt:lpstr>Политический кризис</vt:lpstr>
      <vt:lpstr>Слайд 10</vt:lpstr>
      <vt:lpstr>Слайд 11</vt:lpstr>
      <vt:lpstr>Слайд 12</vt:lpstr>
      <vt:lpstr>Слайд 13</vt:lpstr>
      <vt:lpstr>Слайд 14</vt:lpstr>
      <vt:lpstr>Содержание НЭПа</vt:lpstr>
      <vt:lpstr>Слайд 16</vt:lpstr>
      <vt:lpstr>Слайд 17</vt:lpstr>
      <vt:lpstr>Домашнее задание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НЭП  (новая экономическая политика).</dc:title>
  <dc:creator>Татьяна</dc:creator>
  <cp:lastModifiedBy>Татьяна</cp:lastModifiedBy>
  <cp:revision>58</cp:revision>
  <dcterms:created xsi:type="dcterms:W3CDTF">2010-03-04T18:26:41Z</dcterms:created>
  <dcterms:modified xsi:type="dcterms:W3CDTF">2012-01-27T09:38:24Z</dcterms:modified>
</cp:coreProperties>
</file>