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00FF"/>
    <a:srgbClr val="FF9900"/>
    <a:srgbClr val="CC6600"/>
    <a:srgbClr val="FFFF99"/>
    <a:srgbClr val="33CCFF"/>
    <a:srgbClr val="FF3300"/>
    <a:srgbClr val="FFFF66"/>
    <a:srgbClr val="006600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08F196-C946-4863-90B7-B2ABCD19F55E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2AD8FBA-BEA5-4106-982E-0AB4B833B88B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dirty="0" smtClean="0">
              <a:solidFill>
                <a:srgbClr val="CC00FF"/>
              </a:solidFill>
              <a:effectLst/>
            </a:rPr>
            <a:t>Способствуют выразительности языка;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i="1" dirty="0" smtClean="0">
              <a:solidFill>
                <a:srgbClr val="CC00FF"/>
              </a:solidFill>
            </a:rPr>
            <a:t>являются средством связи предложений в тексте.</a:t>
          </a:r>
          <a:endParaRPr lang="ru-RU" sz="2000" b="1" dirty="0" smtClean="0">
            <a:solidFill>
              <a:srgbClr val="CC00FF"/>
            </a:solidFill>
          </a:endParaRPr>
        </a:p>
        <a:p>
          <a:endParaRPr lang="ru-RU" sz="2000" b="1" dirty="0">
            <a:solidFill>
              <a:srgbClr val="CC00FF"/>
            </a:solidFill>
            <a:effectLst/>
          </a:endParaRPr>
        </a:p>
      </dgm:t>
    </dgm:pt>
    <dgm:pt modelId="{97A34FD1-ED49-4623-BB1D-E6B6E28323E8}" type="parTrans" cxnId="{8FCB90E8-5BA4-425F-8882-B6BA44149E18}">
      <dgm:prSet/>
      <dgm:spPr/>
      <dgm:t>
        <a:bodyPr/>
        <a:lstStyle/>
        <a:p>
          <a:endParaRPr lang="ru-RU"/>
        </a:p>
      </dgm:t>
    </dgm:pt>
    <dgm:pt modelId="{5DDAE2E3-E5CA-44E1-865C-67B378A41932}" type="sibTrans" cxnId="{8FCB90E8-5BA4-425F-8882-B6BA44149E18}">
      <dgm:prSet/>
      <dgm:spPr/>
      <dgm:t>
        <a:bodyPr/>
        <a:lstStyle/>
        <a:p>
          <a:endParaRPr lang="ru-RU"/>
        </a:p>
      </dgm:t>
    </dgm:pt>
    <dgm:pt modelId="{EE8A9A03-01E2-40E4-8739-50D29AB2DE4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3200" b="1" i="1" dirty="0" smtClean="0">
              <a:solidFill>
                <a:srgbClr val="CC00FF"/>
              </a:solidFill>
              <a:effectLst/>
            </a:rPr>
            <a:t> </a:t>
          </a:r>
          <a:r>
            <a:rPr lang="ru-RU" sz="2400" b="1" i="1" dirty="0" smtClean="0">
              <a:solidFill>
                <a:srgbClr val="CC00FF"/>
              </a:solidFill>
              <a:effectLst/>
            </a:rPr>
            <a:t>являются средством выражения авторской позиции.</a:t>
          </a:r>
          <a:endParaRPr lang="ru-RU" sz="2400" b="1" dirty="0" smtClean="0">
            <a:solidFill>
              <a:srgbClr val="CC00FF"/>
            </a:solidFill>
            <a:effectLst/>
          </a:endParaRPr>
        </a:p>
        <a:p>
          <a:endParaRPr lang="ru-RU" b="1" dirty="0">
            <a:solidFill>
              <a:srgbClr val="CC00FF"/>
            </a:solidFill>
          </a:endParaRPr>
        </a:p>
      </dgm:t>
    </dgm:pt>
    <dgm:pt modelId="{55B55A89-29A4-4C4D-ABE0-A03737309B4D}" type="parTrans" cxnId="{53D383F3-2F97-41C9-9D11-F5A209C4EF41}">
      <dgm:prSet/>
      <dgm:spPr/>
      <dgm:t>
        <a:bodyPr/>
        <a:lstStyle/>
        <a:p>
          <a:endParaRPr lang="ru-RU"/>
        </a:p>
      </dgm:t>
    </dgm:pt>
    <dgm:pt modelId="{AB4192F0-2083-44B4-A4CB-E3B66F268252}" type="sibTrans" cxnId="{53D383F3-2F97-41C9-9D11-F5A209C4EF41}">
      <dgm:prSet/>
      <dgm:spPr/>
      <dgm:t>
        <a:bodyPr/>
        <a:lstStyle/>
        <a:p>
          <a:endParaRPr lang="ru-RU"/>
        </a:p>
      </dgm:t>
    </dgm:pt>
    <dgm:pt modelId="{75D46C3F-A02F-4DD2-A4DA-B4D4F0178FA6}" type="pres">
      <dgm:prSet presAssocID="{E908F196-C946-4863-90B7-B2ABCD19F55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FB50E0E-C1DF-4D5B-88FC-F46ADFF958DA}" type="pres">
      <dgm:prSet presAssocID="{A2AD8FBA-BEA5-4106-982E-0AB4B833B88B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C00119-3FE2-4CD1-9EF4-81497084A7B7}" type="pres">
      <dgm:prSet presAssocID="{5DDAE2E3-E5CA-44E1-865C-67B378A41932}" presName="sibTrans" presStyleCnt="0"/>
      <dgm:spPr/>
    </dgm:pt>
    <dgm:pt modelId="{C69E3D50-754A-4319-ACAB-61F2A2C922F0}" type="pres">
      <dgm:prSet presAssocID="{EE8A9A03-01E2-40E4-8739-50D29AB2DE4E}" presName="node" presStyleLbl="node1" presStyleIdx="1" presStyleCnt="2" custLinFactX="6725" custLinFactNeighborX="100000" custLinFactNeighborY="32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5D94B3-56AC-4A8B-808F-99C4AA94B964}" type="presOf" srcId="{A2AD8FBA-BEA5-4106-982E-0AB4B833B88B}" destId="{4FB50E0E-C1DF-4D5B-88FC-F46ADFF958DA}" srcOrd="0" destOrd="0" presId="urn:microsoft.com/office/officeart/2005/8/layout/hList6"/>
    <dgm:cxn modelId="{6EA54C6A-1EB1-40EB-995E-76900C34B372}" type="presOf" srcId="{E908F196-C946-4863-90B7-B2ABCD19F55E}" destId="{75D46C3F-A02F-4DD2-A4DA-B4D4F0178FA6}" srcOrd="0" destOrd="0" presId="urn:microsoft.com/office/officeart/2005/8/layout/hList6"/>
    <dgm:cxn modelId="{928CB813-B3A3-4941-9F58-B8834C3531CD}" type="presOf" srcId="{EE8A9A03-01E2-40E4-8739-50D29AB2DE4E}" destId="{C69E3D50-754A-4319-ACAB-61F2A2C922F0}" srcOrd="0" destOrd="0" presId="urn:microsoft.com/office/officeart/2005/8/layout/hList6"/>
    <dgm:cxn modelId="{53D383F3-2F97-41C9-9D11-F5A209C4EF41}" srcId="{E908F196-C946-4863-90B7-B2ABCD19F55E}" destId="{EE8A9A03-01E2-40E4-8739-50D29AB2DE4E}" srcOrd="1" destOrd="0" parTransId="{55B55A89-29A4-4C4D-ABE0-A03737309B4D}" sibTransId="{AB4192F0-2083-44B4-A4CB-E3B66F268252}"/>
    <dgm:cxn modelId="{8FCB90E8-5BA4-425F-8882-B6BA44149E18}" srcId="{E908F196-C946-4863-90B7-B2ABCD19F55E}" destId="{A2AD8FBA-BEA5-4106-982E-0AB4B833B88B}" srcOrd="0" destOrd="0" parTransId="{97A34FD1-ED49-4623-BB1D-E6B6E28323E8}" sibTransId="{5DDAE2E3-E5CA-44E1-865C-67B378A41932}"/>
    <dgm:cxn modelId="{3102A20B-6CCE-4873-B874-E7B7B0EF7446}" type="presParOf" srcId="{75D46C3F-A02F-4DD2-A4DA-B4D4F0178FA6}" destId="{4FB50E0E-C1DF-4D5B-88FC-F46ADFF958DA}" srcOrd="0" destOrd="0" presId="urn:microsoft.com/office/officeart/2005/8/layout/hList6"/>
    <dgm:cxn modelId="{10F672BC-6D18-4185-928C-5C6FCB8F0319}" type="presParOf" srcId="{75D46C3F-A02F-4DD2-A4DA-B4D4F0178FA6}" destId="{C4C00119-3FE2-4CD1-9EF4-81497084A7B7}" srcOrd="1" destOrd="0" presId="urn:microsoft.com/office/officeart/2005/8/layout/hList6"/>
    <dgm:cxn modelId="{ADCF4B9B-E013-445D-9F4B-F461FAAE1945}" type="presParOf" srcId="{75D46C3F-A02F-4DD2-A4DA-B4D4F0178FA6}" destId="{C69E3D50-754A-4319-ACAB-61F2A2C922F0}" srcOrd="2" destOrd="0" presId="urn:microsoft.com/office/officeart/2005/8/layout/h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advTm="4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advTm="4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4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Tm="400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436880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400" dirty="0" smtClean="0">
                <a:solidFill>
                  <a:srgbClr val="CC00FF"/>
                </a:solidFill>
                <a:latin typeface="Monotype Corsiva" pitchFamily="66" charset="0"/>
              </a:rPr>
              <a:t>ИЗОБРАЗИТЕЛЬНО-ВЫРАЗИТЕЛЬНЫЕ СРЕДСТВА РУССКОГО ЯЗЫКА</a:t>
            </a:r>
            <a:endParaRPr lang="ru-RU" sz="4400" dirty="0">
              <a:solidFill>
                <a:srgbClr val="CC00FF"/>
              </a:solidFill>
              <a:latin typeface="Monotype Corsiva" pitchFamily="66" charset="0"/>
            </a:endParaRPr>
          </a:p>
        </p:txBody>
      </p:sp>
      <p:pic>
        <p:nvPicPr>
          <p:cNvPr id="1026" name="Picture 2" descr="C:\Documents and Settings\OEM\Мои документы\РЛМ\2010-2011 уч.г\школа\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4000504"/>
            <a:ext cx="2143140" cy="20091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  <a:latin typeface="Monotype Corsiva" pitchFamily="66" charset="0"/>
              </a:rPr>
              <a:t>Ирония</a:t>
            </a:r>
            <a:endParaRPr lang="ru-RU" sz="5400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357298"/>
            <a:ext cx="80724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</a:rPr>
              <a:t>вид иносказания, при котором за внешне положительной оценкой (отношение) скрывается насмешка.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4414" y="3105835"/>
            <a:ext cx="69294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>
                <a:solidFill>
                  <a:srgbClr val="0000FF"/>
                </a:solidFill>
              </a:rPr>
              <a:t>Откуда, умная , бредешь ты, голова?</a:t>
            </a:r>
          </a:p>
          <a:p>
            <a:pPr algn="r"/>
            <a:r>
              <a:rPr lang="ru-RU" sz="2400" b="1" dirty="0" smtClean="0">
                <a:solidFill>
                  <a:srgbClr val="0000FF"/>
                </a:solidFill>
              </a:rPr>
              <a:t>(И.Крылов)</a:t>
            </a:r>
            <a:endParaRPr lang="ru-RU" sz="2400" b="1" dirty="0">
              <a:solidFill>
                <a:srgbClr val="00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7554" y="5143512"/>
            <a:ext cx="45720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B0F0"/>
                </a:solidFill>
              </a:rPr>
              <a:t>В этих строках крыловской басни – тонкая насмешка над глупостью осла.</a:t>
            </a:r>
            <a:endParaRPr lang="ru-RU" sz="2400" b="1" dirty="0">
              <a:solidFill>
                <a:srgbClr val="00B0F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4714876" y="4000504"/>
            <a:ext cx="1214446" cy="107157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074" name="Picture 2" descr="C:\Documents and Settings\OEM\Мои документы\РЛМ\2010-2011 уч.г\школа\5147001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072074"/>
            <a:ext cx="1714512" cy="13970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  <a:latin typeface="Monotype Corsiva" pitchFamily="66" charset="0"/>
              </a:rPr>
              <a:t>Стилистические фигуры</a:t>
            </a:r>
            <a:endParaRPr lang="ru-RU" sz="5400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71604" y="2000240"/>
            <a:ext cx="70723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6600"/>
                </a:solidFill>
              </a:rPr>
              <a:t>о</a:t>
            </a:r>
            <a:r>
              <a:rPr lang="ru-RU" sz="3200" b="1" dirty="0" smtClean="0">
                <a:solidFill>
                  <a:srgbClr val="FF6600"/>
                </a:solidFill>
              </a:rPr>
              <a:t>собые стилистико-синтаксические конструкции, придающие выразительность речи</a:t>
            </a:r>
            <a:endParaRPr lang="ru-RU" sz="3200" b="1" dirty="0">
              <a:solidFill>
                <a:srgbClr val="FF6600"/>
              </a:solidFill>
            </a:endParaRPr>
          </a:p>
        </p:txBody>
      </p:sp>
      <p:pic>
        <p:nvPicPr>
          <p:cNvPr id="4098" name="Picture 2" descr="C:\Documents and Settings\OEM\Мои документы\РЛМ\2010-2011 уч.г\школа\6144484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929198"/>
            <a:ext cx="1714512" cy="128981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285720" y="428604"/>
            <a:ext cx="4040188" cy="75088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анафора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half" idx="3"/>
          </p:nvPr>
        </p:nvSpPr>
        <p:spPr>
          <a:xfrm>
            <a:off x="4857752" y="357166"/>
            <a:ext cx="4041775" cy="75088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Эпифора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0" y="1214422"/>
            <a:ext cx="4286248" cy="535785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      </a:t>
            </a:r>
            <a:r>
              <a:rPr lang="ru-RU" sz="2600" dirty="0" smtClean="0">
                <a:solidFill>
                  <a:srgbClr val="002060"/>
                </a:solidFill>
              </a:rPr>
              <a:t>повторение слов или фраз в начале смежных высказываний</a:t>
            </a:r>
            <a:endParaRPr lang="ru-RU" dirty="0" smtClean="0">
              <a:solidFill>
                <a:srgbClr val="002060"/>
              </a:solidFill>
            </a:endParaRP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Жди</a:t>
            </a:r>
            <a:r>
              <a:rPr lang="ru-RU" dirty="0" smtClean="0">
                <a:solidFill>
                  <a:srgbClr val="0000FF"/>
                </a:solidFill>
              </a:rPr>
              <a:t> меня, и я вернусь.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00FF"/>
                </a:solidFill>
              </a:rPr>
              <a:t>Только очень жди…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Жди</a:t>
            </a:r>
            <a:r>
              <a:rPr lang="ru-RU" dirty="0" smtClean="0">
                <a:solidFill>
                  <a:srgbClr val="0000FF"/>
                </a:solidFill>
              </a:rPr>
              <a:t>, когда наводят грусть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00FF"/>
                </a:solidFill>
              </a:rPr>
              <a:t>Желтые дожди,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Жди</a:t>
            </a:r>
            <a:r>
              <a:rPr lang="ru-RU" dirty="0" smtClean="0">
                <a:solidFill>
                  <a:srgbClr val="0000FF"/>
                </a:solidFill>
              </a:rPr>
              <a:t>, когда снега метут,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Жди</a:t>
            </a:r>
            <a:r>
              <a:rPr lang="ru-RU" dirty="0" smtClean="0">
                <a:solidFill>
                  <a:srgbClr val="0000FF"/>
                </a:solidFill>
              </a:rPr>
              <a:t>, когда жара,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0000FF"/>
                </a:solidFill>
              </a:rPr>
              <a:t>Жди</a:t>
            </a:r>
            <a:r>
              <a:rPr lang="ru-RU" dirty="0" smtClean="0">
                <a:solidFill>
                  <a:srgbClr val="0000FF"/>
                </a:solidFill>
              </a:rPr>
              <a:t>, когда других не ждут,</a:t>
            </a:r>
          </a:p>
          <a:p>
            <a:pPr algn="just">
              <a:buNone/>
            </a:pPr>
            <a:r>
              <a:rPr lang="ru-RU" dirty="0" smtClean="0">
                <a:solidFill>
                  <a:srgbClr val="0000FF"/>
                </a:solidFill>
              </a:rPr>
              <a:t>Позабыв вчера.</a:t>
            </a:r>
          </a:p>
          <a:p>
            <a:pPr algn="just">
              <a:buNone/>
            </a:pPr>
            <a:r>
              <a:rPr lang="ru-RU" dirty="0" smtClean="0"/>
              <a:t>(К.Симонов)</a:t>
            </a:r>
          </a:p>
          <a:p>
            <a:pPr algn="just"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3438" y="1142984"/>
            <a:ext cx="4041775" cy="50006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 smtClean="0">
                <a:solidFill>
                  <a:srgbClr val="002060"/>
                </a:solidFill>
              </a:rPr>
              <a:t>повторение слов или фраз в конце смежных высказываний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6600"/>
                </a:solidFill>
              </a:rPr>
              <a:t>Не станет нас! </a:t>
            </a:r>
            <a:r>
              <a:rPr lang="ru-RU" b="1" u="sng" dirty="0" smtClean="0">
                <a:solidFill>
                  <a:srgbClr val="FF6600"/>
                </a:solidFill>
              </a:rPr>
              <a:t>А миру хоть бы что,</a:t>
            </a:r>
          </a:p>
          <a:p>
            <a:pPr>
              <a:buNone/>
            </a:pPr>
            <a:r>
              <a:rPr lang="ru-RU" dirty="0" smtClean="0">
                <a:solidFill>
                  <a:srgbClr val="FF6600"/>
                </a:solidFill>
              </a:rPr>
              <a:t>Исчезнет след! </a:t>
            </a:r>
            <a:r>
              <a:rPr lang="ru-RU" b="1" u="sng" dirty="0" smtClean="0">
                <a:solidFill>
                  <a:srgbClr val="FF6600"/>
                </a:solidFill>
              </a:rPr>
              <a:t>А миру хоть бы что.</a:t>
            </a:r>
          </a:p>
          <a:p>
            <a:pPr algn="r">
              <a:buNone/>
            </a:pPr>
            <a:r>
              <a:rPr lang="ru-RU" dirty="0" smtClean="0"/>
              <a:t>(Омар Хайям)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1571604" y="2285992"/>
            <a:ext cx="785818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6357950" y="2357430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Антитеза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428736"/>
            <a:ext cx="74295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</a:rPr>
              <a:t>резкое </a:t>
            </a:r>
            <a:r>
              <a:rPr lang="ru-RU" sz="2400" b="1" dirty="0" smtClean="0">
                <a:solidFill>
                  <a:srgbClr val="FFC000"/>
                </a:solidFill>
              </a:rPr>
              <a:t>противопоставление понятий, мыслей, образов</a:t>
            </a:r>
            <a:endParaRPr lang="ru-RU" sz="2400" b="1" dirty="0">
              <a:solidFill>
                <a:srgbClr val="FFC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2500306"/>
            <a:ext cx="50720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1) Я </a:t>
            </a:r>
            <a:r>
              <a:rPr lang="ru-RU" sz="2400" b="1" i="1" dirty="0" smtClean="0">
                <a:solidFill>
                  <a:srgbClr val="0000FF"/>
                </a:solidFill>
              </a:rPr>
              <a:t>царь – я раб, я червь – я бог!</a:t>
            </a:r>
          </a:p>
          <a:p>
            <a:pPr algn="r"/>
            <a:r>
              <a:rPr lang="ru-RU" sz="2400" b="1" dirty="0" smtClean="0">
                <a:solidFill>
                  <a:srgbClr val="0000FF"/>
                </a:solidFill>
              </a:rPr>
              <a:t>                                    			(Г. Державин.)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43076" y="4429132"/>
            <a:ext cx="7000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33CCFF"/>
                </a:solidFill>
              </a:rPr>
              <a:t>2) Белый </a:t>
            </a:r>
            <a:r>
              <a:rPr lang="ru-RU" sz="2000" b="1" dirty="0" smtClean="0">
                <a:solidFill>
                  <a:srgbClr val="33CCFF"/>
                </a:solidFill>
              </a:rPr>
              <a:t>ест ананас спелый, черный – гнилью моченный.</a:t>
            </a:r>
          </a:p>
          <a:p>
            <a:pPr algn="ctr">
              <a:lnSpc>
                <a:spcPct val="150000"/>
              </a:lnSpc>
            </a:pPr>
            <a:r>
              <a:rPr lang="ru-RU" sz="2000" b="1" dirty="0" smtClean="0">
                <a:solidFill>
                  <a:srgbClr val="33CCFF"/>
                </a:solidFill>
              </a:rPr>
              <a:t>Белую работу делает белый, черную работу – черный</a:t>
            </a:r>
            <a:r>
              <a:rPr lang="ru-RU" sz="2000" b="1" dirty="0" smtClean="0">
                <a:solidFill>
                  <a:srgbClr val="33CCFF"/>
                </a:solidFill>
              </a:rPr>
              <a:t>.    (</a:t>
            </a:r>
            <a:r>
              <a:rPr lang="ru-RU" sz="2000" b="1" dirty="0" smtClean="0">
                <a:solidFill>
                  <a:srgbClr val="33CCFF"/>
                </a:solidFill>
              </a:rPr>
              <a:t>В.В.Маяковский)</a:t>
            </a:r>
            <a:endParaRPr lang="ru-RU" sz="2000" b="1" dirty="0">
              <a:solidFill>
                <a:srgbClr val="33CC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Градация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500174"/>
            <a:ext cx="8143932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0000FF"/>
                </a:solidFill>
              </a:rPr>
              <a:t>стилистический прием расположения слов и выражений, а также средств художественной изобразительности по возрастающей или убывающей (нисходящей) значимости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4357694"/>
            <a:ext cx="77867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rgbClr val="FFC000"/>
                </a:solidFill>
              </a:rPr>
              <a:t>Все разнообразие, вся прелесть, вся красота жизни слагается из света и тени.  </a:t>
            </a:r>
            <a:r>
              <a:rPr lang="ru-RU" sz="2800" b="1" i="1" dirty="0" smtClean="0">
                <a:solidFill>
                  <a:srgbClr val="FFC000"/>
                </a:solidFill>
              </a:rPr>
              <a:t>          </a:t>
            </a:r>
          </a:p>
          <a:p>
            <a:pPr algn="r"/>
            <a:endParaRPr lang="ru-RU" sz="2800" b="1" i="1" dirty="0" smtClean="0">
              <a:solidFill>
                <a:srgbClr val="FFC000"/>
              </a:solidFill>
            </a:endParaRPr>
          </a:p>
          <a:p>
            <a:pPr algn="r"/>
            <a:r>
              <a:rPr lang="ru-RU" sz="2800" b="1" i="1" dirty="0" smtClean="0">
                <a:solidFill>
                  <a:srgbClr val="FFC000"/>
                </a:solidFill>
              </a:rPr>
              <a:t>(</a:t>
            </a:r>
            <a:r>
              <a:rPr lang="ru-RU" sz="2800" b="1" i="1" dirty="0" smtClean="0">
                <a:solidFill>
                  <a:srgbClr val="FFC000"/>
                </a:solidFill>
              </a:rPr>
              <a:t>Л.Н.Толстой)</a:t>
            </a:r>
            <a:endParaRPr lang="ru-RU" sz="2800" b="1" i="1" dirty="0">
              <a:solidFill>
                <a:srgbClr val="FFC000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357686" y="3357562"/>
            <a:ext cx="928694" cy="857256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Параллелизм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1571612"/>
            <a:ext cx="64294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solidFill>
                  <a:srgbClr val="FFFF66"/>
                </a:solidFill>
              </a:rPr>
              <a:t>стилистический прием сходного, параллельного построения смежных фраз, стихотворных строк или строф</a:t>
            </a:r>
            <a:endParaRPr lang="ru-RU" sz="2400" dirty="0">
              <a:solidFill>
                <a:srgbClr val="FFFF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5984" y="3714752"/>
            <a:ext cx="650085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rgbClr val="0000FF"/>
                </a:solidFill>
              </a:rPr>
              <a:t>Гляжу на будущность с боязнью, </a:t>
            </a:r>
          </a:p>
          <a:p>
            <a:r>
              <a:rPr lang="ru-RU" sz="2400" i="1" dirty="0" smtClean="0">
                <a:solidFill>
                  <a:srgbClr val="0000FF"/>
                </a:solidFill>
              </a:rPr>
              <a:t>Гляжу </a:t>
            </a:r>
            <a:r>
              <a:rPr lang="ru-RU" sz="2400" i="1" dirty="0" smtClean="0">
                <a:solidFill>
                  <a:srgbClr val="0000FF"/>
                </a:solidFill>
              </a:rPr>
              <a:t>на прошлое с тоской.</a:t>
            </a:r>
          </a:p>
          <a:p>
            <a:pPr algn="r"/>
            <a:r>
              <a:rPr lang="ru-RU" sz="2400" dirty="0" smtClean="0">
                <a:solidFill>
                  <a:srgbClr val="0000FF"/>
                </a:solidFill>
              </a:rPr>
              <a:t>                                         	</a:t>
            </a:r>
            <a:r>
              <a:rPr lang="ru-RU" sz="2400" dirty="0" smtClean="0">
                <a:solidFill>
                  <a:srgbClr val="0000FF"/>
                </a:solidFill>
              </a:rPr>
              <a:t>(</a:t>
            </a:r>
            <a:r>
              <a:rPr lang="ru-RU" sz="2400" dirty="0" smtClean="0">
                <a:solidFill>
                  <a:srgbClr val="0000FF"/>
                </a:solidFill>
              </a:rPr>
              <a:t>М. Лермонтов.)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488" y="5572140"/>
            <a:ext cx="56436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FF9900"/>
                </a:solidFill>
              </a:rPr>
              <a:t>Параллелизм помогает увидеть авторскую позицию по отношению к тому, о чем он пишет.</a:t>
            </a:r>
            <a:endParaRPr lang="ru-RU" sz="2400" dirty="0">
              <a:solidFill>
                <a:srgbClr val="FF9900"/>
              </a:solidFill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214282" y="2285992"/>
            <a:ext cx="1571636" cy="3929090"/>
          </a:xfrm>
          <a:prstGeom prst="curved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Оксюморон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428736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0000FF"/>
                </a:solidFill>
              </a:rPr>
              <a:t>стилистический прием сочетания противоположных по значению слов с целью необычного, впечатляющего выражения какого-либо нового понятия, представления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14414" y="2928934"/>
            <a:ext cx="72152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0000FF"/>
                </a:solidFill>
              </a:rPr>
              <a:t>1)</a:t>
            </a:r>
            <a:r>
              <a:rPr lang="ru-RU" sz="2000" b="1" i="1" dirty="0" smtClean="0"/>
              <a:t> </a:t>
            </a:r>
            <a:r>
              <a:rPr lang="ru-RU" sz="2000" i="1" dirty="0" smtClean="0">
                <a:solidFill>
                  <a:srgbClr val="FFFF66"/>
                </a:solidFill>
              </a:rPr>
              <a:t>И </a:t>
            </a:r>
            <a:r>
              <a:rPr lang="ru-RU" sz="2000" b="1" i="1" u="sng" dirty="0" smtClean="0">
                <a:solidFill>
                  <a:srgbClr val="FFFF66"/>
                </a:solidFill>
              </a:rPr>
              <a:t>невозможное возможно</a:t>
            </a:r>
            <a:r>
              <a:rPr lang="ru-RU" sz="2000" b="1" i="1" dirty="0" smtClean="0">
                <a:solidFill>
                  <a:srgbClr val="FFFF66"/>
                </a:solidFill>
              </a:rPr>
              <a:t>,</a:t>
            </a:r>
          </a:p>
          <a:p>
            <a:r>
              <a:rPr lang="ru-RU" sz="2000" b="1" i="1" dirty="0" smtClean="0">
                <a:solidFill>
                  <a:srgbClr val="FFFF66"/>
                </a:solidFill>
              </a:rPr>
              <a:t>   Дорога </a:t>
            </a:r>
            <a:r>
              <a:rPr lang="ru-RU" sz="2000" b="1" i="1" dirty="0" smtClean="0">
                <a:solidFill>
                  <a:srgbClr val="FFFF66"/>
                </a:solidFill>
              </a:rPr>
              <a:t>долгая легка.</a:t>
            </a:r>
          </a:p>
          <a:p>
            <a:r>
              <a:rPr lang="ru-RU" sz="2000" dirty="0" smtClean="0">
                <a:solidFill>
                  <a:srgbClr val="FFFF66"/>
                </a:solidFill>
              </a:rPr>
              <a:t>                                  </a:t>
            </a:r>
            <a:r>
              <a:rPr lang="ru-RU" sz="2000" dirty="0" smtClean="0">
                <a:solidFill>
                  <a:srgbClr val="FFFF66"/>
                </a:solidFill>
              </a:rPr>
              <a:t>(</a:t>
            </a:r>
            <a:r>
              <a:rPr lang="ru-RU" sz="2000" dirty="0" smtClean="0">
                <a:solidFill>
                  <a:srgbClr val="FFFF66"/>
                </a:solidFill>
              </a:rPr>
              <a:t>А. Блок.)</a:t>
            </a:r>
          </a:p>
          <a:p>
            <a:r>
              <a:rPr lang="ru-RU" sz="2000" i="1" dirty="0" smtClean="0"/>
              <a:t>			</a:t>
            </a:r>
            <a:endParaRPr lang="ru-RU" sz="2000" i="1" dirty="0" smtClean="0"/>
          </a:p>
          <a:p>
            <a:endParaRPr lang="ru-RU" sz="2000" i="1" dirty="0" smtClean="0"/>
          </a:p>
          <a:p>
            <a:r>
              <a:rPr lang="ru-RU" sz="2000" i="1" dirty="0" smtClean="0"/>
              <a:t>                                             </a:t>
            </a:r>
            <a:r>
              <a:rPr lang="ru-RU" sz="2000" b="1" i="1" dirty="0" smtClean="0">
                <a:solidFill>
                  <a:srgbClr val="0000FF"/>
                </a:solidFill>
              </a:rPr>
              <a:t>2)</a:t>
            </a:r>
            <a:r>
              <a:rPr lang="ru-RU" sz="2000" i="1" dirty="0" smtClean="0"/>
              <a:t>  Из </a:t>
            </a:r>
            <a:r>
              <a:rPr lang="ru-RU" sz="2000" b="1" i="1" u="sng" dirty="0" smtClean="0"/>
              <a:t>ненавидящей любви</a:t>
            </a:r>
            <a:r>
              <a:rPr lang="ru-RU" sz="2000" b="1" i="1" dirty="0" smtClean="0"/>
              <a:t>,</a:t>
            </a:r>
          </a:p>
          <a:p>
            <a:r>
              <a:rPr lang="ru-RU" sz="2000" i="1" dirty="0" smtClean="0"/>
              <a:t>			</a:t>
            </a:r>
            <a:r>
              <a:rPr lang="ru-RU" sz="2000" i="1" dirty="0" smtClean="0"/>
              <a:t>       Из </a:t>
            </a:r>
            <a:r>
              <a:rPr lang="ru-RU" sz="2000" b="1" i="1" u="sng" dirty="0" smtClean="0"/>
              <a:t>преступлений, исступлений </a:t>
            </a:r>
            <a:r>
              <a:rPr lang="ru-RU" sz="2000" b="1" i="1" dirty="0" smtClean="0"/>
              <a:t>–</a:t>
            </a:r>
          </a:p>
          <a:p>
            <a:r>
              <a:rPr lang="ru-RU" sz="2000" b="1" i="1" dirty="0" smtClean="0"/>
              <a:t>			</a:t>
            </a:r>
            <a:r>
              <a:rPr lang="ru-RU" sz="2000" b="1" i="1" dirty="0" smtClean="0"/>
              <a:t>      </a:t>
            </a:r>
            <a:r>
              <a:rPr lang="ru-RU" sz="2000" b="1" i="1" u="sng" dirty="0" smtClean="0"/>
              <a:t>Возникнет </a:t>
            </a:r>
            <a:r>
              <a:rPr lang="ru-RU" sz="2000" b="1" i="1" u="sng" dirty="0" smtClean="0"/>
              <a:t>праведная Русь</a:t>
            </a:r>
            <a:r>
              <a:rPr lang="ru-RU" sz="2000" b="1" i="1" dirty="0" smtClean="0"/>
              <a:t>.</a:t>
            </a:r>
          </a:p>
          <a:p>
            <a:r>
              <a:rPr lang="ru-RU" sz="2000" dirty="0" smtClean="0"/>
              <a:t>                                   			</a:t>
            </a:r>
            <a:r>
              <a:rPr lang="ru-RU" sz="2000" dirty="0" smtClean="0"/>
              <a:t>(</a:t>
            </a:r>
            <a:r>
              <a:rPr lang="ru-RU" sz="2000" dirty="0" smtClean="0"/>
              <a:t>М. Волошин.)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Инверсия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571612"/>
            <a:ext cx="7858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FF9900"/>
                </a:solidFill>
              </a:rPr>
              <a:t>расположение членов предложения в особом порядке, нарушающем обычный (прямой) порядок слов, с целью усилить выразительность речи</a:t>
            </a:r>
            <a:endParaRPr lang="ru-RU" sz="2400" b="1" dirty="0">
              <a:solidFill>
                <a:srgbClr val="FF99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57356" y="4143380"/>
            <a:ext cx="54900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i="1" dirty="0" smtClean="0">
                <a:solidFill>
                  <a:srgbClr val="0000FF"/>
                </a:solidFill>
              </a:rPr>
              <a:t>Вышел месяц ночью тёмной…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4143372" y="2928934"/>
            <a:ext cx="928694" cy="107157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Выразительные средства фонетики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14678" y="1643050"/>
            <a:ext cx="259237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solidFill>
                  <a:srgbClr val="6600FF"/>
                </a:solidFill>
              </a:rPr>
              <a:t>Аллитерация </a:t>
            </a:r>
            <a:endParaRPr lang="ru-RU" sz="3200" dirty="0">
              <a:solidFill>
                <a:srgbClr val="66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428869"/>
            <a:ext cx="7358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C000"/>
                </a:solidFill>
              </a:rPr>
              <a:t>один из способов звуковой организации речи, относящийся к звуковым повторам однородных </a:t>
            </a:r>
            <a:r>
              <a:rPr lang="ru-RU" sz="2400" u="sng" dirty="0" smtClean="0">
                <a:solidFill>
                  <a:srgbClr val="FFC000"/>
                </a:solidFill>
              </a:rPr>
              <a:t>согласных звуков</a:t>
            </a:r>
            <a:endParaRPr lang="ru-RU" sz="2400" dirty="0">
              <a:solidFill>
                <a:srgbClr val="FFC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57290" y="4457343"/>
            <a:ext cx="635798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rgbClr val="0000FF"/>
                </a:solidFill>
              </a:rPr>
              <a:t>Гой ты, Русь моя родная,    </a:t>
            </a:r>
            <a:r>
              <a:rPr lang="ru-RU" sz="2000" i="1" dirty="0" smtClean="0">
                <a:solidFill>
                  <a:srgbClr val="0000FF"/>
                </a:solidFill>
              </a:rPr>
              <a:t>        </a:t>
            </a:r>
            <a:r>
              <a:rPr lang="ru-RU" sz="2000" i="1" dirty="0" smtClean="0"/>
              <a:t>[</a:t>
            </a:r>
            <a:r>
              <a:rPr lang="ru-RU" sz="2000" i="1" dirty="0" err="1" smtClean="0"/>
              <a:t>р</a:t>
            </a:r>
            <a:r>
              <a:rPr lang="ru-RU" sz="2000" i="1" dirty="0" smtClean="0"/>
              <a:t> с’ </a:t>
            </a:r>
            <a:r>
              <a:rPr lang="ru-RU" sz="2000" i="1" dirty="0" err="1" smtClean="0"/>
              <a:t>р</a:t>
            </a:r>
            <a:r>
              <a:rPr lang="ru-RU" sz="2000" i="1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rgbClr val="0000FF"/>
                </a:solidFill>
              </a:rPr>
              <a:t>Хаты – в ризах образа…     </a:t>
            </a:r>
            <a:r>
              <a:rPr lang="ru-RU" sz="2000" i="1" dirty="0" smtClean="0">
                <a:solidFill>
                  <a:srgbClr val="0000FF"/>
                </a:solidFill>
              </a:rPr>
              <a:t>        </a:t>
            </a:r>
            <a:r>
              <a:rPr lang="ru-RU" sz="2000" i="1" dirty="0" smtClean="0"/>
              <a:t>[</a:t>
            </a:r>
            <a:r>
              <a:rPr lang="ru-RU" sz="2000" i="1" dirty="0" err="1" smtClean="0"/>
              <a:t>р</a:t>
            </a:r>
            <a:r>
              <a:rPr lang="ru-RU" sz="2000" i="1" dirty="0" smtClean="0"/>
              <a:t>’ </a:t>
            </a:r>
            <a:r>
              <a:rPr lang="ru-RU" sz="2000" i="1" dirty="0" err="1" smtClean="0"/>
              <a:t>з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р</a:t>
            </a:r>
            <a:r>
              <a:rPr lang="ru-RU" sz="2000" i="1" dirty="0" smtClean="0"/>
              <a:t> </a:t>
            </a:r>
            <a:r>
              <a:rPr lang="ru-RU" sz="2000" i="1" dirty="0" err="1" smtClean="0"/>
              <a:t>з</a:t>
            </a:r>
            <a:r>
              <a:rPr lang="ru-RU" sz="2000" i="1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rgbClr val="0000FF"/>
                </a:solidFill>
              </a:rPr>
              <a:t>Не видать конца и края      </a:t>
            </a:r>
            <a:r>
              <a:rPr lang="ru-RU" sz="2000" i="1" dirty="0" smtClean="0">
                <a:solidFill>
                  <a:srgbClr val="0000FF"/>
                </a:solidFill>
              </a:rPr>
              <a:t>         </a:t>
            </a:r>
            <a:r>
              <a:rPr lang="ru-RU" sz="2000" i="1" dirty="0" smtClean="0"/>
              <a:t>[</a:t>
            </a:r>
            <a:r>
              <a:rPr lang="ru-RU" sz="2000" i="1" dirty="0" err="1" smtClean="0"/>
              <a:t>ц</a:t>
            </a:r>
            <a:r>
              <a:rPr lang="ru-RU" sz="2000" i="1" dirty="0" smtClean="0"/>
              <a:t>, </a:t>
            </a:r>
            <a:r>
              <a:rPr lang="ru-RU" sz="2000" i="1" dirty="0" err="1" smtClean="0"/>
              <a:t>р</a:t>
            </a:r>
            <a:r>
              <a:rPr lang="ru-RU" sz="2000" i="1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rgbClr val="0000FF"/>
                </a:solidFill>
              </a:rPr>
              <a:t>Только синь сосет глаза.     </a:t>
            </a:r>
            <a:r>
              <a:rPr lang="ru-RU" sz="2000" i="1" dirty="0" smtClean="0">
                <a:solidFill>
                  <a:srgbClr val="0000FF"/>
                </a:solidFill>
              </a:rPr>
              <a:t>        </a:t>
            </a:r>
            <a:r>
              <a:rPr lang="ru-RU" sz="2000" i="1" dirty="0" smtClean="0"/>
              <a:t>[</a:t>
            </a:r>
            <a:r>
              <a:rPr lang="ru-RU" sz="2000" i="1" dirty="0" smtClean="0"/>
              <a:t>с’ с </a:t>
            </a:r>
            <a:r>
              <a:rPr lang="ru-RU" sz="2000" i="1" dirty="0" err="1" smtClean="0"/>
              <a:t>с</a:t>
            </a:r>
            <a:r>
              <a:rPr lang="ru-RU" sz="2000" i="1" dirty="0" smtClean="0"/>
              <a:t>’ </a:t>
            </a:r>
            <a:r>
              <a:rPr lang="ru-RU" sz="2000" i="1" dirty="0" err="1" smtClean="0"/>
              <a:t>з</a:t>
            </a:r>
            <a:r>
              <a:rPr lang="ru-RU" sz="2000" i="1" dirty="0" smtClean="0"/>
              <a:t>]</a:t>
            </a:r>
          </a:p>
          <a:p>
            <a:pPr>
              <a:lnSpc>
                <a:spcPct val="150000"/>
              </a:lnSpc>
            </a:pPr>
            <a:r>
              <a:rPr lang="ru-RU" sz="2000" i="1" dirty="0" smtClean="0">
                <a:solidFill>
                  <a:srgbClr val="0000FF"/>
                </a:solidFill>
              </a:rPr>
              <a:t>                                (С. Есенин.)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3857620" y="3643314"/>
            <a:ext cx="714380" cy="1000132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Ассонанс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428736"/>
            <a:ext cx="70723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FF00"/>
                </a:solidFill>
              </a:rPr>
              <a:t>одна из форм звуковой организации речи, относящаяся к так называемым звуковым повторам и заключающаяся в симметрическом повторении однородных </a:t>
            </a:r>
            <a:r>
              <a:rPr lang="ru-RU" sz="2400" u="sng" dirty="0" smtClean="0">
                <a:solidFill>
                  <a:srgbClr val="FFFF00"/>
                </a:solidFill>
              </a:rPr>
              <a:t>гласных звуков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3714752"/>
            <a:ext cx="721523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00FF"/>
                </a:solidFill>
              </a:rPr>
              <a:t>Скучно нам слушать осеннюю вьюгу.   </a:t>
            </a:r>
            <a:r>
              <a:rPr lang="ru-RU" sz="3200" i="1" dirty="0" smtClean="0">
                <a:solidFill>
                  <a:srgbClr val="FF9900"/>
                </a:solidFill>
              </a:rPr>
              <a:t>[у </a:t>
            </a:r>
            <a:r>
              <a:rPr lang="ru-RU" sz="3200" i="1" dirty="0" err="1" smtClean="0">
                <a:solidFill>
                  <a:srgbClr val="FF9900"/>
                </a:solidFill>
              </a:rPr>
              <a:t>у</a:t>
            </a:r>
            <a:r>
              <a:rPr lang="ru-RU" sz="3200" i="1" dirty="0" smtClean="0">
                <a:solidFill>
                  <a:srgbClr val="FF9900"/>
                </a:solidFill>
              </a:rPr>
              <a:t> </a:t>
            </a:r>
            <a:r>
              <a:rPr lang="ru-RU" sz="3200" i="1" dirty="0" err="1" smtClean="0">
                <a:solidFill>
                  <a:srgbClr val="FF9900"/>
                </a:solidFill>
              </a:rPr>
              <a:t>у</a:t>
            </a:r>
            <a:r>
              <a:rPr lang="ru-RU" sz="3200" i="1" dirty="0" smtClean="0">
                <a:solidFill>
                  <a:srgbClr val="FF9900"/>
                </a:solidFill>
              </a:rPr>
              <a:t> </a:t>
            </a:r>
            <a:r>
              <a:rPr lang="ru-RU" sz="3200" i="1" dirty="0" err="1" smtClean="0">
                <a:solidFill>
                  <a:srgbClr val="FF9900"/>
                </a:solidFill>
              </a:rPr>
              <a:t>у</a:t>
            </a:r>
            <a:r>
              <a:rPr lang="ru-RU" sz="3200" i="1" dirty="0" smtClean="0">
                <a:solidFill>
                  <a:srgbClr val="FF9900"/>
                </a:solidFill>
              </a:rPr>
              <a:t>]</a:t>
            </a:r>
            <a:endParaRPr lang="ru-RU" i="1" dirty="0" smtClean="0">
              <a:solidFill>
                <a:srgbClr val="FF9900"/>
              </a:solidFill>
            </a:endParaRPr>
          </a:p>
          <a:p>
            <a:pPr>
              <a:lnSpc>
                <a:spcPct val="150000"/>
              </a:lnSpc>
            </a:pPr>
            <a:r>
              <a:rPr lang="ru-RU" sz="2400" i="1" dirty="0" smtClean="0">
                <a:solidFill>
                  <a:srgbClr val="0000FF"/>
                </a:solidFill>
              </a:rPr>
              <a:t>                                            (Н. А. Некрасов.)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ТРОПЫ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1500174"/>
            <a:ext cx="7715304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3200" b="1" dirty="0" smtClean="0">
                <a:solidFill>
                  <a:srgbClr val="FFC000"/>
                </a:solidFill>
              </a:rPr>
              <a:t>слова </a:t>
            </a:r>
            <a:r>
              <a:rPr lang="ru-RU" sz="3200" b="1" dirty="0" smtClean="0">
                <a:solidFill>
                  <a:srgbClr val="FFC000"/>
                </a:solidFill>
              </a:rPr>
              <a:t>и выражения, употребленные в переносном значении в целях создания художественного образа</a:t>
            </a:r>
            <a:endParaRPr lang="ru-RU" sz="3200" b="1" dirty="0">
              <a:solidFill>
                <a:srgbClr val="FFC000"/>
              </a:solidFill>
            </a:endParaRPr>
          </a:p>
        </p:txBody>
      </p:sp>
      <p:pic>
        <p:nvPicPr>
          <p:cNvPr id="1026" name="Picture 2" descr="C:\Program Files\Microsoft Office\MEDIA\CAGCAT10\j0299125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572008"/>
            <a:ext cx="1100023" cy="1805026"/>
          </a:xfrm>
          <a:prstGeom prst="rect">
            <a:avLst/>
          </a:prstGeom>
          <a:noFill/>
        </p:spPr>
      </p:pic>
    </p:spTree>
  </p:cSld>
  <p:clrMapOvr>
    <a:masterClrMapping/>
  </p:clrMapOvr>
  <p:transition advTm="4000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Звукоподражание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428736"/>
            <a:ext cx="75724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solidFill>
                  <a:srgbClr val="FFFF00"/>
                </a:solidFill>
              </a:rPr>
              <a:t>употребление слов, напоминающих по своему звучанию слуховые впечатления от изображаемого явления или </a:t>
            </a:r>
            <a:r>
              <a:rPr lang="ru-RU" sz="2400" dirty="0" smtClean="0">
                <a:solidFill>
                  <a:srgbClr val="FFFF00"/>
                </a:solidFill>
              </a:rPr>
              <a:t>предмета</a:t>
            </a:r>
            <a:endParaRPr lang="ru-RU" sz="2400" i="1" dirty="0" smtClean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3105835"/>
            <a:ext cx="6572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6600FF"/>
                </a:solidFill>
              </a:rPr>
              <a:t>Например: </a:t>
            </a:r>
            <a:r>
              <a:rPr lang="ru-RU" sz="2800" i="1" dirty="0" smtClean="0"/>
              <a:t>шорох, </a:t>
            </a:r>
            <a:r>
              <a:rPr lang="ru-RU" sz="2800" i="1" dirty="0" err="1" smtClean="0"/>
              <a:t>цоконье</a:t>
            </a:r>
            <a:r>
              <a:rPr lang="ru-RU" sz="2800" i="1" dirty="0" smtClean="0"/>
              <a:t>, бренчанье, </a:t>
            </a:r>
            <a:r>
              <a:rPr lang="ru-RU" sz="2800" i="1" dirty="0" smtClean="0"/>
              <a:t>  </a:t>
            </a:r>
            <a:endParaRPr lang="ru-RU" sz="2800" i="1" dirty="0" smtClean="0"/>
          </a:p>
          <a:p>
            <a:r>
              <a:rPr lang="ru-RU" sz="2800" i="1" dirty="0" smtClean="0"/>
              <a:t>                    тиканье</a:t>
            </a:r>
            <a:r>
              <a:rPr lang="ru-RU" sz="2800" i="1" dirty="0" smtClean="0"/>
              <a:t>, чириканье и т. д.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4572008"/>
            <a:ext cx="5786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00FF"/>
                </a:solidFill>
              </a:rPr>
              <a:t>Полночной порою в болотной глуши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rgbClr val="0000FF"/>
                </a:solidFill>
              </a:rPr>
              <a:t>Чуть слышно, бесшумно шуршат камыши.</a:t>
            </a:r>
          </a:p>
          <a:p>
            <a:pPr algn="r"/>
            <a:r>
              <a:rPr lang="ru-RU" sz="2400" dirty="0" smtClean="0">
                <a:solidFill>
                  <a:srgbClr val="0000FF"/>
                </a:solidFill>
              </a:rPr>
              <a:t>(К.Бальмонт)</a:t>
            </a:r>
            <a:endParaRPr lang="ru-RU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rgbClr val="FFCC00"/>
                </a:solidFill>
                <a:latin typeface="Monotype Corsiva" pitchFamily="66" charset="0"/>
              </a:rPr>
              <a:t>Эпитет</a:t>
            </a:r>
            <a:endParaRPr lang="ru-RU" sz="5400" dirty="0">
              <a:solidFill>
                <a:srgbClr val="FFCC00"/>
              </a:solidFill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14356"/>
            <a:ext cx="9144000" cy="5595004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FFC000"/>
                </a:solidFill>
                <a:latin typeface="+mj-lt"/>
              </a:rPr>
              <a:t>художественное определение, ярко и образно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FFC000"/>
                </a:solidFill>
                <a:latin typeface="+mj-lt"/>
              </a:rPr>
              <a:t>рисующее наиболее существенный признак</a:t>
            </a:r>
          </a:p>
          <a:p>
            <a:pPr algn="just">
              <a:buNone/>
            </a:pPr>
            <a:r>
              <a:rPr lang="ru-RU" b="1" dirty="0" smtClean="0">
                <a:solidFill>
                  <a:srgbClr val="FFC000"/>
                </a:solidFill>
                <a:latin typeface="+mj-lt"/>
              </a:rPr>
              <a:t>предмета или явления.</a:t>
            </a:r>
          </a:p>
          <a:p>
            <a:pPr algn="just">
              <a:buNone/>
            </a:pPr>
            <a:endParaRPr lang="ru-RU" b="1" dirty="0" smtClean="0">
              <a:solidFill>
                <a:srgbClr val="FFC000"/>
              </a:solidFill>
            </a:endParaRPr>
          </a:p>
          <a:p>
            <a:pPr algn="just">
              <a:buNone/>
            </a:pPr>
            <a:r>
              <a:rPr lang="ru-RU" b="1" i="1" u="sng" dirty="0" smtClean="0">
                <a:solidFill>
                  <a:srgbClr val="0000FF"/>
                </a:solidFill>
              </a:rPr>
              <a:t>    Сквозь волнистые туманы пробирается луна, на</a:t>
            </a:r>
          </a:p>
          <a:p>
            <a:pPr>
              <a:buNone/>
            </a:pPr>
            <a:r>
              <a:rPr lang="ru-RU" b="1" i="1" u="sng" dirty="0" smtClean="0">
                <a:solidFill>
                  <a:srgbClr val="0000FF"/>
                </a:solidFill>
              </a:rPr>
              <a:t>     печальные поляны льет печально свет она</a:t>
            </a:r>
            <a:r>
              <a:rPr lang="ru-RU" b="1" i="1" dirty="0" smtClean="0">
                <a:solidFill>
                  <a:srgbClr val="0000FF"/>
                </a:solidFill>
              </a:rPr>
              <a:t>.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0000FF"/>
                </a:solidFill>
              </a:rPr>
              <a:t>(А.С.Пушкин)</a:t>
            </a:r>
          </a:p>
          <a:p>
            <a:pPr algn="just">
              <a:buNone/>
            </a:pPr>
            <a:r>
              <a:rPr lang="ru-RU" b="1" i="1" u="sng" dirty="0" smtClean="0">
                <a:solidFill>
                  <a:srgbClr val="FF0000"/>
                </a:solidFill>
              </a:rPr>
              <a:t>Золото, золото сердце народное. </a:t>
            </a:r>
          </a:p>
          <a:p>
            <a:pPr algn="r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(Н.А.Некрасов)</a:t>
            </a:r>
          </a:p>
          <a:p>
            <a:pPr algn="just">
              <a:buNone/>
            </a:pP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2050" name="Picture 2" descr="C:\Documents and Settings\OEM\Мои документы\РЛМ\2010-2011 уч.г\школа\2644395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29454" y="5143512"/>
            <a:ext cx="1500198" cy="146173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Метафора</a:t>
            </a:r>
            <a:r>
              <a:rPr kumimoji="0" lang="ru-RU" sz="4000" b="0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   это перенос названия с одного предмета на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другой на основании их сходства.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071934" y="1357298"/>
            <a:ext cx="1225015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285993"/>
            <a:ext cx="89297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C00FF"/>
                </a:solidFill>
              </a:rPr>
              <a:t>Одно из самых ярких средств выразительности; действенный и экономный способ выражения образной мысли.</a:t>
            </a:r>
            <a:endParaRPr lang="ru-RU" sz="2400" b="1" dirty="0">
              <a:solidFill>
                <a:srgbClr val="CC00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8596" y="3929066"/>
            <a:ext cx="292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00FF"/>
                </a:solidFill>
              </a:rPr>
              <a:t>Утро года  </a:t>
            </a:r>
            <a:r>
              <a:rPr lang="ru-RU" b="1" dirty="0" smtClean="0">
                <a:solidFill>
                  <a:srgbClr val="0000FF"/>
                </a:solidFill>
              </a:rPr>
              <a:t>(А.С.Пушкин)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450057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u="sng" dirty="0" smtClean="0">
                <a:solidFill>
                  <a:srgbClr val="0000FF"/>
                </a:solidFill>
              </a:rPr>
              <a:t>Вот охватывает ветер стаи волн объятьем крепким и бросает их с размаха в дикой злобе на утесы, разбивая в пыль и брызги изумрудные громады. </a:t>
            </a:r>
            <a:r>
              <a:rPr lang="ru-RU" dirty="0" smtClean="0">
                <a:solidFill>
                  <a:srgbClr val="0000FF"/>
                </a:solidFill>
              </a:rPr>
              <a:t> (М.Горький)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14" name="Стрелка вниз 13"/>
          <p:cNvSpPr/>
          <p:nvPr/>
        </p:nvSpPr>
        <p:spPr>
          <a:xfrm>
            <a:off x="1285852" y="3571876"/>
            <a:ext cx="714380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1071538" y="3143248"/>
            <a:ext cx="1271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1) простая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57818" y="3214686"/>
            <a:ext cx="16878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2) разверну</a:t>
            </a:r>
            <a:r>
              <a:rPr lang="ru-RU" dirty="0" smtClean="0">
                <a:solidFill>
                  <a:srgbClr val="0070C0"/>
                </a:solidFill>
              </a:rPr>
              <a:t>тая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5786446" y="3786190"/>
            <a:ext cx="78581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857224" y="4572008"/>
            <a:ext cx="1737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3) лексическая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4282" y="6000768"/>
            <a:ext cx="47208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Стальное перо; стрелка часов; лист бумаги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1357290" y="5143512"/>
            <a:ext cx="642942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42" name="Picture 2" descr="C:\Documents and Settings\OEM\Мои документы\РЛМ\2010-2011 уч.г\школа\678208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5286388"/>
            <a:ext cx="1028700" cy="1276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C000"/>
                </a:solidFill>
                <a:effectLst/>
                <a:latin typeface="Monotype Corsiva" pitchFamily="66" charset="0"/>
              </a:rPr>
              <a:t>Метонимия</a:t>
            </a:r>
            <a:endParaRPr lang="ru-RU" sz="5400" dirty="0">
              <a:solidFill>
                <a:srgbClr val="FFC000"/>
              </a:solidFill>
              <a:effectLst/>
              <a:latin typeface="Monotype Corsiva" pitchFamily="66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1214422"/>
            <a:ext cx="892971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перенос названия с одного предмета на другой на основе их смежности.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286116" y="2000240"/>
            <a:ext cx="21800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Связь может быть: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14282" y="2643182"/>
            <a:ext cx="37742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между предметом и материалом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214810" y="2571744"/>
            <a:ext cx="492919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то на серебре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золоте едал.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(А.С.Грибоедов)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4286248" y="2714620"/>
            <a:ext cx="785818" cy="214314"/>
          </a:xfrm>
          <a:prstGeom prst="rightArrow">
            <a:avLst/>
          </a:prstGeom>
          <a:solidFill>
            <a:srgbClr val="E450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3500438"/>
            <a:ext cx="40794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между содержимым и содержащим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285720" y="4214818"/>
            <a:ext cx="299030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между действием и орудием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57158" y="5000636"/>
            <a:ext cx="34259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между автором и произведением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00034" y="5786454"/>
            <a:ext cx="265989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между местом и людьми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143504" y="3571876"/>
            <a:ext cx="3800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три тарелки съел.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(И.А.Крылов)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4429124" y="4214818"/>
            <a:ext cx="4485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Его перо любовью дышит.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(А.С.Пушкин)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4714877" y="4929198"/>
            <a:ext cx="44291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Читал охотно </a:t>
            </a:r>
            <a:r>
              <a:rPr kumimoji="0" lang="ru-RU" b="1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Апулея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Цицерона не читал.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(А.С.Пушкин)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00562" y="5929330"/>
            <a:ext cx="26240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u="sng" dirty="0" smtClean="0">
                <a:solidFill>
                  <a:srgbClr val="0000FF"/>
                </a:solidFill>
              </a:rPr>
              <a:t>Город шумел. </a:t>
            </a:r>
            <a:r>
              <a:rPr lang="ru-RU" b="1" dirty="0" smtClean="0">
                <a:solidFill>
                  <a:srgbClr val="0000FF"/>
                </a:solidFill>
              </a:rPr>
              <a:t>(</a:t>
            </a:r>
            <a:r>
              <a:rPr lang="ru-RU" b="1" dirty="0" err="1" smtClean="0">
                <a:solidFill>
                  <a:srgbClr val="0000FF"/>
                </a:solidFill>
              </a:rPr>
              <a:t>Ю.Олеша</a:t>
            </a:r>
            <a:r>
              <a:rPr lang="ru-RU" b="1" dirty="0" smtClean="0">
                <a:solidFill>
                  <a:srgbClr val="0000FF"/>
                </a:solidFill>
              </a:rPr>
              <a:t>)</a:t>
            </a: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4143372" y="3643314"/>
            <a:ext cx="857256" cy="214314"/>
          </a:xfrm>
          <a:prstGeom prst="rightArrow">
            <a:avLst/>
          </a:prstGeom>
          <a:solidFill>
            <a:srgbClr val="E450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>
            <a:off x="3357554" y="4286256"/>
            <a:ext cx="785818" cy="214314"/>
          </a:xfrm>
          <a:prstGeom prst="rightArrow">
            <a:avLst/>
          </a:prstGeom>
          <a:solidFill>
            <a:srgbClr val="E450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>
            <a:off x="3857620" y="5072074"/>
            <a:ext cx="857256" cy="214314"/>
          </a:xfrm>
          <a:prstGeom prst="rightArrow">
            <a:avLst/>
          </a:prstGeom>
          <a:solidFill>
            <a:srgbClr val="E450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3643306" y="6000768"/>
            <a:ext cx="857256" cy="214314"/>
          </a:xfrm>
          <a:prstGeom prst="rightArrow">
            <a:avLst/>
          </a:prstGeom>
          <a:solidFill>
            <a:srgbClr val="E450C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218" name="Picture 2" descr="C:\Documents and Settings\OEM\Мои документы\РЛМ\2010-2011 уч.г\школа\26443951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9554" y="0"/>
            <a:ext cx="1214446" cy="118330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33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Сравнение</a:t>
            </a:r>
            <a:endParaRPr lang="ru-RU" sz="5400" dirty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500034" y="857232"/>
            <a:ext cx="8001056" cy="1287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CC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это один из простейших тропов, в котором используется сопоставление одного предмета или явления с другим для художественного описания первого.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CC00"/>
              </a:solidFill>
              <a:effectLst/>
              <a:latin typeface="+mj-lt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285720" y="2285992"/>
            <a:ext cx="8501122" cy="216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Ах, злые языки страшнее пистолета!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(А. С. Грибоедов.)</a:t>
            </a:r>
            <a:endParaRPr kumimoji="0" lang="ru-RU" b="1" i="1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стоит, словно зеркало, пруд, отражая свои берега.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(И.Бунин)</a:t>
            </a:r>
            <a:endParaRPr kumimoji="0" lang="ru-RU" b="1" i="1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Уж озимь яркая блеснула изумрудом.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(П.Греков)</a:t>
            </a:r>
            <a:endParaRPr kumimoji="0" lang="ru-RU" b="1" i="1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Дум, подобно белой тройке, Скачет в облако наверх. </a:t>
            </a:r>
            <a:r>
              <a:rPr kumimoji="0" lang="ru-RU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(Н.Заболоцкий)</a:t>
            </a:r>
            <a:endParaRPr kumimoji="0" lang="ru-RU" b="1" i="1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22860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1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4286256"/>
            <a:ext cx="5357850" cy="2345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rgbClr val="E450C4"/>
                </a:solidFill>
              </a:rPr>
              <a:t>Придают тексту образность, эмоциональность, делают отвлеченные понятия «зримыми» и конкретными, являются средством характеристики предмета. лица.</a:t>
            </a:r>
            <a:endParaRPr lang="ru-RU" sz="2000" b="1" dirty="0">
              <a:solidFill>
                <a:srgbClr val="E450C4"/>
              </a:solidFill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>
            <a:off x="142844" y="1785926"/>
            <a:ext cx="2000264" cy="407196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8194" name="Picture 2" descr="C:\Documents and Settings\OEM\Мои документы\РЛМ\2010-2011 уч.г\школа\958898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15272" y="1857364"/>
            <a:ext cx="966790" cy="116316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  <a:latin typeface="Monotype Corsiva" pitchFamily="66" charset="0"/>
              </a:rPr>
              <a:t>Олицетворение</a:t>
            </a:r>
            <a:endParaRPr lang="ru-RU" sz="5400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1000068" y="1285860"/>
            <a:ext cx="814393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наделение неодушевленных предметов и явлений природы признаками и свойствами человека.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+mj-lt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3929066"/>
            <a:ext cx="457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Забормотал спросонья гром. </a:t>
            </a:r>
            <a:r>
              <a:rPr kumimoji="0" lang="ru-RU" sz="24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4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К. Паустовский.)</a:t>
            </a:r>
            <a:endParaRPr kumimoji="0" lang="ru-RU" sz="3200" b="1" i="0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143372" y="400050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400" b="1" i="1" u="sng" dirty="0" smtClean="0">
                <a:solidFill>
                  <a:srgbClr val="0000FF"/>
                </a:solidFill>
              </a:rPr>
              <a:t>Ночевала тучка золотая на груди утеса-великана. </a:t>
            </a:r>
            <a:r>
              <a:rPr lang="ru-RU" sz="2400" b="1" i="1" dirty="0" smtClean="0">
                <a:solidFill>
                  <a:srgbClr val="0000FF"/>
                </a:solidFill>
              </a:rPr>
              <a:t>(М.Ю.Лермонтов)</a:t>
            </a:r>
            <a:endParaRPr lang="ru-RU" sz="2400" b="1" i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535782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2400" b="1" i="1" u="sng" dirty="0" smtClean="0">
                <a:solidFill>
                  <a:srgbClr val="0000FF"/>
                </a:solidFill>
              </a:rPr>
              <a:t>Руки милой – пара лебедей – в золоте волос моих ныряют.  </a:t>
            </a:r>
            <a:r>
              <a:rPr lang="ru-RU" sz="2400" b="1" dirty="0" smtClean="0">
                <a:solidFill>
                  <a:srgbClr val="0000FF"/>
                </a:solidFill>
              </a:rPr>
              <a:t>(С.А.Есенин)</a:t>
            </a:r>
            <a:endParaRPr lang="ru-RU" sz="2000" b="1" dirty="0">
              <a:solidFill>
                <a:srgbClr val="0000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3306" y="221455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rgbClr val="E450C4"/>
                </a:solidFill>
              </a:rPr>
              <a:t>Помогает раскрыть наиболее характерный признак изображаемого предмета или явления.</a:t>
            </a:r>
            <a:endParaRPr lang="ru-RU" sz="2400" b="1" dirty="0">
              <a:solidFill>
                <a:srgbClr val="E450C4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0" y="714356"/>
            <a:ext cx="2071670" cy="22860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7170" name="Picture 2" descr="C:\Documents and Settings\OEM\Мои документы\РЛМ\2010-2011 уч.г\школа\7996677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929197"/>
            <a:ext cx="1857388" cy="176248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14348" y="214290"/>
            <a:ext cx="304121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Гипербола </a:t>
            </a:r>
            <a:endParaRPr lang="ru-RU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86446" y="214290"/>
            <a:ext cx="23599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Литота</a:t>
            </a:r>
            <a:endParaRPr lang="ru-RU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714876" y="1357298"/>
            <a:ext cx="421481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CC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образное выражение, уменьшающее размеры, силу, значение описываемого. Литоту еще называют обратной гиперболой.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CC00"/>
              </a:solidFill>
              <a:effectLst/>
              <a:latin typeface="+mj-lt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428736"/>
            <a:ext cx="41433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CC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образное выражение, состоящее в преувеличении размеров, силы, красоты, значения описываемого.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CC00"/>
              </a:solidFill>
              <a:effectLst/>
              <a:latin typeface="+mj-lt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29124" y="5000636"/>
            <a:ext cx="4714876" cy="14216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Ваш шпиц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прелестный шпиц, не более наперстка.  </a:t>
            </a:r>
            <a:r>
              <a:rPr kumimoji="0" lang="ru-RU" sz="2000" b="1" i="1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(А.С.Грибоедов) </a:t>
            </a:r>
            <a:endParaRPr kumimoji="0" lang="ru-RU" sz="2000" b="1" i="0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Мальчик-с-пальчик</a:t>
            </a:r>
            <a:endParaRPr kumimoji="0" lang="ru-RU" sz="2000" b="1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5011341"/>
            <a:ext cx="4286280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сто сорок солнц закат пылал.  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(В.Маяковский)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1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Мою любовь, широкую, как море, вместить не могут жизни берега. </a:t>
            </a:r>
            <a:endParaRPr kumimoji="0" lang="ru-RU" sz="1100" b="1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57356" y="3500438"/>
            <a:ext cx="4857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E450C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Являются средством идейно-эмоциональной оценки предмета речи.</a:t>
            </a:r>
            <a:endParaRPr lang="ru-RU" sz="2400" b="1" dirty="0">
              <a:solidFill>
                <a:srgbClr val="E450C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3786182" y="1142984"/>
            <a:ext cx="1071570" cy="2143140"/>
          </a:xfrm>
          <a:prstGeom prst="down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146" name="Picture 2" descr="C:\Documents and Settings\OEM\Мои документы\РЛМ\2010-2011 уч.г\школа\958898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3143248"/>
            <a:ext cx="1143008" cy="137518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0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71546"/>
          </a:xfrm>
        </p:spPr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FF00"/>
                </a:solidFill>
                <a:latin typeface="Monotype Corsiva" pitchFamily="66" charset="0"/>
              </a:rPr>
              <a:t>Перифраз</a:t>
            </a:r>
            <a:endParaRPr lang="ru-RU" sz="5400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500034" y="1000108"/>
            <a:ext cx="7858180" cy="958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описательное выражение, употребляемое вместо того или иного слова или словосочетания.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+mj-lt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571473" y="2071678"/>
            <a:ext cx="75724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Так, А. С. Пушкин вместо слова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осень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пишет: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Унылая пора, очей очарованье.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785786" y="3000372"/>
            <a:ext cx="72866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Лермонтов в стихотворении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смерть поэта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 Пушкина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невольник чести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раскрывая тем самым причины его трагической гибели и выражая свое отношение к нему.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Схема 7"/>
          <p:cNvGraphicFramePr/>
          <p:nvPr/>
        </p:nvGraphicFramePr>
        <p:xfrm>
          <a:off x="785786" y="4286256"/>
          <a:ext cx="7429552" cy="2214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122" name="Picture 2" descr="C:\Documents and Settings\OEM\Мои документы\РЛМ\2010-2011 уч.г\школа\67820804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858148" y="214290"/>
            <a:ext cx="1028700" cy="12763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426</TotalTime>
  <Words>1035</Words>
  <PresentationFormat>Экран (4:3)</PresentationFormat>
  <Paragraphs>146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ИЗОБРАЗИТЕЛЬНО-ВЫРАЗИТЕЛЬНЫЕ СРЕДСТВА РУССКОГО ЯЗЫКА</vt:lpstr>
      <vt:lpstr>ТРОПЫ</vt:lpstr>
      <vt:lpstr>Эпитет</vt:lpstr>
      <vt:lpstr>Слайд 4</vt:lpstr>
      <vt:lpstr>Метонимия</vt:lpstr>
      <vt:lpstr>Сравнение</vt:lpstr>
      <vt:lpstr>Олицетворение</vt:lpstr>
      <vt:lpstr>Слайд 8</vt:lpstr>
      <vt:lpstr>Перифраз</vt:lpstr>
      <vt:lpstr>Ирония</vt:lpstr>
      <vt:lpstr>Стилистические фигуры</vt:lpstr>
      <vt:lpstr>Слайд 12</vt:lpstr>
      <vt:lpstr>Антитеза </vt:lpstr>
      <vt:lpstr>Градация </vt:lpstr>
      <vt:lpstr>Параллелизм </vt:lpstr>
      <vt:lpstr>Оксюморон </vt:lpstr>
      <vt:lpstr>Инверсия </vt:lpstr>
      <vt:lpstr>Выразительные средства фонетики</vt:lpstr>
      <vt:lpstr>Ассонанс </vt:lpstr>
      <vt:lpstr>Звукоподражание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XP GAME 2010</cp:lastModifiedBy>
  <cp:revision>47</cp:revision>
  <dcterms:modified xsi:type="dcterms:W3CDTF">2012-01-30T17:13:29Z</dcterms:modified>
</cp:coreProperties>
</file>