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304" r:id="rId3"/>
    <p:sldId id="301" r:id="rId4"/>
    <p:sldId id="300" r:id="rId5"/>
    <p:sldId id="302" r:id="rId6"/>
    <p:sldId id="294" r:id="rId7"/>
    <p:sldId id="257" r:id="rId8"/>
    <p:sldId id="258" r:id="rId9"/>
    <p:sldId id="259" r:id="rId10"/>
    <p:sldId id="260" r:id="rId11"/>
    <p:sldId id="305" r:id="rId12"/>
    <p:sldId id="261" r:id="rId13"/>
    <p:sldId id="278" r:id="rId14"/>
    <p:sldId id="280" r:id="rId15"/>
    <p:sldId id="279" r:id="rId16"/>
    <p:sldId id="262" r:id="rId17"/>
    <p:sldId id="264" r:id="rId18"/>
    <p:sldId id="289" r:id="rId19"/>
    <p:sldId id="295" r:id="rId20"/>
    <p:sldId id="266" r:id="rId21"/>
    <p:sldId id="267" r:id="rId22"/>
    <p:sldId id="263" r:id="rId23"/>
    <p:sldId id="268" r:id="rId24"/>
    <p:sldId id="290" r:id="rId25"/>
    <p:sldId id="291" r:id="rId26"/>
    <p:sldId id="269" r:id="rId27"/>
    <p:sldId id="270" r:id="rId28"/>
    <p:sldId id="292" r:id="rId29"/>
    <p:sldId id="293" r:id="rId30"/>
    <p:sldId id="272" r:id="rId31"/>
    <p:sldId id="306" r:id="rId32"/>
    <p:sldId id="275" r:id="rId33"/>
    <p:sldId id="313" r:id="rId34"/>
    <p:sldId id="296" r:id="rId35"/>
    <p:sldId id="307" r:id="rId36"/>
    <p:sldId id="308" r:id="rId37"/>
    <p:sldId id="309" r:id="rId38"/>
    <p:sldId id="310" r:id="rId39"/>
    <p:sldId id="311" r:id="rId40"/>
    <p:sldId id="312" r:id="rId41"/>
    <p:sldId id="284" r:id="rId42"/>
    <p:sldId id="27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60"/>
  </p:normalViewPr>
  <p:slideViewPr>
    <p:cSldViewPr>
      <p:cViewPr varScale="1">
        <p:scale>
          <a:sx n="33" d="100"/>
          <a:sy n="33" d="100"/>
        </p:scale>
        <p:origin x="-14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56DE2-5088-4768-A092-533DB6BAF44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BCA3E-2877-4865-AB57-CE098CD68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Повторным щелчком мыши включить фрагмент  ролика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3DB1B-9E9B-4A54-9000-A7AEB704662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FA9101-2A15-41E0-9F97-DEC7AF5A555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Щелчком мыши включить фильм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03C01-7C4D-4B30-A4B1-07D3C9E7F1F7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008810-DE16-4656-AADD-E9FC17FBCFE6}" type="slidenum">
              <a:rPr lang="ru-RU"/>
              <a:pPr/>
              <a:t>28</a:t>
            </a:fld>
            <a:endParaRPr lang="ru-RU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4DE2D-1367-4334-AA93-278785B9269C}" type="slidenum">
              <a:rPr lang="ru-RU"/>
              <a:pPr/>
              <a:t>29</a:t>
            </a:fld>
            <a:endParaRPr lang="ru-RU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FA9101-2A15-41E0-9F97-DEC7AF5A5553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3DB1B-9E9B-4A54-9000-A7AEB7046620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3DB1B-9E9B-4A54-9000-A7AEB7046620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FA9101-2A15-41E0-9F97-DEC7AF5A5553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9BBC16-2CA8-4D53-A0CC-A6F70054EE5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BCA3E-2877-4865-AB57-CE098CD68D5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76238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8735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E89F0FA-FBAD-42FD-A9A5-7DA095FB7F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B16D9DB-EC13-47A7-9436-92697B87AC50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AD1FDDF-AEC3-4E21-91C3-D4CD1B43F4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audio" Target="file:///J:\&#1091;&#1088;&#1086;&#1082;&#1080;(1)\&#1086;&#1082;&#1088;&#1091;&#1078;&#1072;&#1102;&#1097;&#1080;&#1081;%20&#1084;&#1080;&#1088;\&#1080;&#1089;&#1090;&#1086;&#1088;&#1080;&#1103;\&#1086;&#1090;%20&#1076;&#1088;&#1077;&#1074;&#1085;&#1077;&#1081;%20&#1088;&#1091;&#1089;&#1080;%20&#1082;%20&#1077;&#1076;&#1080;&#1085;&#1086;&#1081;%20&#1056;&#1086;&#1089;&#1089;&#1080;&#1080;\&#1082;&#1086;&#1083;&#1086;&#1082;.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hyperlink" Target="&#1082;&#1086;&#1083;&#1086;&#1082;.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91;&#1088;&#1086;&#1082;&#1080;(1)\&#1086;&#1082;&#1088;&#1091;&#1078;&#1072;&#1102;&#1097;&#1080;&#1081;%20&#1084;&#1080;&#1088;\&#1080;&#1089;&#1090;&#1086;&#1088;&#1080;&#1103;\&#1086;&#1090;%20&#1076;&#1088;&#1077;&#1074;&#1085;&#1077;&#1081;%20&#1088;&#1091;&#1089;&#1080;%20&#1082;%20&#1077;&#1076;&#1080;&#1085;&#1086;&#1081;%20&#1056;&#1086;&#1089;&#1089;&#1080;&#1080;\05%20&#1044;&#1086;&#1088;&#1086;&#1078;&#1082;&#1072;%205.wma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1091;&#1088;&#1086;&#1082;&#1080;(1)\&#1086;&#1082;&#1088;&#1091;&#1078;&#1072;&#1102;&#1097;&#1080;&#1081;%20&#1084;&#1080;&#1088;\&#1080;&#1089;&#1090;&#1086;&#1088;&#1080;&#1103;\&#1086;&#1090;%20&#1076;&#1088;&#1077;&#1074;&#1085;&#1077;&#1081;%20&#1088;&#1091;&#1089;&#1080;%20&#1082;%20&#1077;&#1076;&#1080;&#1085;&#1086;&#1081;%20&#1056;&#1086;&#1089;&#1089;&#1080;&#1080;\&#1055;&#1086;&#1077;&#1076;&#1080;&#1085;&#1086;&#1082;.wmv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likovsky.info/" TargetMode="External"/><Relationship Id="rId7" Type="http://schemas.openxmlformats.org/officeDocument/2006/relationships/hyperlink" Target="http://www.neizvestniy-geniy.ru/cat/music/bardi/138980.html?p=38&amp;orderBy=0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g-znanie.ru/print.php?nid=788" TargetMode="External"/><Relationship Id="rId5" Type="http://schemas.openxmlformats.org/officeDocument/2006/relationships/hyperlink" Target="http://manger.ru/ot/14/kul7.htm" TargetMode="External"/><Relationship Id="rId4" Type="http://schemas.openxmlformats.org/officeDocument/2006/relationships/hyperlink" Target="http://newzz.in.ua/main/1148823826-kulikovskaja-bitva-1380-god-den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9</a:t>
            </a:r>
            <a:r>
              <a:rPr lang="ru-RU" b="1" dirty="0" smtClean="0"/>
              <a:t>. От Древней Руси к единой России 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286380" y="6072206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 «Школа 2100»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01371814_titu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571479"/>
            <a:ext cx="4286280" cy="604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929190" y="1357298"/>
            <a:ext cx="37862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Юность Дмитрия Ивановича прошла в боях и походах. Поэтому военачальником он был опытным.  Отношения Дмитрия с Ордой  всё время обострялись, и наконец он отказался выплачивать дань.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500174"/>
            <a:ext cx="85011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а) боязнь,  страх,  испуг,  ужас;</a:t>
            </a:r>
          </a:p>
          <a:p>
            <a:r>
              <a:rPr lang="ru-RU" sz="4000" b="1" dirty="0" smtClean="0"/>
              <a:t>б)	гордость;</a:t>
            </a:r>
          </a:p>
          <a:p>
            <a:r>
              <a:rPr lang="ru-RU" sz="4000" b="1" dirty="0" smtClean="0"/>
              <a:t>в)	удивление, недоумение;</a:t>
            </a:r>
          </a:p>
          <a:p>
            <a:r>
              <a:rPr lang="ru-RU" sz="4000" b="1" dirty="0" smtClean="0"/>
              <a:t>г)	радость.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428604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Укажи, какие чувства у тебя возникнут:</a:t>
            </a:r>
            <a:endParaRPr lang="ru-RU" sz="36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42910" y="4429132"/>
            <a:ext cx="7786742" cy="17859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</a:rPr>
              <a:t>Предположите, как отреагировали татары на дерзость московского князя?</a:t>
            </a:r>
            <a:endParaRPr lang="ru-RU" sz="3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м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428604"/>
            <a:ext cx="5072098" cy="5813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3000372"/>
            <a:ext cx="3143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1380</a:t>
            </a:r>
            <a:r>
              <a:rPr lang="ru-RU" sz="2400" dirty="0" smtClean="0"/>
              <a:t> году огромное ордынское войско во главе с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Мамаем</a:t>
            </a:r>
            <a:r>
              <a:rPr lang="ru-RU" sz="2400" dirty="0" smtClean="0"/>
              <a:t> двинулось на Русь.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286248" y="6143644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Хан </a:t>
            </a: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амай. </a:t>
            </a:r>
            <a:r>
              <a:rPr lang="ru-RU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Моторин</a:t>
            </a: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6578" y="142852"/>
            <a:ext cx="2143140" cy="671514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Недалеко от Москвы, среди дремучих лесов, появился Троицкий монастырь. Его основал монах </a:t>
            </a:r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Сергий Радонежский</a:t>
            </a:r>
            <a:r>
              <a:rPr lang="ru-RU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. Он призывал людей забыть ссоры и обиды. Смягчить свои сердца и проявить милость друг к другу.</a:t>
            </a:r>
            <a:endParaRPr lang="ru-RU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2" descr="D:\Светлана\картинки\Окружающий мир\С. Радонежский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0042"/>
            <a:ext cx="6500858" cy="602396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колок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00034" y="6553200"/>
            <a:ext cx="304800" cy="3048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36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Светлана\картинки\Окружающий мир\Сергий Радонеж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642918"/>
            <a:ext cx="3543300" cy="5715000"/>
          </a:xfrm>
          <a:prstGeom prst="rect">
            <a:avLst/>
          </a:prstGeom>
          <a:noFill/>
        </p:spPr>
      </p:pic>
      <p:pic>
        <p:nvPicPr>
          <p:cNvPr id="31747" name="Picture 3" descr="D:\Светлана\картинки\Окружающий мир\С.Радонежский и д донсе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642918"/>
            <a:ext cx="4635504" cy="320863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14810" y="3857628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Со всех концов Руси к Сергию шли за советом люди. Как гласит легенда, пришёл к нему и московский князь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Дмитрий Иванович</a:t>
            </a:r>
            <a:r>
              <a:rPr lang="ru-RU" sz="24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. Он решил поднять Русь против Орды.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Светлана\картинки\Окружающий мир\Благословл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6572296" cy="55007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16" y="785794"/>
            <a:ext cx="1979470" cy="550072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Сергий благословил его на этот подвиг и  отправил с князем двух монахов –богатырей- </a:t>
            </a:r>
            <a:r>
              <a:rPr lang="ru-RU" sz="24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Пересвета</a:t>
            </a:r>
            <a:r>
              <a:rPr lang="ru-RU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и </a:t>
            </a:r>
            <a:r>
              <a:rPr lang="ru-RU" sz="24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Ослябю</a:t>
            </a:r>
            <a:r>
              <a:rPr lang="ru-RU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.</a:t>
            </a:r>
            <a:endParaRPr lang="ru-RU" sz="24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ussia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428604"/>
            <a:ext cx="5080000" cy="562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85720" y="571480"/>
            <a:ext cx="32861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На военном совете по предложению князя Дмитрия было решено перейти 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Дон</a:t>
            </a:r>
            <a:r>
              <a:rPr lang="ru-RU" sz="2400" dirty="0" smtClean="0"/>
              <a:t> и принять бой на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Куликовом поле</a:t>
            </a:r>
            <a:r>
              <a:rPr lang="ru-RU" sz="2400" dirty="0" smtClean="0"/>
              <a:t>. Выбор места показывал намерение  русских воинов сражаться до последнего, потому что в ходе боя переправиться назад было невозможно.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25087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500042"/>
            <a:ext cx="8128000" cy="444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786050" y="478632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А.Бубнов. Утро на Куликовом поле.</a:t>
            </a:r>
            <a:endParaRPr lang="ru-RU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072074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Утром 8 сентября 1380 года</a:t>
            </a:r>
            <a:r>
              <a:rPr lang="ru-RU" sz="2400" dirty="0" smtClean="0"/>
              <a:t>, когда рассеялся туман, русские люди  увидели вдалеке расшитый золотом шатёр Мамая, а перед ним неисчислимые полчища ордынцев.</a:t>
            </a:r>
            <a:endParaRPr lang="ru-RU" sz="2400" dirty="0"/>
          </a:p>
        </p:txBody>
      </p:sp>
      <p:pic>
        <p:nvPicPr>
          <p:cNvPr id="6" name="05 Дорожка 5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071934" y="40005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14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38" name="Picture 26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</p:spPr>
      </p:pic>
      <p:sp>
        <p:nvSpPr>
          <p:cNvPr id="141317" name="Rectangle 5"/>
          <p:cNvSpPr>
            <a:spLocks noChangeArrowheads="1"/>
          </p:cNvSpPr>
          <p:nvPr/>
        </p:nvSpPr>
        <p:spPr bwMode="auto">
          <a:xfrm rot="-2005067">
            <a:off x="3733800" y="4648200"/>
            <a:ext cx="914400" cy="228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 rot="-2005067">
            <a:off x="3581400" y="4419600"/>
            <a:ext cx="914400" cy="228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0" y="533400"/>
            <a:ext cx="2015680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Сторожевой полк</a:t>
            </a: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0" y="571480"/>
            <a:ext cx="2060116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Передовой    полк</a:t>
            </a:r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 rot="-2005067">
            <a:off x="3048000" y="3581400"/>
            <a:ext cx="1219200" cy="609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0" y="500042"/>
            <a:ext cx="2023054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Большой       полк</a:t>
            </a:r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 rot="-2005067">
            <a:off x="1828800" y="4495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24" name="Text Box 12"/>
          <p:cNvSpPr txBox="1">
            <a:spLocks noChangeArrowheads="1"/>
          </p:cNvSpPr>
          <p:nvPr/>
        </p:nvSpPr>
        <p:spPr bwMode="auto">
          <a:xfrm>
            <a:off x="0" y="571480"/>
            <a:ext cx="2073966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0" lang="ru-RU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Полк правой руки</a:t>
            </a:r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 rot="-2005067">
            <a:off x="4419600" y="2819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26" name="Text Box 14"/>
          <p:cNvSpPr txBox="1">
            <a:spLocks noChangeArrowheads="1"/>
          </p:cNvSpPr>
          <p:nvPr/>
        </p:nvSpPr>
        <p:spPr bwMode="auto">
          <a:xfrm>
            <a:off x="214282" y="571480"/>
            <a:ext cx="2105705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Полк   левой  руки</a:t>
            </a:r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 rot="-2005067">
            <a:off x="2743200" y="2971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0" y="500042"/>
            <a:ext cx="2102563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kumimoji="0" lang="ru-RU" dirty="0">
                <a:ln w="3175"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Резервный  полк </a:t>
            </a:r>
          </a:p>
        </p:txBody>
      </p:sp>
      <p:sp>
        <p:nvSpPr>
          <p:cNvPr id="141329" name="Rectangle 17"/>
          <p:cNvSpPr>
            <a:spLocks noChangeArrowheads="1"/>
          </p:cNvSpPr>
          <p:nvPr/>
        </p:nvSpPr>
        <p:spPr bwMode="auto">
          <a:xfrm rot="-7059931">
            <a:off x="6019800" y="2438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30" name="Text Box 18"/>
          <p:cNvSpPr txBox="1">
            <a:spLocks noChangeArrowheads="1"/>
          </p:cNvSpPr>
          <p:nvPr/>
        </p:nvSpPr>
        <p:spPr bwMode="auto">
          <a:xfrm>
            <a:off x="0" y="571480"/>
            <a:ext cx="2101281" cy="369332"/>
          </a:xfrm>
          <a:prstGeom prst="rect">
            <a:avLst/>
          </a:prstGeom>
          <a:solidFill>
            <a:srgbClr val="FFCCFF"/>
          </a:solidFill>
          <a:ln w="38100" cap="sq">
            <a:solidFill>
              <a:srgbClr val="99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0" lang="ru-RU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Засадный      полк </a:t>
            </a: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auto">
          <a:xfrm rot="-2022421">
            <a:off x="3733800" y="5181600"/>
            <a:ext cx="1570038" cy="339725"/>
          </a:xfrm>
          <a:prstGeom prst="rect">
            <a:avLst/>
          </a:prstGeom>
          <a:solidFill>
            <a:schemeClr val="accent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34" name="Text Box 22"/>
          <p:cNvSpPr txBox="1">
            <a:spLocks noChangeArrowheads="1"/>
          </p:cNvSpPr>
          <p:nvPr/>
        </p:nvSpPr>
        <p:spPr bwMode="auto">
          <a:xfrm>
            <a:off x="6072198" y="6286520"/>
            <a:ext cx="2060500" cy="369332"/>
          </a:xfrm>
          <a:prstGeom prst="rect">
            <a:avLst/>
          </a:prstGeom>
          <a:solidFill>
            <a:srgbClr val="CCFFFF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Генуэзская пехота</a:t>
            </a:r>
          </a:p>
        </p:txBody>
      </p:sp>
      <p:sp>
        <p:nvSpPr>
          <p:cNvPr id="141335" name="Rectangle 23"/>
          <p:cNvSpPr>
            <a:spLocks noChangeArrowheads="1"/>
          </p:cNvSpPr>
          <p:nvPr/>
        </p:nvSpPr>
        <p:spPr bwMode="auto">
          <a:xfrm rot="-2022421">
            <a:off x="2819400" y="54102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36" name="Rectangle 24"/>
          <p:cNvSpPr>
            <a:spLocks noChangeArrowheads="1"/>
          </p:cNvSpPr>
          <p:nvPr/>
        </p:nvSpPr>
        <p:spPr bwMode="auto">
          <a:xfrm rot="-2022421">
            <a:off x="4835525" y="40386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337" name="Text Box 25"/>
          <p:cNvSpPr txBox="1">
            <a:spLocks noChangeArrowheads="1"/>
          </p:cNvSpPr>
          <p:nvPr/>
        </p:nvSpPr>
        <p:spPr bwMode="auto">
          <a:xfrm>
            <a:off x="4714876" y="6286520"/>
            <a:ext cx="2512034" cy="369332"/>
          </a:xfrm>
          <a:prstGeom prst="rect">
            <a:avLst/>
          </a:prstGeom>
          <a:solidFill>
            <a:srgbClr val="CCFFFF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Монгольская конница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 animBg="1"/>
      <p:bldP spid="141318" grpId="0" animBg="1"/>
      <p:bldP spid="141319" grpId="0" animBg="1" autoUpdateAnimBg="0"/>
      <p:bldP spid="141320" grpId="0" animBg="1" autoUpdateAnimBg="0"/>
      <p:bldP spid="141321" grpId="0" animBg="1"/>
      <p:bldP spid="141322" grpId="0" animBg="1" autoUpdateAnimBg="0"/>
      <p:bldP spid="141323" grpId="0" animBg="1"/>
      <p:bldP spid="141324" grpId="0" animBg="1" autoUpdateAnimBg="0"/>
      <p:bldP spid="141325" grpId="0" animBg="1"/>
      <p:bldP spid="141326" grpId="0" animBg="1" autoUpdateAnimBg="0"/>
      <p:bldP spid="141327" grpId="0" animBg="1"/>
      <p:bldP spid="141328" grpId="0" animBg="1" autoUpdateAnimBg="0"/>
      <p:bldP spid="141329" grpId="0" animBg="1"/>
      <p:bldP spid="141330" grpId="0" animBg="1" autoUpdateAnimBg="0"/>
      <p:bldP spid="141332" grpId="0" animBg="1"/>
      <p:bldP spid="141334" grpId="0" animBg="1" autoUpdateAnimBg="0"/>
      <p:bldP spid="141335" grpId="0" animBg="1"/>
      <p:bldP spid="141336" grpId="0" animBg="1"/>
      <p:bldP spid="14133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Мама\Desktop\23204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3813"/>
            <a:ext cx="91440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1214422"/>
            <a:ext cx="8143932" cy="42780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1380г.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Куликовская </a:t>
            </a:r>
            <a:r>
              <a:rPr lang="ru-RU" sz="96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битва…</a:t>
            </a:r>
            <a:endParaRPr lang="ru-RU" sz="96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ivopis_st590_pole_kulikovu_blagos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5" y="357165"/>
            <a:ext cx="7841558" cy="5369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28728" y="5643578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Вперёд выступил воин-монах </a:t>
            </a:r>
            <a:r>
              <a:rPr lang="ru-RU" sz="24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Пересвет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оедино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42918"/>
            <a:ext cx="8215370" cy="5786478"/>
          </a:xfrm>
          <a:prstGeom prst="rect">
            <a:avLst/>
          </a:prstGeom>
        </p:spPr>
      </p:pic>
      <p:pic>
        <p:nvPicPr>
          <p:cNvPr id="2" name="Рисунок 1" descr="avilov_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500042"/>
            <a:ext cx="8059672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14348" y="6000768"/>
            <a:ext cx="771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М.Авилов. Поединок </a:t>
            </a:r>
            <a:r>
              <a:rPr lang="ru-RU" sz="2000" dirty="0" err="1" smtClean="0">
                <a:solidFill>
                  <a:srgbClr val="002060"/>
                </a:solidFill>
              </a:rPr>
              <a:t>Пересвета</a:t>
            </a:r>
            <a:r>
              <a:rPr lang="ru-RU" sz="2000" dirty="0" smtClean="0">
                <a:solidFill>
                  <a:srgbClr val="002060"/>
                </a:solidFill>
              </a:rPr>
              <a:t> с </a:t>
            </a:r>
            <a:r>
              <a:rPr lang="ru-RU" sz="2000" dirty="0" err="1" smtClean="0">
                <a:solidFill>
                  <a:srgbClr val="002060"/>
                </a:solidFill>
              </a:rPr>
              <a:t>Челубеем</a:t>
            </a:r>
            <a:r>
              <a:rPr lang="ru-RU" sz="2000" dirty="0" smtClean="0">
                <a:solidFill>
                  <a:srgbClr val="002060"/>
                </a:solidFill>
              </a:rPr>
              <a:t> на Куликовом поле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onskoi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28603"/>
            <a:ext cx="2714644" cy="6079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868" y="1857364"/>
            <a:ext cx="52149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Воеводы уговаривали Дмитрия </a:t>
            </a:r>
            <a:r>
              <a:rPr lang="ru-RU" sz="2400" dirty="0"/>
              <a:t>И</a:t>
            </a:r>
            <a:r>
              <a:rPr lang="ru-RU" sz="2400" dirty="0" smtClean="0"/>
              <a:t>вановича: 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24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Княже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, не становись впереди биться…»</a:t>
            </a:r>
          </a:p>
          <a:p>
            <a:pPr algn="just"/>
            <a:r>
              <a:rPr lang="ru-RU" sz="2400" dirty="0" smtClean="0"/>
              <a:t>	Но ответил князь: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«Да как же я скажу кому-нибудь: «Братья, встанем крепко на врага!» – сам встану сзади и лицо своё скрою? Не могу я так сделать…»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86446" y="428604"/>
            <a:ext cx="28575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Ордынская конница ударила по передовому полку. Стойко боролись русские люди. Сменив княжеские доспехи на одежду рядового воина, бился с врагами князь Дмитрий. Вокруг него и по всему полю падали и русские, и ордынские воины.</a:t>
            </a:r>
            <a:endParaRPr lang="ru-RU" sz="2400" dirty="0"/>
          </a:p>
        </p:txBody>
      </p:sp>
      <p:pic>
        <p:nvPicPr>
          <p:cNvPr id="6" name="Рисунок 5" descr="kulikovskay_bitva_dospeh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96949"/>
            <a:ext cx="5286412" cy="611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4" name="Picture 24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</p:spPr>
      </p:pic>
      <p:sp>
        <p:nvSpPr>
          <p:cNvPr id="143363" name="Rectangle 3"/>
          <p:cNvSpPr>
            <a:spLocks noChangeArrowheads="1"/>
          </p:cNvSpPr>
          <p:nvPr/>
        </p:nvSpPr>
        <p:spPr bwMode="auto">
          <a:xfrm rot="-2005067">
            <a:off x="3733800" y="4572000"/>
            <a:ext cx="914400" cy="228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 rot="-2005067">
            <a:off x="3581400" y="4343400"/>
            <a:ext cx="914400" cy="228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67" name="Rectangle 7"/>
          <p:cNvSpPr>
            <a:spLocks noChangeArrowheads="1"/>
          </p:cNvSpPr>
          <p:nvPr/>
        </p:nvSpPr>
        <p:spPr bwMode="auto">
          <a:xfrm rot="-2005067">
            <a:off x="3048000" y="3581400"/>
            <a:ext cx="1219200" cy="609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69" name="Rectangle 9"/>
          <p:cNvSpPr>
            <a:spLocks noChangeArrowheads="1"/>
          </p:cNvSpPr>
          <p:nvPr/>
        </p:nvSpPr>
        <p:spPr bwMode="auto">
          <a:xfrm rot="-2005067">
            <a:off x="1828800" y="4495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71" name="Rectangle 11"/>
          <p:cNvSpPr>
            <a:spLocks noChangeArrowheads="1"/>
          </p:cNvSpPr>
          <p:nvPr/>
        </p:nvSpPr>
        <p:spPr bwMode="auto">
          <a:xfrm rot="-2005067">
            <a:off x="4419600" y="2819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73" name="Rectangle 13"/>
          <p:cNvSpPr>
            <a:spLocks noChangeArrowheads="1"/>
          </p:cNvSpPr>
          <p:nvPr/>
        </p:nvSpPr>
        <p:spPr bwMode="auto">
          <a:xfrm rot="-2005067">
            <a:off x="2743200" y="2971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75" name="Rectangle 15"/>
          <p:cNvSpPr>
            <a:spLocks noChangeArrowheads="1"/>
          </p:cNvSpPr>
          <p:nvPr/>
        </p:nvSpPr>
        <p:spPr bwMode="auto">
          <a:xfrm rot="-7059931">
            <a:off x="6019800" y="2438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77" name="Rectangle 17"/>
          <p:cNvSpPr>
            <a:spLocks noChangeArrowheads="1"/>
          </p:cNvSpPr>
          <p:nvPr/>
        </p:nvSpPr>
        <p:spPr bwMode="auto">
          <a:xfrm rot="-2022421">
            <a:off x="3810000" y="5105400"/>
            <a:ext cx="1570038" cy="339725"/>
          </a:xfrm>
          <a:prstGeom prst="rect">
            <a:avLst/>
          </a:prstGeom>
          <a:solidFill>
            <a:schemeClr val="accent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79" name="Rectangle 19"/>
          <p:cNvSpPr>
            <a:spLocks noChangeArrowheads="1"/>
          </p:cNvSpPr>
          <p:nvPr/>
        </p:nvSpPr>
        <p:spPr bwMode="auto">
          <a:xfrm rot="-2022421">
            <a:off x="2895600" y="53340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80" name="Rectangle 20"/>
          <p:cNvSpPr>
            <a:spLocks noChangeArrowheads="1"/>
          </p:cNvSpPr>
          <p:nvPr/>
        </p:nvSpPr>
        <p:spPr bwMode="auto">
          <a:xfrm rot="-2022421">
            <a:off x="4911725" y="39624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82" name="Text Box 22"/>
          <p:cNvSpPr txBox="1">
            <a:spLocks noChangeArrowheads="1"/>
          </p:cNvSpPr>
          <p:nvPr/>
        </p:nvSpPr>
        <p:spPr bwMode="auto">
          <a:xfrm>
            <a:off x="0" y="500042"/>
            <a:ext cx="8527399" cy="954107"/>
          </a:xfrm>
          <a:prstGeom prst="rect">
            <a:avLst/>
          </a:prstGeom>
          <a:solidFill>
            <a:srgbClr val="CCFFCC"/>
          </a:solidFill>
          <a:ln w="76200" cap="sq">
            <a:solidFill>
              <a:srgbClr val="0066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Монголы атаковали Сторожевой полк</a:t>
            </a:r>
            <a:r>
              <a:rPr kumimoji="0" lang="ru-RU" sz="2800" u="none" dirty="0" smtClean="0">
                <a:ln>
                  <a:solidFill>
                    <a:srgbClr val="002060"/>
                  </a:solidFill>
                </a:ln>
                <a:effectLst/>
              </a:rPr>
              <a:t>. Вскоре </a:t>
            </a:r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он и </a:t>
            </a:r>
          </a:p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Передовой полк были уничтожены. </a:t>
            </a:r>
          </a:p>
        </p:txBody>
      </p:sp>
      <p:sp>
        <p:nvSpPr>
          <p:cNvPr id="143383" name="AutoShape 23"/>
          <p:cNvSpPr>
            <a:spLocks noChangeArrowheads="1"/>
          </p:cNvSpPr>
          <p:nvPr/>
        </p:nvSpPr>
        <p:spPr bwMode="auto">
          <a:xfrm rot="-1985658">
            <a:off x="3557588" y="4375150"/>
            <a:ext cx="1592262" cy="1143000"/>
          </a:xfrm>
          <a:prstGeom prst="upArrowCallout">
            <a:avLst>
              <a:gd name="adj1" fmla="val 22521"/>
              <a:gd name="adj2" fmla="val 34826"/>
              <a:gd name="adj3" fmla="val 22681"/>
              <a:gd name="adj4" fmla="val 28306"/>
            </a:avLst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4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2" grpId="0" animBg="1" autoUpdateAnimBg="0"/>
      <p:bldP spid="14338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9507" name="Rectangle 3"/>
          <p:cNvSpPr>
            <a:spLocks noChangeArrowheads="1"/>
          </p:cNvSpPr>
          <p:nvPr/>
        </p:nvSpPr>
        <p:spPr bwMode="auto">
          <a:xfrm rot="-2005067">
            <a:off x="3048000" y="3581400"/>
            <a:ext cx="1219200" cy="609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 rot="-2005067">
            <a:off x="1828800" y="4495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 rot="-2005067">
            <a:off x="4419600" y="2819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 rot="-2005067">
            <a:off x="2743200" y="2971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 rot="-7059931">
            <a:off x="6019800" y="2438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2" name="Rectangle 8"/>
          <p:cNvSpPr>
            <a:spLocks noChangeArrowheads="1"/>
          </p:cNvSpPr>
          <p:nvPr/>
        </p:nvSpPr>
        <p:spPr bwMode="auto">
          <a:xfrm rot="-2022421">
            <a:off x="2895600" y="53340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 rot="-2022421">
            <a:off x="4911725" y="39624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4" name="Text Box 10"/>
          <p:cNvSpPr txBox="1">
            <a:spLocks noChangeArrowheads="1"/>
          </p:cNvSpPr>
          <p:nvPr/>
        </p:nvSpPr>
        <p:spPr bwMode="auto">
          <a:xfrm>
            <a:off x="0" y="500042"/>
            <a:ext cx="7825604" cy="954107"/>
          </a:xfrm>
          <a:prstGeom prst="rect">
            <a:avLst/>
          </a:prstGeom>
          <a:solidFill>
            <a:srgbClr val="CCFFCC"/>
          </a:solidFill>
          <a:ln w="76200" cap="sq">
            <a:solidFill>
              <a:srgbClr val="0066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Монголы атаковали Большой </a:t>
            </a:r>
            <a:r>
              <a:rPr kumimoji="0" lang="ru-RU" sz="2800" u="none" dirty="0" err="1">
                <a:ln>
                  <a:solidFill>
                    <a:srgbClr val="002060"/>
                  </a:solidFill>
                </a:ln>
                <a:effectLst/>
              </a:rPr>
              <a:t>полк.Но</a:t>
            </a:r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 он стой-</a:t>
            </a:r>
          </a:p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ко отражал атаки противника . </a:t>
            </a:r>
          </a:p>
        </p:txBody>
      </p:sp>
      <p:sp>
        <p:nvSpPr>
          <p:cNvPr id="149515" name="AutoShape 11"/>
          <p:cNvSpPr>
            <a:spLocks noChangeArrowheads="1"/>
          </p:cNvSpPr>
          <p:nvPr/>
        </p:nvSpPr>
        <p:spPr bwMode="auto">
          <a:xfrm rot="-1985658">
            <a:off x="3200400" y="3810000"/>
            <a:ext cx="1592263" cy="1143000"/>
          </a:xfrm>
          <a:prstGeom prst="upArrowCallout">
            <a:avLst>
              <a:gd name="adj1" fmla="val 22521"/>
              <a:gd name="adj2" fmla="val 34826"/>
              <a:gd name="adj3" fmla="val 22681"/>
              <a:gd name="adj4" fmla="val 28306"/>
            </a:avLst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6" name="Text Box 12"/>
          <p:cNvSpPr txBox="1">
            <a:spLocks noChangeArrowheads="1"/>
          </p:cNvSpPr>
          <p:nvPr/>
        </p:nvSpPr>
        <p:spPr bwMode="auto">
          <a:xfrm>
            <a:off x="0" y="571480"/>
            <a:ext cx="8643998" cy="1384995"/>
          </a:xfrm>
          <a:prstGeom prst="rect">
            <a:avLst/>
          </a:prstGeom>
          <a:solidFill>
            <a:srgbClr val="CCFFCC"/>
          </a:solidFill>
          <a:ln w="76200" cap="sq">
            <a:solidFill>
              <a:srgbClr val="0066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И тогда монголы атаковали Полк левой руки и </a:t>
            </a:r>
          </a:p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стали теснить его к Дону, угрожая русским </a:t>
            </a:r>
            <a:r>
              <a:rPr kumimoji="0" lang="ru-RU" sz="2800" u="none" dirty="0" smtClean="0">
                <a:ln>
                  <a:solidFill>
                    <a:srgbClr val="002060"/>
                  </a:solidFill>
                </a:ln>
                <a:effectLst/>
              </a:rPr>
              <a:t>ратям  </a:t>
            </a:r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полным окружением.</a:t>
            </a:r>
          </a:p>
        </p:txBody>
      </p:sp>
      <p:sp>
        <p:nvSpPr>
          <p:cNvPr id="149517" name="AutoShape 13"/>
          <p:cNvSpPr>
            <a:spLocks noChangeArrowheads="1"/>
          </p:cNvSpPr>
          <p:nvPr/>
        </p:nvSpPr>
        <p:spPr bwMode="auto">
          <a:xfrm rot="2877042" flipH="1">
            <a:off x="3581400" y="2438400"/>
            <a:ext cx="2576513" cy="1814513"/>
          </a:xfrm>
          <a:custGeom>
            <a:avLst/>
            <a:gdLst>
              <a:gd name="G0" fmla="+- 305961 0 0"/>
              <a:gd name="G1" fmla="+- -11796480 0 0"/>
              <a:gd name="G2" fmla="+- 305961 0 -11796480"/>
              <a:gd name="G3" fmla="+- 10800 0 0"/>
              <a:gd name="G4" fmla="+- 0 0 305961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007 0 0"/>
              <a:gd name="G9" fmla="+- 0 0 -11796480"/>
              <a:gd name="G10" fmla="+- 6007 0 2700"/>
              <a:gd name="G11" fmla="cos G10 305961"/>
              <a:gd name="G12" fmla="sin G10 305961"/>
              <a:gd name="G13" fmla="cos 13500 305961"/>
              <a:gd name="G14" fmla="sin 13500 305961"/>
              <a:gd name="G15" fmla="+- G11 10800 0"/>
              <a:gd name="G16" fmla="+- G12 10800 0"/>
              <a:gd name="G17" fmla="+- G13 10800 0"/>
              <a:gd name="G18" fmla="+- G14 10800 0"/>
              <a:gd name="G19" fmla="*/ 6007 1 2"/>
              <a:gd name="G20" fmla="+- G19 5400 0"/>
              <a:gd name="G21" fmla="cos G20 305961"/>
              <a:gd name="G22" fmla="sin G20 305961"/>
              <a:gd name="G23" fmla="+- G21 10800 0"/>
              <a:gd name="G24" fmla="+- G12 G23 G22"/>
              <a:gd name="G25" fmla="+- G22 G23 G11"/>
              <a:gd name="G26" fmla="cos 10800 305961"/>
              <a:gd name="G27" fmla="sin 10800 305961"/>
              <a:gd name="G28" fmla="cos 6007 305961"/>
              <a:gd name="G29" fmla="sin 6007 305961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305961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007 G39"/>
              <a:gd name="G43" fmla="sin 6007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1239 w 21600"/>
              <a:gd name="T5" fmla="*/ 8 h 21600"/>
              <a:gd name="T6" fmla="*/ 2396 w 21600"/>
              <a:gd name="T7" fmla="*/ 10799 h 21600"/>
              <a:gd name="T8" fmla="*/ 11044 w 21600"/>
              <a:gd name="T9" fmla="*/ 4797 h 21600"/>
              <a:gd name="T10" fmla="*/ 24255 w 21600"/>
              <a:gd name="T11" fmla="*/ 11898 h 21600"/>
              <a:gd name="T12" fmla="*/ 18761 w 21600"/>
              <a:gd name="T13" fmla="*/ 16564 h 21600"/>
              <a:gd name="T14" fmla="*/ 14096 w 21600"/>
              <a:gd name="T15" fmla="*/ 11069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787" y="11288"/>
                </a:moveTo>
                <a:cubicBezTo>
                  <a:pt x="16800" y="11126"/>
                  <a:pt x="16807" y="10963"/>
                  <a:pt x="16807" y="10800"/>
                </a:cubicBezTo>
                <a:cubicBezTo>
                  <a:pt x="16807" y="7482"/>
                  <a:pt x="14117" y="4793"/>
                  <a:pt x="10800" y="4793"/>
                </a:cubicBezTo>
                <a:cubicBezTo>
                  <a:pt x="7482" y="4793"/>
                  <a:pt x="4793" y="7482"/>
                  <a:pt x="4793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093"/>
                  <a:pt x="21588" y="11386"/>
                  <a:pt x="21564" y="11679"/>
                </a:cubicBezTo>
                <a:lnTo>
                  <a:pt x="24255" y="11898"/>
                </a:lnTo>
                <a:lnTo>
                  <a:pt x="18761" y="16564"/>
                </a:lnTo>
                <a:lnTo>
                  <a:pt x="14096" y="11069"/>
                </a:lnTo>
                <a:lnTo>
                  <a:pt x="16787" y="11288"/>
                </a:ln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8" name="AutoShape 14"/>
          <p:cNvSpPr>
            <a:spLocks noChangeArrowheads="1"/>
          </p:cNvSpPr>
          <p:nvPr/>
        </p:nvSpPr>
        <p:spPr bwMode="auto">
          <a:xfrm rot="-1868296">
            <a:off x="2438400" y="4662488"/>
            <a:ext cx="485775" cy="976312"/>
          </a:xfrm>
          <a:prstGeom prst="upArrow">
            <a:avLst>
              <a:gd name="adj1" fmla="val 50000"/>
              <a:gd name="adj2" fmla="val 50245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auto">
          <a:xfrm>
            <a:off x="0" y="642918"/>
            <a:ext cx="8643966" cy="1384995"/>
          </a:xfrm>
          <a:prstGeom prst="rect">
            <a:avLst/>
          </a:prstGeom>
          <a:solidFill>
            <a:srgbClr val="CCFFCC"/>
          </a:solidFill>
          <a:ln w="76200" cap="sq">
            <a:solidFill>
              <a:srgbClr val="0066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>
                <a:ln>
                  <a:solidFill>
                    <a:srgbClr val="002060"/>
                  </a:solidFill>
                </a:ln>
              </a:rPr>
              <a:t>Но в этот решающий момент битвы по монголам</a:t>
            </a:r>
          </a:p>
          <a:p>
            <a:r>
              <a:rPr lang="ru-RU" sz="2800" dirty="0" smtClean="0">
                <a:ln>
                  <a:solidFill>
                    <a:srgbClr val="002060"/>
                  </a:solidFill>
                </a:ln>
              </a:rPr>
              <a:t>ударил Засадный полк</a:t>
            </a:r>
          </a:p>
          <a:p>
            <a:endParaRPr kumimoji="0" lang="ru-RU" sz="2800" u="none" dirty="0">
              <a:effectLst/>
            </a:endParaRPr>
          </a:p>
        </p:txBody>
      </p:sp>
      <p:sp>
        <p:nvSpPr>
          <p:cNvPr id="149520" name="AutoShape 16"/>
          <p:cNvSpPr>
            <a:spLocks noChangeArrowheads="1"/>
          </p:cNvSpPr>
          <p:nvPr/>
        </p:nvSpPr>
        <p:spPr bwMode="auto">
          <a:xfrm>
            <a:off x="3886200" y="2133600"/>
            <a:ext cx="2347913" cy="485775"/>
          </a:xfrm>
          <a:prstGeom prst="leftArrow">
            <a:avLst>
              <a:gd name="adj1" fmla="val 50000"/>
              <a:gd name="adj2" fmla="val 120833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500"/>
                                        <p:tgtEl>
                                          <p:spTgt spid="14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14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4" grpId="0" animBg="1" autoUpdateAnimBg="0"/>
      <p:bldP spid="149516" grpId="0" animBg="1" autoUpdateAnimBg="0"/>
      <p:bldP spid="149517" grpId="0" animBg="1"/>
      <p:bldP spid="149518" grpId="0" animBg="1"/>
      <p:bldP spid="149519" grpId="0" animBg="1" autoUpdateAnimBg="0"/>
      <p:bldP spid="1495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ulikovska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606" y="357166"/>
            <a:ext cx="8217046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1538" y="542926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Но после нескольких часов жестокой сечи ордынцам удалось потеснить русских ратников.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d91ca509b2e6147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7952" y="285728"/>
            <a:ext cx="7134510" cy="4971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8596" y="5143512"/>
            <a:ext cx="81439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Враг уже собирался праздновать победу, когда неожиданно в их тыл ударил засадный полк, заранее скрытый Дмитрием в недалёкой роще. Одновременно перешли в наступление и другие русские полки. Врагов охватило смятение. Мамай бросился бежать, а за ним и всё ордынское войско.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 rot="-2005067">
            <a:off x="3048000" y="3581400"/>
            <a:ext cx="1219200" cy="609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 rot="-2005067">
            <a:off x="1828800" y="4495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 rot="-2005067">
            <a:off x="3581400" y="19050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auto">
          <a:xfrm rot="-7059931">
            <a:off x="6019800" y="2438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5" name="Rectangle 7"/>
          <p:cNvSpPr>
            <a:spLocks noChangeArrowheads="1"/>
          </p:cNvSpPr>
          <p:nvPr/>
        </p:nvSpPr>
        <p:spPr bwMode="auto">
          <a:xfrm rot="-2022421">
            <a:off x="2895600" y="53340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6" name="Rectangle 8"/>
          <p:cNvSpPr>
            <a:spLocks noChangeArrowheads="1"/>
          </p:cNvSpPr>
          <p:nvPr/>
        </p:nvSpPr>
        <p:spPr bwMode="auto">
          <a:xfrm rot="-2022421">
            <a:off x="4911725" y="3962400"/>
            <a:ext cx="879475" cy="533400"/>
          </a:xfrm>
          <a:prstGeom prst="rect">
            <a:avLst/>
          </a:prstGeom>
          <a:solidFill>
            <a:schemeClr val="bg1"/>
          </a:solidFill>
          <a:ln w="28575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0" y="500042"/>
            <a:ext cx="8797986" cy="1384995"/>
          </a:xfrm>
          <a:prstGeom prst="rect">
            <a:avLst/>
          </a:prstGeom>
          <a:solidFill>
            <a:srgbClr val="CCFFCC"/>
          </a:solidFill>
          <a:ln w="76200" cap="sq">
            <a:solidFill>
              <a:srgbClr val="0066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Вскоре в наступление перешли и остальные Русские </a:t>
            </a:r>
          </a:p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полки</a:t>
            </a:r>
            <a:r>
              <a:rPr kumimoji="0" lang="ru-RU" sz="2800" u="none" dirty="0" smtClean="0">
                <a:ln>
                  <a:solidFill>
                    <a:srgbClr val="002060"/>
                  </a:solidFill>
                </a:ln>
                <a:effectLst/>
              </a:rPr>
              <a:t>. Монголы </a:t>
            </a:r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начали отходить к Красному </a:t>
            </a:r>
            <a:r>
              <a:rPr kumimoji="0" lang="ru-RU" sz="2800" u="none" dirty="0" smtClean="0">
                <a:ln>
                  <a:solidFill>
                    <a:srgbClr val="002060"/>
                  </a:solidFill>
                </a:ln>
                <a:effectLst/>
              </a:rPr>
              <a:t>холму,</a:t>
            </a:r>
          </a:p>
          <a:p>
            <a:r>
              <a:rPr kumimoji="0" lang="ru-RU" sz="2800" u="none" dirty="0" smtClean="0">
                <a:ln>
                  <a:solidFill>
                    <a:srgbClr val="002060"/>
                  </a:solidFill>
                </a:ln>
                <a:effectLst/>
              </a:rPr>
              <a:t> </a:t>
            </a:r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где располагалась ставка Мамая. </a:t>
            </a:r>
          </a:p>
        </p:txBody>
      </p:sp>
      <p:sp>
        <p:nvSpPr>
          <p:cNvPr id="150538" name="AutoShape 10"/>
          <p:cNvSpPr>
            <a:spLocks noChangeArrowheads="1"/>
          </p:cNvSpPr>
          <p:nvPr/>
        </p:nvSpPr>
        <p:spPr bwMode="auto">
          <a:xfrm rot="-1868296">
            <a:off x="4418013" y="2068513"/>
            <a:ext cx="561975" cy="2133600"/>
          </a:xfrm>
          <a:prstGeom prst="downArrow">
            <a:avLst>
              <a:gd name="adj1" fmla="val 50000"/>
              <a:gd name="adj2" fmla="val 94915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9" name="AutoShape 11"/>
          <p:cNvSpPr>
            <a:spLocks noChangeArrowheads="1"/>
          </p:cNvSpPr>
          <p:nvPr/>
        </p:nvSpPr>
        <p:spPr bwMode="auto">
          <a:xfrm rot="1909300">
            <a:off x="5562600" y="2286000"/>
            <a:ext cx="561975" cy="2133600"/>
          </a:xfrm>
          <a:prstGeom prst="downArrow">
            <a:avLst>
              <a:gd name="adj1" fmla="val 50000"/>
              <a:gd name="adj2" fmla="val 94915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40" name="AutoShape 12"/>
          <p:cNvSpPr>
            <a:spLocks noChangeArrowheads="1"/>
          </p:cNvSpPr>
          <p:nvPr/>
        </p:nvSpPr>
        <p:spPr bwMode="auto">
          <a:xfrm rot="1105876">
            <a:off x="3581400" y="5486400"/>
            <a:ext cx="976313" cy="485775"/>
          </a:xfrm>
          <a:prstGeom prst="homePlate">
            <a:avLst>
              <a:gd name="adj" fmla="val 50245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41" name="AutoShape 13"/>
          <p:cNvSpPr>
            <a:spLocks noChangeArrowheads="1"/>
          </p:cNvSpPr>
          <p:nvPr/>
        </p:nvSpPr>
        <p:spPr bwMode="auto">
          <a:xfrm rot="-2497103">
            <a:off x="2819400" y="4267200"/>
            <a:ext cx="561975" cy="2133600"/>
          </a:xfrm>
          <a:prstGeom prst="downArrow">
            <a:avLst>
              <a:gd name="adj1" fmla="val 50000"/>
              <a:gd name="adj2" fmla="val 94915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42" name="AutoShape 14"/>
          <p:cNvSpPr>
            <a:spLocks noChangeArrowheads="1"/>
          </p:cNvSpPr>
          <p:nvPr/>
        </p:nvSpPr>
        <p:spPr bwMode="auto">
          <a:xfrm rot="4513570">
            <a:off x="5106194" y="4512469"/>
            <a:ext cx="976313" cy="485775"/>
          </a:xfrm>
          <a:prstGeom prst="homePlate">
            <a:avLst>
              <a:gd name="adj" fmla="val 50245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43" name="Rectangle 15"/>
          <p:cNvSpPr>
            <a:spLocks noChangeArrowheads="1"/>
          </p:cNvSpPr>
          <p:nvPr/>
        </p:nvSpPr>
        <p:spPr bwMode="auto">
          <a:xfrm rot="-1702894">
            <a:off x="4495800" y="5638800"/>
            <a:ext cx="1524000" cy="4572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44" name="AutoShape 16"/>
          <p:cNvSpPr>
            <a:spLocks noChangeArrowheads="1"/>
          </p:cNvSpPr>
          <p:nvPr/>
        </p:nvSpPr>
        <p:spPr bwMode="auto">
          <a:xfrm rot="-2210926">
            <a:off x="4038600" y="3810000"/>
            <a:ext cx="914400" cy="2133600"/>
          </a:xfrm>
          <a:prstGeom prst="downArrow">
            <a:avLst>
              <a:gd name="adj1" fmla="val 50000"/>
              <a:gd name="adj2" fmla="val 58333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5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5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5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7" grpId="0" animBg="1" autoUpdateAnimBg="0"/>
      <p:bldP spid="150538" grpId="0" animBg="1"/>
      <p:bldP spid="150539" grpId="0" animBg="1"/>
      <p:bldP spid="150540" grpId="0" animBg="1"/>
      <p:bldP spid="150541" grpId="0" animBg="1"/>
      <p:bldP spid="150542" grpId="0" animBg="1"/>
      <p:bldP spid="150543" grpId="0" animBg="1"/>
      <p:bldP spid="1505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</p:spPr>
      </p:pic>
      <p:sp>
        <p:nvSpPr>
          <p:cNvPr id="152579" name="Rectangle 3"/>
          <p:cNvSpPr>
            <a:spLocks noChangeArrowheads="1"/>
          </p:cNvSpPr>
          <p:nvPr/>
        </p:nvSpPr>
        <p:spPr bwMode="auto">
          <a:xfrm rot="-2005067">
            <a:off x="3048000" y="3581400"/>
            <a:ext cx="1219200" cy="6096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 rot="-2005067">
            <a:off x="1828800" y="44958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 rot="-2005067">
            <a:off x="3581400" y="19050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 rot="-7059931">
            <a:off x="6019800" y="2438400"/>
            <a:ext cx="990600" cy="381000"/>
          </a:xfrm>
          <a:prstGeom prst="rect">
            <a:avLst/>
          </a:prstGeom>
          <a:solidFill>
            <a:srgbClr val="FF0000"/>
          </a:solidFill>
          <a:ln w="38100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387350" y="457200"/>
            <a:ext cx="8533555" cy="954107"/>
          </a:xfrm>
          <a:prstGeom prst="rect">
            <a:avLst/>
          </a:prstGeom>
          <a:solidFill>
            <a:srgbClr val="CCFFCC"/>
          </a:solidFill>
          <a:ln w="76200" cap="sq">
            <a:solidFill>
              <a:srgbClr val="0066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Отступление монголов превратилось в паническое</a:t>
            </a:r>
          </a:p>
          <a:p>
            <a:r>
              <a:rPr kumimoji="0" lang="ru-RU" sz="2800" u="none" err="1">
                <a:ln>
                  <a:solidFill>
                    <a:srgbClr val="002060"/>
                  </a:solidFill>
                </a:ln>
                <a:effectLst/>
              </a:rPr>
              <a:t>бегство</a:t>
            </a:r>
            <a:r>
              <a:rPr kumimoji="0" lang="ru-RU" sz="2800" u="none" smtClean="0">
                <a:ln>
                  <a:solidFill>
                    <a:srgbClr val="002060"/>
                  </a:solidFill>
                </a:ln>
                <a:effectLst/>
              </a:rPr>
              <a:t>. Русские </a:t>
            </a:r>
            <a:r>
              <a:rPr kumimoji="0" lang="ru-RU" sz="2800" u="none" dirty="0">
                <a:ln>
                  <a:solidFill>
                    <a:srgbClr val="002060"/>
                  </a:solidFill>
                </a:ln>
                <a:effectLst/>
              </a:rPr>
              <a:t>дружины одержали Победу. </a:t>
            </a:r>
          </a:p>
        </p:txBody>
      </p:sp>
      <p:sp>
        <p:nvSpPr>
          <p:cNvPr id="152584" name="AutoShape 8"/>
          <p:cNvSpPr>
            <a:spLocks noChangeArrowheads="1"/>
          </p:cNvSpPr>
          <p:nvPr/>
        </p:nvSpPr>
        <p:spPr bwMode="auto">
          <a:xfrm rot="-1868296">
            <a:off x="4418013" y="2068513"/>
            <a:ext cx="561975" cy="2133600"/>
          </a:xfrm>
          <a:prstGeom prst="downArrow">
            <a:avLst>
              <a:gd name="adj1" fmla="val 50000"/>
              <a:gd name="adj2" fmla="val 94915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5" name="AutoShape 9"/>
          <p:cNvSpPr>
            <a:spLocks noChangeArrowheads="1"/>
          </p:cNvSpPr>
          <p:nvPr/>
        </p:nvSpPr>
        <p:spPr bwMode="auto">
          <a:xfrm rot="1909300">
            <a:off x="5562600" y="2286000"/>
            <a:ext cx="561975" cy="2133600"/>
          </a:xfrm>
          <a:prstGeom prst="downArrow">
            <a:avLst>
              <a:gd name="adj1" fmla="val 50000"/>
              <a:gd name="adj2" fmla="val 94915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6" name="AutoShape 10"/>
          <p:cNvSpPr>
            <a:spLocks noChangeArrowheads="1"/>
          </p:cNvSpPr>
          <p:nvPr/>
        </p:nvSpPr>
        <p:spPr bwMode="auto">
          <a:xfrm rot="-2497103">
            <a:off x="2819400" y="4267200"/>
            <a:ext cx="561975" cy="2133600"/>
          </a:xfrm>
          <a:prstGeom prst="downArrow">
            <a:avLst>
              <a:gd name="adj1" fmla="val 50000"/>
              <a:gd name="adj2" fmla="val 94915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7" name="Rectangle 11"/>
          <p:cNvSpPr>
            <a:spLocks noChangeArrowheads="1"/>
          </p:cNvSpPr>
          <p:nvPr/>
        </p:nvSpPr>
        <p:spPr bwMode="auto">
          <a:xfrm rot="-1702894">
            <a:off x="4495800" y="5638800"/>
            <a:ext cx="1524000" cy="45720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8" name="AutoShape 12"/>
          <p:cNvSpPr>
            <a:spLocks noChangeArrowheads="1"/>
          </p:cNvSpPr>
          <p:nvPr/>
        </p:nvSpPr>
        <p:spPr bwMode="auto">
          <a:xfrm rot="-2210926">
            <a:off x="4038600" y="3810000"/>
            <a:ext cx="914400" cy="2133600"/>
          </a:xfrm>
          <a:prstGeom prst="downArrow">
            <a:avLst>
              <a:gd name="adj1" fmla="val 50000"/>
              <a:gd name="adj2" fmla="val 58333"/>
            </a:avLst>
          </a:prstGeom>
          <a:solidFill>
            <a:srgbClr val="FF0000"/>
          </a:solidFill>
          <a:ln w="28575" cap="sq">
            <a:solidFill>
              <a:srgbClr val="FF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9" name="AutoShape 13"/>
          <p:cNvSpPr>
            <a:spLocks noChangeArrowheads="1"/>
          </p:cNvSpPr>
          <p:nvPr/>
        </p:nvSpPr>
        <p:spPr bwMode="auto">
          <a:xfrm rot="-1782377">
            <a:off x="5181600" y="5957888"/>
            <a:ext cx="790575" cy="976312"/>
          </a:xfrm>
          <a:prstGeom prst="downArrow">
            <a:avLst>
              <a:gd name="adj1" fmla="val 50000"/>
              <a:gd name="adj2" fmla="val 30873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3" grpId="0" animBg="1" autoUpdateAnimBg="0"/>
      <p:bldP spid="1525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n>
                  <a:solidFill>
                    <a:schemeClr val="tx1"/>
                  </a:solidFill>
                </a:ln>
              </a:rPr>
              <a:t>Что такое государство? </a:t>
            </a:r>
            <a:r>
              <a:rPr lang="ru-RU" sz="3200" dirty="0" smtClean="0">
                <a:ln w="3175"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hlinkClick r:id="rId3" action="ppaction://hlinksldjump"/>
              </a:rPr>
              <a:t>(обратитесь к словарю)</a:t>
            </a:r>
            <a:endParaRPr lang="ru-RU" sz="3200" dirty="0" smtClean="0">
              <a:ln w="3175"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sz="3200" dirty="0" smtClean="0">
              <a:ln w="3175"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3200" dirty="0" smtClean="0">
                <a:ln w="3175">
                  <a:solidFill>
                    <a:schemeClr val="tx1"/>
                  </a:solidFill>
                </a:ln>
              </a:rPr>
              <a:t>Когда начались и закончились времена Древней Руси?</a:t>
            </a:r>
          </a:p>
          <a:p>
            <a:pPr>
              <a:buNone/>
            </a:pPr>
            <a:endParaRPr lang="ru-RU" sz="3200" dirty="0" smtClean="0">
              <a:ln w="3175">
                <a:solidFill>
                  <a:schemeClr val="tx1"/>
                </a:solidFill>
              </a:ln>
            </a:endParaRPr>
          </a:p>
          <a:p>
            <a:r>
              <a:rPr lang="ru-RU" sz="3200" dirty="0" smtClean="0">
                <a:ln w="3175">
                  <a:solidFill>
                    <a:schemeClr val="tx1"/>
                  </a:solidFill>
                </a:ln>
              </a:rPr>
              <a:t>Что такое Золотая Орда? </a:t>
            </a:r>
            <a:r>
              <a:rPr lang="ru-RU" sz="3200" dirty="0" smtClean="0">
                <a:ln w="3175"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hlinkClick r:id="rId4" action="ppaction://hlinksldjump"/>
              </a:rPr>
              <a:t>(словарь)</a:t>
            </a:r>
            <a:endParaRPr lang="ru-RU" sz="3200" dirty="0">
              <a:ln w="3175"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n w="28575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Вспоминаем то, что знаем…</a:t>
            </a:r>
            <a:endParaRPr lang="ru-RU" sz="4800" dirty="0">
              <a:ln w="28575">
                <a:solidFill>
                  <a:srgbClr val="C00000">
                    <a:alpha val="25000"/>
                  </a:srgbClr>
                </a:solidFill>
                <a:prstDash val="solid"/>
                <a:round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29256" y="1142984"/>
            <a:ext cx="29289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Страшное зрелище представляло собой Куликово поле. Повсюду грудами лежали  тела погибших, стонали раненые. </a:t>
            </a:r>
            <a:endParaRPr lang="ru-RU" sz="2400" dirty="0"/>
          </a:p>
        </p:txBody>
      </p:sp>
      <p:pic>
        <p:nvPicPr>
          <p:cNvPr id="1027" name="Picture 3" descr="C:\Documents and Settings\Admin\Мои документы\Мои рисунки\13.slide.jpg"/>
          <p:cNvPicPr>
            <a:picLocks noChangeAspect="1" noChangeArrowheads="1"/>
          </p:cNvPicPr>
          <p:nvPr/>
        </p:nvPicPr>
        <p:blipFill>
          <a:blip r:embed="rId3"/>
          <a:srcRect t="26966" r="33696" b="4494"/>
          <a:stretch>
            <a:fillRect/>
          </a:stretch>
        </p:blipFill>
        <p:spPr bwMode="auto">
          <a:xfrm>
            <a:off x="357158" y="500042"/>
            <a:ext cx="485778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071688" y="214313"/>
          <a:ext cx="5143500" cy="5429250"/>
        </p:xfrm>
        <a:graphic>
          <a:graphicData uri="http://schemas.openxmlformats.org/presentationml/2006/ole">
            <p:oleObj spid="_x0000_s2050" name="Image" r:id="rId4" imgW="5396825" imgH="4380952" progId="">
              <p:embed/>
            </p:oleObj>
          </a:graphicData>
        </a:graphic>
      </p:graphicFrame>
      <p:sp>
        <p:nvSpPr>
          <p:cNvPr id="1028" name="Прямоугольник 2"/>
          <p:cNvSpPr>
            <a:spLocks noChangeArrowheads="1"/>
          </p:cNvSpPr>
          <p:nvPr/>
        </p:nvSpPr>
        <p:spPr bwMode="auto">
          <a:xfrm>
            <a:off x="1643063" y="5786438"/>
            <a:ext cx="6286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 Куликова поля возвращалось уже единое войско земли русской.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72066" y="1214422"/>
            <a:ext cx="39290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Москва и московские князья, которые возглавляли победоносное русское  войско, упрочил за собой роль объединителей русских  земель. В честь великой победы народ прозвал князя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Дмитрия Донским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Picture 2" descr="C:\Documents and Settings\All Users\Документы\Мои рисунки\donskoj.bmp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357158" y="714356"/>
            <a:ext cx="4419602" cy="4929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 descr="C:\Users\Мама\Pictures\Куликовская битва\kulikovopole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914400"/>
            <a:ext cx="3308350" cy="461962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61444" name="TextBox 3"/>
          <p:cNvSpPr txBox="1">
            <a:spLocks noChangeArrowheads="1"/>
          </p:cNvSpPr>
          <p:nvPr/>
        </p:nvSpPr>
        <p:spPr bwMode="auto">
          <a:xfrm>
            <a:off x="4143375" y="5562600"/>
            <a:ext cx="50006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Arial" charset="0"/>
                <a:cs typeface="Arial" charset="0"/>
              </a:rPr>
              <a:t>Памятник –обелиск Д. Донскому  на Красном холме. </a:t>
            </a:r>
          </a:p>
        </p:txBody>
      </p:sp>
      <p:sp>
        <p:nvSpPr>
          <p:cNvPr id="61445" name="TextBox 6"/>
          <p:cNvSpPr txBox="1">
            <a:spLocks noChangeArrowheads="1"/>
          </p:cNvSpPr>
          <p:nvPr/>
        </p:nvSpPr>
        <p:spPr bwMode="auto">
          <a:xfrm>
            <a:off x="838200" y="5715000"/>
            <a:ext cx="328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Arial" charset="0"/>
                <a:cs typeface="Arial" charset="0"/>
              </a:rPr>
              <a:t>Памятник Д. Донскому</a:t>
            </a:r>
          </a:p>
        </p:txBody>
      </p:sp>
      <p:pic>
        <p:nvPicPr>
          <p:cNvPr id="6" name="Рисунок 5" descr="59_16422109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28605"/>
            <a:ext cx="428628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 descr="C:\Users\Мама\Pictures\Куликовская битва\kulikovopole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914400"/>
            <a:ext cx="3308350" cy="461962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61444" name="TextBox 3"/>
          <p:cNvSpPr txBox="1">
            <a:spLocks noChangeArrowheads="1"/>
          </p:cNvSpPr>
          <p:nvPr/>
        </p:nvSpPr>
        <p:spPr bwMode="auto">
          <a:xfrm>
            <a:off x="4143375" y="5562600"/>
            <a:ext cx="50006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Arial" charset="0"/>
                <a:cs typeface="Arial" charset="0"/>
              </a:rPr>
              <a:t>Памятник –обелиск Д. Донскому  на Красном холме. </a:t>
            </a:r>
          </a:p>
        </p:txBody>
      </p:sp>
      <p:sp>
        <p:nvSpPr>
          <p:cNvPr id="61445" name="TextBox 6"/>
          <p:cNvSpPr txBox="1">
            <a:spLocks noChangeArrowheads="1"/>
          </p:cNvSpPr>
          <p:nvPr/>
        </p:nvSpPr>
        <p:spPr bwMode="auto">
          <a:xfrm>
            <a:off x="838200" y="5715000"/>
            <a:ext cx="328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Arial" charset="0"/>
                <a:cs typeface="Arial" charset="0"/>
              </a:rPr>
              <a:t>Памятник Д. Донскому</a:t>
            </a:r>
          </a:p>
        </p:txBody>
      </p:sp>
      <p:pic>
        <p:nvPicPr>
          <p:cNvPr id="6" name="Рисунок 5" descr="59_16422109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57167"/>
            <a:ext cx="4500594" cy="521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4" descr="56688dd92df36bcb67c347d0aecfa98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rgbClr val="800000"/>
            </a:solidFill>
          </a:ln>
        </p:spPr>
      </p:pic>
      <p:sp>
        <p:nvSpPr>
          <p:cNvPr id="8" name="Прямоугольник 7"/>
          <p:cNvSpPr/>
          <p:nvPr/>
        </p:nvSpPr>
        <p:spPr>
          <a:xfrm rot="20402946">
            <a:off x="888852" y="2721617"/>
            <a:ext cx="69300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i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Monotype Corsiva"/>
              </a:rPr>
              <a:t>Куликовская битва –это…</a:t>
            </a:r>
            <a:endParaRPr lang="ru-RU" sz="9600" b="1" i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4820" name="Rectangle 22"/>
          <p:cNvSpPr>
            <a:spLocks noChangeArrowheads="1"/>
          </p:cNvSpPr>
          <p:nvPr/>
        </p:nvSpPr>
        <p:spPr bwMode="auto">
          <a:xfrm>
            <a:off x="1071563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1" name="Rectangle 22"/>
          <p:cNvSpPr>
            <a:spLocks noChangeArrowheads="1"/>
          </p:cNvSpPr>
          <p:nvPr/>
        </p:nvSpPr>
        <p:spPr bwMode="auto">
          <a:xfrm>
            <a:off x="1071563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2" name="Rectangle 22"/>
          <p:cNvSpPr>
            <a:spLocks noChangeArrowheads="1"/>
          </p:cNvSpPr>
          <p:nvPr/>
        </p:nvSpPr>
        <p:spPr bwMode="auto">
          <a:xfrm>
            <a:off x="1071563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3" name="Rectangle 22"/>
          <p:cNvSpPr>
            <a:spLocks noChangeArrowheads="1"/>
          </p:cNvSpPr>
          <p:nvPr/>
        </p:nvSpPr>
        <p:spPr bwMode="auto">
          <a:xfrm>
            <a:off x="6572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4" name="Rectangle 22"/>
          <p:cNvSpPr>
            <a:spLocks noChangeArrowheads="1"/>
          </p:cNvSpPr>
          <p:nvPr/>
        </p:nvSpPr>
        <p:spPr bwMode="auto">
          <a:xfrm>
            <a:off x="5500688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5" name="Rectangle 22"/>
          <p:cNvSpPr>
            <a:spLocks noChangeArrowheads="1"/>
          </p:cNvSpPr>
          <p:nvPr/>
        </p:nvSpPr>
        <p:spPr bwMode="auto">
          <a:xfrm>
            <a:off x="6572250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6" name="Rectangle 22"/>
          <p:cNvSpPr>
            <a:spLocks noChangeArrowheads="1"/>
          </p:cNvSpPr>
          <p:nvPr/>
        </p:nvSpPr>
        <p:spPr bwMode="auto">
          <a:xfrm>
            <a:off x="5500688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7" name="Rectangle 22"/>
          <p:cNvSpPr>
            <a:spLocks noChangeArrowheads="1"/>
          </p:cNvSpPr>
          <p:nvPr/>
        </p:nvSpPr>
        <p:spPr bwMode="auto">
          <a:xfrm>
            <a:off x="6572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8" name="Rectangle 22"/>
          <p:cNvSpPr>
            <a:spLocks noChangeArrowheads="1"/>
          </p:cNvSpPr>
          <p:nvPr/>
        </p:nvSpPr>
        <p:spPr bwMode="auto">
          <a:xfrm>
            <a:off x="4286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29" name="Rectangle 22"/>
          <p:cNvSpPr>
            <a:spLocks noChangeArrowheads="1"/>
          </p:cNvSpPr>
          <p:nvPr/>
        </p:nvSpPr>
        <p:spPr bwMode="auto">
          <a:xfrm>
            <a:off x="6572250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30" name="Rectangle 22"/>
          <p:cNvSpPr>
            <a:spLocks noChangeArrowheads="1"/>
          </p:cNvSpPr>
          <p:nvPr/>
        </p:nvSpPr>
        <p:spPr bwMode="auto">
          <a:xfrm>
            <a:off x="6572250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3571875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3571875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4833" name="Rectangle 22"/>
          <p:cNvSpPr>
            <a:spLocks noChangeArrowheads="1"/>
          </p:cNvSpPr>
          <p:nvPr/>
        </p:nvSpPr>
        <p:spPr bwMode="auto">
          <a:xfrm>
            <a:off x="5500688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34" name="Rectangle 22"/>
          <p:cNvSpPr>
            <a:spLocks noChangeArrowheads="1"/>
          </p:cNvSpPr>
          <p:nvPr/>
        </p:nvSpPr>
        <p:spPr bwMode="auto">
          <a:xfrm>
            <a:off x="285750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3571875" y="10715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3571875" y="14287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571875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3929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4839" name="Rectangle 22"/>
          <p:cNvSpPr>
            <a:spLocks noChangeArrowheads="1"/>
          </p:cNvSpPr>
          <p:nvPr/>
        </p:nvSpPr>
        <p:spPr bwMode="auto">
          <a:xfrm>
            <a:off x="6572250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3571875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4841" name="Rectangle 22"/>
          <p:cNvSpPr>
            <a:spLocks noChangeArrowheads="1"/>
          </p:cNvSpPr>
          <p:nvPr/>
        </p:nvSpPr>
        <p:spPr bwMode="auto">
          <a:xfrm>
            <a:off x="6572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42" name="Rectangle 22"/>
          <p:cNvSpPr>
            <a:spLocks noChangeArrowheads="1"/>
          </p:cNvSpPr>
          <p:nvPr/>
        </p:nvSpPr>
        <p:spPr bwMode="auto">
          <a:xfrm>
            <a:off x="214312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4843" name="Rectangle 22"/>
          <p:cNvSpPr>
            <a:spLocks noChangeArrowheads="1"/>
          </p:cNvSpPr>
          <p:nvPr/>
        </p:nvSpPr>
        <p:spPr bwMode="auto">
          <a:xfrm>
            <a:off x="250031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4844" name="Rectangle 22"/>
          <p:cNvSpPr>
            <a:spLocks noChangeArrowheads="1"/>
          </p:cNvSpPr>
          <p:nvPr/>
        </p:nvSpPr>
        <p:spPr bwMode="auto">
          <a:xfrm>
            <a:off x="285750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4845" name="Rectangle 22"/>
          <p:cNvSpPr>
            <a:spLocks noChangeArrowheads="1"/>
          </p:cNvSpPr>
          <p:nvPr/>
        </p:nvSpPr>
        <p:spPr bwMode="auto">
          <a:xfrm>
            <a:off x="3214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4846" name="Rectangle 22"/>
          <p:cNvSpPr>
            <a:spLocks noChangeArrowheads="1"/>
          </p:cNvSpPr>
          <p:nvPr/>
        </p:nvSpPr>
        <p:spPr bwMode="auto">
          <a:xfrm>
            <a:off x="3571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4847" name="Rectangle 22"/>
          <p:cNvSpPr>
            <a:spLocks noChangeArrowheads="1"/>
          </p:cNvSpPr>
          <p:nvPr/>
        </p:nvSpPr>
        <p:spPr bwMode="auto">
          <a:xfrm>
            <a:off x="4643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Я</a:t>
            </a:r>
          </a:p>
        </p:txBody>
      </p:sp>
      <p:sp>
        <p:nvSpPr>
          <p:cNvPr id="34848" name="Rectangle 22"/>
          <p:cNvSpPr>
            <a:spLocks noChangeArrowheads="1"/>
          </p:cNvSpPr>
          <p:nvPr/>
        </p:nvSpPr>
        <p:spPr bwMode="auto">
          <a:xfrm>
            <a:off x="285750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49" name="Rectangle 22"/>
          <p:cNvSpPr>
            <a:spLocks noChangeArrowheads="1"/>
          </p:cNvSpPr>
          <p:nvPr/>
        </p:nvSpPr>
        <p:spPr bwMode="auto">
          <a:xfrm>
            <a:off x="4286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4850" name="Rectangle 22"/>
          <p:cNvSpPr>
            <a:spLocks noChangeArrowheads="1"/>
          </p:cNvSpPr>
          <p:nvPr/>
        </p:nvSpPr>
        <p:spPr bwMode="auto">
          <a:xfrm>
            <a:off x="6572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4851" name="Rectangle 22"/>
          <p:cNvSpPr>
            <a:spLocks noChangeArrowheads="1"/>
          </p:cNvSpPr>
          <p:nvPr/>
        </p:nvSpPr>
        <p:spPr bwMode="auto">
          <a:xfrm>
            <a:off x="5857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4852" name="Rectangle 22"/>
          <p:cNvSpPr>
            <a:spLocks noChangeArrowheads="1"/>
          </p:cNvSpPr>
          <p:nvPr/>
        </p:nvSpPr>
        <p:spPr bwMode="auto">
          <a:xfrm>
            <a:off x="6929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4853" name="Rectangle 22"/>
          <p:cNvSpPr>
            <a:spLocks noChangeArrowheads="1"/>
          </p:cNvSpPr>
          <p:nvPr/>
        </p:nvSpPr>
        <p:spPr bwMode="auto">
          <a:xfrm>
            <a:off x="1071563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54" name="Rectangle 22"/>
          <p:cNvSpPr>
            <a:spLocks noChangeArrowheads="1"/>
          </p:cNvSpPr>
          <p:nvPr/>
        </p:nvSpPr>
        <p:spPr bwMode="auto">
          <a:xfrm>
            <a:off x="6215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4855" name="Rectangle 22"/>
          <p:cNvSpPr>
            <a:spLocks noChangeArrowheads="1"/>
          </p:cNvSpPr>
          <p:nvPr/>
        </p:nvSpPr>
        <p:spPr bwMode="auto">
          <a:xfrm>
            <a:off x="5500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34856" name="Rectangle 22"/>
          <p:cNvSpPr>
            <a:spLocks noChangeArrowheads="1"/>
          </p:cNvSpPr>
          <p:nvPr/>
        </p:nvSpPr>
        <p:spPr bwMode="auto">
          <a:xfrm>
            <a:off x="5500688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57" name="Rectangle 22"/>
          <p:cNvSpPr>
            <a:spLocks noChangeArrowheads="1"/>
          </p:cNvSpPr>
          <p:nvPr/>
        </p:nvSpPr>
        <p:spPr bwMode="auto">
          <a:xfrm>
            <a:off x="10715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4858" name="Rectangle 22"/>
          <p:cNvSpPr>
            <a:spLocks noChangeArrowheads="1"/>
          </p:cNvSpPr>
          <p:nvPr/>
        </p:nvSpPr>
        <p:spPr bwMode="auto">
          <a:xfrm>
            <a:off x="14287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4859" name="Rectangle 22"/>
          <p:cNvSpPr>
            <a:spLocks noChangeArrowheads="1"/>
          </p:cNvSpPr>
          <p:nvPr/>
        </p:nvSpPr>
        <p:spPr bwMode="auto">
          <a:xfrm>
            <a:off x="17859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4860" name="Rectangle 22"/>
          <p:cNvSpPr>
            <a:spLocks noChangeArrowheads="1"/>
          </p:cNvSpPr>
          <p:nvPr/>
        </p:nvSpPr>
        <p:spPr bwMode="auto">
          <a:xfrm>
            <a:off x="1071563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61" name="Rectangle 22"/>
          <p:cNvSpPr>
            <a:spLocks noChangeArrowheads="1"/>
          </p:cNvSpPr>
          <p:nvPr/>
        </p:nvSpPr>
        <p:spPr bwMode="auto">
          <a:xfrm>
            <a:off x="1071563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62" name="AutoShape 44"/>
          <p:cNvSpPr>
            <a:spLocks noChangeArrowheads="1"/>
          </p:cNvSpPr>
          <p:nvPr/>
        </p:nvSpPr>
        <p:spPr bwMode="auto">
          <a:xfrm rot="5400000">
            <a:off x="3534569" y="680244"/>
            <a:ext cx="433388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2" name="AutoShape 45"/>
          <p:cNvSpPr>
            <a:spLocks noChangeArrowheads="1"/>
          </p:cNvSpPr>
          <p:nvPr/>
        </p:nvSpPr>
        <p:spPr bwMode="auto">
          <a:xfrm>
            <a:off x="4500563" y="4857750"/>
            <a:ext cx="4427537" cy="1643063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Перед битвой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 князя Дмитрия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благословил Сергий…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928688" y="0"/>
            <a:ext cx="5929312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  <p:sp>
        <p:nvSpPr>
          <p:cNvPr id="50" name="WordArt 44"/>
          <p:cNvSpPr>
            <a:spLocks noChangeArrowheads="1" noChangeShapeType="1" noTextEdit="1"/>
          </p:cNvSpPr>
          <p:nvPr/>
        </p:nvSpPr>
        <p:spPr bwMode="auto">
          <a:xfrm>
            <a:off x="1714500" y="0"/>
            <a:ext cx="5880100" cy="928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94"/>
              </a:avLst>
            </a:prstTxWarp>
          </a:bodyPr>
          <a:lstStyle/>
          <a:p>
            <a:pPr algn="ctr"/>
            <a:r>
              <a:rPr lang="ru-RU" sz="72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Monotype Corsiva"/>
              </a:rPr>
              <a:t>кроссворд</a:t>
            </a:r>
          </a:p>
        </p:txBody>
      </p:sp>
      <p:sp>
        <p:nvSpPr>
          <p:cNvPr id="51" name="Rectangle 22"/>
          <p:cNvSpPr>
            <a:spLocks noChangeArrowheads="1"/>
          </p:cNvSpPr>
          <p:nvPr/>
        </p:nvSpPr>
        <p:spPr bwMode="auto">
          <a:xfrm>
            <a:off x="3571875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3571875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3571875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57" name="Rectangle 22"/>
          <p:cNvSpPr>
            <a:spLocks noChangeArrowheads="1"/>
          </p:cNvSpPr>
          <p:nvPr/>
        </p:nvSpPr>
        <p:spPr bwMode="auto">
          <a:xfrm>
            <a:off x="3571875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4870" name="Rectangle 22"/>
          <p:cNvSpPr>
            <a:spLocks noChangeArrowheads="1"/>
          </p:cNvSpPr>
          <p:nvPr/>
        </p:nvSpPr>
        <p:spPr bwMode="auto">
          <a:xfrm>
            <a:off x="4286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71" name="Rectangle 22"/>
          <p:cNvSpPr>
            <a:spLocks noChangeArrowheads="1"/>
          </p:cNvSpPr>
          <p:nvPr/>
        </p:nvSpPr>
        <p:spPr bwMode="auto">
          <a:xfrm>
            <a:off x="4286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72" name="Rectangle 22"/>
          <p:cNvSpPr>
            <a:spLocks noChangeArrowheads="1"/>
          </p:cNvSpPr>
          <p:nvPr/>
        </p:nvSpPr>
        <p:spPr bwMode="auto">
          <a:xfrm>
            <a:off x="4286250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73" name="Rectangle 22"/>
          <p:cNvSpPr>
            <a:spLocks noChangeArrowheads="1"/>
          </p:cNvSpPr>
          <p:nvPr/>
        </p:nvSpPr>
        <p:spPr bwMode="auto">
          <a:xfrm>
            <a:off x="5500688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4874" name="Rectangle 22"/>
          <p:cNvSpPr>
            <a:spLocks noChangeArrowheads="1"/>
          </p:cNvSpPr>
          <p:nvPr/>
        </p:nvSpPr>
        <p:spPr bwMode="auto">
          <a:xfrm>
            <a:off x="5500688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63" name="Picture 2" descr="C:\Documents and Settings\All Users\Документы\Мои рисунки\vasn.bmp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57157" y="214290"/>
            <a:ext cx="2348729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500563" y="28575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1380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0" grpId="0" build="allAtOnce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5844" name="Rectangle 22"/>
          <p:cNvSpPr>
            <a:spLocks noChangeArrowheads="1"/>
          </p:cNvSpPr>
          <p:nvPr/>
        </p:nvSpPr>
        <p:spPr bwMode="auto">
          <a:xfrm>
            <a:off x="1071563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45" name="Rectangle 22"/>
          <p:cNvSpPr>
            <a:spLocks noChangeArrowheads="1"/>
          </p:cNvSpPr>
          <p:nvPr/>
        </p:nvSpPr>
        <p:spPr bwMode="auto">
          <a:xfrm>
            <a:off x="1071563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46" name="Rectangle 22"/>
          <p:cNvSpPr>
            <a:spLocks noChangeArrowheads="1"/>
          </p:cNvSpPr>
          <p:nvPr/>
        </p:nvSpPr>
        <p:spPr bwMode="auto">
          <a:xfrm>
            <a:off x="1071563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47" name="Rectangle 22"/>
          <p:cNvSpPr>
            <a:spLocks noChangeArrowheads="1"/>
          </p:cNvSpPr>
          <p:nvPr/>
        </p:nvSpPr>
        <p:spPr bwMode="auto">
          <a:xfrm>
            <a:off x="6572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48" name="Rectangle 22"/>
          <p:cNvSpPr>
            <a:spLocks noChangeArrowheads="1"/>
          </p:cNvSpPr>
          <p:nvPr/>
        </p:nvSpPr>
        <p:spPr bwMode="auto">
          <a:xfrm>
            <a:off x="5500688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49" name="Rectangle 22"/>
          <p:cNvSpPr>
            <a:spLocks noChangeArrowheads="1"/>
          </p:cNvSpPr>
          <p:nvPr/>
        </p:nvSpPr>
        <p:spPr bwMode="auto">
          <a:xfrm>
            <a:off x="6572250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0" name="Rectangle 22"/>
          <p:cNvSpPr>
            <a:spLocks noChangeArrowheads="1"/>
          </p:cNvSpPr>
          <p:nvPr/>
        </p:nvSpPr>
        <p:spPr bwMode="auto">
          <a:xfrm>
            <a:off x="5500688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1" name="Rectangle 22"/>
          <p:cNvSpPr>
            <a:spLocks noChangeArrowheads="1"/>
          </p:cNvSpPr>
          <p:nvPr/>
        </p:nvSpPr>
        <p:spPr bwMode="auto">
          <a:xfrm>
            <a:off x="6572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2" name="Rectangle 22"/>
          <p:cNvSpPr>
            <a:spLocks noChangeArrowheads="1"/>
          </p:cNvSpPr>
          <p:nvPr/>
        </p:nvSpPr>
        <p:spPr bwMode="auto">
          <a:xfrm>
            <a:off x="4286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3" name="Rectangle 22"/>
          <p:cNvSpPr>
            <a:spLocks noChangeArrowheads="1"/>
          </p:cNvSpPr>
          <p:nvPr/>
        </p:nvSpPr>
        <p:spPr bwMode="auto">
          <a:xfrm>
            <a:off x="6572250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4" name="Rectangle 22"/>
          <p:cNvSpPr>
            <a:spLocks noChangeArrowheads="1"/>
          </p:cNvSpPr>
          <p:nvPr/>
        </p:nvSpPr>
        <p:spPr bwMode="auto">
          <a:xfrm>
            <a:off x="6572250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5" name="Rectangle 22"/>
          <p:cNvSpPr>
            <a:spLocks noChangeArrowheads="1"/>
          </p:cNvSpPr>
          <p:nvPr/>
        </p:nvSpPr>
        <p:spPr bwMode="auto">
          <a:xfrm>
            <a:off x="3571875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35856" name="Rectangle 22"/>
          <p:cNvSpPr>
            <a:spLocks noChangeArrowheads="1"/>
          </p:cNvSpPr>
          <p:nvPr/>
        </p:nvSpPr>
        <p:spPr bwMode="auto">
          <a:xfrm>
            <a:off x="3571875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5857" name="Rectangle 22"/>
          <p:cNvSpPr>
            <a:spLocks noChangeArrowheads="1"/>
          </p:cNvSpPr>
          <p:nvPr/>
        </p:nvSpPr>
        <p:spPr bwMode="auto">
          <a:xfrm>
            <a:off x="5500688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285750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5859" name="Rectangle 22"/>
          <p:cNvSpPr>
            <a:spLocks noChangeArrowheads="1"/>
          </p:cNvSpPr>
          <p:nvPr/>
        </p:nvSpPr>
        <p:spPr bwMode="auto">
          <a:xfrm>
            <a:off x="3571875" y="10715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5860" name="Rectangle 22"/>
          <p:cNvSpPr>
            <a:spLocks noChangeArrowheads="1"/>
          </p:cNvSpPr>
          <p:nvPr/>
        </p:nvSpPr>
        <p:spPr bwMode="auto">
          <a:xfrm>
            <a:off x="3571875" y="14287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5861" name="Rectangle 22"/>
          <p:cNvSpPr>
            <a:spLocks noChangeArrowheads="1"/>
          </p:cNvSpPr>
          <p:nvPr/>
        </p:nvSpPr>
        <p:spPr bwMode="auto">
          <a:xfrm>
            <a:off x="3571875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5862" name="Rectangle 22"/>
          <p:cNvSpPr>
            <a:spLocks noChangeArrowheads="1"/>
          </p:cNvSpPr>
          <p:nvPr/>
        </p:nvSpPr>
        <p:spPr bwMode="auto">
          <a:xfrm>
            <a:off x="3929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5863" name="Rectangle 22"/>
          <p:cNvSpPr>
            <a:spLocks noChangeArrowheads="1"/>
          </p:cNvSpPr>
          <p:nvPr/>
        </p:nvSpPr>
        <p:spPr bwMode="auto">
          <a:xfrm>
            <a:off x="6572250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64" name="Rectangle 22"/>
          <p:cNvSpPr>
            <a:spLocks noChangeArrowheads="1"/>
          </p:cNvSpPr>
          <p:nvPr/>
        </p:nvSpPr>
        <p:spPr bwMode="auto">
          <a:xfrm>
            <a:off x="3571875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5865" name="Rectangle 22"/>
          <p:cNvSpPr>
            <a:spLocks noChangeArrowheads="1"/>
          </p:cNvSpPr>
          <p:nvPr/>
        </p:nvSpPr>
        <p:spPr bwMode="auto">
          <a:xfrm>
            <a:off x="6572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66" name="Rectangle 22"/>
          <p:cNvSpPr>
            <a:spLocks noChangeArrowheads="1"/>
          </p:cNvSpPr>
          <p:nvPr/>
        </p:nvSpPr>
        <p:spPr bwMode="auto">
          <a:xfrm>
            <a:off x="214312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5867" name="Rectangle 22"/>
          <p:cNvSpPr>
            <a:spLocks noChangeArrowheads="1"/>
          </p:cNvSpPr>
          <p:nvPr/>
        </p:nvSpPr>
        <p:spPr bwMode="auto">
          <a:xfrm>
            <a:off x="250031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5868" name="Rectangle 22"/>
          <p:cNvSpPr>
            <a:spLocks noChangeArrowheads="1"/>
          </p:cNvSpPr>
          <p:nvPr/>
        </p:nvSpPr>
        <p:spPr bwMode="auto">
          <a:xfrm>
            <a:off x="285750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5869" name="Rectangle 22"/>
          <p:cNvSpPr>
            <a:spLocks noChangeArrowheads="1"/>
          </p:cNvSpPr>
          <p:nvPr/>
        </p:nvSpPr>
        <p:spPr bwMode="auto">
          <a:xfrm>
            <a:off x="3214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5870" name="Rectangle 22"/>
          <p:cNvSpPr>
            <a:spLocks noChangeArrowheads="1"/>
          </p:cNvSpPr>
          <p:nvPr/>
        </p:nvSpPr>
        <p:spPr bwMode="auto">
          <a:xfrm>
            <a:off x="3571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5871" name="Rectangle 22"/>
          <p:cNvSpPr>
            <a:spLocks noChangeArrowheads="1"/>
          </p:cNvSpPr>
          <p:nvPr/>
        </p:nvSpPr>
        <p:spPr bwMode="auto">
          <a:xfrm>
            <a:off x="4643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Я</a:t>
            </a:r>
          </a:p>
        </p:txBody>
      </p:sp>
      <p:sp>
        <p:nvSpPr>
          <p:cNvPr id="34" name="Rectangle 22"/>
          <p:cNvSpPr>
            <a:spLocks noChangeArrowheads="1"/>
          </p:cNvSpPr>
          <p:nvPr/>
        </p:nvSpPr>
        <p:spPr bwMode="auto">
          <a:xfrm>
            <a:off x="285750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5873" name="Rectangle 22"/>
          <p:cNvSpPr>
            <a:spLocks noChangeArrowheads="1"/>
          </p:cNvSpPr>
          <p:nvPr/>
        </p:nvSpPr>
        <p:spPr bwMode="auto">
          <a:xfrm>
            <a:off x="4286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5874" name="Rectangle 22"/>
          <p:cNvSpPr>
            <a:spLocks noChangeArrowheads="1"/>
          </p:cNvSpPr>
          <p:nvPr/>
        </p:nvSpPr>
        <p:spPr bwMode="auto">
          <a:xfrm>
            <a:off x="6572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5875" name="Rectangle 22"/>
          <p:cNvSpPr>
            <a:spLocks noChangeArrowheads="1"/>
          </p:cNvSpPr>
          <p:nvPr/>
        </p:nvSpPr>
        <p:spPr bwMode="auto">
          <a:xfrm>
            <a:off x="5857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5876" name="Rectangle 22"/>
          <p:cNvSpPr>
            <a:spLocks noChangeArrowheads="1"/>
          </p:cNvSpPr>
          <p:nvPr/>
        </p:nvSpPr>
        <p:spPr bwMode="auto">
          <a:xfrm>
            <a:off x="6929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5877" name="Rectangle 22"/>
          <p:cNvSpPr>
            <a:spLocks noChangeArrowheads="1"/>
          </p:cNvSpPr>
          <p:nvPr/>
        </p:nvSpPr>
        <p:spPr bwMode="auto">
          <a:xfrm>
            <a:off x="1071563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78" name="Rectangle 22"/>
          <p:cNvSpPr>
            <a:spLocks noChangeArrowheads="1"/>
          </p:cNvSpPr>
          <p:nvPr/>
        </p:nvSpPr>
        <p:spPr bwMode="auto">
          <a:xfrm>
            <a:off x="6215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5879" name="Rectangle 22"/>
          <p:cNvSpPr>
            <a:spLocks noChangeArrowheads="1"/>
          </p:cNvSpPr>
          <p:nvPr/>
        </p:nvSpPr>
        <p:spPr bwMode="auto">
          <a:xfrm>
            <a:off x="5500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35880" name="Rectangle 22"/>
          <p:cNvSpPr>
            <a:spLocks noChangeArrowheads="1"/>
          </p:cNvSpPr>
          <p:nvPr/>
        </p:nvSpPr>
        <p:spPr bwMode="auto">
          <a:xfrm>
            <a:off x="5500688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81" name="Rectangle 22"/>
          <p:cNvSpPr>
            <a:spLocks noChangeArrowheads="1"/>
          </p:cNvSpPr>
          <p:nvPr/>
        </p:nvSpPr>
        <p:spPr bwMode="auto">
          <a:xfrm>
            <a:off x="10715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5882" name="Rectangle 22"/>
          <p:cNvSpPr>
            <a:spLocks noChangeArrowheads="1"/>
          </p:cNvSpPr>
          <p:nvPr/>
        </p:nvSpPr>
        <p:spPr bwMode="auto">
          <a:xfrm>
            <a:off x="14287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5883" name="Rectangle 22"/>
          <p:cNvSpPr>
            <a:spLocks noChangeArrowheads="1"/>
          </p:cNvSpPr>
          <p:nvPr/>
        </p:nvSpPr>
        <p:spPr bwMode="auto">
          <a:xfrm>
            <a:off x="17859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5884" name="Rectangle 22"/>
          <p:cNvSpPr>
            <a:spLocks noChangeArrowheads="1"/>
          </p:cNvSpPr>
          <p:nvPr/>
        </p:nvSpPr>
        <p:spPr bwMode="auto">
          <a:xfrm>
            <a:off x="1071563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85" name="Rectangle 22"/>
          <p:cNvSpPr>
            <a:spLocks noChangeArrowheads="1"/>
          </p:cNvSpPr>
          <p:nvPr/>
        </p:nvSpPr>
        <p:spPr bwMode="auto">
          <a:xfrm>
            <a:off x="1071563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86" name="AutoShape 44"/>
          <p:cNvSpPr>
            <a:spLocks noChangeArrowheads="1"/>
          </p:cNvSpPr>
          <p:nvPr/>
        </p:nvSpPr>
        <p:spPr bwMode="auto">
          <a:xfrm rot="5400000">
            <a:off x="2820194" y="2751932"/>
            <a:ext cx="433387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14375" y="0"/>
            <a:ext cx="59293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  <p:sp>
        <p:nvSpPr>
          <p:cNvPr id="35888" name="Rectangle 22"/>
          <p:cNvSpPr>
            <a:spLocks noChangeArrowheads="1"/>
          </p:cNvSpPr>
          <p:nvPr/>
        </p:nvSpPr>
        <p:spPr bwMode="auto">
          <a:xfrm>
            <a:off x="3571875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5889" name="Rectangle 22"/>
          <p:cNvSpPr>
            <a:spLocks noChangeArrowheads="1"/>
          </p:cNvSpPr>
          <p:nvPr/>
        </p:nvSpPr>
        <p:spPr bwMode="auto">
          <a:xfrm>
            <a:off x="3571875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5890" name="Rectangle 22"/>
          <p:cNvSpPr>
            <a:spLocks noChangeArrowheads="1"/>
          </p:cNvSpPr>
          <p:nvPr/>
        </p:nvSpPr>
        <p:spPr bwMode="auto">
          <a:xfrm>
            <a:off x="3571875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5891" name="Rectangle 22"/>
          <p:cNvSpPr>
            <a:spLocks noChangeArrowheads="1"/>
          </p:cNvSpPr>
          <p:nvPr/>
        </p:nvSpPr>
        <p:spPr bwMode="auto">
          <a:xfrm>
            <a:off x="3571875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5892" name="Rectangle 22"/>
          <p:cNvSpPr>
            <a:spLocks noChangeArrowheads="1"/>
          </p:cNvSpPr>
          <p:nvPr/>
        </p:nvSpPr>
        <p:spPr bwMode="auto">
          <a:xfrm>
            <a:off x="4286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93" name="Rectangle 22"/>
          <p:cNvSpPr>
            <a:spLocks noChangeArrowheads="1"/>
          </p:cNvSpPr>
          <p:nvPr/>
        </p:nvSpPr>
        <p:spPr bwMode="auto">
          <a:xfrm>
            <a:off x="4286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94" name="Rectangle 22"/>
          <p:cNvSpPr>
            <a:spLocks noChangeArrowheads="1"/>
          </p:cNvSpPr>
          <p:nvPr/>
        </p:nvSpPr>
        <p:spPr bwMode="auto">
          <a:xfrm>
            <a:off x="4286250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95" name="Rectangle 22"/>
          <p:cNvSpPr>
            <a:spLocks noChangeArrowheads="1"/>
          </p:cNvSpPr>
          <p:nvPr/>
        </p:nvSpPr>
        <p:spPr bwMode="auto">
          <a:xfrm>
            <a:off x="5500688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96" name="Rectangle 22"/>
          <p:cNvSpPr>
            <a:spLocks noChangeArrowheads="1"/>
          </p:cNvSpPr>
          <p:nvPr/>
        </p:nvSpPr>
        <p:spPr bwMode="auto">
          <a:xfrm>
            <a:off x="5500688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3" name="AutoShape 45"/>
          <p:cNvSpPr>
            <a:spLocks noChangeArrowheads="1"/>
          </p:cNvSpPr>
          <p:nvPr/>
        </p:nvSpPr>
        <p:spPr bwMode="auto">
          <a:xfrm>
            <a:off x="4573588" y="4786313"/>
            <a:ext cx="4570412" cy="1879600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Около какой реки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произошла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Куликовская битва?</a:t>
            </a: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4"/>
          <a:srcRect b="-4036"/>
          <a:stretch>
            <a:fillRect/>
          </a:stretch>
        </p:blipFill>
        <p:spPr bwMode="auto">
          <a:xfrm>
            <a:off x="-1" y="0"/>
            <a:ext cx="3724579" cy="20716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5899" name="TextBox 59"/>
          <p:cNvSpPr txBox="1">
            <a:spLocks noChangeArrowheads="1"/>
          </p:cNvSpPr>
          <p:nvPr/>
        </p:nvSpPr>
        <p:spPr bwMode="auto">
          <a:xfrm>
            <a:off x="4500563" y="28575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1380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6868" name="Rectangle 22"/>
          <p:cNvSpPr>
            <a:spLocks noChangeArrowheads="1"/>
          </p:cNvSpPr>
          <p:nvPr/>
        </p:nvSpPr>
        <p:spPr bwMode="auto">
          <a:xfrm>
            <a:off x="1071563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69" name="Rectangle 22"/>
          <p:cNvSpPr>
            <a:spLocks noChangeArrowheads="1"/>
          </p:cNvSpPr>
          <p:nvPr/>
        </p:nvSpPr>
        <p:spPr bwMode="auto">
          <a:xfrm>
            <a:off x="1071563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0" name="Rectangle 22"/>
          <p:cNvSpPr>
            <a:spLocks noChangeArrowheads="1"/>
          </p:cNvSpPr>
          <p:nvPr/>
        </p:nvSpPr>
        <p:spPr bwMode="auto">
          <a:xfrm>
            <a:off x="1071563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1" name="Rectangle 22"/>
          <p:cNvSpPr>
            <a:spLocks noChangeArrowheads="1"/>
          </p:cNvSpPr>
          <p:nvPr/>
        </p:nvSpPr>
        <p:spPr bwMode="auto">
          <a:xfrm>
            <a:off x="6572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2" name="Rectangle 22"/>
          <p:cNvSpPr>
            <a:spLocks noChangeArrowheads="1"/>
          </p:cNvSpPr>
          <p:nvPr/>
        </p:nvSpPr>
        <p:spPr bwMode="auto">
          <a:xfrm>
            <a:off x="5500688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3" name="Rectangle 22"/>
          <p:cNvSpPr>
            <a:spLocks noChangeArrowheads="1"/>
          </p:cNvSpPr>
          <p:nvPr/>
        </p:nvSpPr>
        <p:spPr bwMode="auto">
          <a:xfrm>
            <a:off x="6572250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4" name="Rectangle 22"/>
          <p:cNvSpPr>
            <a:spLocks noChangeArrowheads="1"/>
          </p:cNvSpPr>
          <p:nvPr/>
        </p:nvSpPr>
        <p:spPr bwMode="auto">
          <a:xfrm>
            <a:off x="5500688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5" name="Rectangle 22"/>
          <p:cNvSpPr>
            <a:spLocks noChangeArrowheads="1"/>
          </p:cNvSpPr>
          <p:nvPr/>
        </p:nvSpPr>
        <p:spPr bwMode="auto">
          <a:xfrm>
            <a:off x="6572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4286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6877" name="Rectangle 22"/>
          <p:cNvSpPr>
            <a:spLocks noChangeArrowheads="1"/>
          </p:cNvSpPr>
          <p:nvPr/>
        </p:nvSpPr>
        <p:spPr bwMode="auto">
          <a:xfrm>
            <a:off x="6572250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8" name="Rectangle 22"/>
          <p:cNvSpPr>
            <a:spLocks noChangeArrowheads="1"/>
          </p:cNvSpPr>
          <p:nvPr/>
        </p:nvSpPr>
        <p:spPr bwMode="auto">
          <a:xfrm>
            <a:off x="6572250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79" name="Rectangle 22"/>
          <p:cNvSpPr>
            <a:spLocks noChangeArrowheads="1"/>
          </p:cNvSpPr>
          <p:nvPr/>
        </p:nvSpPr>
        <p:spPr bwMode="auto">
          <a:xfrm>
            <a:off x="3571875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36880" name="Rectangle 22"/>
          <p:cNvSpPr>
            <a:spLocks noChangeArrowheads="1"/>
          </p:cNvSpPr>
          <p:nvPr/>
        </p:nvSpPr>
        <p:spPr bwMode="auto">
          <a:xfrm>
            <a:off x="3571875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6881" name="Rectangle 22"/>
          <p:cNvSpPr>
            <a:spLocks noChangeArrowheads="1"/>
          </p:cNvSpPr>
          <p:nvPr/>
        </p:nvSpPr>
        <p:spPr bwMode="auto">
          <a:xfrm>
            <a:off x="5500688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82" name="Rectangle 22"/>
          <p:cNvSpPr>
            <a:spLocks noChangeArrowheads="1"/>
          </p:cNvSpPr>
          <p:nvPr/>
        </p:nvSpPr>
        <p:spPr bwMode="auto">
          <a:xfrm>
            <a:off x="285750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6883" name="Rectangle 22"/>
          <p:cNvSpPr>
            <a:spLocks noChangeArrowheads="1"/>
          </p:cNvSpPr>
          <p:nvPr/>
        </p:nvSpPr>
        <p:spPr bwMode="auto">
          <a:xfrm>
            <a:off x="3571875" y="10715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6884" name="Rectangle 22"/>
          <p:cNvSpPr>
            <a:spLocks noChangeArrowheads="1"/>
          </p:cNvSpPr>
          <p:nvPr/>
        </p:nvSpPr>
        <p:spPr bwMode="auto">
          <a:xfrm>
            <a:off x="3571875" y="14287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6885" name="Rectangle 22"/>
          <p:cNvSpPr>
            <a:spLocks noChangeArrowheads="1"/>
          </p:cNvSpPr>
          <p:nvPr/>
        </p:nvSpPr>
        <p:spPr bwMode="auto">
          <a:xfrm>
            <a:off x="3571875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3929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6887" name="Rectangle 22"/>
          <p:cNvSpPr>
            <a:spLocks noChangeArrowheads="1"/>
          </p:cNvSpPr>
          <p:nvPr/>
        </p:nvSpPr>
        <p:spPr bwMode="auto">
          <a:xfrm>
            <a:off x="6572250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88" name="Rectangle 22"/>
          <p:cNvSpPr>
            <a:spLocks noChangeArrowheads="1"/>
          </p:cNvSpPr>
          <p:nvPr/>
        </p:nvSpPr>
        <p:spPr bwMode="auto">
          <a:xfrm>
            <a:off x="3571875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6889" name="Rectangle 22"/>
          <p:cNvSpPr>
            <a:spLocks noChangeArrowheads="1"/>
          </p:cNvSpPr>
          <p:nvPr/>
        </p:nvSpPr>
        <p:spPr bwMode="auto">
          <a:xfrm>
            <a:off x="6572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890" name="Rectangle 22"/>
          <p:cNvSpPr>
            <a:spLocks noChangeArrowheads="1"/>
          </p:cNvSpPr>
          <p:nvPr/>
        </p:nvSpPr>
        <p:spPr bwMode="auto">
          <a:xfrm>
            <a:off x="214312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6891" name="Rectangle 22"/>
          <p:cNvSpPr>
            <a:spLocks noChangeArrowheads="1"/>
          </p:cNvSpPr>
          <p:nvPr/>
        </p:nvSpPr>
        <p:spPr bwMode="auto">
          <a:xfrm>
            <a:off x="250031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6892" name="Rectangle 22"/>
          <p:cNvSpPr>
            <a:spLocks noChangeArrowheads="1"/>
          </p:cNvSpPr>
          <p:nvPr/>
        </p:nvSpPr>
        <p:spPr bwMode="auto">
          <a:xfrm>
            <a:off x="285750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6893" name="Rectangle 22"/>
          <p:cNvSpPr>
            <a:spLocks noChangeArrowheads="1"/>
          </p:cNvSpPr>
          <p:nvPr/>
        </p:nvSpPr>
        <p:spPr bwMode="auto">
          <a:xfrm>
            <a:off x="3214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6894" name="Rectangle 22"/>
          <p:cNvSpPr>
            <a:spLocks noChangeArrowheads="1"/>
          </p:cNvSpPr>
          <p:nvPr/>
        </p:nvSpPr>
        <p:spPr bwMode="auto">
          <a:xfrm>
            <a:off x="3571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6895" name="Rectangle 22"/>
          <p:cNvSpPr>
            <a:spLocks noChangeArrowheads="1"/>
          </p:cNvSpPr>
          <p:nvPr/>
        </p:nvSpPr>
        <p:spPr bwMode="auto">
          <a:xfrm>
            <a:off x="4643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Я</a:t>
            </a:r>
          </a:p>
        </p:txBody>
      </p:sp>
      <p:sp>
        <p:nvSpPr>
          <p:cNvPr id="36896" name="Rectangle 22"/>
          <p:cNvSpPr>
            <a:spLocks noChangeArrowheads="1"/>
          </p:cNvSpPr>
          <p:nvPr/>
        </p:nvSpPr>
        <p:spPr bwMode="auto">
          <a:xfrm>
            <a:off x="285750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6897" name="Rectangle 22"/>
          <p:cNvSpPr>
            <a:spLocks noChangeArrowheads="1"/>
          </p:cNvSpPr>
          <p:nvPr/>
        </p:nvSpPr>
        <p:spPr bwMode="auto">
          <a:xfrm>
            <a:off x="4286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6898" name="Rectangle 22"/>
          <p:cNvSpPr>
            <a:spLocks noChangeArrowheads="1"/>
          </p:cNvSpPr>
          <p:nvPr/>
        </p:nvSpPr>
        <p:spPr bwMode="auto">
          <a:xfrm>
            <a:off x="6572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6899" name="Rectangle 22"/>
          <p:cNvSpPr>
            <a:spLocks noChangeArrowheads="1"/>
          </p:cNvSpPr>
          <p:nvPr/>
        </p:nvSpPr>
        <p:spPr bwMode="auto">
          <a:xfrm>
            <a:off x="5857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6900" name="Rectangle 22"/>
          <p:cNvSpPr>
            <a:spLocks noChangeArrowheads="1"/>
          </p:cNvSpPr>
          <p:nvPr/>
        </p:nvSpPr>
        <p:spPr bwMode="auto">
          <a:xfrm>
            <a:off x="6929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6901" name="Rectangle 22"/>
          <p:cNvSpPr>
            <a:spLocks noChangeArrowheads="1"/>
          </p:cNvSpPr>
          <p:nvPr/>
        </p:nvSpPr>
        <p:spPr bwMode="auto">
          <a:xfrm>
            <a:off x="1071563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902" name="Rectangle 22"/>
          <p:cNvSpPr>
            <a:spLocks noChangeArrowheads="1"/>
          </p:cNvSpPr>
          <p:nvPr/>
        </p:nvSpPr>
        <p:spPr bwMode="auto">
          <a:xfrm>
            <a:off x="6215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6903" name="Rectangle 22"/>
          <p:cNvSpPr>
            <a:spLocks noChangeArrowheads="1"/>
          </p:cNvSpPr>
          <p:nvPr/>
        </p:nvSpPr>
        <p:spPr bwMode="auto">
          <a:xfrm>
            <a:off x="5500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36904" name="Rectangle 22"/>
          <p:cNvSpPr>
            <a:spLocks noChangeArrowheads="1"/>
          </p:cNvSpPr>
          <p:nvPr/>
        </p:nvSpPr>
        <p:spPr bwMode="auto">
          <a:xfrm>
            <a:off x="5500688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905" name="Rectangle 22"/>
          <p:cNvSpPr>
            <a:spLocks noChangeArrowheads="1"/>
          </p:cNvSpPr>
          <p:nvPr/>
        </p:nvSpPr>
        <p:spPr bwMode="auto">
          <a:xfrm>
            <a:off x="10715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6906" name="Rectangle 22"/>
          <p:cNvSpPr>
            <a:spLocks noChangeArrowheads="1"/>
          </p:cNvSpPr>
          <p:nvPr/>
        </p:nvSpPr>
        <p:spPr bwMode="auto">
          <a:xfrm>
            <a:off x="14287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6907" name="Rectangle 22"/>
          <p:cNvSpPr>
            <a:spLocks noChangeArrowheads="1"/>
          </p:cNvSpPr>
          <p:nvPr/>
        </p:nvSpPr>
        <p:spPr bwMode="auto">
          <a:xfrm>
            <a:off x="17859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6908" name="Rectangle 22"/>
          <p:cNvSpPr>
            <a:spLocks noChangeArrowheads="1"/>
          </p:cNvSpPr>
          <p:nvPr/>
        </p:nvSpPr>
        <p:spPr bwMode="auto">
          <a:xfrm>
            <a:off x="1071563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909" name="Rectangle 22"/>
          <p:cNvSpPr>
            <a:spLocks noChangeArrowheads="1"/>
          </p:cNvSpPr>
          <p:nvPr/>
        </p:nvSpPr>
        <p:spPr bwMode="auto">
          <a:xfrm>
            <a:off x="1071563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910" name="AutoShape 44"/>
          <p:cNvSpPr>
            <a:spLocks noChangeArrowheads="1"/>
          </p:cNvSpPr>
          <p:nvPr/>
        </p:nvSpPr>
        <p:spPr bwMode="auto">
          <a:xfrm rot="5400000">
            <a:off x="4248944" y="2823369"/>
            <a:ext cx="433388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14375" y="0"/>
            <a:ext cx="59293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  <p:sp>
        <p:nvSpPr>
          <p:cNvPr id="36912" name="Rectangle 22"/>
          <p:cNvSpPr>
            <a:spLocks noChangeArrowheads="1"/>
          </p:cNvSpPr>
          <p:nvPr/>
        </p:nvSpPr>
        <p:spPr bwMode="auto">
          <a:xfrm>
            <a:off x="3571875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6913" name="Rectangle 22"/>
          <p:cNvSpPr>
            <a:spLocks noChangeArrowheads="1"/>
          </p:cNvSpPr>
          <p:nvPr/>
        </p:nvSpPr>
        <p:spPr bwMode="auto">
          <a:xfrm>
            <a:off x="3571875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6914" name="Rectangle 22"/>
          <p:cNvSpPr>
            <a:spLocks noChangeArrowheads="1"/>
          </p:cNvSpPr>
          <p:nvPr/>
        </p:nvSpPr>
        <p:spPr bwMode="auto">
          <a:xfrm>
            <a:off x="3571875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6915" name="Rectangle 22"/>
          <p:cNvSpPr>
            <a:spLocks noChangeArrowheads="1"/>
          </p:cNvSpPr>
          <p:nvPr/>
        </p:nvSpPr>
        <p:spPr bwMode="auto">
          <a:xfrm>
            <a:off x="3571875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58" name="Rectangle 22"/>
          <p:cNvSpPr>
            <a:spLocks noChangeArrowheads="1"/>
          </p:cNvSpPr>
          <p:nvPr/>
        </p:nvSpPr>
        <p:spPr bwMode="auto">
          <a:xfrm>
            <a:off x="4286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59" name="Rectangle 22"/>
          <p:cNvSpPr>
            <a:spLocks noChangeArrowheads="1"/>
          </p:cNvSpPr>
          <p:nvPr/>
        </p:nvSpPr>
        <p:spPr bwMode="auto">
          <a:xfrm>
            <a:off x="4286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60" name="Rectangle 22"/>
          <p:cNvSpPr>
            <a:spLocks noChangeArrowheads="1"/>
          </p:cNvSpPr>
          <p:nvPr/>
        </p:nvSpPr>
        <p:spPr bwMode="auto">
          <a:xfrm>
            <a:off x="4286250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6919" name="Rectangle 22"/>
          <p:cNvSpPr>
            <a:spLocks noChangeArrowheads="1"/>
          </p:cNvSpPr>
          <p:nvPr/>
        </p:nvSpPr>
        <p:spPr bwMode="auto">
          <a:xfrm>
            <a:off x="5500688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6920" name="Rectangle 22"/>
          <p:cNvSpPr>
            <a:spLocks noChangeArrowheads="1"/>
          </p:cNvSpPr>
          <p:nvPr/>
        </p:nvSpPr>
        <p:spPr bwMode="auto">
          <a:xfrm>
            <a:off x="5500688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4" name="AutoShape 45"/>
          <p:cNvSpPr>
            <a:spLocks noChangeArrowheads="1"/>
          </p:cNvSpPr>
          <p:nvPr/>
        </p:nvSpPr>
        <p:spPr bwMode="auto">
          <a:xfrm>
            <a:off x="4357688" y="5000625"/>
            <a:ext cx="4786312" cy="1857375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Правитель Золотой Орды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в год Куликовской Битвы.</a:t>
            </a:r>
          </a:p>
        </p:txBody>
      </p:sp>
      <p:pic>
        <p:nvPicPr>
          <p:cNvPr id="6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2571768" cy="2847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923" name="TextBox 60"/>
          <p:cNvSpPr txBox="1">
            <a:spLocks noChangeArrowheads="1"/>
          </p:cNvSpPr>
          <p:nvPr/>
        </p:nvSpPr>
        <p:spPr bwMode="auto">
          <a:xfrm>
            <a:off x="4500563" y="28575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1380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7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7892" name="Rectangle 22"/>
          <p:cNvSpPr>
            <a:spLocks noChangeArrowheads="1"/>
          </p:cNvSpPr>
          <p:nvPr/>
        </p:nvSpPr>
        <p:spPr bwMode="auto">
          <a:xfrm>
            <a:off x="1071563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893" name="Rectangle 22"/>
          <p:cNvSpPr>
            <a:spLocks noChangeArrowheads="1"/>
          </p:cNvSpPr>
          <p:nvPr/>
        </p:nvSpPr>
        <p:spPr bwMode="auto">
          <a:xfrm>
            <a:off x="1071563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894" name="Rectangle 22"/>
          <p:cNvSpPr>
            <a:spLocks noChangeArrowheads="1"/>
          </p:cNvSpPr>
          <p:nvPr/>
        </p:nvSpPr>
        <p:spPr bwMode="auto">
          <a:xfrm>
            <a:off x="1071563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895" name="Rectangle 22"/>
          <p:cNvSpPr>
            <a:spLocks noChangeArrowheads="1"/>
          </p:cNvSpPr>
          <p:nvPr/>
        </p:nvSpPr>
        <p:spPr bwMode="auto">
          <a:xfrm>
            <a:off x="6572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5500688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7897" name="Rectangle 22"/>
          <p:cNvSpPr>
            <a:spLocks noChangeArrowheads="1"/>
          </p:cNvSpPr>
          <p:nvPr/>
        </p:nvSpPr>
        <p:spPr bwMode="auto">
          <a:xfrm>
            <a:off x="6572250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500688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7899" name="Rectangle 22"/>
          <p:cNvSpPr>
            <a:spLocks noChangeArrowheads="1"/>
          </p:cNvSpPr>
          <p:nvPr/>
        </p:nvSpPr>
        <p:spPr bwMode="auto">
          <a:xfrm>
            <a:off x="6572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00" name="Rectangle 22"/>
          <p:cNvSpPr>
            <a:spLocks noChangeArrowheads="1"/>
          </p:cNvSpPr>
          <p:nvPr/>
        </p:nvSpPr>
        <p:spPr bwMode="auto">
          <a:xfrm>
            <a:off x="4286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7901" name="Rectangle 22"/>
          <p:cNvSpPr>
            <a:spLocks noChangeArrowheads="1"/>
          </p:cNvSpPr>
          <p:nvPr/>
        </p:nvSpPr>
        <p:spPr bwMode="auto">
          <a:xfrm>
            <a:off x="6572250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02" name="Rectangle 22"/>
          <p:cNvSpPr>
            <a:spLocks noChangeArrowheads="1"/>
          </p:cNvSpPr>
          <p:nvPr/>
        </p:nvSpPr>
        <p:spPr bwMode="auto">
          <a:xfrm>
            <a:off x="6572250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03" name="Rectangle 22"/>
          <p:cNvSpPr>
            <a:spLocks noChangeArrowheads="1"/>
          </p:cNvSpPr>
          <p:nvPr/>
        </p:nvSpPr>
        <p:spPr bwMode="auto">
          <a:xfrm>
            <a:off x="3571875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37904" name="Rectangle 22"/>
          <p:cNvSpPr>
            <a:spLocks noChangeArrowheads="1"/>
          </p:cNvSpPr>
          <p:nvPr/>
        </p:nvSpPr>
        <p:spPr bwMode="auto">
          <a:xfrm>
            <a:off x="3571875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500688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7906" name="Rectangle 22"/>
          <p:cNvSpPr>
            <a:spLocks noChangeArrowheads="1"/>
          </p:cNvSpPr>
          <p:nvPr/>
        </p:nvSpPr>
        <p:spPr bwMode="auto">
          <a:xfrm>
            <a:off x="285750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7907" name="Rectangle 22"/>
          <p:cNvSpPr>
            <a:spLocks noChangeArrowheads="1"/>
          </p:cNvSpPr>
          <p:nvPr/>
        </p:nvSpPr>
        <p:spPr bwMode="auto">
          <a:xfrm>
            <a:off x="3571875" y="10715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7908" name="Rectangle 22"/>
          <p:cNvSpPr>
            <a:spLocks noChangeArrowheads="1"/>
          </p:cNvSpPr>
          <p:nvPr/>
        </p:nvSpPr>
        <p:spPr bwMode="auto">
          <a:xfrm>
            <a:off x="3571875" y="14287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7909" name="Rectangle 22"/>
          <p:cNvSpPr>
            <a:spLocks noChangeArrowheads="1"/>
          </p:cNvSpPr>
          <p:nvPr/>
        </p:nvSpPr>
        <p:spPr bwMode="auto">
          <a:xfrm>
            <a:off x="3571875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3929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7911" name="Rectangle 22"/>
          <p:cNvSpPr>
            <a:spLocks noChangeArrowheads="1"/>
          </p:cNvSpPr>
          <p:nvPr/>
        </p:nvSpPr>
        <p:spPr bwMode="auto">
          <a:xfrm>
            <a:off x="6572250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12" name="Rectangle 22"/>
          <p:cNvSpPr>
            <a:spLocks noChangeArrowheads="1"/>
          </p:cNvSpPr>
          <p:nvPr/>
        </p:nvSpPr>
        <p:spPr bwMode="auto">
          <a:xfrm>
            <a:off x="3571875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7913" name="Rectangle 22"/>
          <p:cNvSpPr>
            <a:spLocks noChangeArrowheads="1"/>
          </p:cNvSpPr>
          <p:nvPr/>
        </p:nvSpPr>
        <p:spPr bwMode="auto">
          <a:xfrm>
            <a:off x="6572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14" name="Rectangle 22"/>
          <p:cNvSpPr>
            <a:spLocks noChangeArrowheads="1"/>
          </p:cNvSpPr>
          <p:nvPr/>
        </p:nvSpPr>
        <p:spPr bwMode="auto">
          <a:xfrm>
            <a:off x="214312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7915" name="Rectangle 22"/>
          <p:cNvSpPr>
            <a:spLocks noChangeArrowheads="1"/>
          </p:cNvSpPr>
          <p:nvPr/>
        </p:nvSpPr>
        <p:spPr bwMode="auto">
          <a:xfrm>
            <a:off x="250031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7916" name="Rectangle 22"/>
          <p:cNvSpPr>
            <a:spLocks noChangeArrowheads="1"/>
          </p:cNvSpPr>
          <p:nvPr/>
        </p:nvSpPr>
        <p:spPr bwMode="auto">
          <a:xfrm>
            <a:off x="285750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7917" name="Rectangle 22"/>
          <p:cNvSpPr>
            <a:spLocks noChangeArrowheads="1"/>
          </p:cNvSpPr>
          <p:nvPr/>
        </p:nvSpPr>
        <p:spPr bwMode="auto">
          <a:xfrm>
            <a:off x="3214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7918" name="Rectangle 22"/>
          <p:cNvSpPr>
            <a:spLocks noChangeArrowheads="1"/>
          </p:cNvSpPr>
          <p:nvPr/>
        </p:nvSpPr>
        <p:spPr bwMode="auto">
          <a:xfrm>
            <a:off x="3571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7919" name="Rectangle 22"/>
          <p:cNvSpPr>
            <a:spLocks noChangeArrowheads="1"/>
          </p:cNvSpPr>
          <p:nvPr/>
        </p:nvSpPr>
        <p:spPr bwMode="auto">
          <a:xfrm>
            <a:off x="4643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Я</a:t>
            </a:r>
          </a:p>
        </p:txBody>
      </p:sp>
      <p:sp>
        <p:nvSpPr>
          <p:cNvPr id="37920" name="Rectangle 22"/>
          <p:cNvSpPr>
            <a:spLocks noChangeArrowheads="1"/>
          </p:cNvSpPr>
          <p:nvPr/>
        </p:nvSpPr>
        <p:spPr bwMode="auto">
          <a:xfrm>
            <a:off x="285750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7921" name="Rectangle 22"/>
          <p:cNvSpPr>
            <a:spLocks noChangeArrowheads="1"/>
          </p:cNvSpPr>
          <p:nvPr/>
        </p:nvSpPr>
        <p:spPr bwMode="auto">
          <a:xfrm>
            <a:off x="4286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7922" name="Rectangle 22"/>
          <p:cNvSpPr>
            <a:spLocks noChangeArrowheads="1"/>
          </p:cNvSpPr>
          <p:nvPr/>
        </p:nvSpPr>
        <p:spPr bwMode="auto">
          <a:xfrm>
            <a:off x="6572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7923" name="Rectangle 22"/>
          <p:cNvSpPr>
            <a:spLocks noChangeArrowheads="1"/>
          </p:cNvSpPr>
          <p:nvPr/>
        </p:nvSpPr>
        <p:spPr bwMode="auto">
          <a:xfrm>
            <a:off x="5857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7924" name="Rectangle 22"/>
          <p:cNvSpPr>
            <a:spLocks noChangeArrowheads="1"/>
          </p:cNvSpPr>
          <p:nvPr/>
        </p:nvSpPr>
        <p:spPr bwMode="auto">
          <a:xfrm>
            <a:off x="6929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7925" name="Rectangle 22"/>
          <p:cNvSpPr>
            <a:spLocks noChangeArrowheads="1"/>
          </p:cNvSpPr>
          <p:nvPr/>
        </p:nvSpPr>
        <p:spPr bwMode="auto">
          <a:xfrm>
            <a:off x="1071563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26" name="Rectangle 22"/>
          <p:cNvSpPr>
            <a:spLocks noChangeArrowheads="1"/>
          </p:cNvSpPr>
          <p:nvPr/>
        </p:nvSpPr>
        <p:spPr bwMode="auto">
          <a:xfrm>
            <a:off x="6215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7927" name="Rectangle 22"/>
          <p:cNvSpPr>
            <a:spLocks noChangeArrowheads="1"/>
          </p:cNvSpPr>
          <p:nvPr/>
        </p:nvSpPr>
        <p:spPr bwMode="auto">
          <a:xfrm>
            <a:off x="5500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42" name="Rectangle 22"/>
          <p:cNvSpPr>
            <a:spLocks noChangeArrowheads="1"/>
          </p:cNvSpPr>
          <p:nvPr/>
        </p:nvSpPr>
        <p:spPr bwMode="auto">
          <a:xfrm>
            <a:off x="5500688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7929" name="Rectangle 22"/>
          <p:cNvSpPr>
            <a:spLocks noChangeArrowheads="1"/>
          </p:cNvSpPr>
          <p:nvPr/>
        </p:nvSpPr>
        <p:spPr bwMode="auto">
          <a:xfrm>
            <a:off x="10715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7930" name="Rectangle 22"/>
          <p:cNvSpPr>
            <a:spLocks noChangeArrowheads="1"/>
          </p:cNvSpPr>
          <p:nvPr/>
        </p:nvSpPr>
        <p:spPr bwMode="auto">
          <a:xfrm>
            <a:off x="14287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7931" name="Rectangle 22"/>
          <p:cNvSpPr>
            <a:spLocks noChangeArrowheads="1"/>
          </p:cNvSpPr>
          <p:nvPr/>
        </p:nvSpPr>
        <p:spPr bwMode="auto">
          <a:xfrm>
            <a:off x="17859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7932" name="Rectangle 22"/>
          <p:cNvSpPr>
            <a:spLocks noChangeArrowheads="1"/>
          </p:cNvSpPr>
          <p:nvPr/>
        </p:nvSpPr>
        <p:spPr bwMode="auto">
          <a:xfrm>
            <a:off x="1071563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33" name="Rectangle 22"/>
          <p:cNvSpPr>
            <a:spLocks noChangeArrowheads="1"/>
          </p:cNvSpPr>
          <p:nvPr/>
        </p:nvSpPr>
        <p:spPr bwMode="auto">
          <a:xfrm>
            <a:off x="1071563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7934" name="AutoShape 44"/>
          <p:cNvSpPr>
            <a:spLocks noChangeArrowheads="1"/>
          </p:cNvSpPr>
          <p:nvPr/>
        </p:nvSpPr>
        <p:spPr bwMode="auto">
          <a:xfrm rot="5400000">
            <a:off x="5463381" y="1751807"/>
            <a:ext cx="433387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14375" y="0"/>
            <a:ext cx="59293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  <p:sp>
        <p:nvSpPr>
          <p:cNvPr id="37936" name="Rectangle 22"/>
          <p:cNvSpPr>
            <a:spLocks noChangeArrowheads="1"/>
          </p:cNvSpPr>
          <p:nvPr/>
        </p:nvSpPr>
        <p:spPr bwMode="auto">
          <a:xfrm>
            <a:off x="3571875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7937" name="Rectangle 22"/>
          <p:cNvSpPr>
            <a:spLocks noChangeArrowheads="1"/>
          </p:cNvSpPr>
          <p:nvPr/>
        </p:nvSpPr>
        <p:spPr bwMode="auto">
          <a:xfrm>
            <a:off x="3571875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7938" name="Rectangle 22"/>
          <p:cNvSpPr>
            <a:spLocks noChangeArrowheads="1"/>
          </p:cNvSpPr>
          <p:nvPr/>
        </p:nvSpPr>
        <p:spPr bwMode="auto">
          <a:xfrm>
            <a:off x="3571875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7939" name="Rectangle 22"/>
          <p:cNvSpPr>
            <a:spLocks noChangeArrowheads="1"/>
          </p:cNvSpPr>
          <p:nvPr/>
        </p:nvSpPr>
        <p:spPr bwMode="auto">
          <a:xfrm>
            <a:off x="3571875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7940" name="Rectangle 22"/>
          <p:cNvSpPr>
            <a:spLocks noChangeArrowheads="1"/>
          </p:cNvSpPr>
          <p:nvPr/>
        </p:nvSpPr>
        <p:spPr bwMode="auto">
          <a:xfrm>
            <a:off x="4286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7941" name="Rectangle 22"/>
          <p:cNvSpPr>
            <a:spLocks noChangeArrowheads="1"/>
          </p:cNvSpPr>
          <p:nvPr/>
        </p:nvSpPr>
        <p:spPr bwMode="auto">
          <a:xfrm>
            <a:off x="4286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7942" name="Rectangle 22"/>
          <p:cNvSpPr>
            <a:spLocks noChangeArrowheads="1"/>
          </p:cNvSpPr>
          <p:nvPr/>
        </p:nvSpPr>
        <p:spPr bwMode="auto">
          <a:xfrm>
            <a:off x="4286250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61" name="Rectangle 22"/>
          <p:cNvSpPr>
            <a:spLocks noChangeArrowheads="1"/>
          </p:cNvSpPr>
          <p:nvPr/>
        </p:nvSpPr>
        <p:spPr bwMode="auto">
          <a:xfrm>
            <a:off x="5500688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62" name="Rectangle 22"/>
          <p:cNvSpPr>
            <a:spLocks noChangeArrowheads="1"/>
          </p:cNvSpPr>
          <p:nvPr/>
        </p:nvSpPr>
        <p:spPr bwMode="auto">
          <a:xfrm>
            <a:off x="5500688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Ч</a:t>
            </a:r>
          </a:p>
        </p:txBody>
      </p:sp>
      <p:sp>
        <p:nvSpPr>
          <p:cNvPr id="64" name="AutoShape 45"/>
          <p:cNvSpPr>
            <a:spLocks noChangeArrowheads="1"/>
          </p:cNvSpPr>
          <p:nvPr/>
        </p:nvSpPr>
        <p:spPr bwMode="auto">
          <a:xfrm>
            <a:off x="4357688" y="5000625"/>
            <a:ext cx="4786312" cy="1643063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Ордынский воин,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участвовавший 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в поединке  перед битвой.</a:t>
            </a:r>
          </a:p>
        </p:txBody>
      </p:sp>
      <p:pic>
        <p:nvPicPr>
          <p:cNvPr id="63" name="Picture 1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85720" y="214290"/>
            <a:ext cx="2699826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947" name="TextBox 58"/>
          <p:cNvSpPr txBox="1">
            <a:spLocks noChangeArrowheads="1"/>
          </p:cNvSpPr>
          <p:nvPr/>
        </p:nvSpPr>
        <p:spPr bwMode="auto">
          <a:xfrm>
            <a:off x="4500563" y="28575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1380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89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8916" name="Rectangle 22"/>
          <p:cNvSpPr>
            <a:spLocks noChangeArrowheads="1"/>
          </p:cNvSpPr>
          <p:nvPr/>
        </p:nvSpPr>
        <p:spPr bwMode="auto">
          <a:xfrm>
            <a:off x="1071563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17" name="Rectangle 22"/>
          <p:cNvSpPr>
            <a:spLocks noChangeArrowheads="1"/>
          </p:cNvSpPr>
          <p:nvPr/>
        </p:nvSpPr>
        <p:spPr bwMode="auto">
          <a:xfrm>
            <a:off x="1071563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18" name="Rectangle 22"/>
          <p:cNvSpPr>
            <a:spLocks noChangeArrowheads="1"/>
          </p:cNvSpPr>
          <p:nvPr/>
        </p:nvSpPr>
        <p:spPr bwMode="auto">
          <a:xfrm>
            <a:off x="1071563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6572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8920" name="Rectangle 22"/>
          <p:cNvSpPr>
            <a:spLocks noChangeArrowheads="1"/>
          </p:cNvSpPr>
          <p:nvPr/>
        </p:nvSpPr>
        <p:spPr bwMode="auto">
          <a:xfrm>
            <a:off x="5500688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6572250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</a:t>
            </a:r>
          </a:p>
        </p:txBody>
      </p:sp>
      <p:sp>
        <p:nvSpPr>
          <p:cNvPr id="38922" name="Rectangle 22"/>
          <p:cNvSpPr>
            <a:spLocks noChangeArrowheads="1"/>
          </p:cNvSpPr>
          <p:nvPr/>
        </p:nvSpPr>
        <p:spPr bwMode="auto">
          <a:xfrm>
            <a:off x="5500688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6572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8924" name="Rectangle 22"/>
          <p:cNvSpPr>
            <a:spLocks noChangeArrowheads="1"/>
          </p:cNvSpPr>
          <p:nvPr/>
        </p:nvSpPr>
        <p:spPr bwMode="auto">
          <a:xfrm>
            <a:off x="4286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6572250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6572250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8927" name="Rectangle 22"/>
          <p:cNvSpPr>
            <a:spLocks noChangeArrowheads="1"/>
          </p:cNvSpPr>
          <p:nvPr/>
        </p:nvSpPr>
        <p:spPr bwMode="auto">
          <a:xfrm>
            <a:off x="3571875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38928" name="Rectangle 22"/>
          <p:cNvSpPr>
            <a:spLocks noChangeArrowheads="1"/>
          </p:cNvSpPr>
          <p:nvPr/>
        </p:nvSpPr>
        <p:spPr bwMode="auto">
          <a:xfrm>
            <a:off x="3571875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8929" name="Rectangle 22"/>
          <p:cNvSpPr>
            <a:spLocks noChangeArrowheads="1"/>
          </p:cNvSpPr>
          <p:nvPr/>
        </p:nvSpPr>
        <p:spPr bwMode="auto">
          <a:xfrm>
            <a:off x="5500688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8930" name="Rectangle 22"/>
          <p:cNvSpPr>
            <a:spLocks noChangeArrowheads="1"/>
          </p:cNvSpPr>
          <p:nvPr/>
        </p:nvSpPr>
        <p:spPr bwMode="auto">
          <a:xfrm>
            <a:off x="285750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8931" name="Rectangle 22"/>
          <p:cNvSpPr>
            <a:spLocks noChangeArrowheads="1"/>
          </p:cNvSpPr>
          <p:nvPr/>
        </p:nvSpPr>
        <p:spPr bwMode="auto">
          <a:xfrm>
            <a:off x="3571875" y="10715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8932" name="Rectangle 22"/>
          <p:cNvSpPr>
            <a:spLocks noChangeArrowheads="1"/>
          </p:cNvSpPr>
          <p:nvPr/>
        </p:nvSpPr>
        <p:spPr bwMode="auto">
          <a:xfrm>
            <a:off x="3571875" y="14287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8933" name="Rectangle 22"/>
          <p:cNvSpPr>
            <a:spLocks noChangeArrowheads="1"/>
          </p:cNvSpPr>
          <p:nvPr/>
        </p:nvSpPr>
        <p:spPr bwMode="auto">
          <a:xfrm>
            <a:off x="3571875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3929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572250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8936" name="Rectangle 22"/>
          <p:cNvSpPr>
            <a:spLocks noChangeArrowheads="1"/>
          </p:cNvSpPr>
          <p:nvPr/>
        </p:nvSpPr>
        <p:spPr bwMode="auto">
          <a:xfrm>
            <a:off x="3571875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6572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8938" name="Rectangle 22"/>
          <p:cNvSpPr>
            <a:spLocks noChangeArrowheads="1"/>
          </p:cNvSpPr>
          <p:nvPr/>
        </p:nvSpPr>
        <p:spPr bwMode="auto">
          <a:xfrm>
            <a:off x="214312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8939" name="Rectangle 22"/>
          <p:cNvSpPr>
            <a:spLocks noChangeArrowheads="1"/>
          </p:cNvSpPr>
          <p:nvPr/>
        </p:nvSpPr>
        <p:spPr bwMode="auto">
          <a:xfrm>
            <a:off x="250031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8940" name="Rectangle 22"/>
          <p:cNvSpPr>
            <a:spLocks noChangeArrowheads="1"/>
          </p:cNvSpPr>
          <p:nvPr/>
        </p:nvSpPr>
        <p:spPr bwMode="auto">
          <a:xfrm>
            <a:off x="285750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8941" name="Rectangle 22"/>
          <p:cNvSpPr>
            <a:spLocks noChangeArrowheads="1"/>
          </p:cNvSpPr>
          <p:nvPr/>
        </p:nvSpPr>
        <p:spPr bwMode="auto">
          <a:xfrm>
            <a:off x="3214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8942" name="Rectangle 22"/>
          <p:cNvSpPr>
            <a:spLocks noChangeArrowheads="1"/>
          </p:cNvSpPr>
          <p:nvPr/>
        </p:nvSpPr>
        <p:spPr bwMode="auto">
          <a:xfrm>
            <a:off x="3571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8943" name="Rectangle 22"/>
          <p:cNvSpPr>
            <a:spLocks noChangeArrowheads="1"/>
          </p:cNvSpPr>
          <p:nvPr/>
        </p:nvSpPr>
        <p:spPr bwMode="auto">
          <a:xfrm>
            <a:off x="4643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Я</a:t>
            </a:r>
          </a:p>
        </p:txBody>
      </p:sp>
      <p:sp>
        <p:nvSpPr>
          <p:cNvPr id="38944" name="Rectangle 22"/>
          <p:cNvSpPr>
            <a:spLocks noChangeArrowheads="1"/>
          </p:cNvSpPr>
          <p:nvPr/>
        </p:nvSpPr>
        <p:spPr bwMode="auto">
          <a:xfrm>
            <a:off x="285750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8945" name="Rectangle 22"/>
          <p:cNvSpPr>
            <a:spLocks noChangeArrowheads="1"/>
          </p:cNvSpPr>
          <p:nvPr/>
        </p:nvSpPr>
        <p:spPr bwMode="auto">
          <a:xfrm>
            <a:off x="4286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8946" name="Rectangle 22"/>
          <p:cNvSpPr>
            <a:spLocks noChangeArrowheads="1"/>
          </p:cNvSpPr>
          <p:nvPr/>
        </p:nvSpPr>
        <p:spPr bwMode="auto">
          <a:xfrm>
            <a:off x="6572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8947" name="Rectangle 22"/>
          <p:cNvSpPr>
            <a:spLocks noChangeArrowheads="1"/>
          </p:cNvSpPr>
          <p:nvPr/>
        </p:nvSpPr>
        <p:spPr bwMode="auto">
          <a:xfrm>
            <a:off x="5857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8948" name="Rectangle 22"/>
          <p:cNvSpPr>
            <a:spLocks noChangeArrowheads="1"/>
          </p:cNvSpPr>
          <p:nvPr/>
        </p:nvSpPr>
        <p:spPr bwMode="auto">
          <a:xfrm>
            <a:off x="6929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8949" name="Rectangle 22"/>
          <p:cNvSpPr>
            <a:spLocks noChangeArrowheads="1"/>
          </p:cNvSpPr>
          <p:nvPr/>
        </p:nvSpPr>
        <p:spPr bwMode="auto">
          <a:xfrm>
            <a:off x="1071563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50" name="Rectangle 22"/>
          <p:cNvSpPr>
            <a:spLocks noChangeArrowheads="1"/>
          </p:cNvSpPr>
          <p:nvPr/>
        </p:nvSpPr>
        <p:spPr bwMode="auto">
          <a:xfrm>
            <a:off x="6215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8951" name="Rectangle 22"/>
          <p:cNvSpPr>
            <a:spLocks noChangeArrowheads="1"/>
          </p:cNvSpPr>
          <p:nvPr/>
        </p:nvSpPr>
        <p:spPr bwMode="auto">
          <a:xfrm>
            <a:off x="5500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38952" name="Rectangle 22"/>
          <p:cNvSpPr>
            <a:spLocks noChangeArrowheads="1"/>
          </p:cNvSpPr>
          <p:nvPr/>
        </p:nvSpPr>
        <p:spPr bwMode="auto">
          <a:xfrm>
            <a:off x="5500688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8953" name="Rectangle 22"/>
          <p:cNvSpPr>
            <a:spLocks noChangeArrowheads="1"/>
          </p:cNvSpPr>
          <p:nvPr/>
        </p:nvSpPr>
        <p:spPr bwMode="auto">
          <a:xfrm>
            <a:off x="10715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8954" name="Rectangle 22"/>
          <p:cNvSpPr>
            <a:spLocks noChangeArrowheads="1"/>
          </p:cNvSpPr>
          <p:nvPr/>
        </p:nvSpPr>
        <p:spPr bwMode="auto">
          <a:xfrm>
            <a:off x="14287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8955" name="Rectangle 22"/>
          <p:cNvSpPr>
            <a:spLocks noChangeArrowheads="1"/>
          </p:cNvSpPr>
          <p:nvPr/>
        </p:nvSpPr>
        <p:spPr bwMode="auto">
          <a:xfrm>
            <a:off x="17859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8956" name="Rectangle 22"/>
          <p:cNvSpPr>
            <a:spLocks noChangeArrowheads="1"/>
          </p:cNvSpPr>
          <p:nvPr/>
        </p:nvSpPr>
        <p:spPr bwMode="auto">
          <a:xfrm>
            <a:off x="1071563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57" name="Rectangle 22"/>
          <p:cNvSpPr>
            <a:spLocks noChangeArrowheads="1"/>
          </p:cNvSpPr>
          <p:nvPr/>
        </p:nvSpPr>
        <p:spPr bwMode="auto">
          <a:xfrm>
            <a:off x="1071563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58" name="AutoShape 44"/>
          <p:cNvSpPr>
            <a:spLocks noChangeArrowheads="1"/>
          </p:cNvSpPr>
          <p:nvPr/>
        </p:nvSpPr>
        <p:spPr bwMode="auto">
          <a:xfrm rot="5400000">
            <a:off x="6534944" y="1394619"/>
            <a:ext cx="433388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14375" y="0"/>
            <a:ext cx="59293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  <p:sp>
        <p:nvSpPr>
          <p:cNvPr id="38960" name="Rectangle 22"/>
          <p:cNvSpPr>
            <a:spLocks noChangeArrowheads="1"/>
          </p:cNvSpPr>
          <p:nvPr/>
        </p:nvSpPr>
        <p:spPr bwMode="auto">
          <a:xfrm>
            <a:off x="3571875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8961" name="Rectangle 22"/>
          <p:cNvSpPr>
            <a:spLocks noChangeArrowheads="1"/>
          </p:cNvSpPr>
          <p:nvPr/>
        </p:nvSpPr>
        <p:spPr bwMode="auto">
          <a:xfrm>
            <a:off x="3571875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8962" name="Rectangle 22"/>
          <p:cNvSpPr>
            <a:spLocks noChangeArrowheads="1"/>
          </p:cNvSpPr>
          <p:nvPr/>
        </p:nvSpPr>
        <p:spPr bwMode="auto">
          <a:xfrm>
            <a:off x="3571875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8963" name="Rectangle 22"/>
          <p:cNvSpPr>
            <a:spLocks noChangeArrowheads="1"/>
          </p:cNvSpPr>
          <p:nvPr/>
        </p:nvSpPr>
        <p:spPr bwMode="auto">
          <a:xfrm>
            <a:off x="3571875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8964" name="Rectangle 22"/>
          <p:cNvSpPr>
            <a:spLocks noChangeArrowheads="1"/>
          </p:cNvSpPr>
          <p:nvPr/>
        </p:nvSpPr>
        <p:spPr bwMode="auto">
          <a:xfrm>
            <a:off x="4286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8965" name="Rectangle 22"/>
          <p:cNvSpPr>
            <a:spLocks noChangeArrowheads="1"/>
          </p:cNvSpPr>
          <p:nvPr/>
        </p:nvSpPr>
        <p:spPr bwMode="auto">
          <a:xfrm>
            <a:off x="4286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8966" name="Rectangle 22"/>
          <p:cNvSpPr>
            <a:spLocks noChangeArrowheads="1"/>
          </p:cNvSpPr>
          <p:nvPr/>
        </p:nvSpPr>
        <p:spPr bwMode="auto">
          <a:xfrm>
            <a:off x="4286250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8967" name="Rectangle 22"/>
          <p:cNvSpPr>
            <a:spLocks noChangeArrowheads="1"/>
          </p:cNvSpPr>
          <p:nvPr/>
        </p:nvSpPr>
        <p:spPr bwMode="auto">
          <a:xfrm>
            <a:off x="5500688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8968" name="Rectangle 22"/>
          <p:cNvSpPr>
            <a:spLocks noChangeArrowheads="1"/>
          </p:cNvSpPr>
          <p:nvPr/>
        </p:nvSpPr>
        <p:spPr bwMode="auto">
          <a:xfrm>
            <a:off x="5500688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Ч</a:t>
            </a:r>
          </a:p>
        </p:txBody>
      </p:sp>
      <p:sp>
        <p:nvSpPr>
          <p:cNvPr id="63" name="AutoShape 45"/>
          <p:cNvSpPr>
            <a:spLocks noChangeArrowheads="1"/>
          </p:cNvSpPr>
          <p:nvPr/>
        </p:nvSpPr>
        <p:spPr bwMode="auto">
          <a:xfrm>
            <a:off x="4573588" y="5000625"/>
            <a:ext cx="4570412" cy="1593850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Имя русского воина,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вышедшего на поединок .</a:t>
            </a:r>
          </a:p>
        </p:txBody>
      </p:sp>
      <p:pic>
        <p:nvPicPr>
          <p:cNvPr id="65" name="Picture 4" descr="челубей и пересве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19" y="285728"/>
            <a:ext cx="3257573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971" name="TextBox 58"/>
          <p:cNvSpPr txBox="1">
            <a:spLocks noChangeArrowheads="1"/>
          </p:cNvSpPr>
          <p:nvPr/>
        </p:nvSpPr>
        <p:spPr bwMode="auto">
          <a:xfrm>
            <a:off x="4500563" y="28575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1380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Организация общества в какой-либо стране. </a:t>
            </a:r>
          </a:p>
          <a:p>
            <a:r>
              <a:rPr lang="ru-RU" sz="3600" dirty="0" smtClean="0"/>
              <a:t>В государстве должны быть правительство, законы, служба порядка, армия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Государство-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Светлана\Анимации\стрелка 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729881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1071563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1071563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1071563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9943" name="Rectangle 22"/>
          <p:cNvSpPr>
            <a:spLocks noChangeArrowheads="1"/>
          </p:cNvSpPr>
          <p:nvPr/>
        </p:nvSpPr>
        <p:spPr bwMode="auto">
          <a:xfrm>
            <a:off x="6572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9944" name="Rectangle 22"/>
          <p:cNvSpPr>
            <a:spLocks noChangeArrowheads="1"/>
          </p:cNvSpPr>
          <p:nvPr/>
        </p:nvSpPr>
        <p:spPr bwMode="auto">
          <a:xfrm>
            <a:off x="5500688" y="285750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39945" name="Rectangle 22"/>
          <p:cNvSpPr>
            <a:spLocks noChangeArrowheads="1"/>
          </p:cNvSpPr>
          <p:nvPr/>
        </p:nvSpPr>
        <p:spPr bwMode="auto">
          <a:xfrm>
            <a:off x="6572250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</a:t>
            </a:r>
          </a:p>
        </p:txBody>
      </p:sp>
      <p:sp>
        <p:nvSpPr>
          <p:cNvPr id="39946" name="Rectangle 22"/>
          <p:cNvSpPr>
            <a:spLocks noChangeArrowheads="1"/>
          </p:cNvSpPr>
          <p:nvPr/>
        </p:nvSpPr>
        <p:spPr bwMode="auto">
          <a:xfrm>
            <a:off x="5500688" y="3214688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9947" name="Rectangle 22"/>
          <p:cNvSpPr>
            <a:spLocks noChangeArrowheads="1"/>
          </p:cNvSpPr>
          <p:nvPr/>
        </p:nvSpPr>
        <p:spPr bwMode="auto">
          <a:xfrm>
            <a:off x="6572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9948" name="Rectangle 22"/>
          <p:cNvSpPr>
            <a:spLocks noChangeArrowheads="1"/>
          </p:cNvSpPr>
          <p:nvPr/>
        </p:nvSpPr>
        <p:spPr bwMode="auto">
          <a:xfrm>
            <a:off x="4286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9949" name="Rectangle 22"/>
          <p:cNvSpPr>
            <a:spLocks noChangeArrowheads="1"/>
          </p:cNvSpPr>
          <p:nvPr/>
        </p:nvSpPr>
        <p:spPr bwMode="auto">
          <a:xfrm>
            <a:off x="6572250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9950" name="Rectangle 22"/>
          <p:cNvSpPr>
            <a:spLocks noChangeArrowheads="1"/>
          </p:cNvSpPr>
          <p:nvPr/>
        </p:nvSpPr>
        <p:spPr bwMode="auto">
          <a:xfrm>
            <a:off x="6572250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9951" name="Rectangle 22"/>
          <p:cNvSpPr>
            <a:spLocks noChangeArrowheads="1"/>
          </p:cNvSpPr>
          <p:nvPr/>
        </p:nvSpPr>
        <p:spPr bwMode="auto">
          <a:xfrm>
            <a:off x="3571875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39952" name="Rectangle 22"/>
          <p:cNvSpPr>
            <a:spLocks noChangeArrowheads="1"/>
          </p:cNvSpPr>
          <p:nvPr/>
        </p:nvSpPr>
        <p:spPr bwMode="auto">
          <a:xfrm>
            <a:off x="3571875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9953" name="Rectangle 22"/>
          <p:cNvSpPr>
            <a:spLocks noChangeArrowheads="1"/>
          </p:cNvSpPr>
          <p:nvPr/>
        </p:nvSpPr>
        <p:spPr bwMode="auto">
          <a:xfrm>
            <a:off x="5500688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9954" name="Rectangle 22"/>
          <p:cNvSpPr>
            <a:spLocks noChangeArrowheads="1"/>
          </p:cNvSpPr>
          <p:nvPr/>
        </p:nvSpPr>
        <p:spPr bwMode="auto">
          <a:xfrm>
            <a:off x="285750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9955" name="Rectangle 22"/>
          <p:cNvSpPr>
            <a:spLocks noChangeArrowheads="1"/>
          </p:cNvSpPr>
          <p:nvPr/>
        </p:nvSpPr>
        <p:spPr bwMode="auto">
          <a:xfrm>
            <a:off x="3571875" y="10715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Р</a:t>
            </a:r>
          </a:p>
        </p:txBody>
      </p:sp>
      <p:sp>
        <p:nvSpPr>
          <p:cNvPr id="39956" name="Rectangle 22"/>
          <p:cNvSpPr>
            <a:spLocks noChangeArrowheads="1"/>
          </p:cNvSpPr>
          <p:nvPr/>
        </p:nvSpPr>
        <p:spPr bwMode="auto">
          <a:xfrm>
            <a:off x="3571875" y="14287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9957" name="Rectangle 22"/>
          <p:cNvSpPr>
            <a:spLocks noChangeArrowheads="1"/>
          </p:cNvSpPr>
          <p:nvPr/>
        </p:nvSpPr>
        <p:spPr bwMode="auto">
          <a:xfrm>
            <a:off x="3571875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3929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9959" name="Rectangle 22"/>
          <p:cNvSpPr>
            <a:spLocks noChangeArrowheads="1"/>
          </p:cNvSpPr>
          <p:nvPr/>
        </p:nvSpPr>
        <p:spPr bwMode="auto">
          <a:xfrm>
            <a:off x="6572250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9960" name="Rectangle 22"/>
          <p:cNvSpPr>
            <a:spLocks noChangeArrowheads="1"/>
          </p:cNvSpPr>
          <p:nvPr/>
        </p:nvSpPr>
        <p:spPr bwMode="auto">
          <a:xfrm>
            <a:off x="3571875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9961" name="Rectangle 22"/>
          <p:cNvSpPr>
            <a:spLocks noChangeArrowheads="1"/>
          </p:cNvSpPr>
          <p:nvPr/>
        </p:nvSpPr>
        <p:spPr bwMode="auto">
          <a:xfrm>
            <a:off x="6572250" y="321468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9962" name="Rectangle 22"/>
          <p:cNvSpPr>
            <a:spLocks noChangeArrowheads="1"/>
          </p:cNvSpPr>
          <p:nvPr/>
        </p:nvSpPr>
        <p:spPr bwMode="auto">
          <a:xfrm>
            <a:off x="214312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9963" name="Rectangle 22"/>
          <p:cNvSpPr>
            <a:spLocks noChangeArrowheads="1"/>
          </p:cNvSpPr>
          <p:nvPr/>
        </p:nvSpPr>
        <p:spPr bwMode="auto">
          <a:xfrm>
            <a:off x="250031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9964" name="Rectangle 22"/>
          <p:cNvSpPr>
            <a:spLocks noChangeArrowheads="1"/>
          </p:cNvSpPr>
          <p:nvPr/>
        </p:nvSpPr>
        <p:spPr bwMode="auto">
          <a:xfrm>
            <a:off x="285750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9965" name="Rectangle 22"/>
          <p:cNvSpPr>
            <a:spLocks noChangeArrowheads="1"/>
          </p:cNvSpPr>
          <p:nvPr/>
        </p:nvSpPr>
        <p:spPr bwMode="auto">
          <a:xfrm>
            <a:off x="3214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9966" name="Rectangle 22"/>
          <p:cNvSpPr>
            <a:spLocks noChangeArrowheads="1"/>
          </p:cNvSpPr>
          <p:nvPr/>
        </p:nvSpPr>
        <p:spPr bwMode="auto">
          <a:xfrm>
            <a:off x="3571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39967" name="Rectangle 22"/>
          <p:cNvSpPr>
            <a:spLocks noChangeArrowheads="1"/>
          </p:cNvSpPr>
          <p:nvPr/>
        </p:nvSpPr>
        <p:spPr bwMode="auto">
          <a:xfrm>
            <a:off x="4643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Я</a:t>
            </a:r>
          </a:p>
        </p:txBody>
      </p:sp>
      <p:sp>
        <p:nvSpPr>
          <p:cNvPr id="39968" name="Rectangle 22"/>
          <p:cNvSpPr>
            <a:spLocks noChangeArrowheads="1"/>
          </p:cNvSpPr>
          <p:nvPr/>
        </p:nvSpPr>
        <p:spPr bwMode="auto">
          <a:xfrm>
            <a:off x="285750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9969" name="Rectangle 22"/>
          <p:cNvSpPr>
            <a:spLocks noChangeArrowheads="1"/>
          </p:cNvSpPr>
          <p:nvPr/>
        </p:nvSpPr>
        <p:spPr bwMode="auto">
          <a:xfrm>
            <a:off x="4286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9970" name="Rectangle 22"/>
          <p:cNvSpPr>
            <a:spLocks noChangeArrowheads="1"/>
          </p:cNvSpPr>
          <p:nvPr/>
        </p:nvSpPr>
        <p:spPr bwMode="auto">
          <a:xfrm>
            <a:off x="65722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39971" name="Rectangle 22"/>
          <p:cNvSpPr>
            <a:spLocks noChangeArrowheads="1"/>
          </p:cNvSpPr>
          <p:nvPr/>
        </p:nvSpPr>
        <p:spPr bwMode="auto">
          <a:xfrm>
            <a:off x="5857875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39972" name="Rectangle 22"/>
          <p:cNvSpPr>
            <a:spLocks noChangeArrowheads="1"/>
          </p:cNvSpPr>
          <p:nvPr/>
        </p:nvSpPr>
        <p:spPr bwMode="auto">
          <a:xfrm>
            <a:off x="69294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1071563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9974" name="Rectangle 22"/>
          <p:cNvSpPr>
            <a:spLocks noChangeArrowheads="1"/>
          </p:cNvSpPr>
          <p:nvPr/>
        </p:nvSpPr>
        <p:spPr bwMode="auto">
          <a:xfrm>
            <a:off x="62150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39975" name="Rectangle 22"/>
          <p:cNvSpPr>
            <a:spLocks noChangeArrowheads="1"/>
          </p:cNvSpPr>
          <p:nvPr/>
        </p:nvSpPr>
        <p:spPr bwMode="auto">
          <a:xfrm>
            <a:off x="550068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39976" name="Rectangle 22"/>
          <p:cNvSpPr>
            <a:spLocks noChangeArrowheads="1"/>
          </p:cNvSpPr>
          <p:nvPr/>
        </p:nvSpPr>
        <p:spPr bwMode="auto">
          <a:xfrm>
            <a:off x="5500688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9977" name="Rectangle 22"/>
          <p:cNvSpPr>
            <a:spLocks noChangeArrowheads="1"/>
          </p:cNvSpPr>
          <p:nvPr/>
        </p:nvSpPr>
        <p:spPr bwMode="auto">
          <a:xfrm>
            <a:off x="1071563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К</a:t>
            </a:r>
          </a:p>
        </p:txBody>
      </p:sp>
      <p:sp>
        <p:nvSpPr>
          <p:cNvPr id="39978" name="Rectangle 22"/>
          <p:cNvSpPr>
            <a:spLocks noChangeArrowheads="1"/>
          </p:cNvSpPr>
          <p:nvPr/>
        </p:nvSpPr>
        <p:spPr bwMode="auto">
          <a:xfrm>
            <a:off x="1428750" y="357187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У</a:t>
            </a:r>
          </a:p>
        </p:txBody>
      </p:sp>
      <p:sp>
        <p:nvSpPr>
          <p:cNvPr id="39979" name="Rectangle 22"/>
          <p:cNvSpPr>
            <a:spLocks noChangeArrowheads="1"/>
          </p:cNvSpPr>
          <p:nvPr/>
        </p:nvSpPr>
        <p:spPr bwMode="auto">
          <a:xfrm>
            <a:off x="1785938" y="357187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Л</a:t>
            </a:r>
          </a:p>
        </p:txBody>
      </p:sp>
      <p:sp>
        <p:nvSpPr>
          <p:cNvPr id="47" name="Rectangle 22"/>
          <p:cNvSpPr>
            <a:spLocks noChangeArrowheads="1"/>
          </p:cNvSpPr>
          <p:nvPr/>
        </p:nvSpPr>
        <p:spPr bwMode="auto">
          <a:xfrm>
            <a:off x="1071563" y="392906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auto">
          <a:xfrm>
            <a:off x="1071563" y="4286250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9982" name="AutoShape 44"/>
          <p:cNvSpPr>
            <a:spLocks noChangeArrowheads="1"/>
          </p:cNvSpPr>
          <p:nvPr/>
        </p:nvSpPr>
        <p:spPr bwMode="auto">
          <a:xfrm rot="5400000">
            <a:off x="1034256" y="1680369"/>
            <a:ext cx="433388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14375" y="0"/>
            <a:ext cx="59293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latin typeface="Monotype Corsiva"/>
            </a:endParaRPr>
          </a:p>
        </p:txBody>
      </p:sp>
      <p:sp>
        <p:nvSpPr>
          <p:cNvPr id="39984" name="Rectangle 22"/>
          <p:cNvSpPr>
            <a:spLocks noChangeArrowheads="1"/>
          </p:cNvSpPr>
          <p:nvPr/>
        </p:nvSpPr>
        <p:spPr bwMode="auto">
          <a:xfrm>
            <a:off x="3571875" y="17859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39985" name="Rectangle 22"/>
          <p:cNvSpPr>
            <a:spLocks noChangeArrowheads="1"/>
          </p:cNvSpPr>
          <p:nvPr/>
        </p:nvSpPr>
        <p:spPr bwMode="auto">
          <a:xfrm>
            <a:off x="3571875" y="2143125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9986" name="Rectangle 22"/>
          <p:cNvSpPr>
            <a:spLocks noChangeArrowheads="1"/>
          </p:cNvSpPr>
          <p:nvPr/>
        </p:nvSpPr>
        <p:spPr bwMode="auto">
          <a:xfrm>
            <a:off x="3571875" y="250031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39987" name="Rectangle 22"/>
          <p:cNvSpPr>
            <a:spLocks noChangeArrowheads="1"/>
          </p:cNvSpPr>
          <p:nvPr/>
        </p:nvSpPr>
        <p:spPr bwMode="auto">
          <a:xfrm>
            <a:off x="3571875" y="285750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9988" name="Rectangle 22"/>
          <p:cNvSpPr>
            <a:spLocks noChangeArrowheads="1"/>
          </p:cNvSpPr>
          <p:nvPr/>
        </p:nvSpPr>
        <p:spPr bwMode="auto">
          <a:xfrm>
            <a:off x="4286250" y="3929063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м</a:t>
            </a:r>
          </a:p>
        </p:txBody>
      </p:sp>
      <p:sp>
        <p:nvSpPr>
          <p:cNvPr id="39989" name="Rectangle 22"/>
          <p:cNvSpPr>
            <a:spLocks noChangeArrowheads="1"/>
          </p:cNvSpPr>
          <p:nvPr/>
        </p:nvSpPr>
        <p:spPr bwMode="auto">
          <a:xfrm>
            <a:off x="4286250" y="4286250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39990" name="Rectangle 22"/>
          <p:cNvSpPr>
            <a:spLocks noChangeArrowheads="1"/>
          </p:cNvSpPr>
          <p:nvPr/>
        </p:nvSpPr>
        <p:spPr bwMode="auto">
          <a:xfrm>
            <a:off x="4286250" y="4643438"/>
            <a:ext cx="360363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й</a:t>
            </a:r>
          </a:p>
        </p:txBody>
      </p:sp>
      <p:sp>
        <p:nvSpPr>
          <p:cNvPr id="39991" name="Rectangle 22"/>
          <p:cNvSpPr>
            <a:spLocks noChangeArrowheads="1"/>
          </p:cNvSpPr>
          <p:nvPr/>
        </p:nvSpPr>
        <p:spPr bwMode="auto">
          <a:xfrm>
            <a:off x="5500688" y="2500313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39992" name="Rectangle 22"/>
          <p:cNvSpPr>
            <a:spLocks noChangeArrowheads="1"/>
          </p:cNvSpPr>
          <p:nvPr/>
        </p:nvSpPr>
        <p:spPr bwMode="auto">
          <a:xfrm>
            <a:off x="5500688" y="2143125"/>
            <a:ext cx="360362" cy="35877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Ч</a:t>
            </a:r>
          </a:p>
        </p:txBody>
      </p:sp>
      <p:sp>
        <p:nvSpPr>
          <p:cNvPr id="64" name="AutoShape 45"/>
          <p:cNvSpPr>
            <a:spLocks noChangeArrowheads="1"/>
          </p:cNvSpPr>
          <p:nvPr/>
        </p:nvSpPr>
        <p:spPr bwMode="auto">
          <a:xfrm>
            <a:off x="4357688" y="4929188"/>
            <a:ext cx="4786312" cy="1736725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Так прозвали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князя Дмитрия Ивановича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 после победы </a:t>
            </a:r>
          </a:p>
          <a:p>
            <a:pPr algn="ctr"/>
            <a:r>
              <a:rPr lang="ru-RU" sz="2400" b="1">
                <a:solidFill>
                  <a:srgbClr val="000000"/>
                </a:solidFill>
              </a:rPr>
              <a:t>на Куликовом поле.</a:t>
            </a:r>
          </a:p>
        </p:txBody>
      </p:sp>
      <p:sp>
        <p:nvSpPr>
          <p:cNvPr id="65" name="WordArt 46"/>
          <p:cNvSpPr>
            <a:spLocks noChangeArrowheads="1" noChangeShapeType="1" noTextEdit="1"/>
          </p:cNvSpPr>
          <p:nvPr/>
        </p:nvSpPr>
        <p:spPr bwMode="auto">
          <a:xfrm rot="-976277">
            <a:off x="463550" y="1230313"/>
            <a:ext cx="7443788" cy="1314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58"/>
              </a:avLst>
            </a:prstTxWarp>
          </a:bodyPr>
          <a:lstStyle/>
          <a:p>
            <a:pPr algn="ctr"/>
            <a:r>
              <a:rPr lang="ru-RU" sz="7200" b="1" kern="1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Monotype Corsiva"/>
              </a:rPr>
              <a:t>МОЛОДЦЫ!</a:t>
            </a:r>
          </a:p>
        </p:txBody>
      </p:sp>
      <p:sp>
        <p:nvSpPr>
          <p:cNvPr id="39995" name="TextBox 58"/>
          <p:cNvSpPr txBox="1">
            <a:spLocks noChangeArrowheads="1"/>
          </p:cNvSpPr>
          <p:nvPr/>
        </p:nvSpPr>
        <p:spPr bwMode="auto">
          <a:xfrm>
            <a:off x="4500563" y="285750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1380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57290" y="1524000"/>
            <a:ext cx="7329510" cy="4572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К</a:t>
            </a:r>
            <a:r>
              <a:rPr lang="ru-RU" dirty="0" smtClean="0"/>
              <a:t>акие события в истории нашей страны положили начало временам Московского государства?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П</a:t>
            </a:r>
            <a:r>
              <a:rPr lang="ru-RU" dirty="0" smtClean="0"/>
              <a:t>очему Дмитрий Донской пришёл за благословением к Сергию Радонежскому?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П</a:t>
            </a:r>
            <a:r>
              <a:rPr lang="ru-RU" dirty="0" smtClean="0"/>
              <a:t>очему в памяти народа осталась именно Куликовская битва, хотя Русь от власти Золотой Орды она не освободила?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Проверь себя: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928670"/>
            <a:ext cx="914400" cy="9144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?</a:t>
            </a:r>
          </a:p>
        </p:txBody>
      </p:sp>
      <p:pic>
        <p:nvPicPr>
          <p:cNvPr id="5" name="Picture 2" descr="D:\Светлана\картинки\Школьные\bo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52" y="1643050"/>
            <a:ext cx="1221731" cy="50006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28596" y="3214686"/>
            <a:ext cx="914400" cy="9144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7" name="Улыбающееся лицо 6"/>
          <p:cNvSpPr/>
          <p:nvPr/>
        </p:nvSpPr>
        <p:spPr>
          <a:xfrm>
            <a:off x="285752" y="3857628"/>
            <a:ext cx="500066" cy="414334"/>
          </a:xfrm>
          <a:prstGeom prst="smileyFac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000108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Автор презентации Бабкина И.А</a:t>
            </a:r>
            <a:endParaRPr lang="ru-RU" i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1785926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презентации использован материал учебника «Окружающий мир. 3 класс»Вахрушев А.А, Данилов Д.Д –М,: </a:t>
            </a:r>
            <a:r>
              <a:rPr lang="ru-RU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Баласс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:   Школьный дом,2011</a:t>
            </a:r>
          </a:p>
          <a:p>
            <a:pPr algn="ctr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презентации использован цифровой ресурс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3214686"/>
            <a:ext cx="814393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http://www.kulikovsky.info/</a:t>
            </a: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solidFill>
                  <a:srgbClr val="002060"/>
                </a:solidFill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http://newzz.in.ua/main/1148823826-kulikovskaja-bitva-1380-god-den.html</a:t>
            </a: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solidFill>
                  <a:srgbClr val="002060"/>
                </a:solidFill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http://manger.ru/ot/14/kul7.htm</a:t>
            </a: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solidFill>
                  <a:srgbClr val="002060"/>
                </a:solidFill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http://www.bg-znanie.ru/print.php?nid=788</a:t>
            </a: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b="1" i="0" u="none" strike="noStrike" cap="none" normalizeH="0" baseline="0" dirty="0" smtClean="0">
              <a:ln>
                <a:solidFill>
                  <a:srgbClr val="002060"/>
                </a:solidFill>
              </a:ln>
              <a:effectLst/>
              <a:latin typeface="Calibri" pitchFamily="34" charset="0"/>
              <a:ea typeface="Times New Roman" pitchFamily="18" charset="0"/>
              <a:cs typeface="Times New Roman" pitchFamily="18" charset="0"/>
              <a:hlinkClick r:id="rId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http://www.neizvestniy-geniy.ru/cat/music/bardi/138980.html?p=38&amp;orderBy=0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Государство монголов, которое было создано в </a:t>
            </a:r>
            <a:r>
              <a:rPr lang="en-US" sz="3600" dirty="0" smtClean="0">
                <a:latin typeface="Times New Roman"/>
                <a:cs typeface="Times New Roman"/>
              </a:rPr>
              <a:t>XIII</a:t>
            </a:r>
            <a:r>
              <a:rPr lang="ru-RU" sz="3600" dirty="0" smtClean="0">
                <a:latin typeface="Times New Roman"/>
                <a:cs typeface="Times New Roman"/>
              </a:rPr>
              <a:t> веке ханом Батыем после похода на Русь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Золотая Орда</a:t>
            </a:r>
            <a:endParaRPr lang="ru-RU" sz="4800" dirty="0">
              <a:ln w="3200">
                <a:solidFill>
                  <a:srgbClr val="C00000">
                    <a:alpha val="25000"/>
                  </a:srgbClr>
                </a:solidFill>
                <a:prstDash val="solid"/>
                <a:round/>
              </a:ln>
              <a:solidFill>
                <a:srgbClr val="FF0000"/>
              </a:solidFill>
            </a:endParaRPr>
          </a:p>
        </p:txBody>
      </p:sp>
      <p:pic>
        <p:nvPicPr>
          <p:cNvPr id="5" name="Picture 2" descr="D:\Светлана\картинки\Окружающий мир\Бат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071810"/>
            <a:ext cx="2286016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Мои документы\Мои рисунки\калита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4143404" cy="50006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1000108"/>
            <a:ext cx="36433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Московский князь Иван I Данилович (Иван </a:t>
            </a:r>
            <a:r>
              <a:rPr lang="ru-RU" sz="2800" dirty="0" err="1" smtClean="0"/>
              <a:t>Калита</a:t>
            </a:r>
            <a:r>
              <a:rPr lang="ru-RU" sz="2800" dirty="0" smtClean="0"/>
              <a:t>), правил в 1325-1340 годах, заложил основы могущества русского государства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al571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04664"/>
            <a:ext cx="8001056" cy="5160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5500702"/>
            <a:ext cx="8001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Постепенно на Москву начали смотреть как на объединителя Русской земли.  И тогда стал звучать вопрос: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«Доколе же русским людям быть данниками Золотой Орды?».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mitriy_donsko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4509492" cy="5850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000628" y="857232"/>
            <a:ext cx="32861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Отвечать на него пришлось внуку Калиты князю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Дмитрию Ивановичу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4337" name="Picture 1" descr="D:\Светлана\картинки\Окружающий мир\Родословная Донског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4664" y="3071810"/>
            <a:ext cx="5059336" cy="360595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м донмской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1" y="500041"/>
            <a:ext cx="4393436" cy="5857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286380" y="642918"/>
            <a:ext cx="31432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Из-за ранней смерти отца князь Дмитрий вступил на престол уже в девятилетнем возрасте и уже в десять лет возглавлял московскую рать. Командовали, конечно, опытные воеводы, но присутствие князя поднимало дух воинов.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rgbClr val="1910D4"/>
      </a:dk1>
      <a:lt1>
        <a:sysClr val="window" lastClr="F0F2EE"/>
      </a:lt1>
      <a:dk2>
        <a:srgbClr val="6B3D8C"/>
      </a:dk2>
      <a:lt2>
        <a:srgbClr val="F0D67E"/>
      </a:lt2>
      <a:accent1>
        <a:srgbClr val="B55475"/>
      </a:accent1>
      <a:accent2>
        <a:srgbClr val="F3A447"/>
      </a:accent2>
      <a:accent3>
        <a:srgbClr val="9EB060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2E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770</TotalTime>
  <Words>1164</Words>
  <Application>Microsoft Office PowerPoint</Application>
  <PresentationFormat>Экран (4:3)</PresentationFormat>
  <Paragraphs>378</Paragraphs>
  <Slides>42</Slides>
  <Notes>42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Бумажная</vt:lpstr>
      <vt:lpstr>Image</vt:lpstr>
      <vt:lpstr>Тема 9. От Древней Руси к единой России  </vt:lpstr>
      <vt:lpstr>Слайд 2</vt:lpstr>
      <vt:lpstr>Вспоминаем то, что знаем…</vt:lpstr>
      <vt:lpstr>Государство-</vt:lpstr>
      <vt:lpstr>Золотая Орда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Проверь себя:</vt:lpstr>
      <vt:lpstr>Слайд 42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Древней руси к единой России</dc:title>
  <dc:creator>Бабкина</dc:creator>
  <cp:lastModifiedBy>Admin</cp:lastModifiedBy>
  <cp:revision>89</cp:revision>
  <dcterms:created xsi:type="dcterms:W3CDTF">2009-02-25T18:09:14Z</dcterms:created>
  <dcterms:modified xsi:type="dcterms:W3CDTF">2003-01-01T00:20:25Z</dcterms:modified>
</cp:coreProperties>
</file>