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76" r:id="rId5"/>
    <p:sldId id="258" r:id="rId6"/>
    <p:sldId id="261" r:id="rId7"/>
    <p:sldId id="277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0" r:id="rId17"/>
    <p:sldId id="275" r:id="rId18"/>
    <p:sldId id="274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1208D8"/>
    <a:srgbClr val="1D4C57"/>
    <a:srgbClr val="FF0066"/>
    <a:srgbClr val="DD2B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70" d="100"/>
          <a:sy n="70" d="100"/>
        </p:scale>
        <p:origin x="-8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8C7BF-DE91-4F13-9AA4-4C7F638D5E6E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9193F-8A04-440B-86B7-89171C219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E63C-BBFE-4E61-9AAB-364455C56BFB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695A9-480D-443E-A99F-3D0915DEA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9D79C-51DB-4FE4-84CD-F6A8289A16A7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1F6DE-C698-4BAD-8928-86E14924D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3AAD1-4114-4EFA-8D4A-B577C514E01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EFB2-F52E-478D-B16D-B536DEB8C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D9750-AE23-4074-B070-152B680D4467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C35F-5ADA-450A-AE54-9DEB18D35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F2FB0-F1AE-41EA-84D2-228DCEC0D035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05DF8-4EC8-4B8A-87C8-699BD3B9F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11728-5EAF-4807-9057-16BD503D991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93297-9C45-472D-A1E0-AAC98E9BB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8E58C-DF9E-4603-9739-3DDCE16EF1A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9DAA-9A50-4D00-9CA3-A2D2383E9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AF928-2165-45F8-A74D-57DAB1584AA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ED6D-5692-4978-8719-322FD9000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26719-8FB4-4E96-860E-BE1BEF79FA09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5C61C-7839-4EF9-B823-EA0D908AE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6B54B-F0FC-4DE8-BC77-A37F5D52F2D8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00DA2-80A0-486A-AF3F-FAE468ADF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9BAFE-9F65-4CF8-A493-9483F4679A00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5F366-F62A-4831-8C43-E2FBDE9E0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354BF0-EB10-4967-9DBA-240D9F1550A4}" type="datetimeFigureOut">
              <a:rPr lang="ru-RU"/>
              <a:pPr>
                <a:defRPr/>
              </a:pPr>
              <a:t>29.03.2012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51B384-8FFC-43C8-AA51-B46C771B3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2007_Presentation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275" y="1371600"/>
            <a:ext cx="82296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6" name="Object 2"/>
          <p:cNvGraphicFramePr>
            <a:graphicFrameLocks noChangeAspect="1"/>
          </p:cNvGraphicFramePr>
          <p:nvPr/>
        </p:nvGraphicFramePr>
        <p:xfrm>
          <a:off x="-1588" y="0"/>
          <a:ext cx="9147176" cy="6858000"/>
        </p:xfrm>
        <a:graphic>
          <a:graphicData uri="http://schemas.openxmlformats.org/presentationml/2006/ole">
            <p:oleObj spid="_x0000_s3076" name="Презентация" r:id="rId3" imgW="4569445" imgH="3426611" progId="PowerPoint.Show.12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4348" y="1857364"/>
            <a:ext cx="7600950" cy="282417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  <a:t>Художественное своеобразие </a:t>
            </a:r>
            <a:b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</a:b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  <a:t>стихотворения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  <a:t>в прозе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</a:rPr>
              <a:t>И.С. Тургенева</a:t>
            </a: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  <a:t>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  <a:t>«Нищий»</a:t>
            </a:r>
            <a:br>
              <a:rPr lang="ru-RU" sz="4000" b="1" dirty="0">
                <a:ln/>
                <a:solidFill>
                  <a:schemeClr val="accent3"/>
                </a:solidFill>
                <a:latin typeface="Bookman Old Style" pitchFamily="18" charset="0"/>
                <a:ea typeface="+mj-ea"/>
                <a:cs typeface="+mj-cs"/>
              </a:rPr>
            </a:br>
            <a:endParaRPr lang="ru-RU" sz="4000" b="1" dirty="0">
              <a:ln/>
              <a:solidFill>
                <a:schemeClr val="accent3"/>
              </a:solidFill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Прозаическая форма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981200"/>
            <a:ext cx="8429625" cy="41148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 </a:t>
            </a:r>
            <a:r>
              <a:rPr lang="ru-RU" sz="4800" b="1" smtClean="0"/>
              <a:t>графическое оформление; </a:t>
            </a:r>
          </a:p>
          <a:p>
            <a:pPr eaLnBrk="1" hangingPunct="1"/>
            <a:r>
              <a:rPr lang="ru-RU" sz="4800" b="1" smtClean="0"/>
              <a:t> отсутствие ритма;</a:t>
            </a:r>
          </a:p>
          <a:p>
            <a:pPr eaLnBrk="1" hangingPunct="1"/>
            <a:r>
              <a:rPr lang="ru-RU" sz="4800" b="1" smtClean="0"/>
              <a:t> отсутствие рифмы.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147050" cy="120332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Тургенев о жанре</a:t>
            </a:r>
            <a:br>
              <a:rPr lang="ru-RU" sz="54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6722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0066"/>
                </a:solidFill>
              </a:rPr>
              <a:t> </a:t>
            </a:r>
            <a:r>
              <a:rPr lang="ru-RU" sz="5400" b="1" smtClean="0"/>
              <a:t>эскизы;</a:t>
            </a:r>
          </a:p>
          <a:p>
            <a:pPr eaLnBrk="1" hangingPunct="1"/>
            <a:r>
              <a:rPr lang="ru-RU" sz="5400" b="1" smtClean="0"/>
              <a:t> этюды с натуры, </a:t>
            </a:r>
          </a:p>
          <a:p>
            <a:pPr eaLnBrk="1" hangingPunct="1"/>
            <a:r>
              <a:rPr lang="ru-RU" sz="5400" b="1" smtClean="0"/>
              <a:t> фрагменты.</a:t>
            </a:r>
          </a:p>
        </p:txBody>
      </p:sp>
      <p:pic>
        <p:nvPicPr>
          <p:cNvPr id="11268" name="Picture 6" descr="160224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22906" y="3929066"/>
            <a:ext cx="3840119" cy="270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4" descr="0_21578_5fc1b2a3_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3" y="487342"/>
            <a:ext cx="4113161" cy="5679137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140200" y="598488"/>
            <a:ext cx="5003800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700" b="1" i="1">
                <a:solidFill>
                  <a:schemeClr val="accent2"/>
                </a:solidFill>
              </a:rPr>
              <a:t>«Добрый мой читатель, 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не пробегай этих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стихотворений сподряд…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Но читай их враздробь: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сегодня одно, завтра другое;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и которое - нибудь из них,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может быть, заронит тебе</a:t>
            </a:r>
          </a:p>
          <a:p>
            <a:r>
              <a:rPr lang="ru-RU" sz="2700" b="1" i="1">
                <a:solidFill>
                  <a:schemeClr val="accent2"/>
                </a:solidFill>
              </a:rPr>
              <a:t>что-нибудь в душу».</a:t>
            </a:r>
          </a:p>
          <a:p>
            <a:r>
              <a:rPr lang="ru-RU"/>
              <a:t>                  </a:t>
            </a:r>
            <a:r>
              <a:rPr lang="ru-RU" sz="2000" b="1"/>
              <a:t>(Из предисловия </a:t>
            </a:r>
          </a:p>
          <a:p>
            <a:r>
              <a:rPr lang="ru-RU" sz="2000" b="1"/>
              <a:t>                  И.С. Тургенева к первому  </a:t>
            </a:r>
          </a:p>
          <a:p>
            <a:r>
              <a:rPr lang="ru-RU" sz="2000" b="1"/>
              <a:t>                  изданию)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0820" y="347640"/>
            <a:ext cx="9001155" cy="650085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Нищий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 1) очень бедный, неимущий,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живущий подаянием ;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2) лишённый внутренних 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интересов, духовно 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опустошённый человек. 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Подаяние                 подать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Милостыня             милость</a:t>
            </a: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4143375" y="1928813"/>
            <a:ext cx="1295400" cy="2159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6388" name="AutoShape 6"/>
          <p:cNvSpPr>
            <a:spLocks noChangeArrowheads="1"/>
          </p:cNvSpPr>
          <p:nvPr/>
        </p:nvSpPr>
        <p:spPr bwMode="auto">
          <a:xfrm>
            <a:off x="4214813" y="2714625"/>
            <a:ext cx="1295400" cy="215900"/>
          </a:xfrm>
          <a:prstGeom prst="leftArrow">
            <a:avLst>
              <a:gd name="adj1" fmla="val 50000"/>
              <a:gd name="adj2" fmla="val 1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8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7" y="1041"/>
            <a:ext cx="5572164" cy="6942952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44" y="70747"/>
            <a:ext cx="8786874" cy="673207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49672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b="1" smtClean="0">
                <a:solidFill>
                  <a:srgbClr val="DD2B3C"/>
                </a:solidFill>
              </a:rPr>
              <a:t>    Рукопожатие -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1D4C57"/>
                </a:solidFill>
              </a:rPr>
              <a:t>1. древность: я не прячу оружия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1D4C57"/>
                </a:solidFill>
              </a:rPr>
              <a:t>2. рыцарские времена: я без оружия, я не буду с тобой воевать;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1D4C57"/>
                </a:solidFill>
              </a:rPr>
              <a:t>3.19 век: знак согласия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1D4C57"/>
                </a:solidFill>
              </a:rPr>
              <a:t>   при заключении коммерческих сделок;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smtClean="0">
                <a:solidFill>
                  <a:srgbClr val="1D4C57"/>
                </a:solidFill>
              </a:rPr>
              <a:t>4. Наше время: демонстрация доброй воли.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44" y="-166377"/>
            <a:ext cx="8786874" cy="728061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19461" name="Объект 2"/>
          <p:cNvSpPr>
            <a:spLocks noGrp="1"/>
          </p:cNvSpPr>
          <p:nvPr>
            <p:ph idx="1"/>
          </p:nvPr>
        </p:nvSpPr>
        <p:spPr>
          <a:xfrm>
            <a:off x="468313" y="404813"/>
            <a:ext cx="8229600" cy="55435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smtClean="0">
                <a:solidFill>
                  <a:srgbClr val="DD2B3C"/>
                </a:solidFill>
              </a:rPr>
              <a:t>Брат-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rgbClr val="1D4C57"/>
                </a:solidFill>
              </a:rPr>
              <a:t>1. Сын в отношении к  другим детям одних родителей;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rgbClr val="1D4C57"/>
                </a:solidFill>
              </a:rPr>
              <a:t>2. фамильярное или дружеское обращение к мужчине (разг.)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rgbClr val="1D4C57"/>
                </a:solidFill>
              </a:rPr>
              <a:t>3. Товарищ, единомышленник.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smtClean="0">
                <a:solidFill>
                  <a:srgbClr val="1D4C57"/>
                </a:solidFill>
              </a:rPr>
              <a:t>4. Свой брат (разг.) , близкий, свой человек, а также (обобщённо) близкие, понимающие друг друга люди</a:t>
            </a:r>
            <a:r>
              <a:rPr lang="ru-RU" sz="4000" smtClean="0">
                <a:solidFill>
                  <a:srgbClr val="1D4C57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75" name="Group 47"/>
          <p:cNvGraphicFramePr>
            <a:graphicFrameLocks noGrp="1"/>
          </p:cNvGraphicFramePr>
          <p:nvPr/>
        </p:nvGraphicFramePr>
        <p:xfrm>
          <a:off x="323850" y="476250"/>
          <a:ext cx="8640763" cy="5580063"/>
        </p:xfrm>
        <a:graphic>
          <a:graphicData uri="http://schemas.openxmlformats.org/drawingml/2006/table">
            <a:tbl>
              <a:tblPr/>
              <a:tblGrid>
                <a:gridCol w="4321175"/>
                <a:gridCol w="4319588"/>
              </a:tblGrid>
              <a:tr h="879565">
                <a:tc>
                  <a:txBody>
                    <a:bodyPr/>
                    <a:lstStyle/>
                    <a:p>
                      <a:pPr marL="136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D2B3C"/>
                          </a:solidFill>
                          <a:effectLst/>
                          <a:latin typeface="Arial" charset="0"/>
                        </a:rPr>
                        <a:t>Лирический герой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D2B3C"/>
                          </a:solidFill>
                          <a:effectLst/>
                          <a:latin typeface="Arial" charset="0"/>
                        </a:rPr>
                        <a:t>Нищий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498"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реплика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«Не взыщи…»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обращение «брат» (2)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«…я крепко пожал эту грязную, трепетную руку…»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подаяние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реплика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«…и на том спасибо»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обращение «брат» (2)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«…и он в свою очередь стиснул мои похолодевшие пальцы»</a:t>
                      </a: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136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F9F9"/>
                        </a:buClr>
                        <a:buSzPct val="65000"/>
                        <a:buFontTx/>
                        <a:buChar char="-"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подаяние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22320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6000" b="1" i="1" smtClean="0">
                <a:solidFill>
                  <a:srgbClr val="1208D8"/>
                </a:solidFill>
              </a:rPr>
              <a:t>СПАСИБО </a:t>
            </a:r>
          </a:p>
          <a:p>
            <a:pPr algn="ctr">
              <a:buFont typeface="Wingdings 2" pitchFamily="18" charset="2"/>
              <a:buNone/>
            </a:pPr>
            <a:r>
              <a:rPr lang="ru-RU" sz="6000" b="1" i="1" smtClean="0">
                <a:solidFill>
                  <a:srgbClr val="1208D8"/>
                </a:solidFill>
              </a:rPr>
              <a:t>ЗА ВНИМАНИЕ!</a:t>
            </a:r>
          </a:p>
        </p:txBody>
      </p:sp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213" y="2420938"/>
            <a:ext cx="3141662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42869" y="1714488"/>
            <a:ext cx="8786874" cy="47863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42852"/>
            <a:ext cx="8786874" cy="13573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Цели урока:</a:t>
            </a:r>
          </a:p>
        </p:txBody>
      </p:sp>
      <p:sp>
        <p:nvSpPr>
          <p:cNvPr id="410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989138"/>
            <a:ext cx="8229600" cy="3960812"/>
          </a:xfrm>
        </p:spPr>
        <p:txBody>
          <a:bodyPr/>
          <a:lstStyle/>
          <a:p>
            <a:pPr eaLnBrk="1" hangingPunct="1"/>
            <a:r>
              <a:rPr lang="ru-RU" sz="3200" b="1" i="1" smtClean="0">
                <a:solidFill>
                  <a:srgbClr val="1208D8"/>
                </a:solidFill>
              </a:rPr>
              <a:t>углубить представление о жанре «стихотворение в прозе»;</a:t>
            </a:r>
          </a:p>
          <a:p>
            <a:pPr eaLnBrk="1" hangingPunct="1"/>
            <a:r>
              <a:rPr lang="ru-RU" sz="3200" b="1" i="1" smtClean="0">
                <a:solidFill>
                  <a:srgbClr val="1208D8"/>
                </a:solidFill>
              </a:rPr>
              <a:t> выявить идею стихотворения; </a:t>
            </a:r>
          </a:p>
          <a:p>
            <a:pPr eaLnBrk="1" hangingPunct="1"/>
            <a:r>
              <a:rPr lang="ru-RU" sz="3200" b="1" i="1" smtClean="0">
                <a:solidFill>
                  <a:srgbClr val="1208D8"/>
                </a:solidFill>
              </a:rPr>
              <a:t>проанализировать использованные автором средства выразительности;</a:t>
            </a:r>
          </a:p>
          <a:p>
            <a:pPr eaLnBrk="1" hangingPunct="1"/>
            <a:r>
              <a:rPr lang="ru-RU" sz="3200" b="1" i="1" smtClean="0">
                <a:solidFill>
                  <a:srgbClr val="1208D8"/>
                </a:solidFill>
              </a:rPr>
              <a:t>совершенствовать навыки монологического высказывания.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les-fren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71868" y="2457076"/>
            <a:ext cx="5572132" cy="4400924"/>
          </a:xfrm>
          <a:ln>
            <a:solidFill>
              <a:srgbClr val="000066"/>
            </a:solidFill>
          </a:ln>
          <a:effectLst>
            <a:softEdge rad="317500"/>
          </a:effectLst>
        </p:spPr>
      </p:pic>
      <p:pic>
        <p:nvPicPr>
          <p:cNvPr id="4" name="Picture 9" descr="turgenev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161166" y="20614"/>
            <a:ext cx="4646746" cy="5256213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>
            <a:softEdge rad="317500"/>
          </a:effectLst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250825" y="5516563"/>
            <a:ext cx="5183188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Дом И.С.Тургенева 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в Буживале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63423" y="1714488"/>
            <a:ext cx="8737813" cy="47863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42852"/>
            <a:ext cx="8786874" cy="13573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pic>
        <p:nvPicPr>
          <p:cNvPr id="6152" name="Rectangle 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88913"/>
            <a:ext cx="82296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611188" y="2205038"/>
            <a:ext cx="813752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4000" i="1">
                <a:solidFill>
                  <a:srgbClr val="1D4C57"/>
                </a:solidFill>
                <a:latin typeface="Times New Roman" pitchFamily="18" charset="0"/>
              </a:rPr>
              <a:t> </a:t>
            </a:r>
            <a:r>
              <a:rPr lang="ru-RU" sz="4000" b="1" i="1">
                <a:solidFill>
                  <a:srgbClr val="1208D8"/>
                </a:solidFill>
                <a:latin typeface="Times New Roman" pitchFamily="18" charset="0"/>
              </a:rPr>
              <a:t>воспоминания о давней любви;</a:t>
            </a:r>
          </a:p>
          <a:p>
            <a:pPr>
              <a:buFontTx/>
              <a:buChar char="•"/>
            </a:pPr>
            <a:r>
              <a:rPr lang="ru-RU" sz="4000" b="1" i="1">
                <a:solidFill>
                  <a:srgbClr val="1208D8"/>
                </a:solidFill>
                <a:latin typeface="Times New Roman" pitchFamily="18" charset="0"/>
              </a:rPr>
              <a:t> размышления о неотвратимости смерти;</a:t>
            </a:r>
          </a:p>
          <a:p>
            <a:pPr>
              <a:buFontTx/>
              <a:buChar char="•"/>
            </a:pPr>
            <a:r>
              <a:rPr lang="ru-RU" sz="4000" b="1" i="1">
                <a:solidFill>
                  <a:srgbClr val="1208D8"/>
                </a:solidFill>
                <a:latin typeface="Times New Roman" pitchFamily="18" charset="0"/>
              </a:rPr>
              <a:t> раздумья о ничтожности человеческой жизни перед вечностью природы.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786314" y="142852"/>
            <a:ext cx="4143404" cy="321471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800" b="1" i="1" smtClean="0">
                <a:solidFill>
                  <a:srgbClr val="000066"/>
                </a:solidFill>
                <a:latin typeface="Times New Roman" pitchFamily="18" charset="0"/>
              </a:rPr>
              <a:t>    </a:t>
            </a:r>
            <a:r>
              <a:rPr lang="ru-RU" sz="2800" b="1" i="1" smtClean="0">
                <a:solidFill>
                  <a:srgbClr val="1208D8"/>
                </a:solidFill>
                <a:latin typeface="Times New Roman" pitchFamily="18" charset="0"/>
              </a:rPr>
              <a:t>Стасюлевич</a:t>
            </a:r>
          </a:p>
          <a:p>
            <a:pPr eaLnBrk="1" hangingPunct="1">
              <a:defRPr/>
            </a:pPr>
            <a:r>
              <a:rPr lang="ru-RU" sz="2800" b="1" i="1" smtClean="0">
                <a:solidFill>
                  <a:srgbClr val="1208D8"/>
                </a:solidFill>
                <a:latin typeface="Times New Roman" pitchFamily="18" charset="0"/>
              </a:rPr>
              <a:t>Михаил Максимович</a:t>
            </a:r>
          </a:p>
          <a:p>
            <a:pPr eaLnBrk="1" hangingPunct="1">
              <a:defRPr/>
            </a:pPr>
            <a:r>
              <a:rPr lang="ru-RU" sz="2800" b="1" i="1" smtClean="0">
                <a:solidFill>
                  <a:srgbClr val="1208D8"/>
                </a:solidFill>
                <a:latin typeface="Times New Roman" pitchFamily="18" charset="0"/>
              </a:rPr>
              <a:t>(1826-1911),</a:t>
            </a:r>
          </a:p>
          <a:p>
            <a:pPr eaLnBrk="1" hangingPunct="1">
              <a:defRPr/>
            </a:pPr>
            <a:r>
              <a:rPr lang="ru-RU" sz="2800" b="1" i="1" smtClean="0">
                <a:solidFill>
                  <a:srgbClr val="1208D8"/>
                </a:solidFill>
                <a:latin typeface="Times New Roman" pitchFamily="18" charset="0"/>
              </a:rPr>
              <a:t>Основатель и редактор журнала «Вестник Европы»</a:t>
            </a:r>
          </a:p>
        </p:txBody>
      </p:sp>
      <p:pic>
        <p:nvPicPr>
          <p:cNvPr id="5" name="Picture 5" descr="stasyule"/>
          <p:cNvPicPr>
            <a:picLocks noGrp="1" noChangeAspect="1" noChangeArrowheads="1"/>
          </p:cNvPicPr>
          <p:nvPr>
            <p:ph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290"/>
            <a:ext cx="4867292" cy="6403978"/>
          </a:xfrm>
          <a:noFill/>
          <a:ln>
            <a:solidFill>
              <a:schemeClr val="bg2"/>
            </a:solidFill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Содержимое 7" descr="kust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345179">
            <a:off x="5715008" y="3500438"/>
            <a:ext cx="2000264" cy="3176697"/>
          </a:xfr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2876" y="1643050"/>
            <a:ext cx="5715008" cy="49292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2214563"/>
            <a:ext cx="6215063" cy="3889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b="1" smtClean="0">
                <a:solidFill>
                  <a:srgbClr val="DD2B3C"/>
                </a:solidFill>
              </a:rPr>
              <a:t>1 часть- </a:t>
            </a:r>
            <a:r>
              <a:rPr lang="ru-RU" sz="2600" b="1" i="1" smtClean="0">
                <a:solidFill>
                  <a:srgbClr val="DD2B3C"/>
                </a:solidFill>
              </a:rPr>
              <a:t>«Старческое»</a:t>
            </a:r>
            <a:r>
              <a:rPr lang="ru-RU" sz="2600" b="1" smtClean="0">
                <a:solidFill>
                  <a:srgbClr val="000066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600" b="1" smtClean="0">
                <a:solidFill>
                  <a:srgbClr val="000066"/>
                </a:solidFill>
              </a:rPr>
              <a:t>     </a:t>
            </a:r>
            <a:r>
              <a:rPr lang="ru-RU" sz="2600" b="1" smtClean="0">
                <a:solidFill>
                  <a:srgbClr val="1208D8"/>
                </a:solidFill>
              </a:rPr>
              <a:t>(50 стихотворений, отобранных И.С.Тургеневым и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600" b="1" smtClean="0">
                <a:solidFill>
                  <a:srgbClr val="1208D8"/>
                </a:solidFill>
              </a:rPr>
              <a:t>     опубликованных в «Вестнике Европы» в 1882г.)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>
                <a:solidFill>
                  <a:srgbClr val="DD2B3C"/>
                </a:solidFill>
              </a:rPr>
              <a:t>2 часть - </a:t>
            </a:r>
            <a:r>
              <a:rPr lang="ru-RU" sz="2600" b="1" i="1" smtClean="0">
                <a:solidFill>
                  <a:srgbClr val="DD2B3C"/>
                </a:solidFill>
              </a:rPr>
              <a:t>«Новые стихотворения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600" b="1" i="1" smtClean="0">
                <a:solidFill>
                  <a:srgbClr val="DD2B3C"/>
                </a:solidFill>
              </a:rPr>
              <a:t>     в прозе»</a:t>
            </a:r>
            <a:r>
              <a:rPr lang="ru-RU" sz="2600" b="1" smtClean="0">
                <a:solidFill>
                  <a:srgbClr val="000066"/>
                </a:solidFill>
              </a:rPr>
              <a:t> </a:t>
            </a:r>
            <a:r>
              <a:rPr lang="ru-RU" sz="2600" b="1" smtClean="0">
                <a:solidFill>
                  <a:srgbClr val="1208D8"/>
                </a:solidFill>
              </a:rPr>
              <a:t>(33 стихотворения опубликованы в 1930 г. в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600" b="1" smtClean="0">
                <a:solidFill>
                  <a:srgbClr val="1208D8"/>
                </a:solidFill>
              </a:rPr>
              <a:t>     Париже)</a:t>
            </a:r>
          </a:p>
        </p:txBody>
      </p:sp>
      <p:pic>
        <p:nvPicPr>
          <p:cNvPr id="7172" name="Picture 4" descr="2678_3731_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1928802"/>
            <a:ext cx="2928958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42844" y="214290"/>
            <a:ext cx="8858312" cy="150019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87413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ln/>
                <a:solidFill>
                  <a:schemeClr val="accent3"/>
                </a:solidFill>
                <a:effectLst/>
              </a:rPr>
              <a:t>Композиция сборника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63423" y="1714318"/>
            <a:ext cx="8737813" cy="472947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42852"/>
            <a:ext cx="8786874" cy="13573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pic>
        <p:nvPicPr>
          <p:cNvPr id="9224" name="Rectangle 4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74638"/>
            <a:ext cx="82296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5"/>
          <p:cNvSpPr>
            <a:spLocks/>
          </p:cNvSpPr>
          <p:nvPr/>
        </p:nvSpPr>
        <p:spPr bwMode="auto">
          <a:xfrm>
            <a:off x="468313" y="2060575"/>
            <a:ext cx="82296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«</a:t>
            </a:r>
            <a:r>
              <a:rPr lang="en-US" sz="4000" b="1">
                <a:solidFill>
                  <a:srgbClr val="1208D8"/>
                </a:solidFill>
                <a:latin typeface="Book Antiqua" pitchFamily="18" charset="0"/>
              </a:rPr>
              <a:t>Posthuma</a:t>
            </a: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» («Посмертное»)</a:t>
            </a: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endParaRPr lang="ru-RU" sz="4000" b="1">
              <a:solidFill>
                <a:srgbClr val="1208D8"/>
              </a:solidFill>
              <a:latin typeface="Times New Roman" pitchFamily="18" charset="0"/>
            </a:endParaRP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«</a:t>
            </a:r>
            <a:r>
              <a:rPr lang="en-US" sz="4000" b="1">
                <a:solidFill>
                  <a:srgbClr val="1208D8"/>
                </a:solidFill>
                <a:latin typeface="Book Antiqua" pitchFamily="18" charset="0"/>
              </a:rPr>
              <a:t>Senilia</a:t>
            </a: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»</a:t>
            </a:r>
            <a:r>
              <a:rPr lang="en-US" sz="4000" b="1">
                <a:solidFill>
                  <a:srgbClr val="1208D8"/>
                </a:solidFill>
                <a:latin typeface="Book Antiqua" pitchFamily="18" charset="0"/>
              </a:rPr>
              <a:t>  </a:t>
            </a: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(«Старческое»)</a:t>
            </a: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None/>
            </a:pPr>
            <a:endParaRPr lang="ru-RU" sz="4000" b="1">
              <a:solidFill>
                <a:srgbClr val="1208D8"/>
              </a:solidFill>
              <a:latin typeface="Times New Roman" pitchFamily="18" charset="0"/>
            </a:endParaRPr>
          </a:p>
          <a:p>
            <a:pPr marL="547688" indent="-411163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</a:pPr>
            <a:r>
              <a:rPr lang="ru-RU" sz="4000" b="1">
                <a:solidFill>
                  <a:srgbClr val="1208D8"/>
                </a:solidFill>
                <a:latin typeface="Times New Roman" pitchFamily="18" charset="0"/>
              </a:rPr>
              <a:t>«Стихотворения в прозе»</a:t>
            </a:r>
          </a:p>
        </p:txBody>
      </p:sp>
      <p:sp>
        <p:nvSpPr>
          <p:cNvPr id="9226" name="AutoShape 12"/>
          <p:cNvSpPr>
            <a:spLocks noChangeArrowheads="1"/>
          </p:cNvSpPr>
          <p:nvPr/>
        </p:nvSpPr>
        <p:spPr bwMode="auto">
          <a:xfrm>
            <a:off x="3563938" y="2708275"/>
            <a:ext cx="504825" cy="647700"/>
          </a:xfrm>
          <a:prstGeom prst="downArrow">
            <a:avLst>
              <a:gd name="adj1" fmla="val 50000"/>
              <a:gd name="adj2" fmla="val 32075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3"/>
          <p:cNvSpPr>
            <a:spLocks noChangeArrowheads="1"/>
          </p:cNvSpPr>
          <p:nvPr/>
        </p:nvSpPr>
        <p:spPr bwMode="auto">
          <a:xfrm>
            <a:off x="3563938" y="4365625"/>
            <a:ext cx="504825" cy="647700"/>
          </a:xfrm>
          <a:prstGeom prst="downArrow">
            <a:avLst>
              <a:gd name="adj1" fmla="val 50000"/>
              <a:gd name="adj2" fmla="val 32075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500042"/>
            <a:ext cx="8286776" cy="6072206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Стихотворение в прозе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лирическое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произведение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None/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прозаической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форме.</a:t>
            </a:r>
          </a:p>
        </p:txBody>
      </p:sp>
      <p:pic>
        <p:nvPicPr>
          <p:cNvPr id="10243" name="Picture 4" descr="23605_w640_h640_pero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3573463"/>
            <a:ext cx="588010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Признаки лирического стихотворения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916113"/>
            <a:ext cx="8893175" cy="4941887"/>
          </a:xfrm>
        </p:spPr>
        <p:txBody>
          <a:bodyPr/>
          <a:lstStyle/>
          <a:p>
            <a:pPr eaLnBrk="1" hangingPunct="1"/>
            <a:r>
              <a:rPr lang="ru-RU" sz="3200" b="1" smtClean="0"/>
              <a:t>небольшой объём;</a:t>
            </a:r>
          </a:p>
          <a:p>
            <a:pPr eaLnBrk="1" hangingPunct="1"/>
            <a:r>
              <a:rPr lang="ru-RU" sz="3200" b="1" smtClean="0"/>
              <a:t>часто - членение на мелкие абзацы, подобные строфам;</a:t>
            </a:r>
          </a:p>
          <a:p>
            <a:pPr eaLnBrk="1" hangingPunct="1"/>
            <a:r>
              <a:rPr lang="ru-RU" sz="3200" b="1" smtClean="0"/>
              <a:t>обычно бессюжетная композиция;</a:t>
            </a:r>
          </a:p>
          <a:p>
            <a:pPr eaLnBrk="1" hangingPunct="1"/>
            <a:r>
              <a:rPr lang="ru-RU" sz="3200" b="1" smtClean="0"/>
              <a:t>преобладание лирического начала (1 л.);</a:t>
            </a:r>
          </a:p>
          <a:p>
            <a:pPr eaLnBrk="1" hangingPunct="1"/>
            <a:r>
              <a:rPr lang="ru-RU" sz="3200" b="1" smtClean="0"/>
              <a:t>повышенная эмоциональность.</a:t>
            </a:r>
          </a:p>
          <a:p>
            <a:pPr eaLnBrk="1" hangingPunct="1"/>
            <a:endParaRPr lang="ru-RU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495</TotalTime>
  <Words>435</Words>
  <Application>Microsoft Office PowerPoint</Application>
  <PresentationFormat>Экран (4:3)</PresentationFormat>
  <Paragraphs>94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Times New Roman</vt:lpstr>
      <vt:lpstr>Wingdings 2</vt:lpstr>
      <vt:lpstr>Wingdings</vt:lpstr>
      <vt:lpstr>Wingdings 3</vt:lpstr>
      <vt:lpstr>Calibri</vt:lpstr>
      <vt:lpstr>Book Antiqua</vt:lpstr>
      <vt:lpstr>Апекс</vt:lpstr>
      <vt:lpstr>Презентация</vt:lpstr>
      <vt:lpstr>Слайд 1</vt:lpstr>
      <vt:lpstr>Цели урока:</vt:lpstr>
      <vt:lpstr>Слайд 3</vt:lpstr>
      <vt:lpstr>Слайд 4</vt:lpstr>
      <vt:lpstr>Слайд 5</vt:lpstr>
      <vt:lpstr>Композиция сборника</vt:lpstr>
      <vt:lpstr>Слайд 7</vt:lpstr>
      <vt:lpstr>Слайд 8</vt:lpstr>
      <vt:lpstr>Признаки лирического стихотворения</vt:lpstr>
      <vt:lpstr>Прозаическая форма</vt:lpstr>
      <vt:lpstr>Тургенев о жанре </vt:lpstr>
      <vt:lpstr>Слайд 12</vt:lpstr>
      <vt:lpstr>Нищий -  1) очень бедный, неимущий,                       живущий подаянием ;                   2) лишённый внутренних                        интересов, духовно                        опустошённый человек.   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Дарёна</cp:lastModifiedBy>
  <cp:revision>33</cp:revision>
  <dcterms:created xsi:type="dcterms:W3CDTF">2011-01-30T09:10:32Z</dcterms:created>
  <dcterms:modified xsi:type="dcterms:W3CDTF">2012-03-29T12:52:28Z</dcterms:modified>
</cp:coreProperties>
</file>