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1" r:id="rId2"/>
    <p:sldId id="287" r:id="rId3"/>
    <p:sldId id="256" r:id="rId4"/>
    <p:sldId id="257" r:id="rId5"/>
    <p:sldId id="286" r:id="rId6"/>
    <p:sldId id="258" r:id="rId7"/>
    <p:sldId id="259" r:id="rId8"/>
    <p:sldId id="288" r:id="rId9"/>
    <p:sldId id="260" r:id="rId10"/>
    <p:sldId id="261" r:id="rId11"/>
    <p:sldId id="283" r:id="rId12"/>
    <p:sldId id="262" r:id="rId13"/>
    <p:sldId id="263" r:id="rId14"/>
    <p:sldId id="264" r:id="rId15"/>
    <p:sldId id="265" r:id="rId16"/>
    <p:sldId id="285" r:id="rId17"/>
    <p:sldId id="266" r:id="rId18"/>
    <p:sldId id="289" r:id="rId19"/>
    <p:sldId id="284" r:id="rId20"/>
    <p:sldId id="268" r:id="rId21"/>
    <p:sldId id="269" r:id="rId22"/>
    <p:sldId id="290" r:id="rId23"/>
    <p:sldId id="271" r:id="rId24"/>
    <p:sldId id="272" r:id="rId25"/>
    <p:sldId id="273" r:id="rId26"/>
    <p:sldId id="274" r:id="rId27"/>
    <p:sldId id="275" r:id="rId28"/>
    <p:sldId id="276" r:id="rId29"/>
    <p:sldId id="277" r:id="rId30"/>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4CBCBDC-0C5D-49B8-ACC7-3AAF6B97C68A}">
          <p14:sldIdLst>
            <p14:sldId id="291"/>
            <p14:sldId id="287"/>
            <p14:sldId id="256"/>
            <p14:sldId id="257"/>
            <p14:sldId id="286"/>
            <p14:sldId id="258"/>
            <p14:sldId id="259"/>
            <p14:sldId id="288"/>
            <p14:sldId id="260"/>
            <p14:sldId id="261"/>
            <p14:sldId id="283"/>
            <p14:sldId id="262"/>
            <p14:sldId id="263"/>
            <p14:sldId id="264"/>
            <p14:sldId id="265"/>
            <p14:sldId id="285"/>
            <p14:sldId id="266"/>
            <p14:sldId id="289"/>
            <p14:sldId id="284"/>
            <p14:sldId id="268"/>
            <p14:sldId id="269"/>
            <p14:sldId id="290"/>
            <p14:sldId id="271"/>
            <p14:sldId id="272"/>
            <p14:sldId id="273"/>
            <p14:sldId id="274"/>
            <p14:sldId id="275"/>
            <p14:sldId id="276"/>
            <p14:sldId id="277"/>
          </p14:sldIdLst>
        </p14:section>
        <p14:section name="Раздел без заголовка" id="{18D7C9A4-FC00-461C-A132-885BADEF1CF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1E3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004" y="231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99F162-8E6F-4E7F-9ED5-F2513013434D}" type="datetimeFigureOut">
              <a:rPr lang="ru-RU" smtClean="0"/>
              <a:t>31.01.2012</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12AA21-2FF6-481A-ACC4-C7E4FDFC97F7}" type="slidenum">
              <a:rPr lang="ru-RU" smtClean="0"/>
              <a:t>‹#›</a:t>
            </a:fld>
            <a:endParaRPr lang="ru-RU"/>
          </a:p>
        </p:txBody>
      </p:sp>
    </p:spTree>
    <p:extLst>
      <p:ext uri="{BB962C8B-B14F-4D97-AF65-F5344CB8AC3E}">
        <p14:creationId xmlns:p14="http://schemas.microsoft.com/office/powerpoint/2010/main" val="3644036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12AA21-2FF6-481A-ACC4-C7E4FDFC97F7}" type="slidenum">
              <a:rPr lang="ru-RU" smtClean="0"/>
              <a:t>13</a:t>
            </a:fld>
            <a:endParaRPr lang="ru-RU"/>
          </a:p>
        </p:txBody>
      </p:sp>
    </p:spTree>
    <p:extLst>
      <p:ext uri="{BB962C8B-B14F-4D97-AF65-F5344CB8AC3E}">
        <p14:creationId xmlns:p14="http://schemas.microsoft.com/office/powerpoint/2010/main" val="218726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12AA21-2FF6-481A-ACC4-C7E4FDFC97F7}" type="slidenum">
              <a:rPr lang="ru-RU" smtClean="0"/>
              <a:t>27</a:t>
            </a:fld>
            <a:endParaRPr lang="ru-RU"/>
          </a:p>
        </p:txBody>
      </p:sp>
    </p:spTree>
    <p:extLst>
      <p:ext uri="{BB962C8B-B14F-4D97-AF65-F5344CB8AC3E}">
        <p14:creationId xmlns:p14="http://schemas.microsoft.com/office/powerpoint/2010/main" val="782954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D47138B-989B-4C89-B8EA-FE972A7B32F5}" type="datetimeFigureOut">
              <a:rPr lang="ru-RU" smtClean="0"/>
              <a:t>31.01.2012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769F15-256E-4D2D-9D0F-99C7C7759ADB}" type="slidenum">
              <a:rPr lang="ru-RU" smtClean="0"/>
              <a:t>‹#›</a:t>
            </a:fld>
            <a:endParaRPr lang="ru-RU"/>
          </a:p>
        </p:txBody>
      </p:sp>
    </p:spTree>
    <p:extLst>
      <p:ext uri="{BB962C8B-B14F-4D97-AF65-F5344CB8AC3E}">
        <p14:creationId xmlns:p14="http://schemas.microsoft.com/office/powerpoint/2010/main" val="265072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47138B-989B-4C89-B8EA-FE972A7B32F5}" type="datetimeFigureOut">
              <a:rPr lang="ru-RU" smtClean="0"/>
              <a:t>31.01.2012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769F15-256E-4D2D-9D0F-99C7C7759ADB}" type="slidenum">
              <a:rPr lang="ru-RU" smtClean="0"/>
              <a:t>‹#›</a:t>
            </a:fld>
            <a:endParaRPr lang="ru-RU"/>
          </a:p>
        </p:txBody>
      </p:sp>
    </p:spTree>
    <p:extLst>
      <p:ext uri="{BB962C8B-B14F-4D97-AF65-F5344CB8AC3E}">
        <p14:creationId xmlns:p14="http://schemas.microsoft.com/office/powerpoint/2010/main" val="368604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47138B-989B-4C89-B8EA-FE972A7B32F5}" type="datetimeFigureOut">
              <a:rPr lang="ru-RU" smtClean="0"/>
              <a:t>31.01.2012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769F15-256E-4D2D-9D0F-99C7C7759ADB}" type="slidenum">
              <a:rPr lang="ru-RU" smtClean="0"/>
              <a:t>‹#›</a:t>
            </a:fld>
            <a:endParaRPr lang="ru-RU"/>
          </a:p>
        </p:txBody>
      </p:sp>
    </p:spTree>
    <p:extLst>
      <p:ext uri="{BB962C8B-B14F-4D97-AF65-F5344CB8AC3E}">
        <p14:creationId xmlns:p14="http://schemas.microsoft.com/office/powerpoint/2010/main" val="3131246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47138B-989B-4C89-B8EA-FE972A7B32F5}" type="datetimeFigureOut">
              <a:rPr lang="ru-RU" smtClean="0"/>
              <a:t>31.01.2012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769F15-256E-4D2D-9D0F-99C7C7759ADB}" type="slidenum">
              <a:rPr lang="ru-RU" smtClean="0"/>
              <a:t>‹#›</a:t>
            </a:fld>
            <a:endParaRPr lang="ru-RU"/>
          </a:p>
        </p:txBody>
      </p:sp>
    </p:spTree>
    <p:extLst>
      <p:ext uri="{BB962C8B-B14F-4D97-AF65-F5344CB8AC3E}">
        <p14:creationId xmlns:p14="http://schemas.microsoft.com/office/powerpoint/2010/main" val="119524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47138B-989B-4C89-B8EA-FE972A7B32F5}" type="datetimeFigureOut">
              <a:rPr lang="ru-RU" smtClean="0"/>
              <a:t>31.01.2012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769F15-256E-4D2D-9D0F-99C7C7759ADB}" type="slidenum">
              <a:rPr lang="ru-RU" smtClean="0"/>
              <a:t>‹#›</a:t>
            </a:fld>
            <a:endParaRPr lang="ru-RU"/>
          </a:p>
        </p:txBody>
      </p:sp>
    </p:spTree>
    <p:extLst>
      <p:ext uri="{BB962C8B-B14F-4D97-AF65-F5344CB8AC3E}">
        <p14:creationId xmlns:p14="http://schemas.microsoft.com/office/powerpoint/2010/main" val="331366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D47138B-989B-4C89-B8EA-FE972A7B32F5}" type="datetimeFigureOut">
              <a:rPr lang="ru-RU" smtClean="0"/>
              <a:t>31.01.2012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769F15-256E-4D2D-9D0F-99C7C7759ADB}" type="slidenum">
              <a:rPr lang="ru-RU" smtClean="0"/>
              <a:t>‹#›</a:t>
            </a:fld>
            <a:endParaRPr lang="ru-RU"/>
          </a:p>
        </p:txBody>
      </p:sp>
    </p:spTree>
    <p:extLst>
      <p:ext uri="{BB962C8B-B14F-4D97-AF65-F5344CB8AC3E}">
        <p14:creationId xmlns:p14="http://schemas.microsoft.com/office/powerpoint/2010/main" val="275926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D47138B-989B-4C89-B8EA-FE972A7B32F5}" type="datetimeFigureOut">
              <a:rPr lang="ru-RU" smtClean="0"/>
              <a:t>31.01.2012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4769F15-256E-4D2D-9D0F-99C7C7759ADB}" type="slidenum">
              <a:rPr lang="ru-RU" smtClean="0"/>
              <a:t>‹#›</a:t>
            </a:fld>
            <a:endParaRPr lang="ru-RU"/>
          </a:p>
        </p:txBody>
      </p:sp>
    </p:spTree>
    <p:extLst>
      <p:ext uri="{BB962C8B-B14F-4D97-AF65-F5344CB8AC3E}">
        <p14:creationId xmlns:p14="http://schemas.microsoft.com/office/powerpoint/2010/main" val="423071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D47138B-989B-4C89-B8EA-FE972A7B32F5}" type="datetimeFigureOut">
              <a:rPr lang="ru-RU" smtClean="0"/>
              <a:t>31.01.2012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4769F15-256E-4D2D-9D0F-99C7C7759ADB}" type="slidenum">
              <a:rPr lang="ru-RU" smtClean="0"/>
              <a:t>‹#›</a:t>
            </a:fld>
            <a:endParaRPr lang="ru-RU"/>
          </a:p>
        </p:txBody>
      </p:sp>
    </p:spTree>
    <p:extLst>
      <p:ext uri="{BB962C8B-B14F-4D97-AF65-F5344CB8AC3E}">
        <p14:creationId xmlns:p14="http://schemas.microsoft.com/office/powerpoint/2010/main" val="172468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47138B-989B-4C89-B8EA-FE972A7B32F5}" type="datetimeFigureOut">
              <a:rPr lang="ru-RU" smtClean="0"/>
              <a:t>31.01.2012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4769F15-256E-4D2D-9D0F-99C7C7759ADB}" type="slidenum">
              <a:rPr lang="ru-RU" smtClean="0"/>
              <a:t>‹#›</a:t>
            </a:fld>
            <a:endParaRPr lang="ru-RU"/>
          </a:p>
        </p:txBody>
      </p:sp>
    </p:spTree>
    <p:extLst>
      <p:ext uri="{BB962C8B-B14F-4D97-AF65-F5344CB8AC3E}">
        <p14:creationId xmlns:p14="http://schemas.microsoft.com/office/powerpoint/2010/main" val="173055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47138B-989B-4C89-B8EA-FE972A7B32F5}" type="datetimeFigureOut">
              <a:rPr lang="ru-RU" smtClean="0"/>
              <a:t>31.01.2012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769F15-256E-4D2D-9D0F-99C7C7759ADB}" type="slidenum">
              <a:rPr lang="ru-RU" smtClean="0"/>
              <a:t>‹#›</a:t>
            </a:fld>
            <a:endParaRPr lang="ru-RU"/>
          </a:p>
        </p:txBody>
      </p:sp>
    </p:spTree>
    <p:extLst>
      <p:ext uri="{BB962C8B-B14F-4D97-AF65-F5344CB8AC3E}">
        <p14:creationId xmlns:p14="http://schemas.microsoft.com/office/powerpoint/2010/main" val="329098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47138B-989B-4C89-B8EA-FE972A7B32F5}" type="datetimeFigureOut">
              <a:rPr lang="ru-RU" smtClean="0"/>
              <a:t>31.01.2012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769F15-256E-4D2D-9D0F-99C7C7759ADB}" type="slidenum">
              <a:rPr lang="ru-RU" smtClean="0"/>
              <a:t>‹#›</a:t>
            </a:fld>
            <a:endParaRPr lang="ru-RU"/>
          </a:p>
        </p:txBody>
      </p:sp>
    </p:spTree>
    <p:extLst>
      <p:ext uri="{BB962C8B-B14F-4D97-AF65-F5344CB8AC3E}">
        <p14:creationId xmlns:p14="http://schemas.microsoft.com/office/powerpoint/2010/main" val="57412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D47138B-989B-4C89-B8EA-FE972A7B32F5}" type="datetimeFigureOut">
              <a:rPr lang="ru-RU" smtClean="0"/>
              <a:t>31.01.2012</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4769F15-256E-4D2D-9D0F-99C7C7759ADB}" type="slidenum">
              <a:rPr lang="ru-RU" smtClean="0"/>
              <a:t>‹#›</a:t>
            </a:fld>
            <a:endParaRPr lang="ru-RU"/>
          </a:p>
        </p:txBody>
      </p:sp>
    </p:spTree>
    <p:extLst>
      <p:ext uri="{BB962C8B-B14F-4D97-AF65-F5344CB8AC3E}">
        <p14:creationId xmlns:p14="http://schemas.microsoft.com/office/powerpoint/2010/main" val="1520266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8238264"/>
          </a:xfrm>
        </p:spPr>
        <p:txBody>
          <a:bodyPr>
            <a:normAutofit/>
          </a:bodyPr>
          <a:lstStyle/>
          <a:p>
            <a:r>
              <a:rPr lang="ru-RU" sz="3200" dirty="0" smtClean="0">
                <a:solidFill>
                  <a:srgbClr val="FF0000"/>
                </a:solidFill>
              </a:rPr>
              <a:t>Обобщенные планы и образцы рассказов учащихся о физических элементах знаний</a:t>
            </a:r>
            <a:br>
              <a:rPr lang="ru-RU" sz="3200" dirty="0" smtClean="0">
                <a:solidFill>
                  <a:srgbClr val="FF0000"/>
                </a:solidFill>
              </a:rPr>
            </a:br>
            <a:r>
              <a:rPr lang="ru-RU" sz="2400" dirty="0" smtClean="0"/>
              <a:t>(</a:t>
            </a:r>
            <a:r>
              <a:rPr lang="ru-RU" sz="2400" dirty="0" smtClean="0">
                <a:solidFill>
                  <a:srgbClr val="000099"/>
                </a:solidFill>
              </a:rPr>
              <a:t>статья «Использование обобщенных планов в усвоении школьного курса физики»)</a:t>
            </a:r>
            <a:r>
              <a:rPr lang="ru-RU" sz="2400" dirty="0">
                <a:solidFill>
                  <a:srgbClr val="000099"/>
                </a:solidFill>
              </a:rPr>
              <a:t/>
            </a:r>
            <a:br>
              <a:rPr lang="ru-RU" sz="2400" dirty="0">
                <a:solidFill>
                  <a:srgbClr val="000099"/>
                </a:solidFill>
              </a:rPr>
            </a:br>
            <a:r>
              <a:rPr lang="ru-RU" sz="2800" dirty="0">
                <a:solidFill>
                  <a:srgbClr val="000099"/>
                </a:solidFill>
              </a:rPr>
              <a:t> </a:t>
            </a:r>
            <a:r>
              <a:rPr lang="ru-RU" sz="2800" dirty="0" smtClean="0">
                <a:solidFill>
                  <a:srgbClr val="000099"/>
                </a:solidFill>
              </a:rPr>
              <a:t/>
            </a:r>
            <a:br>
              <a:rPr lang="ru-RU" sz="2800" dirty="0" smtClean="0">
                <a:solidFill>
                  <a:srgbClr val="000099"/>
                </a:solidFill>
              </a:rPr>
            </a:br>
            <a:r>
              <a:rPr lang="ru-RU" sz="2800" dirty="0"/>
              <a:t/>
            </a:r>
            <a:br>
              <a:rPr lang="ru-RU" sz="2800" dirty="0"/>
            </a:br>
            <a:r>
              <a:rPr lang="ru-RU" sz="2800" dirty="0" smtClean="0"/>
              <a:t/>
            </a:r>
            <a:br>
              <a:rPr lang="ru-RU" sz="2800" dirty="0" smtClean="0"/>
            </a:br>
            <a:r>
              <a:rPr lang="ru-RU" sz="2800" dirty="0"/>
              <a:t/>
            </a:r>
            <a:br>
              <a:rPr lang="ru-RU" sz="2800" dirty="0"/>
            </a:br>
            <a:r>
              <a:rPr lang="ru-RU" sz="2400" u="sng" dirty="0">
                <a:solidFill>
                  <a:srgbClr val="000099"/>
                </a:solidFill>
              </a:rPr>
              <a:t>Автор: </a:t>
            </a:r>
            <a:r>
              <a:rPr lang="ru-RU" sz="2400" dirty="0" err="1">
                <a:solidFill>
                  <a:srgbClr val="000099"/>
                </a:solidFill>
              </a:rPr>
              <a:t>Авксентьева</a:t>
            </a:r>
            <a:r>
              <a:rPr lang="ru-RU" sz="2400" dirty="0">
                <a:solidFill>
                  <a:srgbClr val="000099"/>
                </a:solidFill>
              </a:rPr>
              <a:t> Зоя Афанасьевна,</a:t>
            </a:r>
            <a:br>
              <a:rPr lang="ru-RU" sz="2400" dirty="0">
                <a:solidFill>
                  <a:srgbClr val="000099"/>
                </a:solidFill>
              </a:rPr>
            </a:br>
            <a:r>
              <a:rPr lang="ru-RU" sz="2400" dirty="0">
                <a:solidFill>
                  <a:srgbClr val="000099"/>
                </a:solidFill>
              </a:rPr>
              <a:t> учитель физики МБОУ «</a:t>
            </a:r>
            <a:r>
              <a:rPr lang="ru-RU" sz="2400" dirty="0" err="1">
                <a:solidFill>
                  <a:srgbClr val="000099"/>
                </a:solidFill>
              </a:rPr>
              <a:t>Кемпедяйская</a:t>
            </a:r>
            <a:r>
              <a:rPr lang="ru-RU" sz="2400" dirty="0">
                <a:solidFill>
                  <a:srgbClr val="000099"/>
                </a:solidFill>
              </a:rPr>
              <a:t> </a:t>
            </a:r>
            <a:br>
              <a:rPr lang="ru-RU" sz="2400" dirty="0">
                <a:solidFill>
                  <a:srgbClr val="000099"/>
                </a:solidFill>
              </a:rPr>
            </a:br>
            <a:r>
              <a:rPr lang="ru-RU" sz="2400" dirty="0">
                <a:solidFill>
                  <a:srgbClr val="000099"/>
                </a:solidFill>
              </a:rPr>
              <a:t>СОШ </a:t>
            </a:r>
            <a:r>
              <a:rPr lang="ru-RU" sz="2400" dirty="0" err="1">
                <a:solidFill>
                  <a:srgbClr val="000099"/>
                </a:solidFill>
              </a:rPr>
              <a:t>им.В.И</a:t>
            </a:r>
            <a:r>
              <a:rPr lang="ru-RU" sz="2400" dirty="0">
                <a:solidFill>
                  <a:srgbClr val="000099"/>
                </a:solidFill>
              </a:rPr>
              <a:t>. Иванова», </a:t>
            </a:r>
            <a:r>
              <a:rPr lang="ru-RU" sz="2400" dirty="0" err="1">
                <a:solidFill>
                  <a:srgbClr val="000099"/>
                </a:solidFill>
              </a:rPr>
              <a:t>Сунтарский</a:t>
            </a:r>
            <a:r>
              <a:rPr lang="ru-RU" sz="2400" dirty="0">
                <a:solidFill>
                  <a:srgbClr val="000099"/>
                </a:solidFill>
              </a:rPr>
              <a:t> </a:t>
            </a:r>
            <a:br>
              <a:rPr lang="ru-RU" sz="2400" dirty="0">
                <a:solidFill>
                  <a:srgbClr val="000099"/>
                </a:solidFill>
              </a:rPr>
            </a:br>
            <a:r>
              <a:rPr lang="ru-RU" sz="2400" dirty="0">
                <a:solidFill>
                  <a:srgbClr val="000099"/>
                </a:solidFill>
              </a:rPr>
              <a:t>район, Республика Саха (Якутия)</a:t>
            </a:r>
            <a:br>
              <a:rPr lang="ru-RU" sz="2400" dirty="0">
                <a:solidFill>
                  <a:srgbClr val="000099"/>
                </a:solidFill>
              </a:rPr>
            </a:br>
            <a:r>
              <a:rPr lang="ru-RU" sz="2400" dirty="0" smtClean="0">
                <a:solidFill>
                  <a:srgbClr val="000099"/>
                </a:solidFill>
              </a:rPr>
              <a:t> </a:t>
            </a:r>
            <a:endParaRPr lang="ru-RU" sz="2400" dirty="0">
              <a:solidFill>
                <a:srgbClr val="000099"/>
              </a:solidFill>
            </a:endParaRPr>
          </a:p>
        </p:txBody>
      </p:sp>
    </p:spTree>
    <p:extLst>
      <p:ext uri="{BB962C8B-B14F-4D97-AF65-F5344CB8AC3E}">
        <p14:creationId xmlns:p14="http://schemas.microsoft.com/office/powerpoint/2010/main" val="266286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4664" y="323528"/>
            <a:ext cx="6264696" cy="8424935"/>
          </a:xfrm>
        </p:spPr>
        <p:txBody>
          <a:bodyPr>
            <a:noAutofit/>
          </a:bodyPr>
          <a:lstStyle/>
          <a:p>
            <a:pPr marL="0" indent="0">
              <a:lnSpc>
                <a:spcPts val="2500"/>
              </a:lnSpc>
              <a:spcBef>
                <a:spcPts val="0"/>
              </a:spcBef>
              <a:buNone/>
            </a:pPr>
            <a:r>
              <a:rPr lang="ru-RU" sz="2400" b="1" kern="1400" dirty="0" smtClean="0">
                <a:solidFill>
                  <a:srgbClr val="000080"/>
                </a:solidFill>
                <a:effectLst/>
                <a:latin typeface="Comic Sans MS" pitchFamily="66" charset="0"/>
              </a:rPr>
              <a:t>при больших напряжениях в растворах (расплавах) электролитов и в сильно ионизированных газах - плазме. По закону Ома для многих веществ в широких интервалах приложенного к проводнику напряжения удельная проводимость остается неизменной. Поэтому закон Ома является основой всей электротехники. </a:t>
            </a:r>
            <a:endParaRPr lang="ru-RU" sz="2400" kern="1400" dirty="0">
              <a:solidFill>
                <a:srgbClr val="000000"/>
              </a:solidFill>
              <a:latin typeface="Comic Sans MS" pitchFamily="66" charset="0"/>
            </a:endParaRPr>
          </a:p>
          <a:p>
            <a:pPr marL="0" indent="0">
              <a:lnSpc>
                <a:spcPts val="2500"/>
              </a:lnSpc>
              <a:spcBef>
                <a:spcPts val="0"/>
              </a:spcBef>
              <a:buNone/>
            </a:pPr>
            <a:r>
              <a:rPr lang="ru-RU" sz="2400" b="1" kern="1400" dirty="0" smtClean="0">
                <a:solidFill>
                  <a:srgbClr val="000080"/>
                </a:solidFill>
                <a:effectLst/>
                <a:latin typeface="Comic Sans MS" pitchFamily="66" charset="0"/>
              </a:rPr>
              <a:t>6. </a:t>
            </a:r>
            <a:r>
              <a:rPr lang="ru-RU" sz="2400" b="1" kern="1400" dirty="0" smtClean="0">
                <a:solidFill>
                  <a:srgbClr val="C00000"/>
                </a:solidFill>
                <a:effectLst/>
                <a:latin typeface="Comic Sans MS" pitchFamily="66" charset="0"/>
              </a:rPr>
              <a:t>Закон Ома </a:t>
            </a:r>
            <a:r>
              <a:rPr lang="ru-RU" sz="2400" b="1" kern="1400" dirty="0" smtClean="0">
                <a:solidFill>
                  <a:srgbClr val="000080"/>
                </a:solidFill>
                <a:effectLst/>
                <a:latin typeface="Comic Sans MS" pitchFamily="66" charset="0"/>
              </a:rPr>
              <a:t>объясняется наличием свободных заряженных частиц в проводнике (в металлах, газах, жидкостях - растворах (расплавах) электролитов, вакууме, полупроводниках), которые под действием разности потенциалов на участке цепи движутся упорядоченно, т.е. создают электрический ток. Особенность строения проводников создает электрическое сопротивление движению свободных заряженных частиц. Сопротивление проводника зависит от его температуры .</a:t>
            </a:r>
            <a:endParaRPr lang="ru-RU" sz="2400" dirty="0">
              <a:latin typeface="Comic Sans MS" pitchFamily="66" charset="0"/>
            </a:endParaRPr>
          </a:p>
        </p:txBody>
      </p:sp>
    </p:spTree>
    <p:extLst>
      <p:ext uri="{BB962C8B-B14F-4D97-AF65-F5344CB8AC3E}">
        <p14:creationId xmlns:p14="http://schemas.microsoft.com/office/powerpoint/2010/main" val="2871466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
            <a:ext cx="1127876" cy="111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p:cNvSpPr txBox="1">
            <a:spLocks noChangeArrowheads="1"/>
          </p:cNvSpPr>
          <p:nvPr/>
        </p:nvSpPr>
        <p:spPr bwMode="auto">
          <a:xfrm>
            <a:off x="110661450" y="105329038"/>
            <a:ext cx="6638925" cy="950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6" name="Прямоугольник 5"/>
          <p:cNvSpPr/>
          <p:nvPr/>
        </p:nvSpPr>
        <p:spPr>
          <a:xfrm>
            <a:off x="273115" y="395536"/>
            <a:ext cx="6192688" cy="8463855"/>
          </a:xfrm>
          <a:prstGeom prst="rect">
            <a:avLst/>
          </a:prstGeom>
        </p:spPr>
        <p:txBody>
          <a:bodyPr wrap="square">
            <a:spAutoFit/>
          </a:bodyPr>
          <a:lstStyle/>
          <a:p>
            <a:pPr lvl="0" algn="ctr" fontAlgn="base">
              <a:spcBef>
                <a:spcPct val="0"/>
              </a:spcBef>
              <a:spcAft>
                <a:spcPct val="0"/>
              </a:spcAft>
            </a:pPr>
            <a:r>
              <a:rPr lang="ru-RU" sz="3200" b="1" dirty="0">
                <a:solidFill>
                  <a:srgbClr val="C00000"/>
                </a:solidFill>
                <a:latin typeface="Comic Sans MS" pitchFamily="66" charset="0"/>
              </a:rPr>
              <a:t>План рассказа     </a:t>
            </a:r>
            <a:endParaRPr lang="ru-RU" sz="3200" b="1" dirty="0" smtClean="0">
              <a:solidFill>
                <a:srgbClr val="C00000"/>
              </a:solidFill>
              <a:latin typeface="Comic Sans MS" pitchFamily="66" charset="0"/>
            </a:endParaRPr>
          </a:p>
          <a:p>
            <a:pPr lvl="0" algn="ctr" fontAlgn="base">
              <a:spcBef>
                <a:spcPct val="0"/>
              </a:spcBef>
              <a:spcAft>
                <a:spcPct val="0"/>
              </a:spcAft>
            </a:pPr>
            <a:r>
              <a:rPr lang="ru-RU" sz="3200" b="1" dirty="0" smtClean="0">
                <a:solidFill>
                  <a:srgbClr val="C00000"/>
                </a:solidFill>
                <a:latin typeface="Comic Sans MS" pitchFamily="66" charset="0"/>
              </a:rPr>
              <a:t>    </a:t>
            </a:r>
            <a:r>
              <a:rPr lang="ru-RU" sz="3200" b="1" dirty="0">
                <a:solidFill>
                  <a:srgbClr val="C00000"/>
                </a:solidFill>
                <a:latin typeface="Comic Sans MS" pitchFamily="66" charset="0"/>
              </a:rPr>
              <a:t>о физической теории</a:t>
            </a:r>
          </a:p>
          <a:p>
            <a:pPr marL="514350" lvl="0" indent="-514350" fontAlgn="base">
              <a:spcBef>
                <a:spcPct val="0"/>
              </a:spcBef>
              <a:spcAft>
                <a:spcPct val="0"/>
              </a:spcAft>
              <a:buFont typeface="+mj-lt"/>
              <a:buAutoNum type="arabicPeriod"/>
            </a:pPr>
            <a:r>
              <a:rPr lang="ru-RU" sz="3200" b="1" dirty="0" smtClean="0">
                <a:solidFill>
                  <a:srgbClr val="003380"/>
                </a:solidFill>
                <a:latin typeface="Comic Sans MS" pitchFamily="66" charset="0"/>
              </a:rPr>
              <a:t>Опытное </a:t>
            </a:r>
            <a:r>
              <a:rPr lang="ru-RU" sz="3200" b="1" dirty="0">
                <a:solidFill>
                  <a:srgbClr val="003380"/>
                </a:solidFill>
                <a:latin typeface="Comic Sans MS" pitchFamily="66" charset="0"/>
              </a:rPr>
              <a:t>обоснование теории </a:t>
            </a:r>
          </a:p>
          <a:p>
            <a:pPr marL="514350" lvl="0" indent="-514350" fontAlgn="base">
              <a:spcBef>
                <a:spcPct val="0"/>
              </a:spcBef>
              <a:spcAft>
                <a:spcPct val="0"/>
              </a:spcAft>
              <a:buFont typeface="+mj-lt"/>
              <a:buAutoNum type="arabicPeriod"/>
            </a:pPr>
            <a:r>
              <a:rPr lang="ru-RU" sz="3200" b="1" dirty="0" smtClean="0">
                <a:solidFill>
                  <a:srgbClr val="003380"/>
                </a:solidFill>
                <a:latin typeface="Comic Sans MS" pitchFamily="66" charset="0"/>
              </a:rPr>
              <a:t>Основные </a:t>
            </a:r>
            <a:r>
              <a:rPr lang="ru-RU" sz="3200" b="1" dirty="0">
                <a:solidFill>
                  <a:srgbClr val="003380"/>
                </a:solidFill>
                <a:latin typeface="Comic Sans MS" pitchFamily="66" charset="0"/>
              </a:rPr>
              <a:t>положения теории</a:t>
            </a:r>
          </a:p>
          <a:p>
            <a:pPr marL="514350" lvl="0" indent="-514350" fontAlgn="base">
              <a:spcBef>
                <a:spcPct val="0"/>
              </a:spcBef>
              <a:spcAft>
                <a:spcPct val="0"/>
              </a:spcAft>
              <a:buFont typeface="+mj-lt"/>
              <a:buAutoNum type="arabicPeriod"/>
            </a:pPr>
            <a:r>
              <a:rPr lang="ru-RU" sz="3200" b="1" dirty="0" smtClean="0">
                <a:solidFill>
                  <a:srgbClr val="003380"/>
                </a:solidFill>
                <a:latin typeface="Comic Sans MS" pitchFamily="66" charset="0"/>
              </a:rPr>
              <a:t>Математический </a:t>
            </a:r>
            <a:r>
              <a:rPr lang="ru-RU" sz="3200" b="1" dirty="0">
                <a:solidFill>
                  <a:srgbClr val="003380"/>
                </a:solidFill>
                <a:latin typeface="Comic Sans MS" pitchFamily="66" charset="0"/>
              </a:rPr>
              <a:t>аппарат теории</a:t>
            </a:r>
          </a:p>
          <a:p>
            <a:pPr marL="514350" lvl="0" indent="-514350" fontAlgn="base">
              <a:spcBef>
                <a:spcPct val="0"/>
              </a:spcBef>
              <a:spcAft>
                <a:spcPct val="0"/>
              </a:spcAft>
              <a:buFont typeface="+mj-lt"/>
              <a:buAutoNum type="arabicPeriod"/>
            </a:pPr>
            <a:r>
              <a:rPr lang="ru-RU" sz="3200" b="1" dirty="0" smtClean="0">
                <a:solidFill>
                  <a:srgbClr val="003380"/>
                </a:solidFill>
                <a:latin typeface="Comic Sans MS" pitchFamily="66" charset="0"/>
              </a:rPr>
              <a:t>Явления</a:t>
            </a:r>
            <a:r>
              <a:rPr lang="ru-RU" sz="3200" b="1" dirty="0">
                <a:solidFill>
                  <a:srgbClr val="003380"/>
                </a:solidFill>
                <a:latin typeface="Comic Sans MS" pitchFamily="66" charset="0"/>
              </a:rPr>
              <a:t>, опытные факты, законы, объясняемые теорией</a:t>
            </a:r>
          </a:p>
          <a:p>
            <a:pPr marL="514350" lvl="0" indent="-514350" fontAlgn="base">
              <a:spcBef>
                <a:spcPct val="0"/>
              </a:spcBef>
              <a:spcAft>
                <a:spcPct val="0"/>
              </a:spcAft>
              <a:buFont typeface="+mj-lt"/>
              <a:buAutoNum type="arabicPeriod"/>
            </a:pPr>
            <a:r>
              <a:rPr lang="ru-RU" sz="3200" b="1" dirty="0" smtClean="0">
                <a:solidFill>
                  <a:srgbClr val="003380"/>
                </a:solidFill>
                <a:latin typeface="Comic Sans MS" pitchFamily="66" charset="0"/>
              </a:rPr>
              <a:t>Практическое </a:t>
            </a:r>
            <a:r>
              <a:rPr lang="ru-RU" sz="3200" b="1" dirty="0">
                <a:solidFill>
                  <a:srgbClr val="003380"/>
                </a:solidFill>
                <a:latin typeface="Comic Sans MS" pitchFamily="66" charset="0"/>
              </a:rPr>
              <a:t>применение теории </a:t>
            </a:r>
          </a:p>
          <a:p>
            <a:pPr marL="514350" lvl="0" indent="-514350" fontAlgn="base">
              <a:spcBef>
                <a:spcPct val="0"/>
              </a:spcBef>
              <a:spcAft>
                <a:spcPct val="0"/>
              </a:spcAft>
              <a:buFont typeface="+mj-lt"/>
              <a:buAutoNum type="arabicPeriod"/>
            </a:pPr>
            <a:r>
              <a:rPr lang="ru-RU" sz="3200" b="1" dirty="0" smtClean="0">
                <a:solidFill>
                  <a:srgbClr val="003380"/>
                </a:solidFill>
                <a:latin typeface="Comic Sans MS" pitchFamily="66" charset="0"/>
              </a:rPr>
              <a:t>Следствия</a:t>
            </a:r>
            <a:r>
              <a:rPr lang="ru-RU" sz="3200" b="1" dirty="0">
                <a:solidFill>
                  <a:srgbClr val="003380"/>
                </a:solidFill>
                <a:latin typeface="Comic Sans MS" pitchFamily="66" charset="0"/>
              </a:rPr>
              <a:t>, вытекающие из теории </a:t>
            </a:r>
          </a:p>
          <a:p>
            <a:pPr marL="514350" lvl="0" indent="-514350" fontAlgn="base">
              <a:spcBef>
                <a:spcPct val="0"/>
              </a:spcBef>
              <a:spcAft>
                <a:spcPct val="0"/>
              </a:spcAft>
              <a:buFont typeface="+mj-lt"/>
              <a:buAutoNum type="arabicPeriod"/>
            </a:pPr>
            <a:r>
              <a:rPr lang="ru-RU" sz="3200" b="1" dirty="0" smtClean="0">
                <a:solidFill>
                  <a:srgbClr val="003380"/>
                </a:solidFill>
                <a:latin typeface="Comic Sans MS" pitchFamily="66" charset="0"/>
              </a:rPr>
              <a:t>Явления</a:t>
            </a:r>
            <a:r>
              <a:rPr lang="ru-RU" sz="3200" b="1" dirty="0">
                <a:solidFill>
                  <a:srgbClr val="003380"/>
                </a:solidFill>
                <a:latin typeface="Comic Sans MS" pitchFamily="66" charset="0"/>
              </a:rPr>
              <a:t>, законы, предсказываемые теорией</a:t>
            </a:r>
            <a:endParaRPr lang="ru-RU" sz="3200" dirty="0">
              <a:solidFill>
                <a:prstClr val="black"/>
              </a:solidFill>
              <a:latin typeface="Comic Sans MS" pitchFamily="66" charset="0"/>
            </a:endParaRPr>
          </a:p>
        </p:txBody>
      </p:sp>
    </p:spTree>
    <p:extLst>
      <p:ext uri="{BB962C8B-B14F-4D97-AF65-F5344CB8AC3E}">
        <p14:creationId xmlns:p14="http://schemas.microsoft.com/office/powerpoint/2010/main" val="3211194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733333" cy="12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17819" y="827584"/>
            <a:ext cx="6235517" cy="7810151"/>
          </a:xfrm>
          <a:prstGeom prst="rect">
            <a:avLst/>
          </a:prstGeom>
        </p:spPr>
        <p:txBody>
          <a:bodyPr wrap="square">
            <a:spAutoFit/>
          </a:bodyPr>
          <a:lstStyle/>
          <a:p>
            <a:pPr algn="ctr">
              <a:lnSpc>
                <a:spcPct val="75000"/>
              </a:lnSpc>
            </a:pPr>
            <a:r>
              <a:rPr lang="ru-RU" sz="2800" b="1" kern="1400" dirty="0" smtClean="0">
                <a:solidFill>
                  <a:srgbClr val="C00000"/>
                </a:solidFill>
                <a:effectLst/>
                <a:latin typeface="Comic Sans MS" pitchFamily="66" charset="0"/>
              </a:rPr>
              <a:t>Образец рассказа </a:t>
            </a:r>
            <a:endParaRPr lang="ru-RU" sz="2800" kern="1400" dirty="0">
              <a:solidFill>
                <a:srgbClr val="000000"/>
              </a:solidFill>
              <a:latin typeface="Comic Sans MS" pitchFamily="66" charset="0"/>
            </a:endParaRPr>
          </a:p>
          <a:p>
            <a:pPr algn="ctr">
              <a:lnSpc>
                <a:spcPct val="75000"/>
              </a:lnSpc>
            </a:pPr>
            <a:r>
              <a:rPr lang="ru-RU" sz="2800" b="1" kern="1400" dirty="0" smtClean="0">
                <a:solidFill>
                  <a:srgbClr val="C00000"/>
                </a:solidFill>
                <a:effectLst/>
                <a:latin typeface="Comic Sans MS" pitchFamily="66" charset="0"/>
              </a:rPr>
              <a:t>о физической теории </a:t>
            </a:r>
            <a:endParaRPr lang="ru-RU" sz="2800" kern="1400" dirty="0">
              <a:solidFill>
                <a:srgbClr val="000000"/>
              </a:solidFill>
              <a:latin typeface="Comic Sans MS" pitchFamily="66" charset="0"/>
            </a:endParaRPr>
          </a:p>
          <a:p>
            <a:pPr marL="417436" indent="-417436">
              <a:lnSpc>
                <a:spcPct val="75000"/>
              </a:lnSpc>
            </a:pPr>
            <a:r>
              <a:rPr lang="ru-RU" sz="2400" b="1" kern="1400" dirty="0" smtClean="0">
                <a:solidFill>
                  <a:srgbClr val="000080"/>
                </a:solidFill>
                <a:effectLst/>
                <a:latin typeface="Comic Sans MS" pitchFamily="66" charset="0"/>
              </a:rPr>
              <a:t>1. </a:t>
            </a:r>
            <a:r>
              <a:rPr lang="ru-RU" sz="2400" b="1" kern="1400" dirty="0" smtClean="0">
                <a:solidFill>
                  <a:srgbClr val="C04D00"/>
                </a:solidFill>
                <a:effectLst/>
                <a:latin typeface="Comic Sans MS" pitchFamily="66" charset="0"/>
              </a:rPr>
              <a:t>Опытное обоснование молекулярно-кинетической теории</a:t>
            </a:r>
            <a:r>
              <a:rPr lang="ru-RU" sz="2400" b="1" kern="1400" dirty="0" smtClean="0">
                <a:solidFill>
                  <a:srgbClr val="000080"/>
                </a:solidFill>
                <a:effectLst/>
                <a:latin typeface="Comic Sans MS" pitchFamily="66" charset="0"/>
              </a:rPr>
              <a:t>: огромное число и микроскопические размеры частиц вещества (доказаны электронным микроскопом), определение размеров и массы молекул  - мельчайших частиц вещества, броуновское движение.</a:t>
            </a:r>
            <a:endParaRPr lang="ru-RU" sz="2400" kern="1400" dirty="0">
              <a:solidFill>
                <a:srgbClr val="000000"/>
              </a:solidFill>
              <a:latin typeface="Comic Sans MS" pitchFamily="66" charset="0"/>
            </a:endParaRPr>
          </a:p>
          <a:p>
            <a:pPr marL="377685" indent="-377685">
              <a:lnSpc>
                <a:spcPct val="75000"/>
              </a:lnSpc>
            </a:pPr>
            <a:r>
              <a:rPr lang="ru-RU" sz="2400" b="1" kern="1400" dirty="0" smtClean="0">
                <a:solidFill>
                  <a:srgbClr val="000080"/>
                </a:solidFill>
                <a:effectLst/>
                <a:latin typeface="Comic Sans MS" pitchFamily="66" charset="0"/>
              </a:rPr>
              <a:t>2. </a:t>
            </a:r>
            <a:r>
              <a:rPr lang="ru-RU" sz="2400" b="1" kern="1400" dirty="0" smtClean="0">
                <a:solidFill>
                  <a:srgbClr val="C04D00"/>
                </a:solidFill>
                <a:effectLst/>
                <a:latin typeface="Comic Sans MS" pitchFamily="66" charset="0"/>
              </a:rPr>
              <a:t>Основные положения молекулярно-кинетической теории: </a:t>
            </a:r>
            <a:endParaRPr lang="ru-RU" sz="2400" kern="1400" dirty="0">
              <a:solidFill>
                <a:srgbClr val="000000"/>
              </a:solidFill>
              <a:latin typeface="Comic Sans MS" pitchFamily="66" charset="0"/>
            </a:endParaRPr>
          </a:p>
          <a:p>
            <a:pPr marL="894512" indent="-536702">
              <a:lnSpc>
                <a:spcPct val="75000"/>
              </a:lnSpc>
            </a:pPr>
            <a:r>
              <a:rPr lang="ru-RU" sz="2400" kern="1400" dirty="0" smtClean="0">
                <a:solidFill>
                  <a:srgbClr val="000080"/>
                </a:solidFill>
                <a:effectLst/>
                <a:latin typeface="Comic Sans MS" pitchFamily="66" charset="0"/>
              </a:rPr>
              <a:t>·</a:t>
            </a:r>
            <a:r>
              <a:rPr lang="ru-RU" sz="2400" kern="1400" dirty="0">
                <a:solidFill>
                  <a:srgbClr val="000000"/>
                </a:solidFill>
                <a:latin typeface="Comic Sans MS" pitchFamily="66" charset="0"/>
              </a:rPr>
              <a:t> </a:t>
            </a:r>
            <a:r>
              <a:rPr lang="ru-RU" sz="2400" b="1" kern="1400" dirty="0" smtClean="0">
                <a:solidFill>
                  <a:srgbClr val="000080"/>
                </a:solidFill>
                <a:effectLst/>
                <a:latin typeface="Comic Sans MS" pitchFamily="66" charset="0"/>
              </a:rPr>
              <a:t>вещество состоит из частиц;</a:t>
            </a:r>
            <a:endParaRPr lang="ru-RU" sz="2400" kern="1400" dirty="0">
              <a:solidFill>
                <a:srgbClr val="000000"/>
              </a:solidFill>
              <a:latin typeface="Comic Sans MS" pitchFamily="66" charset="0"/>
            </a:endParaRPr>
          </a:p>
          <a:p>
            <a:pPr marL="894512" indent="-536702">
              <a:lnSpc>
                <a:spcPct val="75000"/>
              </a:lnSpc>
            </a:pPr>
            <a:r>
              <a:rPr lang="ru-RU" sz="2400" kern="1400" dirty="0" smtClean="0">
                <a:solidFill>
                  <a:srgbClr val="000080"/>
                </a:solidFill>
                <a:effectLst/>
                <a:latin typeface="Comic Sans MS" pitchFamily="66" charset="0"/>
              </a:rPr>
              <a:t>·</a:t>
            </a:r>
            <a:r>
              <a:rPr lang="ru-RU" sz="2400" kern="1400" dirty="0">
                <a:solidFill>
                  <a:srgbClr val="000000"/>
                </a:solidFill>
                <a:latin typeface="Comic Sans MS" pitchFamily="66" charset="0"/>
              </a:rPr>
              <a:t> </a:t>
            </a:r>
            <a:r>
              <a:rPr lang="ru-RU" sz="2400" b="1" kern="1400" dirty="0" smtClean="0">
                <a:solidFill>
                  <a:srgbClr val="000080"/>
                </a:solidFill>
                <a:effectLst/>
                <a:latin typeface="Comic Sans MS" pitchFamily="66" charset="0"/>
              </a:rPr>
              <a:t>эти частиц беспорядочно движутся;</a:t>
            </a:r>
            <a:endParaRPr lang="ru-RU" sz="2400" kern="1400" dirty="0">
              <a:solidFill>
                <a:srgbClr val="000000"/>
              </a:solidFill>
              <a:latin typeface="Comic Sans MS" pitchFamily="66" charset="0"/>
            </a:endParaRPr>
          </a:p>
          <a:p>
            <a:pPr marL="894512" indent="-536702">
              <a:lnSpc>
                <a:spcPct val="75000"/>
              </a:lnSpc>
            </a:pPr>
            <a:r>
              <a:rPr lang="ru-RU" sz="2400" kern="1400" dirty="0" smtClean="0">
                <a:solidFill>
                  <a:srgbClr val="000080"/>
                </a:solidFill>
                <a:effectLst/>
                <a:latin typeface="Comic Sans MS" pitchFamily="66" charset="0"/>
              </a:rPr>
              <a:t>·</a:t>
            </a:r>
            <a:r>
              <a:rPr lang="ru-RU" sz="2400" kern="1400" dirty="0">
                <a:solidFill>
                  <a:srgbClr val="000000"/>
                </a:solidFill>
                <a:latin typeface="Comic Sans MS" pitchFamily="66" charset="0"/>
              </a:rPr>
              <a:t> </a:t>
            </a:r>
            <a:r>
              <a:rPr lang="ru-RU" sz="2400" b="1" kern="1400" dirty="0" smtClean="0">
                <a:solidFill>
                  <a:srgbClr val="000080"/>
                </a:solidFill>
                <a:effectLst/>
                <a:latin typeface="Comic Sans MS" pitchFamily="66" charset="0"/>
              </a:rPr>
              <a:t>частицы взаимодействуют друг с другом.</a:t>
            </a:r>
            <a:endParaRPr lang="ru-RU" sz="2400" kern="1400" dirty="0">
              <a:solidFill>
                <a:srgbClr val="000000"/>
              </a:solidFill>
              <a:latin typeface="Comic Sans MS" pitchFamily="66" charset="0"/>
            </a:endParaRPr>
          </a:p>
          <a:p>
            <a:pPr marL="457200" indent="-457200">
              <a:lnSpc>
                <a:spcPct val="75000"/>
              </a:lnSpc>
            </a:pPr>
            <a:r>
              <a:rPr lang="ru-RU" sz="2400" b="1" kern="1400" dirty="0" smtClean="0">
                <a:solidFill>
                  <a:srgbClr val="000080"/>
                </a:solidFill>
                <a:effectLst/>
                <a:latin typeface="Comic Sans MS" pitchFamily="66" charset="0"/>
              </a:rPr>
              <a:t>3.</a:t>
            </a:r>
            <a:r>
              <a:rPr lang="ru-RU" sz="2400" b="1" kern="1400" dirty="0" smtClean="0">
                <a:solidFill>
                  <a:srgbClr val="C04D00"/>
                </a:solidFill>
                <a:effectLst/>
                <a:latin typeface="Comic Sans MS" pitchFamily="66" charset="0"/>
              </a:rPr>
              <a:t>Математический аппарат молекулярно-кинетической теории:</a:t>
            </a:r>
            <a:endParaRPr lang="ru-RU" sz="2400" kern="1400" dirty="0">
              <a:solidFill>
                <a:srgbClr val="000000"/>
              </a:solidFill>
              <a:latin typeface="Comic Sans MS" pitchFamily="66" charset="0"/>
            </a:endParaRPr>
          </a:p>
          <a:p>
            <a:pPr marL="359994" indent="-359994">
              <a:lnSpc>
                <a:spcPct val="75000"/>
              </a:lnSpc>
            </a:pPr>
            <a:r>
              <a:rPr lang="ru-RU" sz="2400" kern="1400" dirty="0" smtClean="0">
                <a:solidFill>
                  <a:srgbClr val="000080"/>
                </a:solidFill>
                <a:effectLst/>
                <a:latin typeface="Comic Sans MS" pitchFamily="66" charset="0"/>
              </a:rPr>
              <a:t>·</a:t>
            </a:r>
            <a:r>
              <a:rPr lang="ru-RU" sz="2400" kern="1400" dirty="0">
                <a:solidFill>
                  <a:srgbClr val="000000"/>
                </a:solidFill>
                <a:latin typeface="Comic Sans MS" pitchFamily="66" charset="0"/>
              </a:rPr>
              <a:t> </a:t>
            </a:r>
            <a:r>
              <a:rPr lang="ru-RU" sz="2400" b="1" kern="1400" dirty="0" smtClean="0">
                <a:solidFill>
                  <a:srgbClr val="000080"/>
                </a:solidFill>
                <a:effectLst/>
                <a:latin typeface="Comic Sans MS" pitchFamily="66" charset="0"/>
              </a:rPr>
              <a:t>Число Авогадро  </a:t>
            </a:r>
            <a:endParaRPr lang="ru-RU" sz="2400" kern="1400" dirty="0">
              <a:solidFill>
                <a:srgbClr val="000000"/>
              </a:solidFill>
              <a:latin typeface="Comic Sans MS" pitchFamily="66" charset="0"/>
            </a:endParaRPr>
          </a:p>
          <a:p>
            <a:pPr>
              <a:lnSpc>
                <a:spcPct val="75000"/>
              </a:lnSpc>
            </a:pPr>
            <a:r>
              <a:rPr lang="ru-RU" sz="2400" b="1" kern="1400" dirty="0" smtClean="0">
                <a:solidFill>
                  <a:srgbClr val="000080"/>
                </a:solidFill>
                <a:effectLst/>
                <a:latin typeface="Comic Sans MS" pitchFamily="66" charset="0"/>
              </a:rPr>
              <a:t> </a:t>
            </a:r>
            <a:endParaRPr lang="ru-RU" sz="2400" kern="1400" dirty="0">
              <a:solidFill>
                <a:srgbClr val="000000"/>
              </a:solidFill>
              <a:latin typeface="Comic Sans MS" pitchFamily="66" charset="0"/>
            </a:endParaRPr>
          </a:p>
          <a:p>
            <a:pPr marL="359994" indent="-359994">
              <a:lnSpc>
                <a:spcPct val="75000"/>
              </a:lnSpc>
            </a:pPr>
            <a:r>
              <a:rPr lang="ru-RU" sz="2400" kern="1400" dirty="0" smtClean="0">
                <a:solidFill>
                  <a:srgbClr val="000080"/>
                </a:solidFill>
                <a:effectLst/>
                <a:latin typeface="Comic Sans MS" pitchFamily="66" charset="0"/>
              </a:rPr>
              <a:t>·</a:t>
            </a:r>
            <a:r>
              <a:rPr lang="ru-RU" sz="2400" kern="1400" dirty="0">
                <a:solidFill>
                  <a:srgbClr val="000000"/>
                </a:solidFill>
                <a:latin typeface="Comic Sans MS" pitchFamily="66" charset="0"/>
              </a:rPr>
              <a:t> </a:t>
            </a:r>
            <a:r>
              <a:rPr lang="ru-RU" sz="2400" b="1" kern="1400" dirty="0" smtClean="0">
                <a:solidFill>
                  <a:srgbClr val="000080"/>
                </a:solidFill>
                <a:effectLst/>
                <a:latin typeface="Comic Sans MS" pitchFamily="66" charset="0"/>
              </a:rPr>
              <a:t>Количество вещества </a:t>
            </a:r>
            <a:endParaRPr lang="ru-RU" sz="2400" kern="1400" dirty="0">
              <a:solidFill>
                <a:srgbClr val="000000"/>
              </a:solidFill>
              <a:latin typeface="Comic Sans MS" pitchFamily="66" charset="0"/>
            </a:endParaRPr>
          </a:p>
          <a:p>
            <a:pPr>
              <a:lnSpc>
                <a:spcPct val="75000"/>
              </a:lnSpc>
            </a:pPr>
            <a:r>
              <a:rPr lang="ru-RU" sz="2400" b="1" kern="1400" dirty="0" smtClean="0">
                <a:solidFill>
                  <a:srgbClr val="000080"/>
                </a:solidFill>
                <a:effectLst/>
                <a:latin typeface="Comic Sans MS" pitchFamily="66" charset="0"/>
              </a:rPr>
              <a:t> </a:t>
            </a:r>
            <a:endParaRPr lang="ru-RU" sz="2400" kern="1400" dirty="0">
              <a:solidFill>
                <a:srgbClr val="000000"/>
              </a:solidFill>
              <a:latin typeface="Comic Sans MS" pitchFamily="66" charset="0"/>
            </a:endParaRPr>
          </a:p>
          <a:p>
            <a:pPr>
              <a:lnSpc>
                <a:spcPct val="75000"/>
              </a:lnSpc>
            </a:pPr>
            <a:r>
              <a:rPr lang="ru-RU" sz="2400" b="1" kern="1400" dirty="0" smtClean="0">
                <a:solidFill>
                  <a:srgbClr val="000080"/>
                </a:solidFill>
                <a:effectLst/>
                <a:latin typeface="Comic Sans MS" pitchFamily="66" charset="0"/>
              </a:rPr>
              <a:t> </a:t>
            </a:r>
            <a:endParaRPr lang="ru-RU" sz="2400" kern="1400" dirty="0">
              <a:solidFill>
                <a:srgbClr val="000000"/>
              </a:solidFill>
              <a:latin typeface="Comic Sans MS" pitchFamily="66" charset="0"/>
            </a:endParaRPr>
          </a:p>
          <a:p>
            <a:pPr marL="359994" indent="-359994">
              <a:lnSpc>
                <a:spcPct val="75000"/>
              </a:lnSpc>
            </a:pPr>
            <a:r>
              <a:rPr lang="ru-RU" sz="2400" kern="1400" dirty="0" smtClean="0">
                <a:solidFill>
                  <a:srgbClr val="000080"/>
                </a:solidFill>
                <a:effectLst/>
                <a:latin typeface="Comic Sans MS" pitchFamily="66" charset="0"/>
              </a:rPr>
              <a:t>·</a:t>
            </a:r>
            <a:r>
              <a:rPr lang="ru-RU" sz="2400" kern="1400" dirty="0">
                <a:solidFill>
                  <a:srgbClr val="000000"/>
                </a:solidFill>
                <a:latin typeface="Comic Sans MS" pitchFamily="66" charset="0"/>
              </a:rPr>
              <a:t> </a:t>
            </a:r>
            <a:r>
              <a:rPr lang="ru-RU" sz="2400" b="1" kern="1400" dirty="0" smtClean="0">
                <a:solidFill>
                  <a:srgbClr val="000080"/>
                </a:solidFill>
                <a:effectLst/>
                <a:latin typeface="Comic Sans MS" pitchFamily="66" charset="0"/>
              </a:rPr>
              <a:t>Молярная масса </a:t>
            </a:r>
            <a:endParaRPr lang="ru-RU" sz="2400" kern="1400" dirty="0">
              <a:solidFill>
                <a:srgbClr val="000000"/>
              </a:solidFill>
              <a:latin typeface="Comic Sans MS" pitchFamily="66" charset="0"/>
            </a:endParaRPr>
          </a:p>
          <a:p>
            <a:pPr>
              <a:lnSpc>
                <a:spcPct val="75000"/>
              </a:lnSpc>
            </a:pPr>
            <a:r>
              <a:rPr lang="ru-RU" sz="2400" b="1" kern="1400" dirty="0" smtClean="0">
                <a:solidFill>
                  <a:srgbClr val="000080"/>
                </a:solidFill>
                <a:effectLst/>
                <a:latin typeface="Comic Sans MS" pitchFamily="66" charset="0"/>
              </a:rPr>
              <a:t> </a:t>
            </a:r>
            <a:endParaRPr lang="ru-RU" sz="2400" kern="1400" dirty="0">
              <a:solidFill>
                <a:srgbClr val="000000"/>
              </a:solidFill>
              <a:latin typeface="Comic Sans MS" pitchFamily="66" charset="0"/>
            </a:endParaRPr>
          </a:p>
          <a:p>
            <a:pPr>
              <a:lnSpc>
                <a:spcPct val="75000"/>
              </a:lnSpc>
            </a:pPr>
            <a:r>
              <a:rPr lang="ru-RU" sz="2400" b="1" kern="1400" dirty="0" smtClean="0">
                <a:solidFill>
                  <a:srgbClr val="000080"/>
                </a:solidFill>
                <a:effectLst/>
                <a:latin typeface="Comic Sans MS" pitchFamily="66" charset="0"/>
              </a:rPr>
              <a:t> </a:t>
            </a:r>
            <a:endParaRPr lang="ru-RU" sz="2400" kern="1400" dirty="0">
              <a:solidFill>
                <a:srgbClr val="000000"/>
              </a:solidFill>
              <a:latin typeface="Comic Sans MS" pitchFamily="66" charset="0"/>
            </a:endParaRPr>
          </a:p>
          <a:p>
            <a:pPr>
              <a:lnSpc>
                <a:spcPct val="119000"/>
              </a:lnSpc>
              <a:spcAft>
                <a:spcPts val="600"/>
              </a:spcAft>
            </a:pPr>
            <a:r>
              <a:rPr lang="ru-RU" sz="800" kern="1400" dirty="0">
                <a:solidFill>
                  <a:srgbClr val="000000"/>
                </a:solidFill>
              </a:rPr>
              <a:t> </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208605"/>
            <a:ext cx="2838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6628655"/>
            <a:ext cx="12287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5725" y="7546429"/>
            <a:ext cx="152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740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2900" y="323528"/>
            <a:ext cx="6315050" cy="8640959"/>
          </a:xfrm>
        </p:spPr>
        <p:txBody>
          <a:bodyPr>
            <a:normAutofit/>
          </a:bodyPr>
          <a:lstStyle/>
          <a:p>
            <a:pPr>
              <a:lnSpc>
                <a:spcPct val="75000"/>
              </a:lnSpc>
              <a:spcBef>
                <a:spcPts val="0"/>
              </a:spcBef>
              <a:buFont typeface="Wingdings" pitchFamily="2" charset="2"/>
              <a:buChar char="§"/>
            </a:pPr>
            <a:r>
              <a:rPr lang="ru-RU" sz="2400" b="1" kern="1400" dirty="0" smtClean="0">
                <a:solidFill>
                  <a:srgbClr val="000080"/>
                </a:solidFill>
                <a:effectLst/>
                <a:latin typeface="Comic Sans MS" pitchFamily="66" charset="0"/>
              </a:rPr>
              <a:t>Относительная молекулярная (атомная) масса </a:t>
            </a:r>
            <a:endParaRPr lang="ru-RU" sz="2400" kern="1400" dirty="0">
              <a:solidFill>
                <a:srgbClr val="000000"/>
              </a:solidFill>
              <a:latin typeface="Comic Sans MS" pitchFamily="66" charset="0"/>
            </a:endParaRPr>
          </a:p>
          <a:p>
            <a:pPr>
              <a:lnSpc>
                <a:spcPct val="75000"/>
              </a:lnSpc>
              <a:spcBef>
                <a:spcPts val="0"/>
              </a:spcBef>
              <a:buFont typeface="Wingdings" pitchFamily="2" charset="2"/>
              <a:buChar char="§"/>
            </a:pPr>
            <a:endParaRPr lang="ru-RU" sz="2400" b="1" kern="1400" dirty="0">
              <a:solidFill>
                <a:srgbClr val="000080"/>
              </a:solidFill>
              <a:latin typeface="Comic Sans MS" pitchFamily="66" charset="0"/>
            </a:endParaRPr>
          </a:p>
          <a:p>
            <a:pPr>
              <a:lnSpc>
                <a:spcPct val="75000"/>
              </a:lnSpc>
              <a:spcBef>
                <a:spcPts val="0"/>
              </a:spcBef>
              <a:buFont typeface="Wingdings" pitchFamily="2" charset="2"/>
              <a:buChar char="§"/>
            </a:pPr>
            <a:r>
              <a:rPr lang="ru-RU" sz="2400" b="1" kern="1400" dirty="0" smtClean="0">
                <a:solidFill>
                  <a:srgbClr val="000080"/>
                </a:solidFill>
                <a:effectLst/>
                <a:latin typeface="Comic Sans MS" pitchFamily="66" charset="0"/>
              </a:rPr>
              <a:t>Уравнение состояния идеального газа (уравнение </a:t>
            </a:r>
            <a:r>
              <a:rPr lang="ru-RU" sz="2400" b="1" kern="1400" dirty="0" err="1" smtClean="0">
                <a:solidFill>
                  <a:srgbClr val="000080"/>
                </a:solidFill>
                <a:effectLst/>
                <a:latin typeface="Comic Sans MS" pitchFamily="66" charset="0"/>
              </a:rPr>
              <a:t>Клапейрона</a:t>
            </a:r>
            <a:r>
              <a:rPr lang="ru-RU" sz="2400" b="1" kern="1400" dirty="0" smtClean="0">
                <a:solidFill>
                  <a:srgbClr val="000080"/>
                </a:solidFill>
                <a:effectLst/>
                <a:latin typeface="Comic Sans MS" pitchFamily="66" charset="0"/>
              </a:rPr>
              <a:t>-Менделеева)</a:t>
            </a:r>
            <a:endParaRPr lang="ru-RU" sz="2400" kern="1400" dirty="0">
              <a:solidFill>
                <a:srgbClr val="000000"/>
              </a:solidFill>
              <a:latin typeface="Comic Sans MS" pitchFamily="66" charset="0"/>
            </a:endParaRPr>
          </a:p>
          <a:p>
            <a:pPr>
              <a:lnSpc>
                <a:spcPct val="75000"/>
              </a:lnSpc>
              <a:spcBef>
                <a:spcPts val="0"/>
              </a:spcBef>
              <a:buFont typeface="Wingdings" pitchFamily="2" charset="2"/>
              <a:buChar char="§"/>
            </a:pPr>
            <a:endParaRPr lang="ru-RU" sz="2400" b="1" kern="1400" dirty="0">
              <a:solidFill>
                <a:srgbClr val="000080"/>
              </a:solidFill>
              <a:latin typeface="Comic Sans MS" pitchFamily="66" charset="0"/>
            </a:endParaRPr>
          </a:p>
          <a:p>
            <a:pPr marL="0" indent="0">
              <a:lnSpc>
                <a:spcPct val="75000"/>
              </a:lnSpc>
              <a:spcBef>
                <a:spcPts val="0"/>
              </a:spcBef>
              <a:buNone/>
            </a:pPr>
            <a:r>
              <a:rPr lang="ru-RU" sz="2400" kern="1400" dirty="0">
                <a:solidFill>
                  <a:srgbClr val="000000"/>
                </a:solidFill>
                <a:latin typeface="Comic Sans MS" pitchFamily="66" charset="0"/>
              </a:rPr>
              <a:t> </a:t>
            </a:r>
            <a:endParaRPr lang="ru-RU" sz="2400" kern="1400" dirty="0" smtClean="0">
              <a:solidFill>
                <a:srgbClr val="000000"/>
              </a:solidFill>
              <a:latin typeface="Comic Sans MS" pitchFamily="66" charset="0"/>
            </a:endParaRPr>
          </a:p>
          <a:p>
            <a:pPr>
              <a:lnSpc>
                <a:spcPct val="75000"/>
              </a:lnSpc>
              <a:spcBef>
                <a:spcPts val="0"/>
              </a:spcBef>
              <a:buFont typeface="Wingdings" pitchFamily="2" charset="2"/>
              <a:buChar char="§"/>
            </a:pPr>
            <a:endParaRPr lang="ru-RU" sz="2400" b="1" kern="1400" dirty="0">
              <a:solidFill>
                <a:srgbClr val="000000"/>
              </a:solidFill>
              <a:effectLst/>
              <a:latin typeface="Comic Sans MS" pitchFamily="66" charset="0"/>
            </a:endParaRPr>
          </a:p>
          <a:p>
            <a:pPr>
              <a:lnSpc>
                <a:spcPct val="75000"/>
              </a:lnSpc>
              <a:spcBef>
                <a:spcPts val="0"/>
              </a:spcBef>
              <a:buFont typeface="Wingdings" pitchFamily="2" charset="2"/>
              <a:buChar char="§"/>
            </a:pPr>
            <a:r>
              <a:rPr lang="ru-RU" sz="2400" b="1" kern="1400" dirty="0" smtClean="0">
                <a:solidFill>
                  <a:srgbClr val="000080"/>
                </a:solidFill>
                <a:effectLst/>
                <a:latin typeface="Comic Sans MS" pitchFamily="66" charset="0"/>
              </a:rPr>
              <a:t>Давление идеального газа </a:t>
            </a:r>
            <a:endParaRPr lang="ru-RU" sz="2400" kern="1400" dirty="0">
              <a:solidFill>
                <a:srgbClr val="000000"/>
              </a:solidFill>
              <a:latin typeface="Comic Sans MS" pitchFamily="66" charset="0"/>
            </a:endParaRPr>
          </a:p>
          <a:p>
            <a:pPr marL="0" indent="0">
              <a:lnSpc>
                <a:spcPct val="75000"/>
              </a:lnSpc>
              <a:spcBef>
                <a:spcPts val="0"/>
              </a:spcBef>
              <a:buNone/>
            </a:pPr>
            <a:endParaRPr lang="ru-RU" sz="2400" b="1" kern="1400" dirty="0" smtClean="0">
              <a:solidFill>
                <a:srgbClr val="000080"/>
              </a:solidFill>
              <a:effectLst/>
              <a:latin typeface="Comic Sans MS" pitchFamily="66" charset="0"/>
            </a:endParaRPr>
          </a:p>
          <a:p>
            <a:pPr>
              <a:lnSpc>
                <a:spcPct val="75000"/>
              </a:lnSpc>
              <a:spcBef>
                <a:spcPts val="0"/>
              </a:spcBef>
              <a:buFont typeface="Wingdings" pitchFamily="2" charset="2"/>
              <a:buChar char="§"/>
            </a:pPr>
            <a:endParaRPr lang="ru-RU" sz="2400" b="1" kern="1400" dirty="0" smtClean="0">
              <a:solidFill>
                <a:srgbClr val="000080"/>
              </a:solidFill>
              <a:effectLst/>
              <a:latin typeface="Comic Sans MS" pitchFamily="66" charset="0"/>
            </a:endParaRPr>
          </a:p>
          <a:p>
            <a:pPr>
              <a:lnSpc>
                <a:spcPct val="75000"/>
              </a:lnSpc>
              <a:spcBef>
                <a:spcPts val="0"/>
              </a:spcBef>
              <a:buFont typeface="Wingdings" pitchFamily="2" charset="2"/>
              <a:buChar char="§"/>
            </a:pPr>
            <a:endParaRPr lang="ru-RU" sz="2400" kern="1400" dirty="0">
              <a:solidFill>
                <a:srgbClr val="000000"/>
              </a:solidFill>
              <a:latin typeface="Comic Sans MS" pitchFamily="66" charset="0"/>
            </a:endParaRPr>
          </a:p>
          <a:p>
            <a:pPr>
              <a:lnSpc>
                <a:spcPct val="75000"/>
              </a:lnSpc>
              <a:spcBef>
                <a:spcPts val="0"/>
              </a:spcBef>
              <a:buFont typeface="Wingdings" pitchFamily="2" charset="2"/>
              <a:buChar char="§"/>
            </a:pPr>
            <a:r>
              <a:rPr lang="ru-RU" sz="2400" b="1" kern="1400" dirty="0" smtClean="0">
                <a:solidFill>
                  <a:srgbClr val="000080"/>
                </a:solidFill>
                <a:effectLst/>
                <a:latin typeface="Comic Sans MS" pitchFamily="66" charset="0"/>
              </a:rPr>
              <a:t>Средняя кинетическая энергия молекул газа</a:t>
            </a:r>
            <a:endParaRPr lang="ru-RU" sz="2400" kern="1400" dirty="0">
              <a:solidFill>
                <a:srgbClr val="000000"/>
              </a:solidFill>
              <a:latin typeface="Comic Sans MS" pitchFamily="66" charset="0"/>
            </a:endParaRPr>
          </a:p>
          <a:p>
            <a:pPr marL="0" indent="0">
              <a:lnSpc>
                <a:spcPct val="75000"/>
              </a:lnSpc>
              <a:spcBef>
                <a:spcPts val="0"/>
              </a:spcBef>
            </a:pPr>
            <a:r>
              <a:rPr lang="ru-RU" sz="2400" b="1" kern="1400" dirty="0" smtClean="0">
                <a:solidFill>
                  <a:srgbClr val="000080"/>
                </a:solidFill>
                <a:effectLst/>
                <a:latin typeface="Comic Sans MS" pitchFamily="66" charset="0"/>
              </a:rPr>
              <a:t> </a:t>
            </a:r>
            <a:endParaRPr lang="ru-RU" sz="2400" kern="1400" dirty="0">
              <a:solidFill>
                <a:srgbClr val="000000"/>
              </a:solidFill>
              <a:latin typeface="Comic Sans MS" pitchFamily="66" charset="0"/>
            </a:endParaRPr>
          </a:p>
          <a:p>
            <a:pPr marL="377685" indent="-377685">
              <a:lnSpc>
                <a:spcPct val="75000"/>
              </a:lnSpc>
              <a:spcBef>
                <a:spcPts val="0"/>
              </a:spcBef>
            </a:pPr>
            <a:r>
              <a:rPr lang="ru-RU" sz="2400" b="1" kern="1400" dirty="0" smtClean="0">
                <a:solidFill>
                  <a:srgbClr val="000080"/>
                </a:solidFill>
                <a:effectLst/>
                <a:latin typeface="Comic Sans MS" pitchFamily="66" charset="0"/>
              </a:rPr>
              <a:t>4.</a:t>
            </a:r>
            <a:r>
              <a:rPr lang="ru-RU" sz="2400" b="1" kern="1400" dirty="0" smtClean="0">
                <a:solidFill>
                  <a:srgbClr val="C04D00"/>
                </a:solidFill>
                <a:effectLst/>
                <a:latin typeface="Comic Sans MS" pitchFamily="66" charset="0"/>
              </a:rPr>
              <a:t>Молекулярно-кинетическая теория объясняет:</a:t>
            </a:r>
            <a:endParaRPr lang="ru-RU" sz="2400" kern="1400" dirty="0">
              <a:solidFill>
                <a:srgbClr val="000000"/>
              </a:solidFill>
              <a:latin typeface="Comic Sans MS" pitchFamily="66" charset="0"/>
            </a:endParaRPr>
          </a:p>
          <a:p>
            <a:pPr marL="359994" indent="-359994">
              <a:lnSpc>
                <a:spcPct val="75000"/>
              </a:lnSpc>
              <a:spcBef>
                <a:spcPts val="0"/>
              </a:spcBef>
            </a:pPr>
            <a:r>
              <a:rPr lang="ru-RU" sz="2400" b="1" kern="1400" dirty="0" smtClean="0">
                <a:solidFill>
                  <a:srgbClr val="000080"/>
                </a:solidFill>
                <a:effectLst/>
                <a:latin typeface="Comic Sans MS" pitchFamily="66" charset="0"/>
              </a:rPr>
              <a:t>Броуновское движение </a:t>
            </a:r>
            <a:endParaRPr lang="ru-RU" sz="2400" kern="1400" dirty="0">
              <a:solidFill>
                <a:srgbClr val="000000"/>
              </a:solidFill>
              <a:latin typeface="Comic Sans MS" pitchFamily="66" charset="0"/>
            </a:endParaRPr>
          </a:p>
          <a:p>
            <a:pPr marL="359994" indent="-359994">
              <a:lnSpc>
                <a:spcPct val="75000"/>
              </a:lnSpc>
              <a:spcBef>
                <a:spcPts val="0"/>
              </a:spcBef>
            </a:pPr>
            <a:r>
              <a:rPr lang="ru-RU" sz="2400" b="1" kern="1400" dirty="0" smtClean="0">
                <a:solidFill>
                  <a:srgbClr val="000080"/>
                </a:solidFill>
                <a:effectLst/>
                <a:latin typeface="Comic Sans MS" pitchFamily="66" charset="0"/>
              </a:rPr>
              <a:t>Опыт </a:t>
            </a:r>
            <a:r>
              <a:rPr lang="ru-RU" sz="2400" b="1" kern="1400" dirty="0" err="1" smtClean="0">
                <a:solidFill>
                  <a:srgbClr val="000080"/>
                </a:solidFill>
                <a:effectLst/>
                <a:latin typeface="Comic Sans MS" pitchFamily="66" charset="0"/>
              </a:rPr>
              <a:t>Перрена</a:t>
            </a:r>
            <a:r>
              <a:rPr lang="ru-RU" sz="2400" b="1" kern="1400" dirty="0" smtClean="0">
                <a:solidFill>
                  <a:srgbClr val="000080"/>
                </a:solidFill>
                <a:effectLst/>
                <a:latin typeface="Comic Sans MS" pitchFamily="66" charset="0"/>
              </a:rPr>
              <a:t> </a:t>
            </a:r>
            <a:endParaRPr lang="ru-RU" sz="2400" kern="1400" dirty="0">
              <a:solidFill>
                <a:srgbClr val="000000"/>
              </a:solidFill>
              <a:latin typeface="Comic Sans MS" pitchFamily="66" charset="0"/>
            </a:endParaRPr>
          </a:p>
          <a:p>
            <a:pPr marL="359994" indent="-359994">
              <a:lnSpc>
                <a:spcPct val="75000"/>
              </a:lnSpc>
              <a:spcBef>
                <a:spcPts val="0"/>
              </a:spcBef>
            </a:pPr>
            <a:r>
              <a:rPr lang="ru-RU" sz="2400" b="1" kern="1400" dirty="0" smtClean="0">
                <a:solidFill>
                  <a:srgbClr val="000080"/>
                </a:solidFill>
                <a:effectLst/>
                <a:latin typeface="Comic Sans MS" pitchFamily="66" charset="0"/>
              </a:rPr>
              <a:t>Строение вещества в твердом, жидком и газообразном состояниях</a:t>
            </a:r>
            <a:endParaRPr lang="ru-RU" sz="2400" kern="1400" dirty="0">
              <a:solidFill>
                <a:srgbClr val="000000"/>
              </a:solidFill>
              <a:latin typeface="Comic Sans MS" pitchFamily="66" charset="0"/>
            </a:endParaRPr>
          </a:p>
          <a:p>
            <a:pPr marL="359994" indent="-359994">
              <a:lnSpc>
                <a:spcPct val="75000"/>
              </a:lnSpc>
              <a:spcBef>
                <a:spcPts val="0"/>
              </a:spcBef>
            </a:pPr>
            <a:r>
              <a:rPr lang="ru-RU" sz="2400" b="1" kern="1400" dirty="0" smtClean="0">
                <a:solidFill>
                  <a:srgbClr val="000080"/>
                </a:solidFill>
                <a:effectLst/>
                <a:latin typeface="Comic Sans MS" pitchFamily="66" charset="0"/>
              </a:rPr>
              <a:t>Абсолютный нуль температуры </a:t>
            </a:r>
            <a:endParaRPr lang="ru-RU" sz="2400" kern="1400" dirty="0">
              <a:solidFill>
                <a:srgbClr val="000000"/>
              </a:solidFill>
              <a:latin typeface="Comic Sans MS" pitchFamily="66" charset="0"/>
            </a:endParaRPr>
          </a:p>
          <a:p>
            <a:pPr marL="359994" indent="-359994">
              <a:lnSpc>
                <a:spcPct val="75000"/>
              </a:lnSpc>
              <a:spcBef>
                <a:spcPts val="0"/>
              </a:spcBef>
            </a:pPr>
            <a:r>
              <a:rPr lang="ru-RU" sz="2400" b="1" kern="1400" dirty="0" smtClean="0">
                <a:solidFill>
                  <a:srgbClr val="000080"/>
                </a:solidFill>
                <a:effectLst/>
                <a:latin typeface="Comic Sans MS" pitchFamily="66" charset="0"/>
              </a:rPr>
              <a:t>Температура - мера средней кинетической энергии молекул</a:t>
            </a:r>
            <a:endParaRPr lang="ru-RU" sz="2400" kern="1400" dirty="0">
              <a:solidFill>
                <a:srgbClr val="000000"/>
              </a:solidFill>
              <a:latin typeface="Comic Sans MS" pitchFamily="66" charset="0"/>
            </a:endParaRPr>
          </a:p>
          <a:p>
            <a:pPr marL="359994" indent="-359994">
              <a:lnSpc>
                <a:spcPct val="75000"/>
              </a:lnSpc>
              <a:spcBef>
                <a:spcPts val="0"/>
              </a:spcBef>
            </a:pPr>
            <a:r>
              <a:rPr lang="ru-RU" sz="2400" b="1" kern="1400" dirty="0" smtClean="0">
                <a:solidFill>
                  <a:srgbClr val="000080"/>
                </a:solidFill>
                <a:effectLst/>
                <a:latin typeface="Comic Sans MS" pitchFamily="66" charset="0"/>
              </a:rPr>
              <a:t>Явления на основе взаимодействия молекул разных веществ</a:t>
            </a:r>
            <a:endParaRPr lang="ru-RU" sz="2400" kern="1400" dirty="0">
              <a:solidFill>
                <a:srgbClr val="000000"/>
              </a:solidFill>
              <a:latin typeface="Comic Sans MS" pitchFamily="66" charset="0"/>
            </a:endParaRPr>
          </a:p>
          <a:p>
            <a:pPr marL="359994" indent="-359994">
              <a:lnSpc>
                <a:spcPct val="75000"/>
              </a:lnSpc>
              <a:spcBef>
                <a:spcPts val="0"/>
              </a:spcBef>
            </a:pPr>
            <a:r>
              <a:rPr lang="ru-RU" sz="2400" b="1" kern="1400" dirty="0" smtClean="0">
                <a:solidFill>
                  <a:srgbClr val="000080"/>
                </a:solidFill>
                <a:effectLst/>
                <a:latin typeface="Comic Sans MS" pitchFamily="66" charset="0"/>
              </a:rPr>
              <a:t>и многое другое.</a:t>
            </a:r>
            <a:endParaRPr lang="ru-RU" sz="2400" kern="1400" dirty="0">
              <a:solidFill>
                <a:srgbClr val="000000"/>
              </a:solidFill>
              <a:latin typeface="Comic Sans MS" pitchFamily="66" charset="0"/>
            </a:endParaRPr>
          </a:p>
          <a:p>
            <a:pPr marL="0" indent="0">
              <a:lnSpc>
                <a:spcPct val="75000"/>
              </a:lnSpc>
              <a:spcBef>
                <a:spcPts val="0"/>
              </a:spcBef>
            </a:pPr>
            <a:endParaRPr lang="ru-RU" sz="2400" dirty="0">
              <a:latin typeface="Comic Sans MS" pitchFamily="66"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216" y="179512"/>
            <a:ext cx="1284734" cy="98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1008" y="1842757"/>
            <a:ext cx="1512168" cy="74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3176" y="2586840"/>
            <a:ext cx="1516633" cy="799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0650" y="3914775"/>
            <a:ext cx="12573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689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2900" y="179512"/>
            <a:ext cx="6172200" cy="8712968"/>
          </a:xfrm>
        </p:spPr>
        <p:txBody>
          <a:bodyPr>
            <a:normAutofit lnSpcReduction="10000"/>
          </a:bodyPr>
          <a:lstStyle/>
          <a:p>
            <a:pPr marL="0" indent="0">
              <a:spcBef>
                <a:spcPts val="0"/>
              </a:spcBef>
              <a:buNone/>
            </a:pPr>
            <a:r>
              <a:rPr lang="ru-RU" sz="2400" b="1" kern="1400" dirty="0" smtClean="0">
                <a:solidFill>
                  <a:srgbClr val="003380"/>
                </a:solidFill>
                <a:effectLst/>
                <a:latin typeface="Comic Sans MS" pitchFamily="66" charset="0"/>
              </a:rPr>
              <a:t>5.</a:t>
            </a:r>
            <a:r>
              <a:rPr lang="ru-RU" sz="2400" b="1" kern="1400" dirty="0" smtClean="0">
                <a:solidFill>
                  <a:srgbClr val="C04D00"/>
                </a:solidFill>
                <a:effectLst/>
                <a:latin typeface="Comic Sans MS" pitchFamily="66" charset="0"/>
              </a:rPr>
              <a:t>Практическое применение молекулярно-кинетической теории: </a:t>
            </a:r>
            <a:endParaRPr lang="ru-RU" sz="2400" kern="1400" dirty="0">
              <a:solidFill>
                <a:srgbClr val="000000"/>
              </a:solidFill>
              <a:latin typeface="Comic Sans MS" pitchFamily="66" charset="0"/>
            </a:endParaRPr>
          </a:p>
          <a:p>
            <a:pPr marL="318046" indent="-318046">
              <a:spcBef>
                <a:spcPts val="0"/>
              </a:spcBef>
            </a:pPr>
            <a:r>
              <a:rPr lang="ru-RU" sz="2400" b="1" kern="1400" dirty="0" smtClean="0">
                <a:solidFill>
                  <a:srgbClr val="003380"/>
                </a:solidFill>
                <a:effectLst/>
                <a:latin typeface="Comic Sans MS" pitchFamily="66" charset="0"/>
              </a:rPr>
              <a:t>Создание материалов заданными свойствами.</a:t>
            </a:r>
            <a:endParaRPr lang="ru-RU" sz="2400" kern="1400" dirty="0">
              <a:solidFill>
                <a:srgbClr val="000000"/>
              </a:solidFill>
              <a:latin typeface="Comic Sans MS" pitchFamily="66" charset="0"/>
            </a:endParaRPr>
          </a:p>
          <a:p>
            <a:pPr marL="318046" indent="-318046">
              <a:spcBef>
                <a:spcPts val="0"/>
              </a:spcBef>
            </a:pPr>
            <a:r>
              <a:rPr lang="ru-RU" sz="2400" b="1" kern="1400" dirty="0" smtClean="0">
                <a:solidFill>
                  <a:srgbClr val="003380"/>
                </a:solidFill>
                <a:effectLst/>
                <a:latin typeface="Comic Sans MS" pitchFamily="66" charset="0"/>
              </a:rPr>
              <a:t>Развитие промышленности на основе </a:t>
            </a:r>
            <a:r>
              <a:rPr lang="ru-RU" sz="2400" b="1" kern="1400" dirty="0" err="1" smtClean="0">
                <a:solidFill>
                  <a:srgbClr val="003380"/>
                </a:solidFill>
                <a:effectLst/>
                <a:latin typeface="Comic Sans MS" pitchFamily="66" charset="0"/>
              </a:rPr>
              <a:t>нанотехнологий</a:t>
            </a:r>
            <a:r>
              <a:rPr lang="ru-RU" sz="2400" b="1" kern="1400" dirty="0" smtClean="0">
                <a:solidFill>
                  <a:srgbClr val="003380"/>
                </a:solidFill>
                <a:effectLst/>
                <a:latin typeface="Comic Sans MS" pitchFamily="66" charset="0"/>
              </a:rPr>
              <a:t>.</a:t>
            </a:r>
            <a:endParaRPr lang="ru-RU" sz="2400" kern="1400" dirty="0">
              <a:solidFill>
                <a:srgbClr val="000000"/>
              </a:solidFill>
              <a:latin typeface="Comic Sans MS" pitchFamily="66" charset="0"/>
            </a:endParaRPr>
          </a:p>
          <a:p>
            <a:pPr marL="318046" indent="-318046">
              <a:spcBef>
                <a:spcPts val="0"/>
              </a:spcBef>
            </a:pPr>
            <a:r>
              <a:rPr lang="ru-RU" sz="2400" b="1" kern="1400" dirty="0" smtClean="0">
                <a:solidFill>
                  <a:srgbClr val="003380"/>
                </a:solidFill>
                <a:effectLst/>
                <a:latin typeface="Comic Sans MS" pitchFamily="66" charset="0"/>
              </a:rPr>
              <a:t>Научные исследования на основе интеграция физики с другими науками. </a:t>
            </a:r>
            <a:endParaRPr lang="ru-RU" sz="2400" kern="1400" dirty="0">
              <a:solidFill>
                <a:srgbClr val="000000"/>
              </a:solidFill>
              <a:latin typeface="Comic Sans MS" pitchFamily="66" charset="0"/>
            </a:endParaRPr>
          </a:p>
          <a:p>
            <a:pPr marL="0" indent="0">
              <a:spcBef>
                <a:spcPts val="0"/>
              </a:spcBef>
              <a:buNone/>
            </a:pPr>
            <a:r>
              <a:rPr lang="ru-RU" sz="2400" b="1" kern="1400" dirty="0" smtClean="0">
                <a:solidFill>
                  <a:srgbClr val="003380"/>
                </a:solidFill>
                <a:effectLst/>
                <a:latin typeface="Comic Sans MS" pitchFamily="66" charset="0"/>
              </a:rPr>
              <a:t>6.</a:t>
            </a:r>
            <a:r>
              <a:rPr lang="ru-RU" sz="2400" b="1" kern="1400" dirty="0" smtClean="0">
                <a:solidFill>
                  <a:srgbClr val="C04D00"/>
                </a:solidFill>
                <a:effectLst/>
                <a:latin typeface="Comic Sans MS" pitchFamily="66" charset="0"/>
              </a:rPr>
              <a:t>Следствия, вытекающие из молекулярно-кинетической теории: </a:t>
            </a:r>
            <a:endParaRPr lang="ru-RU" sz="2400" kern="1400" dirty="0">
              <a:solidFill>
                <a:srgbClr val="000000"/>
              </a:solidFill>
              <a:latin typeface="Comic Sans MS" pitchFamily="66" charset="0"/>
            </a:endParaRPr>
          </a:p>
          <a:p>
            <a:pPr marL="318046" indent="-318046">
              <a:spcBef>
                <a:spcPts val="0"/>
              </a:spcBef>
            </a:pPr>
            <a:r>
              <a:rPr lang="ru-RU" sz="2400" b="1" kern="1400" dirty="0" smtClean="0">
                <a:solidFill>
                  <a:srgbClr val="000080"/>
                </a:solidFill>
                <a:effectLst/>
                <a:latin typeface="Comic Sans MS" pitchFamily="66" charset="0"/>
              </a:rPr>
              <a:t>Теория  броуновского движения (</a:t>
            </a:r>
            <a:r>
              <a:rPr lang="ru-RU" sz="2400" b="1" kern="1400" dirty="0" err="1" smtClean="0">
                <a:solidFill>
                  <a:srgbClr val="000080"/>
                </a:solidFill>
                <a:effectLst/>
                <a:latin typeface="Comic Sans MS" pitchFamily="66" charset="0"/>
              </a:rPr>
              <a:t>А.Эйнштейн</a:t>
            </a:r>
            <a:r>
              <a:rPr lang="ru-RU" sz="2400" b="1" kern="1400" dirty="0" smtClean="0">
                <a:solidFill>
                  <a:srgbClr val="000080"/>
                </a:solidFill>
                <a:effectLst/>
                <a:latin typeface="Comic Sans MS" pitchFamily="66" charset="0"/>
              </a:rPr>
              <a:t>, 1905 г.).</a:t>
            </a:r>
            <a:endParaRPr lang="ru-RU" sz="2400" kern="1400" dirty="0">
              <a:solidFill>
                <a:srgbClr val="000000"/>
              </a:solidFill>
              <a:latin typeface="Comic Sans MS" pitchFamily="66" charset="0"/>
            </a:endParaRPr>
          </a:p>
          <a:p>
            <a:pPr marL="318046" indent="-318046">
              <a:spcBef>
                <a:spcPts val="0"/>
              </a:spcBef>
            </a:pPr>
            <a:r>
              <a:rPr lang="ru-RU" sz="2400" b="1" kern="1400" dirty="0" smtClean="0">
                <a:solidFill>
                  <a:srgbClr val="000080"/>
                </a:solidFill>
                <a:effectLst/>
                <a:latin typeface="Comic Sans MS" pitchFamily="66" charset="0"/>
              </a:rPr>
              <a:t>Молекулярное истолкование тепловых явлений (Людвиг Больцман).</a:t>
            </a:r>
            <a:endParaRPr lang="ru-RU" sz="2400" kern="1400" dirty="0">
              <a:solidFill>
                <a:srgbClr val="000000"/>
              </a:solidFill>
              <a:latin typeface="Comic Sans MS" pitchFamily="66" charset="0"/>
            </a:endParaRPr>
          </a:p>
          <a:p>
            <a:pPr marL="318046" indent="-318046">
              <a:spcBef>
                <a:spcPts val="0"/>
              </a:spcBef>
            </a:pPr>
            <a:r>
              <a:rPr lang="ru-RU" sz="2400" b="1" kern="1400" dirty="0" smtClean="0">
                <a:solidFill>
                  <a:srgbClr val="000080"/>
                </a:solidFill>
                <a:effectLst/>
                <a:latin typeface="Comic Sans MS" pitchFamily="66" charset="0"/>
              </a:rPr>
              <a:t>Теория газов (</a:t>
            </a:r>
            <a:r>
              <a:rPr lang="ru-RU" sz="2400" b="1" kern="1400" dirty="0" err="1" smtClean="0">
                <a:solidFill>
                  <a:srgbClr val="000080"/>
                </a:solidFill>
                <a:effectLst/>
                <a:latin typeface="Comic Sans MS" pitchFamily="66" charset="0"/>
              </a:rPr>
              <a:t>Д.И.Менделеев</a:t>
            </a:r>
            <a:r>
              <a:rPr lang="ru-RU" sz="2400" b="1" kern="1400" dirty="0" smtClean="0">
                <a:solidFill>
                  <a:srgbClr val="000080"/>
                </a:solidFill>
                <a:effectLst/>
                <a:latin typeface="Comic Sans MS" pitchFamily="66" charset="0"/>
              </a:rPr>
              <a:t>). </a:t>
            </a:r>
            <a:endParaRPr lang="ru-RU" sz="2400" kern="1400" dirty="0">
              <a:solidFill>
                <a:srgbClr val="000000"/>
              </a:solidFill>
              <a:latin typeface="Comic Sans MS" pitchFamily="66" charset="0"/>
            </a:endParaRPr>
          </a:p>
          <a:p>
            <a:pPr marL="318046" indent="-318046">
              <a:spcBef>
                <a:spcPts val="0"/>
              </a:spcBef>
            </a:pPr>
            <a:r>
              <a:rPr lang="ru-RU" sz="2400" b="1" kern="1400" dirty="0" smtClean="0">
                <a:solidFill>
                  <a:srgbClr val="000080"/>
                </a:solidFill>
                <a:effectLst/>
                <a:latin typeface="Comic Sans MS" pitchFamily="66" charset="0"/>
              </a:rPr>
              <a:t>Теория жидкого состояния вещества (</a:t>
            </a:r>
            <a:r>
              <a:rPr lang="ru-RU" sz="2400" b="1" kern="1400" dirty="0" err="1" smtClean="0">
                <a:solidFill>
                  <a:srgbClr val="000080"/>
                </a:solidFill>
                <a:effectLst/>
                <a:latin typeface="Comic Sans MS" pitchFamily="66" charset="0"/>
              </a:rPr>
              <a:t>Я.И.Френкель</a:t>
            </a:r>
            <a:r>
              <a:rPr lang="ru-RU" sz="2400" b="1" kern="1400" dirty="0" smtClean="0">
                <a:solidFill>
                  <a:srgbClr val="000080"/>
                </a:solidFill>
                <a:effectLst/>
                <a:latin typeface="Comic Sans MS" pitchFamily="66" charset="0"/>
              </a:rPr>
              <a:t>).</a:t>
            </a:r>
            <a:endParaRPr lang="ru-RU" sz="2400" kern="1400" dirty="0">
              <a:solidFill>
                <a:srgbClr val="000000"/>
              </a:solidFill>
              <a:latin typeface="Comic Sans MS" pitchFamily="66" charset="0"/>
            </a:endParaRPr>
          </a:p>
          <a:p>
            <a:pPr marL="0" indent="0">
              <a:spcBef>
                <a:spcPts val="0"/>
              </a:spcBef>
              <a:buNone/>
            </a:pPr>
            <a:r>
              <a:rPr lang="ru-RU" sz="2400" b="1" kern="1400" dirty="0" smtClean="0">
                <a:solidFill>
                  <a:srgbClr val="003380"/>
                </a:solidFill>
                <a:effectLst/>
                <a:latin typeface="Comic Sans MS" pitchFamily="66" charset="0"/>
              </a:rPr>
              <a:t>7.</a:t>
            </a:r>
            <a:r>
              <a:rPr lang="ru-RU" sz="2400" b="1" kern="1400" dirty="0" smtClean="0">
                <a:solidFill>
                  <a:srgbClr val="C04D00"/>
                </a:solidFill>
                <a:effectLst/>
                <a:latin typeface="Comic Sans MS" pitchFamily="66" charset="0"/>
              </a:rPr>
              <a:t>Явления, законы, предсказываемые молекулярно-кинетической теорией:</a:t>
            </a:r>
            <a:endParaRPr lang="ru-RU" sz="2400" kern="1400" dirty="0">
              <a:solidFill>
                <a:srgbClr val="000000"/>
              </a:solidFill>
              <a:latin typeface="Comic Sans MS" pitchFamily="66" charset="0"/>
            </a:endParaRPr>
          </a:p>
          <a:p>
            <a:pPr marL="318046" indent="-318046">
              <a:spcBef>
                <a:spcPts val="0"/>
              </a:spcBef>
            </a:pPr>
            <a:r>
              <a:rPr lang="ru-RU" sz="2400" b="1" kern="1400" dirty="0" smtClean="0">
                <a:solidFill>
                  <a:srgbClr val="000099"/>
                </a:solidFill>
                <a:effectLst/>
                <a:latin typeface="Comic Sans MS" pitchFamily="66" charset="0"/>
              </a:rPr>
              <a:t>Явления взаимодействия в микромире как основа </a:t>
            </a:r>
            <a:r>
              <a:rPr lang="ru-RU" sz="2400" b="1" kern="1400" dirty="0" err="1" smtClean="0">
                <a:solidFill>
                  <a:srgbClr val="000099"/>
                </a:solidFill>
                <a:effectLst/>
                <a:latin typeface="Comic Sans MS" pitchFamily="66" charset="0"/>
              </a:rPr>
              <a:t>нанотехнологий</a:t>
            </a:r>
            <a:r>
              <a:rPr lang="ru-RU" sz="2400" b="1" kern="1400" dirty="0" smtClean="0">
                <a:solidFill>
                  <a:srgbClr val="000099"/>
                </a:solidFill>
                <a:effectLst/>
                <a:latin typeface="Comic Sans MS" pitchFamily="66" charset="0"/>
              </a:rPr>
              <a:t>.</a:t>
            </a:r>
            <a:endParaRPr lang="ru-RU" sz="2400" kern="1400" dirty="0">
              <a:solidFill>
                <a:srgbClr val="000099"/>
              </a:solidFill>
              <a:latin typeface="Comic Sans MS" pitchFamily="66" charset="0"/>
            </a:endParaRPr>
          </a:p>
          <a:p>
            <a:pPr marL="318046" indent="-318046">
              <a:spcBef>
                <a:spcPts val="0"/>
              </a:spcBef>
            </a:pPr>
            <a:r>
              <a:rPr lang="ru-RU" sz="2400" b="1" kern="1400" dirty="0" smtClean="0">
                <a:solidFill>
                  <a:srgbClr val="000099"/>
                </a:solidFill>
                <a:effectLst/>
                <a:latin typeface="Comic Sans MS" pitchFamily="66" charset="0"/>
              </a:rPr>
              <a:t>Новые материалы с ожидаемыми свойствами на стыке наук.</a:t>
            </a:r>
            <a:endParaRPr lang="ru-RU" sz="2400" kern="1400" dirty="0">
              <a:solidFill>
                <a:srgbClr val="000099"/>
              </a:solidFill>
              <a:latin typeface="Comic Sans MS" pitchFamily="66" charset="0"/>
            </a:endParaRPr>
          </a:p>
          <a:p>
            <a:endParaRPr lang="ru-RU" sz="2400" dirty="0">
              <a:solidFill>
                <a:schemeClr val="accent1">
                  <a:lumMod val="50000"/>
                </a:schemeClr>
              </a:solidFill>
              <a:latin typeface="Comic Sans MS" pitchFamily="66" charset="0"/>
            </a:endParaRPr>
          </a:p>
        </p:txBody>
      </p:sp>
    </p:spTree>
    <p:extLst>
      <p:ext uri="{BB962C8B-B14F-4D97-AF65-F5344CB8AC3E}">
        <p14:creationId xmlns:p14="http://schemas.microsoft.com/office/powerpoint/2010/main" val="3185093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2900" y="251520"/>
            <a:ext cx="6172200" cy="8496943"/>
          </a:xfrm>
        </p:spPr>
        <p:txBody>
          <a:bodyPr>
            <a:normAutofit/>
          </a:bodyPr>
          <a:lstStyle/>
          <a:p>
            <a:pPr marL="359994" indent="-359994">
              <a:lnSpc>
                <a:spcPct val="75000"/>
              </a:lnSpc>
              <a:spcBef>
                <a:spcPts val="0"/>
              </a:spcBef>
            </a:pPr>
            <a:r>
              <a:rPr lang="ru-RU" sz="2600" b="1" kern="1400" dirty="0" smtClean="0">
                <a:solidFill>
                  <a:srgbClr val="003380"/>
                </a:solidFill>
                <a:effectLst/>
                <a:latin typeface="Comic Sans MS" pitchFamily="66" charset="0"/>
              </a:rPr>
              <a:t>Использование сверхнизких и сверхвысоких температур, давлений, электромагнитного поля в исследовании веществ, в создании новых материалов, новых источников энергии.</a:t>
            </a:r>
            <a:endParaRPr lang="ru-RU" sz="2600" kern="1400" dirty="0">
              <a:solidFill>
                <a:srgbClr val="000000"/>
              </a:solidFill>
              <a:latin typeface="Comic Sans MS" pitchFamily="66" charset="0"/>
            </a:endParaRPr>
          </a:p>
          <a:p>
            <a:pPr marL="359994" indent="-359994">
              <a:lnSpc>
                <a:spcPct val="75000"/>
              </a:lnSpc>
              <a:spcBef>
                <a:spcPts val="0"/>
              </a:spcBef>
            </a:pPr>
            <a:r>
              <a:rPr lang="ru-RU" sz="2600" b="1" kern="1400" dirty="0" smtClean="0">
                <a:solidFill>
                  <a:srgbClr val="003380"/>
                </a:solidFill>
                <a:effectLst/>
                <a:latin typeface="Comic Sans MS" pitchFamily="66" charset="0"/>
              </a:rPr>
              <a:t>Поиск новых технологий на основе космических исследований. </a:t>
            </a:r>
            <a:endParaRPr lang="ru-RU" sz="2600" kern="1400" dirty="0">
              <a:solidFill>
                <a:srgbClr val="000000"/>
              </a:solidFill>
              <a:latin typeface="Comic Sans MS" pitchFamily="66" charset="0"/>
            </a:endParaRPr>
          </a:p>
          <a:p>
            <a:pPr marL="0" marR="0" indent="0" algn="ctr">
              <a:lnSpc>
                <a:spcPct val="75000"/>
              </a:lnSpc>
              <a:spcBef>
                <a:spcPts val="0"/>
              </a:spcBef>
              <a:spcAft>
                <a:spcPts val="0"/>
              </a:spcAft>
              <a:buNone/>
            </a:pPr>
            <a:endParaRPr lang="ru-RU" sz="2600" b="1" kern="1400" dirty="0" smtClean="0">
              <a:solidFill>
                <a:srgbClr val="C00000"/>
              </a:solidFill>
              <a:effectLst/>
              <a:latin typeface="Comic Sans MS" pitchFamily="66" charset="0"/>
            </a:endParaRPr>
          </a:p>
          <a:p>
            <a:pPr marL="0" marR="0" indent="0" algn="ctr">
              <a:lnSpc>
                <a:spcPct val="75000"/>
              </a:lnSpc>
              <a:spcBef>
                <a:spcPts val="0"/>
              </a:spcBef>
              <a:spcAft>
                <a:spcPts val="0"/>
              </a:spcAft>
              <a:buNone/>
            </a:pPr>
            <a:endParaRPr lang="ru-RU" sz="2600" b="1" kern="1400" dirty="0" smtClean="0">
              <a:solidFill>
                <a:srgbClr val="C00000"/>
              </a:solidFill>
              <a:effectLst/>
              <a:latin typeface="Comic Sans MS" pitchFamily="66" charset="0"/>
            </a:endParaRPr>
          </a:p>
          <a:p>
            <a:pPr marL="0" marR="0" indent="0" algn="ctr">
              <a:lnSpc>
                <a:spcPct val="75000"/>
              </a:lnSpc>
              <a:spcBef>
                <a:spcPts val="0"/>
              </a:spcBef>
              <a:spcAft>
                <a:spcPts val="0"/>
              </a:spcAft>
              <a:buNone/>
            </a:pPr>
            <a:r>
              <a:rPr lang="ru-RU" sz="2600" b="1" kern="1400" dirty="0" smtClean="0">
                <a:solidFill>
                  <a:srgbClr val="C00000"/>
                </a:solidFill>
                <a:effectLst/>
                <a:latin typeface="Comic Sans MS" pitchFamily="66" charset="0"/>
              </a:rPr>
              <a:t>Физические теории </a:t>
            </a:r>
            <a:endParaRPr lang="ru-RU" sz="2600" kern="1400" dirty="0">
              <a:solidFill>
                <a:srgbClr val="000000"/>
              </a:solidFill>
              <a:latin typeface="Comic Sans MS" pitchFamily="66" charset="0"/>
            </a:endParaRPr>
          </a:p>
          <a:p>
            <a:pPr marL="0" marR="0" indent="0" algn="ctr">
              <a:lnSpc>
                <a:spcPct val="75000"/>
              </a:lnSpc>
              <a:spcBef>
                <a:spcPts val="0"/>
              </a:spcBef>
              <a:spcAft>
                <a:spcPts val="0"/>
              </a:spcAft>
              <a:buNone/>
            </a:pPr>
            <a:r>
              <a:rPr lang="ru-RU" sz="2600" b="1" kern="1400" dirty="0" smtClean="0">
                <a:solidFill>
                  <a:srgbClr val="C00000"/>
                </a:solidFill>
                <a:effectLst/>
                <a:latin typeface="Comic Sans MS" pitchFamily="66" charset="0"/>
              </a:rPr>
              <a:t>школьного курса физики</a:t>
            </a:r>
            <a:endParaRPr lang="ru-RU" sz="2600" kern="1400" dirty="0">
              <a:solidFill>
                <a:srgbClr val="000000"/>
              </a:solidFill>
              <a:latin typeface="Comic Sans MS" pitchFamily="66" charset="0"/>
            </a:endParaRPr>
          </a:p>
          <a:p>
            <a:pPr marL="359994" indent="-359994">
              <a:lnSpc>
                <a:spcPct val="75000"/>
              </a:lnSpc>
              <a:spcBef>
                <a:spcPts val="0"/>
              </a:spcBef>
            </a:pPr>
            <a:r>
              <a:rPr lang="ru-RU" sz="2600" b="1" kern="1400" dirty="0" smtClean="0">
                <a:solidFill>
                  <a:srgbClr val="000080"/>
                </a:solidFill>
                <a:effectLst/>
                <a:latin typeface="Comic Sans MS" pitchFamily="66" charset="0"/>
              </a:rPr>
              <a:t>Классическая механика Ньютона</a:t>
            </a:r>
            <a:endParaRPr lang="ru-RU" sz="2600" kern="1400" dirty="0">
              <a:solidFill>
                <a:srgbClr val="000000"/>
              </a:solidFill>
              <a:latin typeface="Comic Sans MS" pitchFamily="66" charset="0"/>
            </a:endParaRPr>
          </a:p>
          <a:p>
            <a:pPr marL="359994" indent="-359994">
              <a:lnSpc>
                <a:spcPct val="75000"/>
              </a:lnSpc>
              <a:spcBef>
                <a:spcPts val="0"/>
              </a:spcBef>
            </a:pPr>
            <a:r>
              <a:rPr lang="ru-RU" sz="2600" b="1" kern="1400" dirty="0" smtClean="0">
                <a:solidFill>
                  <a:srgbClr val="000080"/>
                </a:solidFill>
                <a:effectLst/>
                <a:latin typeface="Comic Sans MS" pitchFamily="66" charset="0"/>
              </a:rPr>
              <a:t>Теория относительности в механике и специальная теория относительности </a:t>
            </a:r>
            <a:r>
              <a:rPr lang="ru-RU" sz="2600" b="1" kern="1400" dirty="0" err="1" smtClean="0">
                <a:solidFill>
                  <a:srgbClr val="000080"/>
                </a:solidFill>
                <a:effectLst/>
                <a:latin typeface="Comic Sans MS" pitchFamily="66" charset="0"/>
              </a:rPr>
              <a:t>А.Эйнштейна</a:t>
            </a:r>
            <a:endParaRPr lang="ru-RU" sz="2600" kern="1400" dirty="0">
              <a:solidFill>
                <a:srgbClr val="000000"/>
              </a:solidFill>
              <a:latin typeface="Comic Sans MS" pitchFamily="66" charset="0"/>
            </a:endParaRPr>
          </a:p>
          <a:p>
            <a:pPr marL="359994" indent="-359994">
              <a:lnSpc>
                <a:spcPct val="75000"/>
              </a:lnSpc>
              <a:spcBef>
                <a:spcPts val="0"/>
              </a:spcBef>
            </a:pPr>
            <a:r>
              <a:rPr lang="ru-RU" sz="2600" b="1" kern="1400" dirty="0" smtClean="0">
                <a:solidFill>
                  <a:srgbClr val="000080"/>
                </a:solidFill>
                <a:effectLst/>
                <a:latin typeface="Comic Sans MS" pitchFamily="66" charset="0"/>
              </a:rPr>
              <a:t>Молекулярно-кинетическая теория</a:t>
            </a:r>
            <a:endParaRPr lang="ru-RU" sz="2600" kern="1400" dirty="0">
              <a:solidFill>
                <a:srgbClr val="000000"/>
              </a:solidFill>
              <a:latin typeface="Comic Sans MS" pitchFamily="66" charset="0"/>
            </a:endParaRPr>
          </a:p>
          <a:p>
            <a:pPr marL="359994" indent="-359994">
              <a:lnSpc>
                <a:spcPct val="75000"/>
              </a:lnSpc>
              <a:spcBef>
                <a:spcPts val="0"/>
              </a:spcBef>
            </a:pPr>
            <a:r>
              <a:rPr lang="ru-RU" sz="2600" b="1" kern="1400" dirty="0" smtClean="0">
                <a:solidFill>
                  <a:srgbClr val="000080"/>
                </a:solidFill>
                <a:effectLst/>
                <a:latin typeface="Comic Sans MS" pitchFamily="66" charset="0"/>
              </a:rPr>
              <a:t>Термодинамика</a:t>
            </a:r>
            <a:endParaRPr lang="ru-RU" sz="2600" kern="1400" dirty="0">
              <a:solidFill>
                <a:srgbClr val="000000"/>
              </a:solidFill>
              <a:latin typeface="Comic Sans MS" pitchFamily="66" charset="0"/>
            </a:endParaRPr>
          </a:p>
          <a:p>
            <a:pPr marL="359994" indent="-359994">
              <a:lnSpc>
                <a:spcPct val="75000"/>
              </a:lnSpc>
              <a:spcBef>
                <a:spcPts val="0"/>
              </a:spcBef>
            </a:pPr>
            <a:r>
              <a:rPr lang="ru-RU" sz="2600" b="1" kern="1400" dirty="0" smtClean="0">
                <a:solidFill>
                  <a:srgbClr val="000080"/>
                </a:solidFill>
                <a:effectLst/>
                <a:latin typeface="Comic Sans MS" pitchFamily="66" charset="0"/>
              </a:rPr>
              <a:t>Электродинамика</a:t>
            </a:r>
            <a:endParaRPr lang="ru-RU" sz="2600" kern="1400" dirty="0">
              <a:solidFill>
                <a:srgbClr val="000000"/>
              </a:solidFill>
              <a:latin typeface="Comic Sans MS" pitchFamily="66" charset="0"/>
            </a:endParaRPr>
          </a:p>
          <a:p>
            <a:pPr marL="359994" indent="-359994">
              <a:lnSpc>
                <a:spcPct val="75000"/>
              </a:lnSpc>
              <a:spcBef>
                <a:spcPts val="0"/>
              </a:spcBef>
            </a:pPr>
            <a:r>
              <a:rPr lang="ru-RU" sz="2600" b="1" kern="1400" dirty="0" smtClean="0">
                <a:solidFill>
                  <a:srgbClr val="000080"/>
                </a:solidFill>
                <a:effectLst/>
                <a:latin typeface="Comic Sans MS" pitchFamily="66" charset="0"/>
              </a:rPr>
              <a:t>Квантовая механика</a:t>
            </a:r>
            <a:endParaRPr lang="ru-RU" sz="2600" kern="1400" dirty="0">
              <a:solidFill>
                <a:srgbClr val="000000"/>
              </a:solidFill>
              <a:latin typeface="Comic Sans MS" pitchFamily="66" charset="0"/>
            </a:endParaRPr>
          </a:p>
          <a:p>
            <a:pPr marL="0" marR="0" indent="0" algn="ctr">
              <a:lnSpc>
                <a:spcPct val="75000"/>
              </a:lnSpc>
              <a:spcBef>
                <a:spcPts val="0"/>
              </a:spcBef>
              <a:spcAft>
                <a:spcPts val="0"/>
              </a:spcAft>
              <a:buNone/>
            </a:pPr>
            <a:endParaRPr lang="ru-RU" sz="2600" kern="1400" dirty="0" smtClean="0">
              <a:solidFill>
                <a:srgbClr val="000000"/>
              </a:solidFill>
              <a:latin typeface="Comic Sans MS" pitchFamily="66" charset="0"/>
            </a:endParaRPr>
          </a:p>
          <a:p>
            <a:pPr marL="0" marR="0" indent="0" algn="ctr">
              <a:lnSpc>
                <a:spcPct val="75000"/>
              </a:lnSpc>
              <a:spcBef>
                <a:spcPts val="0"/>
              </a:spcBef>
              <a:spcAft>
                <a:spcPts val="0"/>
              </a:spcAft>
              <a:buNone/>
            </a:pPr>
            <a:endParaRPr lang="ru-RU" sz="2600" kern="1400" dirty="0">
              <a:solidFill>
                <a:srgbClr val="000000"/>
              </a:solidFill>
              <a:latin typeface="Comic Sans MS" pitchFamily="66" charset="0"/>
            </a:endParaRPr>
          </a:p>
          <a:p>
            <a:pPr marL="0" marR="0" indent="0" algn="ctr">
              <a:lnSpc>
                <a:spcPct val="75000"/>
              </a:lnSpc>
              <a:spcBef>
                <a:spcPts val="0"/>
              </a:spcBef>
              <a:spcAft>
                <a:spcPts val="0"/>
              </a:spcAft>
              <a:buNone/>
            </a:pPr>
            <a:r>
              <a:rPr lang="ru-RU" sz="2600" b="1" kern="1400" dirty="0" smtClean="0">
                <a:solidFill>
                  <a:srgbClr val="C00000"/>
                </a:solidFill>
                <a:effectLst/>
                <a:latin typeface="Comic Sans MS" pitchFamily="66" charset="0"/>
              </a:rPr>
              <a:t>Единая физическая картина мира</a:t>
            </a:r>
            <a:endParaRPr lang="ru-RU" sz="2600" kern="1400" dirty="0">
              <a:solidFill>
                <a:srgbClr val="000000"/>
              </a:solidFill>
              <a:latin typeface="Comic Sans MS" pitchFamily="66" charset="0"/>
            </a:endParaRPr>
          </a:p>
          <a:p>
            <a:pPr marL="359994" indent="-359994">
              <a:lnSpc>
                <a:spcPct val="75000"/>
              </a:lnSpc>
              <a:spcBef>
                <a:spcPts val="0"/>
              </a:spcBef>
            </a:pPr>
            <a:r>
              <a:rPr lang="ru-RU" sz="2600" b="1" kern="1400" dirty="0" smtClean="0">
                <a:solidFill>
                  <a:srgbClr val="000080"/>
                </a:solidFill>
                <a:effectLst/>
                <a:latin typeface="Comic Sans MS" pitchFamily="66" charset="0"/>
              </a:rPr>
              <a:t>Механическая картина мира</a:t>
            </a:r>
            <a:endParaRPr lang="ru-RU" sz="2600" kern="1400" dirty="0">
              <a:solidFill>
                <a:srgbClr val="000000"/>
              </a:solidFill>
              <a:latin typeface="Comic Sans MS" pitchFamily="66" charset="0"/>
            </a:endParaRPr>
          </a:p>
          <a:p>
            <a:pPr marL="359994" indent="-359994">
              <a:lnSpc>
                <a:spcPct val="75000"/>
              </a:lnSpc>
              <a:spcBef>
                <a:spcPts val="0"/>
              </a:spcBef>
            </a:pPr>
            <a:r>
              <a:rPr lang="ru-RU" sz="2600" b="1" kern="1400" dirty="0" smtClean="0">
                <a:solidFill>
                  <a:srgbClr val="000080"/>
                </a:solidFill>
                <a:effectLst/>
                <a:latin typeface="Comic Sans MS" pitchFamily="66" charset="0"/>
              </a:rPr>
              <a:t>Электромагнитная картина мира</a:t>
            </a:r>
            <a:endParaRPr lang="ru-RU" sz="2600" kern="1400" dirty="0">
              <a:solidFill>
                <a:srgbClr val="000000"/>
              </a:solidFill>
              <a:latin typeface="Comic Sans MS" pitchFamily="66" charset="0"/>
            </a:endParaRPr>
          </a:p>
          <a:p>
            <a:pPr marL="359994" indent="-359994">
              <a:lnSpc>
                <a:spcPct val="75000"/>
              </a:lnSpc>
              <a:spcBef>
                <a:spcPts val="0"/>
              </a:spcBef>
            </a:pPr>
            <a:r>
              <a:rPr lang="ru-RU" sz="2600" b="1" kern="1400" dirty="0" smtClean="0">
                <a:solidFill>
                  <a:srgbClr val="000080"/>
                </a:solidFill>
                <a:effectLst/>
                <a:latin typeface="Comic Sans MS" pitchFamily="66" charset="0"/>
              </a:rPr>
              <a:t>Современная картина мира</a:t>
            </a:r>
            <a:endParaRPr lang="ru-RU" sz="2600" kern="1400" dirty="0">
              <a:solidFill>
                <a:srgbClr val="000000"/>
              </a:solidFill>
              <a:latin typeface="Comic Sans MS" pitchFamily="66" charset="0"/>
            </a:endParaRPr>
          </a:p>
          <a:p>
            <a:pPr marL="0" marR="0" indent="0" algn="ctr">
              <a:lnSpc>
                <a:spcPct val="75000"/>
              </a:lnSpc>
              <a:spcBef>
                <a:spcPts val="0"/>
              </a:spcBef>
              <a:spcAft>
                <a:spcPts val="0"/>
              </a:spcAft>
            </a:pPr>
            <a:endParaRPr lang="ru-RU" sz="2600" kern="1400" dirty="0">
              <a:solidFill>
                <a:srgbClr val="000000"/>
              </a:solidFill>
              <a:latin typeface="Comic Sans MS" pitchFamily="66" charset="0"/>
            </a:endParaRPr>
          </a:p>
          <a:p>
            <a:pPr marL="0" indent="0">
              <a:lnSpc>
                <a:spcPct val="119000"/>
              </a:lnSpc>
              <a:spcBef>
                <a:spcPts val="0"/>
              </a:spcBef>
              <a:spcAft>
                <a:spcPts val="600"/>
              </a:spcAft>
            </a:pPr>
            <a:endParaRPr lang="ru-RU" sz="2600" kern="1400" dirty="0">
              <a:solidFill>
                <a:srgbClr val="000000"/>
              </a:solidFill>
              <a:latin typeface="Comic Sans MS" pitchFamily="66" charset="0"/>
            </a:endParaRPr>
          </a:p>
          <a:p>
            <a:pPr marL="0" indent="0">
              <a:lnSpc>
                <a:spcPct val="119000"/>
              </a:lnSpc>
              <a:spcBef>
                <a:spcPts val="0"/>
              </a:spcBef>
              <a:spcAft>
                <a:spcPts val="600"/>
              </a:spcAft>
            </a:pPr>
            <a:endParaRPr lang="ru-RU" sz="2400" kern="1400" dirty="0">
              <a:solidFill>
                <a:srgbClr val="000000"/>
              </a:solidFill>
              <a:latin typeface="Comic Sans MS" pitchFamily="66" charset="0"/>
            </a:endParaRPr>
          </a:p>
          <a:p>
            <a:endParaRPr lang="ru-RU" dirty="0"/>
          </a:p>
        </p:txBody>
      </p:sp>
    </p:spTree>
    <p:extLst>
      <p:ext uri="{BB962C8B-B14F-4D97-AF65-F5344CB8AC3E}">
        <p14:creationId xmlns:p14="http://schemas.microsoft.com/office/powerpoint/2010/main" val="814815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8640" y="107504"/>
            <a:ext cx="6408712" cy="9036496"/>
          </a:xfrm>
        </p:spPr>
        <p:txBody>
          <a:bodyPr>
            <a:normAutofit fontScale="62500" lnSpcReduction="20000"/>
          </a:bodyPr>
          <a:lstStyle/>
          <a:p>
            <a:pPr marL="0" indent="0" algn="ctr">
              <a:lnSpc>
                <a:spcPct val="120000"/>
              </a:lnSpc>
              <a:spcBef>
                <a:spcPts val="0"/>
              </a:spcBef>
              <a:buNone/>
            </a:pPr>
            <a:r>
              <a:rPr lang="ru-RU" sz="5100" b="1" kern="1400" dirty="0" smtClean="0">
                <a:solidFill>
                  <a:srgbClr val="C00000"/>
                </a:solidFill>
                <a:latin typeface="Comic Sans MS" pitchFamily="66" charset="0"/>
              </a:rPr>
              <a:t>Лабораторные  </a:t>
            </a:r>
            <a:r>
              <a:rPr lang="ru-RU" sz="5100" b="1" kern="1400" dirty="0">
                <a:solidFill>
                  <a:srgbClr val="C00000"/>
                </a:solidFill>
                <a:latin typeface="Comic Sans MS" pitchFamily="66" charset="0"/>
              </a:rPr>
              <a:t>умения</a:t>
            </a:r>
            <a:endParaRPr lang="ru-RU" sz="5100" kern="1400" dirty="0">
              <a:solidFill>
                <a:srgbClr val="000000"/>
              </a:solidFill>
              <a:latin typeface="Comic Sans MS" pitchFamily="66" charset="0"/>
            </a:endParaRPr>
          </a:p>
          <a:p>
            <a:pPr marL="0" indent="0">
              <a:lnSpc>
                <a:spcPct val="120000"/>
              </a:lnSpc>
              <a:spcBef>
                <a:spcPts val="0"/>
              </a:spcBef>
              <a:buNone/>
            </a:pPr>
            <a:r>
              <a:rPr lang="ru-RU" sz="5100" kern="1400" dirty="0">
                <a:solidFill>
                  <a:srgbClr val="003380"/>
                </a:solidFill>
                <a:latin typeface="Comic Sans MS" pitchFamily="66" charset="0"/>
              </a:rPr>
              <a:t>1.</a:t>
            </a:r>
            <a:r>
              <a:rPr lang="ru-RU" sz="5100" kern="1400" dirty="0">
                <a:solidFill>
                  <a:srgbClr val="000000"/>
                </a:solidFill>
                <a:latin typeface="Comic Sans MS" pitchFamily="66" charset="0"/>
              </a:rPr>
              <a:t> </a:t>
            </a:r>
            <a:r>
              <a:rPr lang="ru-RU" sz="5100" b="1" kern="1400" dirty="0">
                <a:solidFill>
                  <a:srgbClr val="003380"/>
                </a:solidFill>
                <a:latin typeface="Comic Sans MS" pitchFamily="66" charset="0"/>
              </a:rPr>
              <a:t>Планировать проведение опыта</a:t>
            </a:r>
            <a:endParaRPr lang="ru-RU" sz="5100" kern="1400" dirty="0">
              <a:solidFill>
                <a:srgbClr val="000000"/>
              </a:solidFill>
              <a:latin typeface="Comic Sans MS" pitchFamily="66" charset="0"/>
            </a:endParaRPr>
          </a:p>
          <a:p>
            <a:pPr marL="0" indent="0">
              <a:lnSpc>
                <a:spcPct val="120000"/>
              </a:lnSpc>
              <a:spcBef>
                <a:spcPts val="0"/>
              </a:spcBef>
              <a:buNone/>
            </a:pPr>
            <a:r>
              <a:rPr lang="ru-RU" sz="5100" kern="1400" dirty="0">
                <a:solidFill>
                  <a:srgbClr val="003380"/>
                </a:solidFill>
                <a:latin typeface="Comic Sans MS" pitchFamily="66" charset="0"/>
              </a:rPr>
              <a:t>2.</a:t>
            </a:r>
            <a:r>
              <a:rPr lang="ru-RU" sz="5100" kern="1400" dirty="0">
                <a:solidFill>
                  <a:srgbClr val="000000"/>
                </a:solidFill>
                <a:latin typeface="Comic Sans MS" pitchFamily="66" charset="0"/>
              </a:rPr>
              <a:t> </a:t>
            </a:r>
            <a:r>
              <a:rPr lang="ru-RU" sz="5100" b="1" kern="1400" dirty="0">
                <a:solidFill>
                  <a:srgbClr val="003380"/>
                </a:solidFill>
                <a:latin typeface="Comic Sans MS" pitchFamily="66" charset="0"/>
              </a:rPr>
              <a:t>Собирать установку по схеме</a:t>
            </a:r>
            <a:endParaRPr lang="ru-RU" sz="5100" kern="1400" dirty="0">
              <a:solidFill>
                <a:srgbClr val="000000"/>
              </a:solidFill>
              <a:latin typeface="Comic Sans MS" pitchFamily="66" charset="0"/>
            </a:endParaRPr>
          </a:p>
          <a:p>
            <a:pPr marL="0" indent="0">
              <a:lnSpc>
                <a:spcPct val="120000"/>
              </a:lnSpc>
              <a:spcBef>
                <a:spcPts val="0"/>
              </a:spcBef>
              <a:buNone/>
            </a:pPr>
            <a:r>
              <a:rPr lang="ru-RU" sz="5100" kern="1400" dirty="0">
                <a:solidFill>
                  <a:srgbClr val="003380"/>
                </a:solidFill>
                <a:latin typeface="Comic Sans MS" pitchFamily="66" charset="0"/>
              </a:rPr>
              <a:t>3.</a:t>
            </a:r>
            <a:r>
              <a:rPr lang="ru-RU" sz="5100" kern="1400" dirty="0">
                <a:solidFill>
                  <a:srgbClr val="000000"/>
                </a:solidFill>
                <a:latin typeface="Comic Sans MS" pitchFamily="66" charset="0"/>
              </a:rPr>
              <a:t> </a:t>
            </a:r>
            <a:r>
              <a:rPr lang="ru-RU" sz="5100" b="1" kern="1400" dirty="0">
                <a:solidFill>
                  <a:srgbClr val="003380"/>
                </a:solidFill>
                <a:latin typeface="Comic Sans MS" pitchFamily="66" charset="0"/>
              </a:rPr>
              <a:t>Пользоваться измерительными приборами</a:t>
            </a:r>
            <a:endParaRPr lang="ru-RU" sz="5100" kern="1400" dirty="0">
              <a:solidFill>
                <a:srgbClr val="000000"/>
              </a:solidFill>
              <a:latin typeface="Comic Sans MS" pitchFamily="66" charset="0"/>
            </a:endParaRPr>
          </a:p>
          <a:p>
            <a:pPr marL="0" indent="0">
              <a:lnSpc>
                <a:spcPct val="120000"/>
              </a:lnSpc>
              <a:spcBef>
                <a:spcPts val="0"/>
              </a:spcBef>
              <a:buNone/>
            </a:pPr>
            <a:r>
              <a:rPr lang="ru-RU" sz="5100" kern="1400" dirty="0">
                <a:solidFill>
                  <a:srgbClr val="003380"/>
                </a:solidFill>
                <a:latin typeface="Comic Sans MS" pitchFamily="66" charset="0"/>
              </a:rPr>
              <a:t>4.</a:t>
            </a:r>
            <a:r>
              <a:rPr lang="ru-RU" sz="5100" kern="1400" dirty="0">
                <a:solidFill>
                  <a:srgbClr val="000000"/>
                </a:solidFill>
                <a:latin typeface="Comic Sans MS" pitchFamily="66" charset="0"/>
              </a:rPr>
              <a:t> </a:t>
            </a:r>
            <a:r>
              <a:rPr lang="ru-RU" sz="5100" b="1" kern="1400" dirty="0">
                <a:solidFill>
                  <a:srgbClr val="003380"/>
                </a:solidFill>
                <a:latin typeface="Comic Sans MS" pitchFamily="66" charset="0"/>
              </a:rPr>
              <a:t>Проводить наблюдения, снимать показания измерительных приборов, составлять таблицы зависимости величин и строить графики</a:t>
            </a:r>
            <a:endParaRPr lang="ru-RU" sz="5100" kern="1400" dirty="0">
              <a:solidFill>
                <a:srgbClr val="000000"/>
              </a:solidFill>
              <a:latin typeface="Comic Sans MS" pitchFamily="66" charset="0"/>
            </a:endParaRPr>
          </a:p>
          <a:p>
            <a:pPr marL="0" indent="0">
              <a:lnSpc>
                <a:spcPct val="120000"/>
              </a:lnSpc>
              <a:spcBef>
                <a:spcPts val="0"/>
              </a:spcBef>
              <a:buNone/>
            </a:pPr>
            <a:r>
              <a:rPr lang="ru-RU" sz="5100" kern="1400" dirty="0">
                <a:solidFill>
                  <a:srgbClr val="003380"/>
                </a:solidFill>
                <a:latin typeface="Comic Sans MS" pitchFamily="66" charset="0"/>
              </a:rPr>
              <a:t>5.</a:t>
            </a:r>
            <a:r>
              <a:rPr lang="ru-RU" sz="5100" kern="1400" dirty="0">
                <a:solidFill>
                  <a:srgbClr val="000000"/>
                </a:solidFill>
                <a:latin typeface="Comic Sans MS" pitchFamily="66" charset="0"/>
              </a:rPr>
              <a:t> </a:t>
            </a:r>
            <a:r>
              <a:rPr lang="ru-RU" sz="5100" b="1" kern="1400" dirty="0">
                <a:solidFill>
                  <a:srgbClr val="003380"/>
                </a:solidFill>
                <a:latin typeface="Comic Sans MS" pitchFamily="66" charset="0"/>
              </a:rPr>
              <a:t>Правильно выполнять приближенные вычисления</a:t>
            </a:r>
            <a:endParaRPr lang="ru-RU" sz="5100" kern="1400" dirty="0">
              <a:solidFill>
                <a:srgbClr val="000000"/>
              </a:solidFill>
              <a:latin typeface="Comic Sans MS" pitchFamily="66" charset="0"/>
            </a:endParaRPr>
          </a:p>
          <a:p>
            <a:pPr marL="0" indent="0">
              <a:lnSpc>
                <a:spcPct val="120000"/>
              </a:lnSpc>
              <a:spcBef>
                <a:spcPts val="0"/>
              </a:spcBef>
              <a:buNone/>
            </a:pPr>
            <a:r>
              <a:rPr lang="ru-RU" sz="5100" kern="1400" dirty="0">
                <a:solidFill>
                  <a:srgbClr val="003380"/>
                </a:solidFill>
                <a:latin typeface="Comic Sans MS" pitchFamily="66" charset="0"/>
              </a:rPr>
              <a:t>6.</a:t>
            </a:r>
            <a:r>
              <a:rPr lang="ru-RU" sz="5100" kern="1400" dirty="0">
                <a:solidFill>
                  <a:srgbClr val="000000"/>
                </a:solidFill>
                <a:latin typeface="Comic Sans MS" pitchFamily="66" charset="0"/>
              </a:rPr>
              <a:t> </a:t>
            </a:r>
            <a:r>
              <a:rPr lang="ru-RU" sz="5100" b="1" kern="1400" dirty="0">
                <a:solidFill>
                  <a:srgbClr val="003380"/>
                </a:solidFill>
                <a:latin typeface="Comic Sans MS" pitchFamily="66" charset="0"/>
              </a:rPr>
              <a:t>Составлять краткий отчет о проделанной работе</a:t>
            </a:r>
            <a:endParaRPr lang="ru-RU" sz="5100" kern="1400" dirty="0">
              <a:solidFill>
                <a:srgbClr val="000000"/>
              </a:solidFill>
              <a:latin typeface="Comic Sans MS" pitchFamily="66" charset="0"/>
            </a:endParaRPr>
          </a:p>
          <a:p>
            <a:pPr marL="0" indent="0">
              <a:lnSpc>
                <a:spcPct val="120000"/>
              </a:lnSpc>
              <a:spcBef>
                <a:spcPts val="0"/>
              </a:spcBef>
              <a:buNone/>
            </a:pPr>
            <a:r>
              <a:rPr lang="ru-RU" sz="4600" kern="1400" dirty="0">
                <a:solidFill>
                  <a:srgbClr val="000000"/>
                </a:solidFill>
                <a:latin typeface="Comic Sans MS" pitchFamily="66" charset="0"/>
              </a:rPr>
              <a:t> </a:t>
            </a:r>
          </a:p>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64217">
            <a:off x="0" y="1"/>
            <a:ext cx="790575"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918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2900" y="1249362"/>
            <a:ext cx="6172200" cy="7715125"/>
          </a:xfrm>
        </p:spPr>
        <p:txBody>
          <a:bodyPr>
            <a:normAutofit/>
          </a:bodyPr>
          <a:lstStyle/>
          <a:p>
            <a:pPr marL="0" marR="0" indent="0" algn="ctr">
              <a:lnSpc>
                <a:spcPts val="2500"/>
              </a:lnSpc>
              <a:spcBef>
                <a:spcPts val="0"/>
              </a:spcBef>
              <a:spcAft>
                <a:spcPts val="0"/>
              </a:spcAft>
              <a:buNone/>
            </a:pPr>
            <a:r>
              <a:rPr lang="ru-RU" sz="2500" b="1" kern="1400" dirty="0" smtClean="0">
                <a:solidFill>
                  <a:srgbClr val="C00000"/>
                </a:solidFill>
                <a:effectLst/>
                <a:latin typeface="Comic Sans MS" pitchFamily="66" charset="0"/>
              </a:rPr>
              <a:t>Образец выполнения лабораторной работы «Регулирование силы тока реостатом»</a:t>
            </a:r>
            <a:endParaRPr lang="ru-RU" sz="2500" kern="1400" dirty="0">
              <a:solidFill>
                <a:srgbClr val="000000"/>
              </a:solidFill>
              <a:latin typeface="Comic Sans MS" pitchFamily="66" charset="0"/>
            </a:endParaRPr>
          </a:p>
          <a:p>
            <a:pPr marL="0" indent="0">
              <a:lnSpc>
                <a:spcPts val="2500"/>
              </a:lnSpc>
              <a:spcBef>
                <a:spcPts val="0"/>
              </a:spcBef>
              <a:buNone/>
            </a:pPr>
            <a:r>
              <a:rPr lang="ru-RU" sz="2400" kern="1400" dirty="0" smtClean="0">
                <a:solidFill>
                  <a:srgbClr val="000080"/>
                </a:solidFill>
                <a:effectLst/>
                <a:latin typeface="Comic Sans MS" pitchFamily="66" charset="0"/>
              </a:rPr>
              <a:t>1.</a:t>
            </a:r>
            <a:r>
              <a:rPr lang="ru-RU" sz="2400" kern="1400" dirty="0">
                <a:solidFill>
                  <a:srgbClr val="000000"/>
                </a:solidFill>
                <a:latin typeface="Comic Sans MS" pitchFamily="66" charset="0"/>
              </a:rPr>
              <a:t> </a:t>
            </a:r>
            <a:r>
              <a:rPr lang="ru-RU" sz="2400" b="1" u="sng" kern="1400" dirty="0" smtClean="0">
                <a:solidFill>
                  <a:srgbClr val="C04D00"/>
                </a:solidFill>
                <a:effectLst/>
                <a:latin typeface="Comic Sans MS" pitchFamily="66" charset="0"/>
              </a:rPr>
              <a:t>План работы: </a:t>
            </a:r>
            <a:r>
              <a:rPr lang="ru-RU" sz="2400" b="1" kern="1400" dirty="0" smtClean="0">
                <a:solidFill>
                  <a:srgbClr val="000080"/>
                </a:solidFill>
                <a:effectLst/>
                <a:latin typeface="Comic Sans MS" pitchFamily="66" charset="0"/>
              </a:rPr>
              <a:t>для изменения силы тока в цепи реостатом необходимо:</a:t>
            </a:r>
            <a:endParaRPr lang="ru-RU" sz="2400" kern="1400" dirty="0">
              <a:solidFill>
                <a:srgbClr val="000000"/>
              </a:solidFill>
              <a:latin typeface="Comic Sans MS" pitchFamily="66" charset="0"/>
            </a:endParaRPr>
          </a:p>
          <a:p>
            <a:pPr marL="357797" indent="0">
              <a:lnSpc>
                <a:spcPts val="2500"/>
              </a:lnSpc>
              <a:spcBef>
                <a:spcPts val="0"/>
              </a:spcBef>
              <a:buNone/>
            </a:pPr>
            <a:r>
              <a:rPr lang="ru-RU" sz="2400" kern="1400" dirty="0" smtClean="0">
                <a:solidFill>
                  <a:srgbClr val="000080"/>
                </a:solidFill>
                <a:effectLst/>
                <a:latin typeface="Comic Sans MS" pitchFamily="66" charset="0"/>
              </a:rPr>
              <a:t>1)</a:t>
            </a:r>
            <a:r>
              <a:rPr lang="ru-RU" sz="2400" kern="1400" dirty="0">
                <a:solidFill>
                  <a:srgbClr val="000000"/>
                </a:solidFill>
                <a:latin typeface="Comic Sans MS" pitchFamily="66" charset="0"/>
              </a:rPr>
              <a:t> </a:t>
            </a:r>
            <a:r>
              <a:rPr lang="ru-RU" sz="2400" b="1" kern="1400" dirty="0" smtClean="0">
                <a:solidFill>
                  <a:srgbClr val="000080"/>
                </a:solidFill>
                <a:effectLst/>
                <a:latin typeface="Comic Sans MS" pitchFamily="66" charset="0"/>
              </a:rPr>
              <a:t> собрать электрическую  цепь последовательно из источника питания, ключа, амперметра и реостата. </a:t>
            </a:r>
            <a:endParaRPr lang="ru-RU" sz="2400" kern="1400" dirty="0">
              <a:solidFill>
                <a:srgbClr val="000000"/>
              </a:solidFill>
              <a:latin typeface="Comic Sans MS" pitchFamily="66" charset="0"/>
            </a:endParaRPr>
          </a:p>
          <a:p>
            <a:pPr marL="357797" indent="0">
              <a:lnSpc>
                <a:spcPts val="2500"/>
              </a:lnSpc>
              <a:spcBef>
                <a:spcPts val="0"/>
              </a:spcBef>
              <a:buNone/>
            </a:pPr>
            <a:r>
              <a:rPr lang="ru-RU" sz="2400" kern="1400" dirty="0" smtClean="0">
                <a:solidFill>
                  <a:srgbClr val="000080"/>
                </a:solidFill>
                <a:effectLst/>
                <a:latin typeface="Comic Sans MS" pitchFamily="66" charset="0"/>
              </a:rPr>
              <a:t>2)</a:t>
            </a:r>
            <a:r>
              <a:rPr lang="ru-RU" sz="2400" kern="1400" dirty="0">
                <a:solidFill>
                  <a:srgbClr val="000000"/>
                </a:solidFill>
                <a:latin typeface="Comic Sans MS" pitchFamily="66" charset="0"/>
              </a:rPr>
              <a:t> </a:t>
            </a:r>
            <a:r>
              <a:rPr lang="ru-RU" sz="2400" b="1" kern="1400" dirty="0" smtClean="0">
                <a:solidFill>
                  <a:srgbClr val="000080"/>
                </a:solidFill>
                <a:effectLst/>
                <a:latin typeface="Comic Sans MS" pitchFamily="66" charset="0"/>
              </a:rPr>
              <a:t>Изменяя положение ползунка реостата зафиксировать показания амперметра.</a:t>
            </a:r>
            <a:endParaRPr lang="ru-RU" sz="2400" kern="1400" dirty="0">
              <a:solidFill>
                <a:srgbClr val="000000"/>
              </a:solidFill>
              <a:latin typeface="Comic Sans MS" pitchFamily="66" charset="0"/>
            </a:endParaRPr>
          </a:p>
          <a:p>
            <a:pPr marL="0" indent="0">
              <a:lnSpc>
                <a:spcPts val="2500"/>
              </a:lnSpc>
              <a:spcBef>
                <a:spcPts val="0"/>
              </a:spcBef>
              <a:buNone/>
            </a:pPr>
            <a:r>
              <a:rPr lang="ru-RU" sz="2400" b="1" kern="1400" dirty="0" smtClean="0">
                <a:solidFill>
                  <a:srgbClr val="000080"/>
                </a:solidFill>
                <a:effectLst/>
                <a:latin typeface="Comic Sans MS" pitchFamily="66" charset="0"/>
              </a:rPr>
              <a:t>2. Собрать электрическую цепь по схеме:</a:t>
            </a:r>
          </a:p>
          <a:p>
            <a:pPr marL="0" indent="0">
              <a:lnSpc>
                <a:spcPts val="2500"/>
              </a:lnSpc>
              <a:spcBef>
                <a:spcPts val="0"/>
              </a:spcBef>
              <a:buNone/>
            </a:pPr>
            <a:endParaRPr lang="ru-RU" sz="2400" b="1" kern="1400" dirty="0">
              <a:solidFill>
                <a:srgbClr val="000080"/>
              </a:solidFill>
              <a:latin typeface="Comic Sans MS" pitchFamily="66" charset="0"/>
            </a:endParaRPr>
          </a:p>
          <a:p>
            <a:pPr marL="0" indent="0">
              <a:lnSpc>
                <a:spcPts val="2500"/>
              </a:lnSpc>
              <a:spcBef>
                <a:spcPts val="0"/>
              </a:spcBef>
              <a:buNone/>
            </a:pPr>
            <a:endParaRPr lang="ru-RU" sz="2400" b="1" kern="1400" dirty="0" smtClean="0">
              <a:solidFill>
                <a:srgbClr val="000080"/>
              </a:solidFill>
              <a:latin typeface="Comic Sans MS" pitchFamily="66" charset="0"/>
            </a:endParaRPr>
          </a:p>
          <a:p>
            <a:pPr marL="0" indent="0">
              <a:lnSpc>
                <a:spcPts val="2500"/>
              </a:lnSpc>
              <a:spcBef>
                <a:spcPts val="0"/>
              </a:spcBef>
              <a:buNone/>
            </a:pPr>
            <a:endParaRPr lang="ru-RU" sz="2400" b="1" kern="1400" dirty="0">
              <a:solidFill>
                <a:srgbClr val="000080"/>
              </a:solidFill>
              <a:latin typeface="Comic Sans MS" pitchFamily="66" charset="0"/>
            </a:endParaRPr>
          </a:p>
          <a:p>
            <a:pPr marL="0" indent="0">
              <a:lnSpc>
                <a:spcPts val="2500"/>
              </a:lnSpc>
              <a:spcBef>
                <a:spcPts val="0"/>
              </a:spcBef>
              <a:buNone/>
            </a:pPr>
            <a:endParaRPr lang="ru-RU" sz="2400" b="1" kern="1400" dirty="0" smtClean="0">
              <a:solidFill>
                <a:srgbClr val="000080"/>
              </a:solidFill>
              <a:latin typeface="Comic Sans MS" pitchFamily="66" charset="0"/>
            </a:endParaRPr>
          </a:p>
          <a:p>
            <a:pPr marL="0" indent="0">
              <a:lnSpc>
                <a:spcPts val="2500"/>
              </a:lnSpc>
              <a:spcBef>
                <a:spcPts val="0"/>
              </a:spcBef>
              <a:buNone/>
            </a:pPr>
            <a:endParaRPr lang="ru-RU" sz="2400" b="1" kern="1400" dirty="0">
              <a:solidFill>
                <a:srgbClr val="000080"/>
              </a:solidFill>
              <a:latin typeface="Comic Sans MS" pitchFamily="66" charset="0"/>
            </a:endParaRPr>
          </a:p>
          <a:p>
            <a:pPr marL="0" indent="0">
              <a:lnSpc>
                <a:spcPts val="2500"/>
              </a:lnSpc>
              <a:spcBef>
                <a:spcPts val="0"/>
              </a:spcBef>
              <a:buNone/>
            </a:pPr>
            <a:endParaRPr lang="ru-RU" sz="2400" b="1" kern="1400" dirty="0" smtClean="0">
              <a:solidFill>
                <a:srgbClr val="000080"/>
              </a:solidFill>
              <a:latin typeface="Comic Sans MS" pitchFamily="66" charset="0"/>
            </a:endParaRPr>
          </a:p>
          <a:p>
            <a:pPr marL="0" indent="0">
              <a:lnSpc>
                <a:spcPts val="2500"/>
              </a:lnSpc>
              <a:spcBef>
                <a:spcPts val="0"/>
              </a:spcBef>
              <a:buNone/>
            </a:pPr>
            <a:endParaRPr lang="ru-RU" sz="2400" b="1" kern="1400" dirty="0">
              <a:solidFill>
                <a:srgbClr val="000080"/>
              </a:solidFill>
              <a:latin typeface="Comic Sans MS" pitchFamily="66" charset="0"/>
            </a:endParaRPr>
          </a:p>
          <a:p>
            <a:pPr marL="0" indent="0">
              <a:lnSpc>
                <a:spcPts val="2500"/>
              </a:lnSpc>
              <a:spcBef>
                <a:spcPts val="0"/>
              </a:spcBef>
              <a:buNone/>
            </a:pPr>
            <a:r>
              <a:rPr lang="ru-RU" sz="2400" b="1" kern="1400" dirty="0" smtClean="0">
                <a:solidFill>
                  <a:srgbClr val="000080"/>
                </a:solidFill>
                <a:effectLst/>
                <a:latin typeface="Comic Sans MS" pitchFamily="66" charset="0"/>
              </a:rPr>
              <a:t>3.Уменьшаем сопротивление </a:t>
            </a:r>
            <a:r>
              <a:rPr lang="ru-RU" sz="2400" b="1" kern="1400" dirty="0" err="1" smtClean="0">
                <a:solidFill>
                  <a:srgbClr val="000080"/>
                </a:solidFill>
                <a:effectLst/>
                <a:latin typeface="Comic Sans MS" pitchFamily="66" charset="0"/>
              </a:rPr>
              <a:t>рео</a:t>
            </a:r>
            <a:r>
              <a:rPr lang="ru-RU" sz="2400" b="1" kern="1400" dirty="0" smtClean="0">
                <a:solidFill>
                  <a:srgbClr val="000080"/>
                </a:solidFill>
                <a:effectLst/>
                <a:latin typeface="Comic Sans MS" pitchFamily="66" charset="0"/>
              </a:rPr>
              <a:t>-</a:t>
            </a:r>
            <a:endParaRPr lang="ru-RU" sz="2400" kern="1400" dirty="0" smtClean="0">
              <a:solidFill>
                <a:srgbClr val="000000"/>
              </a:solidFill>
              <a:latin typeface="Comic Sans MS" pitchFamily="66" charset="0"/>
            </a:endParaRPr>
          </a:p>
          <a:p>
            <a:endParaRPr lang="ru-RU" dirty="0"/>
          </a:p>
        </p:txBody>
      </p:sp>
      <p:pic>
        <p:nvPicPr>
          <p:cNvPr id="81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60" y="5724128"/>
            <a:ext cx="6181129" cy="205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2093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468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2900" y="323528"/>
            <a:ext cx="6172200" cy="8712967"/>
          </a:xfrm>
        </p:spPr>
        <p:txBody>
          <a:bodyPr>
            <a:normAutofit fontScale="55000" lnSpcReduction="20000"/>
          </a:bodyPr>
          <a:lstStyle/>
          <a:p>
            <a:pPr marL="357797" indent="0">
              <a:lnSpc>
                <a:spcPts val="2400"/>
              </a:lnSpc>
              <a:spcBef>
                <a:spcPts val="0"/>
              </a:spcBef>
              <a:buNone/>
            </a:pPr>
            <a:r>
              <a:rPr lang="ru-RU" sz="4500" b="1" kern="1400" dirty="0" err="1">
                <a:solidFill>
                  <a:srgbClr val="000080"/>
                </a:solidFill>
                <a:latin typeface="Comic Sans MS" pitchFamily="66" charset="0"/>
              </a:rPr>
              <a:t>стата</a:t>
            </a:r>
            <a:r>
              <a:rPr lang="ru-RU" sz="4500" b="1" kern="1400" dirty="0">
                <a:solidFill>
                  <a:srgbClr val="000080"/>
                </a:solidFill>
                <a:latin typeface="Comic Sans MS" pitchFamily="66" charset="0"/>
              </a:rPr>
              <a:t>, плавно и медленно передвигая его ползунок. </a:t>
            </a:r>
            <a:r>
              <a:rPr lang="ru-RU" sz="4500" b="1" u="sng" kern="1400" dirty="0">
                <a:solidFill>
                  <a:srgbClr val="C04D00"/>
                </a:solidFill>
                <a:latin typeface="Comic Sans MS" pitchFamily="66" charset="0"/>
              </a:rPr>
              <a:t>(Внимание!  </a:t>
            </a:r>
            <a:r>
              <a:rPr lang="ru-RU" sz="4500" b="1" kern="1400" dirty="0">
                <a:solidFill>
                  <a:srgbClr val="C04D00"/>
                </a:solidFill>
                <a:latin typeface="Comic Sans MS" pitchFamily="66" charset="0"/>
              </a:rPr>
              <a:t>Ползунок не доводить до конца!)</a:t>
            </a:r>
            <a:endParaRPr lang="ru-RU" sz="4500" kern="1400" dirty="0">
              <a:solidFill>
                <a:srgbClr val="000000"/>
              </a:solidFill>
              <a:latin typeface="Comic Sans MS" pitchFamily="66" charset="0"/>
            </a:endParaRPr>
          </a:p>
          <a:p>
            <a:pPr marL="0" indent="0">
              <a:lnSpc>
                <a:spcPts val="2400"/>
              </a:lnSpc>
              <a:spcBef>
                <a:spcPts val="0"/>
              </a:spcBef>
              <a:buNone/>
            </a:pPr>
            <a:r>
              <a:rPr lang="ru-RU" sz="4500" b="1" kern="1400" dirty="0">
                <a:solidFill>
                  <a:srgbClr val="000080"/>
                </a:solidFill>
                <a:latin typeface="Comic Sans MS" pitchFamily="66" charset="0"/>
              </a:rPr>
              <a:t>4.Проводим наблюдение за показанием амперметра - изменением силы тока. Закономерность уменьшения сопротивления реостата и  силы тока записываем в таблицу: </a:t>
            </a:r>
            <a:endParaRPr lang="ru-RU" sz="4500" kern="1400" dirty="0">
              <a:solidFill>
                <a:srgbClr val="000000"/>
              </a:solidFill>
              <a:latin typeface="Comic Sans MS" pitchFamily="66" charset="0"/>
            </a:endParaRPr>
          </a:p>
          <a:p>
            <a:pPr marL="0" indent="0">
              <a:lnSpc>
                <a:spcPts val="2400"/>
              </a:lnSpc>
              <a:spcBef>
                <a:spcPts val="0"/>
              </a:spcBef>
              <a:buNone/>
            </a:pPr>
            <a:r>
              <a:rPr lang="ru-RU" sz="4500" b="1" kern="1400" dirty="0">
                <a:solidFill>
                  <a:srgbClr val="000080"/>
                </a:solidFill>
                <a:latin typeface="Comic Sans MS" pitchFamily="66" charset="0"/>
              </a:rPr>
              <a:t> </a:t>
            </a:r>
            <a:endParaRPr lang="ru-RU" sz="4500" kern="1400" dirty="0">
              <a:solidFill>
                <a:srgbClr val="000000"/>
              </a:solidFill>
              <a:latin typeface="Comic Sans MS" pitchFamily="66" charset="0"/>
            </a:endParaRPr>
          </a:p>
          <a:p>
            <a:pPr marL="0" indent="0">
              <a:lnSpc>
                <a:spcPts val="2400"/>
              </a:lnSpc>
              <a:spcBef>
                <a:spcPts val="0"/>
              </a:spcBef>
              <a:buNone/>
            </a:pPr>
            <a:r>
              <a:rPr lang="ru-RU" sz="4500" b="1" kern="1400" dirty="0">
                <a:solidFill>
                  <a:srgbClr val="000080"/>
                </a:solidFill>
                <a:latin typeface="Comic Sans MS" pitchFamily="66" charset="0"/>
              </a:rPr>
              <a:t> </a:t>
            </a:r>
            <a:endParaRPr lang="ru-RU" sz="4500" kern="1400" dirty="0">
              <a:solidFill>
                <a:srgbClr val="000000"/>
              </a:solidFill>
              <a:latin typeface="Comic Sans MS" pitchFamily="66" charset="0"/>
            </a:endParaRPr>
          </a:p>
          <a:p>
            <a:pPr marL="0" indent="0">
              <a:lnSpc>
                <a:spcPts val="2400"/>
              </a:lnSpc>
              <a:spcBef>
                <a:spcPts val="0"/>
              </a:spcBef>
              <a:buNone/>
            </a:pPr>
            <a:r>
              <a:rPr lang="ru-RU" sz="4500" b="1" kern="1400" dirty="0">
                <a:solidFill>
                  <a:srgbClr val="000080"/>
                </a:solidFill>
                <a:latin typeface="Comic Sans MS" pitchFamily="66" charset="0"/>
              </a:rPr>
              <a:t> </a:t>
            </a:r>
            <a:endParaRPr lang="ru-RU" sz="4500" kern="1400" dirty="0">
              <a:solidFill>
                <a:srgbClr val="000000"/>
              </a:solidFill>
              <a:latin typeface="Comic Sans MS" pitchFamily="66" charset="0"/>
            </a:endParaRPr>
          </a:p>
          <a:p>
            <a:pPr marL="0" indent="0">
              <a:lnSpc>
                <a:spcPts val="2400"/>
              </a:lnSpc>
              <a:spcBef>
                <a:spcPts val="0"/>
              </a:spcBef>
              <a:buNone/>
            </a:pPr>
            <a:r>
              <a:rPr lang="ru-RU" sz="4500" b="1" kern="1400" dirty="0">
                <a:solidFill>
                  <a:srgbClr val="000080"/>
                </a:solidFill>
                <a:latin typeface="Comic Sans MS" pitchFamily="66" charset="0"/>
              </a:rPr>
              <a:t> </a:t>
            </a:r>
            <a:endParaRPr lang="ru-RU" sz="4500" kern="1400" dirty="0">
              <a:solidFill>
                <a:srgbClr val="000000"/>
              </a:solidFill>
              <a:latin typeface="Comic Sans MS" pitchFamily="66" charset="0"/>
            </a:endParaRPr>
          </a:p>
          <a:p>
            <a:pPr marL="0" indent="0">
              <a:lnSpc>
                <a:spcPts val="2400"/>
              </a:lnSpc>
              <a:spcBef>
                <a:spcPts val="0"/>
              </a:spcBef>
              <a:buNone/>
            </a:pPr>
            <a:r>
              <a:rPr lang="ru-RU" sz="4500" b="1" kern="1400" dirty="0">
                <a:solidFill>
                  <a:srgbClr val="000080"/>
                </a:solidFill>
                <a:latin typeface="Comic Sans MS" pitchFamily="66" charset="0"/>
              </a:rPr>
              <a:t> </a:t>
            </a:r>
            <a:endParaRPr lang="ru-RU" sz="4500" kern="1400" dirty="0">
              <a:solidFill>
                <a:srgbClr val="000000"/>
              </a:solidFill>
              <a:latin typeface="Comic Sans MS" pitchFamily="66" charset="0"/>
            </a:endParaRPr>
          </a:p>
          <a:p>
            <a:pPr marL="0" indent="0">
              <a:lnSpc>
                <a:spcPts val="2400"/>
              </a:lnSpc>
              <a:spcBef>
                <a:spcPts val="0"/>
              </a:spcBef>
              <a:buNone/>
            </a:pPr>
            <a:r>
              <a:rPr lang="ru-RU" sz="4500" b="1" kern="1400" dirty="0">
                <a:solidFill>
                  <a:srgbClr val="000080"/>
                </a:solidFill>
                <a:latin typeface="Comic Sans MS" pitchFamily="66" charset="0"/>
              </a:rPr>
              <a:t> </a:t>
            </a:r>
            <a:endParaRPr lang="ru-RU" sz="4500" kern="1400" dirty="0">
              <a:solidFill>
                <a:srgbClr val="000000"/>
              </a:solidFill>
              <a:latin typeface="Comic Sans MS" pitchFamily="66" charset="0"/>
            </a:endParaRPr>
          </a:p>
          <a:p>
            <a:pPr marL="0" indent="0">
              <a:lnSpc>
                <a:spcPts val="2400"/>
              </a:lnSpc>
              <a:spcBef>
                <a:spcPts val="0"/>
              </a:spcBef>
              <a:buNone/>
            </a:pPr>
            <a:r>
              <a:rPr lang="ru-RU" sz="4500" b="1" kern="1400" dirty="0">
                <a:solidFill>
                  <a:srgbClr val="000080"/>
                </a:solidFill>
                <a:latin typeface="Comic Sans MS" pitchFamily="66" charset="0"/>
              </a:rPr>
              <a:t> </a:t>
            </a:r>
            <a:endParaRPr lang="ru-RU" sz="4500" kern="1400" dirty="0">
              <a:solidFill>
                <a:srgbClr val="000000"/>
              </a:solidFill>
              <a:latin typeface="Comic Sans MS" pitchFamily="66" charset="0"/>
            </a:endParaRPr>
          </a:p>
          <a:p>
            <a:pPr marL="0" indent="0">
              <a:lnSpc>
                <a:spcPts val="2400"/>
              </a:lnSpc>
              <a:spcBef>
                <a:spcPts val="0"/>
              </a:spcBef>
              <a:buNone/>
            </a:pPr>
            <a:r>
              <a:rPr lang="ru-RU" sz="4500" b="1" kern="1400" dirty="0">
                <a:solidFill>
                  <a:srgbClr val="000080"/>
                </a:solidFill>
                <a:latin typeface="Comic Sans MS" pitchFamily="66" charset="0"/>
              </a:rPr>
              <a:t>5. В данной работе нет необходимости выполнять приближенные </a:t>
            </a:r>
            <a:r>
              <a:rPr lang="ru-RU" sz="4500" b="1" kern="1400" dirty="0" err="1">
                <a:solidFill>
                  <a:srgbClr val="000080"/>
                </a:solidFill>
                <a:latin typeface="Comic Sans MS" pitchFamily="66" charset="0"/>
              </a:rPr>
              <a:t>высисления</a:t>
            </a:r>
            <a:endParaRPr lang="ru-RU" sz="4500" kern="1400" dirty="0">
              <a:solidFill>
                <a:srgbClr val="000000"/>
              </a:solidFill>
              <a:latin typeface="Comic Sans MS" pitchFamily="66" charset="0"/>
            </a:endParaRPr>
          </a:p>
          <a:p>
            <a:pPr marL="0" indent="0">
              <a:lnSpc>
                <a:spcPts val="2400"/>
              </a:lnSpc>
              <a:spcBef>
                <a:spcPts val="0"/>
              </a:spcBef>
              <a:buNone/>
            </a:pPr>
            <a:r>
              <a:rPr lang="ru-RU" sz="4500" b="1" kern="1400" dirty="0">
                <a:solidFill>
                  <a:srgbClr val="000080"/>
                </a:solidFill>
                <a:latin typeface="Comic Sans MS" pitchFamily="66" charset="0"/>
              </a:rPr>
              <a:t>6. </a:t>
            </a:r>
            <a:r>
              <a:rPr lang="ru-RU" sz="4500" b="1" u="sng" kern="1400" dirty="0">
                <a:solidFill>
                  <a:srgbClr val="C04D00"/>
                </a:solidFill>
                <a:latin typeface="Comic Sans MS" pitchFamily="66" charset="0"/>
              </a:rPr>
              <a:t>Краткий отчёт: </a:t>
            </a:r>
            <a:r>
              <a:rPr lang="ru-RU" sz="4500" b="1" kern="1400" dirty="0">
                <a:solidFill>
                  <a:srgbClr val="000080"/>
                </a:solidFill>
                <a:latin typeface="Comic Sans MS" pitchFamily="66" charset="0"/>
              </a:rPr>
              <a:t>В данной работе мы наблюдали, что увеличении сопротивления реостата сила тока уменьшается и наоборот. Таким образом, мы определили то, что </a:t>
            </a:r>
            <a:r>
              <a:rPr lang="ru-RU" sz="4500" b="1" kern="1400" dirty="0" smtClean="0">
                <a:solidFill>
                  <a:srgbClr val="000080"/>
                </a:solidFill>
                <a:latin typeface="Comic Sans MS" pitchFamily="66" charset="0"/>
              </a:rPr>
              <a:t>реостат — это </a:t>
            </a:r>
            <a:r>
              <a:rPr lang="ru-RU" sz="4500" b="1" kern="1400" dirty="0">
                <a:solidFill>
                  <a:srgbClr val="000080"/>
                </a:solidFill>
                <a:latin typeface="Comic Sans MS" pitchFamily="66" charset="0"/>
              </a:rPr>
              <a:t>физическое устройство для регулирования силы тока в электрической цепи. </a:t>
            </a:r>
            <a:endParaRPr lang="ru-RU" sz="4500" kern="1400" dirty="0">
              <a:solidFill>
                <a:srgbClr val="000000"/>
              </a:solidFill>
              <a:latin typeface="Comic Sans MS" pitchFamily="66" charset="0"/>
            </a:endParaRP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797623545"/>
              </p:ext>
            </p:extLst>
          </p:nvPr>
        </p:nvGraphicFramePr>
        <p:xfrm>
          <a:off x="332656" y="3563888"/>
          <a:ext cx="6172200" cy="1874272"/>
        </p:xfrm>
        <a:graphic>
          <a:graphicData uri="http://schemas.openxmlformats.org/drawingml/2006/table">
            <a:tbl>
              <a:tblPr/>
              <a:tblGrid>
                <a:gridCol w="2049854"/>
                <a:gridCol w="2061173"/>
                <a:gridCol w="2061173"/>
              </a:tblGrid>
              <a:tr h="664479">
                <a:tc>
                  <a:txBody>
                    <a:bodyPr/>
                    <a:lstStyle/>
                    <a:p>
                      <a:pPr marR="0" indent="0" algn="ctr" rtl="0">
                        <a:lnSpc>
                          <a:spcPct val="75000"/>
                        </a:lnSpc>
                        <a:spcBef>
                          <a:spcPts val="0"/>
                        </a:spcBef>
                        <a:spcAft>
                          <a:spcPts val="0"/>
                        </a:spcAft>
                      </a:pPr>
                      <a:r>
                        <a:rPr lang="ru-RU" sz="2200" b="1" kern="1400" dirty="0">
                          <a:solidFill>
                            <a:srgbClr val="FFFFFF"/>
                          </a:solidFill>
                          <a:effectLst/>
                          <a:latin typeface="Comic Sans MS"/>
                        </a:rPr>
                        <a:t>п\п № </a:t>
                      </a:r>
                      <a:endParaRPr lang="ru-RU" sz="1000" kern="1400" dirty="0">
                        <a:solidFill>
                          <a:srgbClr val="000000"/>
                        </a:solidFill>
                        <a:effectLst/>
                        <a:latin typeface="Calibri"/>
                      </a:endParaRPr>
                    </a:p>
                    <a:p>
                      <a:pPr marR="0" indent="0" algn="ctr" rtl="0">
                        <a:lnSpc>
                          <a:spcPct val="75000"/>
                        </a:lnSpc>
                        <a:spcBef>
                          <a:spcPts val="0"/>
                        </a:spcBef>
                        <a:spcAft>
                          <a:spcPts val="0"/>
                        </a:spcAft>
                      </a:pPr>
                      <a:r>
                        <a:rPr lang="ru-RU" sz="2200" b="1" kern="1400" dirty="0">
                          <a:solidFill>
                            <a:srgbClr val="FFFFFF"/>
                          </a:solidFill>
                          <a:effectLst/>
                          <a:latin typeface="Comic Sans MS"/>
                        </a:rPr>
                        <a:t>опыта</a:t>
                      </a:r>
                      <a:endParaRPr lang="ru-RU" sz="1000" kern="1400" dirty="0">
                        <a:solidFill>
                          <a:srgbClr val="000000"/>
                        </a:solidFill>
                        <a:effectLst/>
                        <a:latin typeface="Calibri"/>
                      </a:endParaRPr>
                    </a:p>
                  </a:txBody>
                  <a:tcPr marL="35940" marR="35940" marT="35940" marB="35940">
                    <a:lnL w="12700" cap="flat" cmpd="sng" algn="ctr">
                      <a:solidFill>
                        <a:srgbClr val="FF6600"/>
                      </a:solidFill>
                      <a:prstDash val="solid"/>
                      <a:round/>
                      <a:headEnd type="none" w="med" len="med"/>
                      <a:tailEnd type="none" w="med" len="med"/>
                    </a:lnL>
                    <a:lnR>
                      <a:noFill/>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6600"/>
                    </a:solidFill>
                  </a:tcPr>
                </a:tc>
                <a:tc>
                  <a:txBody>
                    <a:bodyPr/>
                    <a:lstStyle/>
                    <a:p>
                      <a:pPr marR="0" indent="0" algn="ctr" rtl="0">
                        <a:lnSpc>
                          <a:spcPct val="75000"/>
                        </a:lnSpc>
                        <a:spcBef>
                          <a:spcPts val="0"/>
                        </a:spcBef>
                        <a:spcAft>
                          <a:spcPts val="0"/>
                        </a:spcAft>
                      </a:pPr>
                      <a:r>
                        <a:rPr lang="ru-RU" sz="2200" b="1" kern="1400" dirty="0">
                          <a:solidFill>
                            <a:srgbClr val="FFFFFF"/>
                          </a:solidFill>
                          <a:effectLst/>
                          <a:latin typeface="Comic Sans MS"/>
                        </a:rPr>
                        <a:t>Сопротивление реостата</a:t>
                      </a:r>
                      <a:endParaRPr lang="ru-RU" sz="1000" kern="1400" dirty="0">
                        <a:solidFill>
                          <a:srgbClr val="000000"/>
                        </a:solidFill>
                        <a:effectLst/>
                        <a:latin typeface="Calibri"/>
                      </a:endParaRPr>
                    </a:p>
                  </a:txBody>
                  <a:tcPr marL="35940" marR="35940" marT="35940" marB="35940">
                    <a:lnL>
                      <a:noFill/>
                    </a:lnL>
                    <a:lnR>
                      <a:noFill/>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6600"/>
                    </a:solidFill>
                  </a:tcPr>
                </a:tc>
                <a:tc>
                  <a:txBody>
                    <a:bodyPr/>
                    <a:lstStyle/>
                    <a:p>
                      <a:pPr marR="0" indent="0" algn="ctr" rtl="0">
                        <a:lnSpc>
                          <a:spcPct val="75000"/>
                        </a:lnSpc>
                        <a:spcBef>
                          <a:spcPts val="0"/>
                        </a:spcBef>
                        <a:spcAft>
                          <a:spcPts val="0"/>
                        </a:spcAft>
                      </a:pPr>
                      <a:r>
                        <a:rPr lang="ru-RU" sz="2200" b="1" kern="1400">
                          <a:solidFill>
                            <a:srgbClr val="FFFFFF"/>
                          </a:solidFill>
                          <a:effectLst/>
                          <a:latin typeface="Comic Sans MS"/>
                        </a:rPr>
                        <a:t>Сила тока, </a:t>
                      </a:r>
                      <a:r>
                        <a:rPr lang="en-US" sz="2200" b="1" kern="1400">
                          <a:solidFill>
                            <a:srgbClr val="FFFFFF"/>
                          </a:solidFill>
                          <a:effectLst/>
                          <a:latin typeface="Comic Sans MS"/>
                        </a:rPr>
                        <a:t>I, </a:t>
                      </a:r>
                      <a:r>
                        <a:rPr lang="ru-RU" sz="2200" b="1" kern="1400">
                          <a:solidFill>
                            <a:srgbClr val="FFFFFF"/>
                          </a:solidFill>
                          <a:effectLst/>
                          <a:latin typeface="Comic Sans MS"/>
                        </a:rPr>
                        <a:t>А</a:t>
                      </a:r>
                      <a:endParaRPr lang="ru-RU" sz="1000" kern="1400">
                        <a:solidFill>
                          <a:srgbClr val="000000"/>
                        </a:solidFill>
                        <a:effectLst/>
                        <a:latin typeface="Calibri"/>
                      </a:endParaRPr>
                    </a:p>
                  </a:txBody>
                  <a:tcPr marL="35940" marR="35940" marT="35940" marB="35940">
                    <a:lnL>
                      <a:noFill/>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6600"/>
                    </a:solidFill>
                  </a:tcPr>
                </a:tc>
              </a:tr>
              <a:tr h="548297">
                <a:tc>
                  <a:txBody>
                    <a:bodyPr/>
                    <a:lstStyle/>
                    <a:p>
                      <a:pPr marR="0" indent="0" algn="ctr" rtl="0">
                        <a:lnSpc>
                          <a:spcPct val="75000"/>
                        </a:lnSpc>
                        <a:spcBef>
                          <a:spcPts val="0"/>
                        </a:spcBef>
                        <a:spcAft>
                          <a:spcPts val="0"/>
                        </a:spcAft>
                      </a:pPr>
                      <a:r>
                        <a:rPr lang="ru-RU" sz="2200" b="1" kern="1400">
                          <a:solidFill>
                            <a:srgbClr val="000080"/>
                          </a:solidFill>
                          <a:effectLst/>
                          <a:latin typeface="Comic Sans MS"/>
                        </a:rPr>
                        <a:t>1</a:t>
                      </a:r>
                      <a:endParaRPr lang="ru-RU" sz="1000" kern="1400">
                        <a:solidFill>
                          <a:srgbClr val="000000"/>
                        </a:solidFill>
                        <a:effectLst/>
                        <a:latin typeface="Calibri"/>
                      </a:endParaRPr>
                    </a:p>
                  </a:txBody>
                  <a:tcPr marL="35940" marR="35940" marT="35940" marB="35940">
                    <a:lnL w="12700" cap="flat" cmpd="sng" algn="ctr">
                      <a:solidFill>
                        <a:srgbClr val="FF6600"/>
                      </a:solidFill>
                      <a:prstDash val="solid"/>
                      <a:round/>
                      <a:headEnd type="none" w="med" len="med"/>
                      <a:tailEnd type="none" w="med" len="med"/>
                    </a:lnL>
                    <a:lnR>
                      <a:noFill/>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E1CC"/>
                    </a:solidFill>
                  </a:tcPr>
                </a:tc>
                <a:tc>
                  <a:txBody>
                    <a:bodyPr/>
                    <a:lstStyle/>
                    <a:p>
                      <a:pPr marR="0" indent="0" algn="ctr" rtl="0">
                        <a:lnSpc>
                          <a:spcPct val="75000"/>
                        </a:lnSpc>
                        <a:spcBef>
                          <a:spcPts val="0"/>
                        </a:spcBef>
                        <a:spcAft>
                          <a:spcPts val="0"/>
                        </a:spcAft>
                      </a:pPr>
                      <a:r>
                        <a:rPr lang="ru-RU" sz="2200" b="1" kern="1400" dirty="0">
                          <a:solidFill>
                            <a:srgbClr val="000080"/>
                          </a:solidFill>
                          <a:effectLst/>
                          <a:latin typeface="Comic Sans MS"/>
                        </a:rPr>
                        <a:t>Уменьшали  </a:t>
                      </a:r>
                      <a:endParaRPr lang="ru-RU" sz="1000" kern="1400" dirty="0">
                        <a:solidFill>
                          <a:srgbClr val="000000"/>
                        </a:solidFill>
                        <a:effectLst/>
                        <a:latin typeface="Calibri"/>
                      </a:endParaRPr>
                    </a:p>
                  </a:txBody>
                  <a:tcPr marL="35940" marR="35940" marT="35940" marB="35940">
                    <a:lnL>
                      <a:noFill/>
                    </a:lnL>
                    <a:lnR>
                      <a:noFill/>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E1CC"/>
                    </a:solidFill>
                  </a:tcPr>
                </a:tc>
                <a:tc>
                  <a:txBody>
                    <a:bodyPr/>
                    <a:lstStyle/>
                    <a:p>
                      <a:pPr marR="0" indent="0" algn="ctr" rtl="0">
                        <a:lnSpc>
                          <a:spcPct val="75000"/>
                        </a:lnSpc>
                        <a:spcBef>
                          <a:spcPts val="0"/>
                        </a:spcBef>
                        <a:spcAft>
                          <a:spcPts val="0"/>
                        </a:spcAft>
                      </a:pPr>
                      <a:r>
                        <a:rPr lang="ru-RU" sz="2200" b="1" kern="1400" dirty="0">
                          <a:solidFill>
                            <a:srgbClr val="000080"/>
                          </a:solidFill>
                          <a:effectLst/>
                          <a:latin typeface="Comic Sans MS"/>
                        </a:rPr>
                        <a:t>0,4; 0,8; 1,5 </a:t>
                      </a:r>
                      <a:endParaRPr lang="ru-RU" sz="1000" kern="1400" dirty="0">
                        <a:solidFill>
                          <a:srgbClr val="000000"/>
                        </a:solidFill>
                        <a:effectLst/>
                        <a:latin typeface="Calibri"/>
                      </a:endParaRPr>
                    </a:p>
                  </a:txBody>
                  <a:tcPr marL="35940" marR="35940" marT="35940" marB="35940">
                    <a:lnL>
                      <a:noFill/>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E1CC"/>
                    </a:solidFill>
                  </a:tcPr>
                </a:tc>
              </a:tr>
              <a:tr h="661496">
                <a:tc>
                  <a:txBody>
                    <a:bodyPr/>
                    <a:lstStyle/>
                    <a:p>
                      <a:pPr marR="0" indent="0" algn="ctr" rtl="0">
                        <a:lnSpc>
                          <a:spcPct val="75000"/>
                        </a:lnSpc>
                        <a:spcBef>
                          <a:spcPts val="0"/>
                        </a:spcBef>
                        <a:spcAft>
                          <a:spcPts val="0"/>
                        </a:spcAft>
                      </a:pPr>
                      <a:r>
                        <a:rPr lang="ru-RU" sz="2200" b="1" kern="1400">
                          <a:solidFill>
                            <a:srgbClr val="000080"/>
                          </a:solidFill>
                          <a:effectLst/>
                          <a:latin typeface="Comic Sans MS"/>
                        </a:rPr>
                        <a:t>2</a:t>
                      </a:r>
                      <a:endParaRPr lang="ru-RU" sz="1000" kern="1400">
                        <a:solidFill>
                          <a:srgbClr val="000000"/>
                        </a:solidFill>
                        <a:effectLst/>
                        <a:latin typeface="Calibri"/>
                      </a:endParaRPr>
                    </a:p>
                  </a:txBody>
                  <a:tcPr marL="35940" marR="35940" marT="35940" marB="35940">
                    <a:lnL w="12700" cap="flat" cmpd="sng" algn="ctr">
                      <a:solidFill>
                        <a:srgbClr val="FF6600"/>
                      </a:solidFill>
                      <a:prstDash val="solid"/>
                      <a:round/>
                      <a:headEnd type="none" w="med" len="med"/>
                      <a:tailEnd type="none" w="med" len="med"/>
                    </a:lnL>
                    <a:lnR>
                      <a:noFill/>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marR="0" indent="0" algn="ctr" rtl="0">
                        <a:lnSpc>
                          <a:spcPct val="75000"/>
                        </a:lnSpc>
                        <a:spcBef>
                          <a:spcPts val="0"/>
                        </a:spcBef>
                        <a:spcAft>
                          <a:spcPts val="0"/>
                        </a:spcAft>
                      </a:pPr>
                      <a:r>
                        <a:rPr lang="ru-RU" sz="2200" b="1" kern="1400" dirty="0">
                          <a:solidFill>
                            <a:srgbClr val="000080"/>
                          </a:solidFill>
                          <a:effectLst/>
                          <a:latin typeface="Comic Sans MS"/>
                        </a:rPr>
                        <a:t>Увеличивали</a:t>
                      </a:r>
                      <a:endParaRPr lang="ru-RU" sz="1000" kern="1400" dirty="0">
                        <a:solidFill>
                          <a:srgbClr val="000000"/>
                        </a:solidFill>
                        <a:effectLst/>
                        <a:latin typeface="Calibri"/>
                      </a:endParaRPr>
                    </a:p>
                  </a:txBody>
                  <a:tcPr marL="35940" marR="35940" marT="35940" marB="35940">
                    <a:lnL>
                      <a:noFill/>
                    </a:lnL>
                    <a:lnR>
                      <a:noFill/>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marR="0" indent="0" algn="ctr" rtl="0">
                        <a:lnSpc>
                          <a:spcPct val="75000"/>
                        </a:lnSpc>
                        <a:spcBef>
                          <a:spcPts val="0"/>
                        </a:spcBef>
                        <a:spcAft>
                          <a:spcPts val="0"/>
                        </a:spcAft>
                      </a:pPr>
                      <a:r>
                        <a:rPr lang="ru-RU" sz="2200" b="1" kern="1400" dirty="0">
                          <a:solidFill>
                            <a:srgbClr val="000080"/>
                          </a:solidFill>
                          <a:effectLst/>
                          <a:latin typeface="Comic Sans MS"/>
                        </a:rPr>
                        <a:t>1,6; 1,0; О,5</a:t>
                      </a:r>
                      <a:endParaRPr lang="ru-RU" sz="1000" kern="1400" dirty="0">
                        <a:solidFill>
                          <a:srgbClr val="000000"/>
                        </a:solidFill>
                        <a:effectLst/>
                        <a:latin typeface="Calibri"/>
                      </a:endParaRPr>
                    </a:p>
                  </a:txBody>
                  <a:tcPr marL="35940" marR="35940" marT="35940" marB="35940">
                    <a:lnL>
                      <a:noFill/>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sp>
        <p:nvSpPr>
          <p:cNvPr id="5" name="Control 1"/>
          <p:cNvSpPr>
            <a:spLocks noChangeArrowheads="1" noChangeShapeType="1"/>
          </p:cNvSpPr>
          <p:nvPr/>
        </p:nvSpPr>
        <p:spPr bwMode="auto">
          <a:xfrm>
            <a:off x="8228013" y="7905750"/>
            <a:ext cx="6281737" cy="19081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ru-RU"/>
          </a:p>
        </p:txBody>
      </p:sp>
    </p:spTree>
    <p:extLst>
      <p:ext uri="{BB962C8B-B14F-4D97-AF65-F5344CB8AC3E}">
        <p14:creationId xmlns:p14="http://schemas.microsoft.com/office/powerpoint/2010/main" val="2808513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8640" y="625781"/>
            <a:ext cx="6172200" cy="8266699"/>
          </a:xfrm>
        </p:spPr>
        <p:txBody>
          <a:bodyPr>
            <a:normAutofit lnSpcReduction="10000"/>
          </a:bodyPr>
          <a:lstStyle/>
          <a:p>
            <a:pPr marL="0" marR="0" indent="0" algn="ctr">
              <a:spcBef>
                <a:spcPts val="0"/>
              </a:spcBef>
              <a:buNone/>
            </a:pPr>
            <a:r>
              <a:rPr lang="ru-RU" b="1" kern="1400" dirty="0">
                <a:solidFill>
                  <a:srgbClr val="C00000"/>
                </a:solidFill>
                <a:latin typeface="Comic Sans MS"/>
              </a:rPr>
              <a:t>План проведения </a:t>
            </a:r>
            <a:endParaRPr lang="ru-RU" sz="900" kern="1400" dirty="0">
              <a:solidFill>
                <a:srgbClr val="000000"/>
              </a:solidFill>
            </a:endParaRPr>
          </a:p>
          <a:p>
            <a:pPr marL="0" marR="0" indent="0" algn="ctr">
              <a:spcBef>
                <a:spcPts val="0"/>
              </a:spcBef>
              <a:buNone/>
            </a:pPr>
            <a:r>
              <a:rPr lang="ru-RU" b="1" kern="1400" dirty="0">
                <a:solidFill>
                  <a:srgbClr val="C00000"/>
                </a:solidFill>
                <a:latin typeface="Comic Sans MS"/>
              </a:rPr>
              <a:t>физических измерений</a:t>
            </a:r>
            <a:endParaRPr lang="ru-RU" sz="900" kern="1400" dirty="0">
              <a:solidFill>
                <a:srgbClr val="000000"/>
              </a:solidFill>
            </a:endParaRPr>
          </a:p>
          <a:p>
            <a:pPr marL="0" indent="0">
              <a:spcBef>
                <a:spcPts val="0"/>
              </a:spcBef>
              <a:buNone/>
            </a:pPr>
            <a:r>
              <a:rPr lang="ru-RU" kern="1400" dirty="0">
                <a:solidFill>
                  <a:srgbClr val="003380"/>
                </a:solidFill>
                <a:latin typeface="Comic Sans MS"/>
              </a:rPr>
              <a:t>1.</a:t>
            </a:r>
            <a:r>
              <a:rPr lang="ru-RU" sz="900" kern="1400" dirty="0">
                <a:solidFill>
                  <a:srgbClr val="000000"/>
                </a:solidFill>
              </a:rPr>
              <a:t> </a:t>
            </a:r>
            <a:r>
              <a:rPr lang="ru-RU" b="1" kern="1400" dirty="0">
                <a:solidFill>
                  <a:srgbClr val="003380"/>
                </a:solidFill>
                <a:latin typeface="Comic Sans MS"/>
              </a:rPr>
              <a:t>Определять цену деления и пределы измерения прибора</a:t>
            </a:r>
            <a:endParaRPr lang="ru-RU" sz="900" kern="1400" dirty="0">
              <a:solidFill>
                <a:srgbClr val="000000"/>
              </a:solidFill>
            </a:endParaRPr>
          </a:p>
          <a:p>
            <a:pPr marL="0" indent="0">
              <a:spcBef>
                <a:spcPts val="0"/>
              </a:spcBef>
              <a:buNone/>
            </a:pPr>
            <a:r>
              <a:rPr lang="ru-RU" kern="1400" dirty="0">
                <a:solidFill>
                  <a:srgbClr val="003380"/>
                </a:solidFill>
                <a:latin typeface="Comic Sans MS"/>
              </a:rPr>
              <a:t>2.</a:t>
            </a:r>
            <a:r>
              <a:rPr lang="ru-RU" sz="900" kern="1400" dirty="0">
                <a:solidFill>
                  <a:srgbClr val="000000"/>
                </a:solidFill>
              </a:rPr>
              <a:t> </a:t>
            </a:r>
            <a:r>
              <a:rPr lang="ru-RU" b="1" kern="1400" dirty="0">
                <a:solidFill>
                  <a:srgbClr val="003380"/>
                </a:solidFill>
                <a:latin typeface="Comic Sans MS"/>
              </a:rPr>
              <a:t>Определять абсолютную погрешность измерения прибора</a:t>
            </a:r>
            <a:endParaRPr lang="ru-RU" sz="900" kern="1400" dirty="0">
              <a:solidFill>
                <a:srgbClr val="000000"/>
              </a:solidFill>
            </a:endParaRPr>
          </a:p>
          <a:p>
            <a:pPr marL="0" indent="0">
              <a:spcBef>
                <a:spcPts val="0"/>
              </a:spcBef>
              <a:buNone/>
            </a:pPr>
            <a:r>
              <a:rPr lang="ru-RU" kern="1400" dirty="0">
                <a:solidFill>
                  <a:srgbClr val="003380"/>
                </a:solidFill>
                <a:latin typeface="Comic Sans MS"/>
              </a:rPr>
              <a:t>3.</a:t>
            </a:r>
            <a:r>
              <a:rPr lang="ru-RU" sz="900" kern="1400" dirty="0">
                <a:solidFill>
                  <a:srgbClr val="000000"/>
                </a:solidFill>
              </a:rPr>
              <a:t> </a:t>
            </a:r>
            <a:r>
              <a:rPr lang="ru-RU" b="1" kern="1400" dirty="0">
                <a:solidFill>
                  <a:srgbClr val="003380"/>
                </a:solidFill>
                <a:latin typeface="Comic Sans MS"/>
              </a:rPr>
              <a:t>Отбирать нужный прибор и правильно включить его в установку</a:t>
            </a:r>
            <a:endParaRPr lang="ru-RU" sz="900" kern="1400" dirty="0">
              <a:solidFill>
                <a:srgbClr val="000000"/>
              </a:solidFill>
            </a:endParaRPr>
          </a:p>
          <a:p>
            <a:pPr marL="0" indent="0">
              <a:spcBef>
                <a:spcPts val="0"/>
              </a:spcBef>
              <a:buNone/>
            </a:pPr>
            <a:r>
              <a:rPr lang="ru-RU" kern="1400" dirty="0">
                <a:solidFill>
                  <a:srgbClr val="003380"/>
                </a:solidFill>
                <a:latin typeface="Comic Sans MS"/>
              </a:rPr>
              <a:t>4.</a:t>
            </a:r>
            <a:r>
              <a:rPr lang="ru-RU" sz="900" kern="1400" dirty="0">
                <a:solidFill>
                  <a:srgbClr val="000000"/>
                </a:solidFill>
              </a:rPr>
              <a:t> </a:t>
            </a:r>
            <a:r>
              <a:rPr lang="ru-RU" b="1" kern="1400" dirty="0">
                <a:solidFill>
                  <a:srgbClr val="003380"/>
                </a:solidFill>
                <a:latin typeface="Comic Sans MS"/>
              </a:rPr>
              <a:t>Снимать показания прибора и записывать их с учетом абсолютной погрешности измерения</a:t>
            </a:r>
            <a:endParaRPr lang="ru-RU" sz="900" kern="1400" dirty="0">
              <a:solidFill>
                <a:srgbClr val="000000"/>
              </a:solidFill>
            </a:endParaRPr>
          </a:p>
          <a:p>
            <a:pPr marL="0" indent="0">
              <a:spcBef>
                <a:spcPts val="0"/>
              </a:spcBef>
              <a:buNone/>
            </a:pPr>
            <a:r>
              <a:rPr lang="ru-RU" kern="1400" dirty="0">
                <a:solidFill>
                  <a:srgbClr val="003380"/>
                </a:solidFill>
                <a:latin typeface="Comic Sans MS"/>
              </a:rPr>
              <a:t>5.</a:t>
            </a:r>
            <a:r>
              <a:rPr lang="ru-RU" sz="900" kern="1400" dirty="0">
                <a:solidFill>
                  <a:srgbClr val="000000"/>
                </a:solidFill>
              </a:rPr>
              <a:t> </a:t>
            </a:r>
            <a:r>
              <a:rPr lang="ru-RU" b="1" kern="1400" dirty="0">
                <a:solidFill>
                  <a:srgbClr val="003380"/>
                </a:solidFill>
                <a:latin typeface="Comic Sans MS"/>
              </a:rPr>
              <a:t>Определять относительную погрешность измерений</a:t>
            </a:r>
            <a:endParaRPr lang="ru-RU" sz="900" kern="1400" dirty="0">
              <a:solidFill>
                <a:srgbClr val="000000"/>
              </a:solidFill>
            </a:endParaRPr>
          </a:p>
          <a:p>
            <a:pPr marL="0" indent="0">
              <a:spcBef>
                <a:spcPts val="0"/>
              </a:spcBef>
            </a:pPr>
            <a:r>
              <a:rPr lang="ru-RU" sz="900" kern="1400" dirty="0">
                <a:solidFill>
                  <a:srgbClr val="000000"/>
                </a:solidFill>
              </a:rPr>
              <a:t> </a:t>
            </a:r>
          </a:p>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68760" cy="103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858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32" y="4605"/>
            <a:ext cx="1295993" cy="132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88640" y="1331640"/>
            <a:ext cx="6480720" cy="7203190"/>
          </a:xfrm>
          <a:prstGeom prst="rect">
            <a:avLst/>
          </a:prstGeom>
        </p:spPr>
        <p:txBody>
          <a:bodyPr wrap="square">
            <a:spAutoFit/>
          </a:bodyPr>
          <a:lstStyle/>
          <a:p>
            <a:pPr algn="ctr">
              <a:lnSpc>
                <a:spcPct val="75000"/>
              </a:lnSpc>
              <a:spcAft>
                <a:spcPts val="600"/>
              </a:spcAft>
            </a:pPr>
            <a:r>
              <a:rPr lang="ru-RU" sz="3200" b="1" kern="1400" dirty="0">
                <a:solidFill>
                  <a:srgbClr val="C00000"/>
                </a:solidFill>
                <a:latin typeface="Comic Sans MS"/>
              </a:rPr>
              <a:t>План рассказа </a:t>
            </a:r>
            <a:endParaRPr lang="ru-RU" sz="3200" kern="1400" dirty="0">
              <a:solidFill>
                <a:srgbClr val="000000"/>
              </a:solidFill>
            </a:endParaRPr>
          </a:p>
          <a:p>
            <a:pPr algn="ctr">
              <a:lnSpc>
                <a:spcPct val="75000"/>
              </a:lnSpc>
              <a:spcAft>
                <a:spcPts val="600"/>
              </a:spcAft>
            </a:pPr>
            <a:r>
              <a:rPr lang="ru-RU" sz="3200" b="1" kern="1400" dirty="0">
                <a:solidFill>
                  <a:srgbClr val="C00000"/>
                </a:solidFill>
                <a:latin typeface="Comic Sans MS"/>
              </a:rPr>
              <a:t>о физической величине</a:t>
            </a:r>
            <a:endParaRPr lang="ru-RU" sz="3200" kern="1400" dirty="0">
              <a:solidFill>
                <a:srgbClr val="000000"/>
              </a:solidFill>
            </a:endParaRPr>
          </a:p>
          <a:p>
            <a:pPr marL="536702" indent="-536702">
              <a:lnSpc>
                <a:spcPct val="75000"/>
              </a:lnSpc>
              <a:spcAft>
                <a:spcPts val="600"/>
              </a:spcAft>
            </a:pPr>
            <a:r>
              <a:rPr lang="ru-RU" sz="3200" kern="1400" dirty="0">
                <a:solidFill>
                  <a:srgbClr val="003380"/>
                </a:solidFill>
                <a:latin typeface="Comic Sans MS"/>
              </a:rPr>
              <a:t>1.</a:t>
            </a:r>
            <a:r>
              <a:rPr lang="ru-RU" sz="3200" kern="1400" dirty="0">
                <a:solidFill>
                  <a:srgbClr val="000000"/>
                </a:solidFill>
              </a:rPr>
              <a:t> </a:t>
            </a:r>
            <a:r>
              <a:rPr lang="ru-RU" sz="3200" b="1" kern="1400" dirty="0">
                <a:solidFill>
                  <a:srgbClr val="003380"/>
                </a:solidFill>
                <a:latin typeface="Comic Sans MS"/>
              </a:rPr>
              <a:t>Наименование величины и ее условное обозначение</a:t>
            </a:r>
            <a:endParaRPr lang="ru-RU" sz="3200" kern="1400" dirty="0">
              <a:solidFill>
                <a:srgbClr val="000000"/>
              </a:solidFill>
            </a:endParaRPr>
          </a:p>
          <a:p>
            <a:pPr marL="536702" indent="-536702">
              <a:lnSpc>
                <a:spcPct val="75000"/>
              </a:lnSpc>
              <a:spcAft>
                <a:spcPts val="600"/>
              </a:spcAft>
            </a:pPr>
            <a:r>
              <a:rPr lang="ru-RU" sz="3200" kern="1400" dirty="0">
                <a:solidFill>
                  <a:srgbClr val="003380"/>
                </a:solidFill>
                <a:latin typeface="Comic Sans MS"/>
              </a:rPr>
              <a:t>2.</a:t>
            </a:r>
            <a:r>
              <a:rPr lang="ru-RU" sz="3200" kern="1400" dirty="0">
                <a:solidFill>
                  <a:srgbClr val="000000"/>
                </a:solidFill>
              </a:rPr>
              <a:t> </a:t>
            </a:r>
            <a:r>
              <a:rPr lang="ru-RU" sz="3200" b="1" kern="1400" dirty="0">
                <a:solidFill>
                  <a:srgbClr val="003380"/>
                </a:solidFill>
                <a:latin typeface="Comic Sans MS"/>
              </a:rPr>
              <a:t>Характеризуемый объект (явление, свойство, процесс)</a:t>
            </a:r>
            <a:endParaRPr lang="ru-RU" sz="3200" kern="1400" dirty="0">
              <a:solidFill>
                <a:srgbClr val="000000"/>
              </a:solidFill>
            </a:endParaRPr>
          </a:p>
          <a:p>
            <a:pPr marL="536702" indent="-536702">
              <a:lnSpc>
                <a:spcPct val="75000"/>
              </a:lnSpc>
              <a:spcAft>
                <a:spcPts val="600"/>
              </a:spcAft>
            </a:pPr>
            <a:r>
              <a:rPr lang="ru-RU" sz="3200" kern="1400" dirty="0">
                <a:solidFill>
                  <a:srgbClr val="003380"/>
                </a:solidFill>
                <a:latin typeface="Comic Sans MS"/>
              </a:rPr>
              <a:t>3.</a:t>
            </a:r>
            <a:r>
              <a:rPr lang="ru-RU" sz="3200" kern="1400" dirty="0">
                <a:solidFill>
                  <a:srgbClr val="000000"/>
                </a:solidFill>
              </a:rPr>
              <a:t> </a:t>
            </a:r>
            <a:r>
              <a:rPr lang="ru-RU" sz="3200" b="1" kern="1400" dirty="0">
                <a:solidFill>
                  <a:srgbClr val="003380"/>
                </a:solidFill>
                <a:latin typeface="Comic Sans MS"/>
              </a:rPr>
              <a:t>Определение, характерные признаки</a:t>
            </a:r>
            <a:endParaRPr lang="ru-RU" sz="3200" kern="1400" dirty="0">
              <a:solidFill>
                <a:srgbClr val="000000"/>
              </a:solidFill>
            </a:endParaRPr>
          </a:p>
          <a:p>
            <a:pPr marL="536702" indent="-536702">
              <a:lnSpc>
                <a:spcPct val="75000"/>
              </a:lnSpc>
              <a:spcAft>
                <a:spcPts val="600"/>
              </a:spcAft>
            </a:pPr>
            <a:r>
              <a:rPr lang="ru-RU" sz="3200" kern="1400" dirty="0">
                <a:solidFill>
                  <a:srgbClr val="003380"/>
                </a:solidFill>
                <a:latin typeface="Comic Sans MS"/>
              </a:rPr>
              <a:t>4.</a:t>
            </a:r>
            <a:r>
              <a:rPr lang="ru-RU" sz="3200" kern="1400" dirty="0">
                <a:solidFill>
                  <a:srgbClr val="000000"/>
                </a:solidFill>
              </a:rPr>
              <a:t> </a:t>
            </a:r>
            <a:r>
              <a:rPr lang="ru-RU" sz="3200" b="1" kern="1400" dirty="0">
                <a:solidFill>
                  <a:srgbClr val="003380"/>
                </a:solidFill>
                <a:latin typeface="Comic Sans MS"/>
              </a:rPr>
              <a:t>Формула, связывающая данную величину с другими</a:t>
            </a:r>
            <a:endParaRPr lang="ru-RU" sz="3200" kern="1400" dirty="0">
              <a:solidFill>
                <a:srgbClr val="000000"/>
              </a:solidFill>
            </a:endParaRPr>
          </a:p>
          <a:p>
            <a:pPr marL="536702" indent="-536702">
              <a:lnSpc>
                <a:spcPct val="75000"/>
              </a:lnSpc>
              <a:spcAft>
                <a:spcPts val="600"/>
              </a:spcAft>
            </a:pPr>
            <a:r>
              <a:rPr lang="ru-RU" sz="3200" kern="1400" dirty="0">
                <a:solidFill>
                  <a:srgbClr val="003380"/>
                </a:solidFill>
                <a:latin typeface="Comic Sans MS"/>
              </a:rPr>
              <a:t>5.</a:t>
            </a:r>
            <a:r>
              <a:rPr lang="ru-RU" sz="3200" kern="1400" dirty="0">
                <a:solidFill>
                  <a:srgbClr val="000000"/>
                </a:solidFill>
              </a:rPr>
              <a:t> </a:t>
            </a:r>
            <a:r>
              <a:rPr lang="ru-RU" sz="3200" b="1" kern="1400" dirty="0">
                <a:solidFill>
                  <a:srgbClr val="003380"/>
                </a:solidFill>
                <a:latin typeface="Comic Sans MS"/>
              </a:rPr>
              <a:t>Единица величины в СИ и её обозначение</a:t>
            </a:r>
            <a:endParaRPr lang="ru-RU" sz="3200" kern="1400" dirty="0">
              <a:solidFill>
                <a:srgbClr val="000000"/>
              </a:solidFill>
            </a:endParaRPr>
          </a:p>
          <a:p>
            <a:pPr marL="536702" indent="-536702">
              <a:lnSpc>
                <a:spcPct val="75000"/>
              </a:lnSpc>
              <a:spcAft>
                <a:spcPts val="600"/>
              </a:spcAft>
            </a:pPr>
            <a:r>
              <a:rPr lang="ru-RU" sz="3200" kern="1400" dirty="0">
                <a:solidFill>
                  <a:srgbClr val="003380"/>
                </a:solidFill>
                <a:latin typeface="Comic Sans MS"/>
              </a:rPr>
              <a:t>6.</a:t>
            </a:r>
            <a:r>
              <a:rPr lang="ru-RU" sz="3200" kern="1400" dirty="0">
                <a:solidFill>
                  <a:srgbClr val="000000"/>
                </a:solidFill>
              </a:rPr>
              <a:t> </a:t>
            </a:r>
            <a:r>
              <a:rPr lang="ru-RU" sz="3200" b="1" kern="1400" dirty="0">
                <a:solidFill>
                  <a:srgbClr val="003380"/>
                </a:solidFill>
                <a:latin typeface="Comic Sans MS"/>
              </a:rPr>
              <a:t>Способы измерения величины</a:t>
            </a:r>
            <a:endParaRPr lang="ru-RU" sz="3200" kern="1400" dirty="0">
              <a:solidFill>
                <a:srgbClr val="000000"/>
              </a:solidFill>
            </a:endParaRPr>
          </a:p>
          <a:p>
            <a:pPr>
              <a:lnSpc>
                <a:spcPct val="119000"/>
              </a:lnSpc>
              <a:spcAft>
                <a:spcPts val="600"/>
              </a:spcAft>
            </a:pPr>
            <a:r>
              <a:rPr lang="ru-RU" sz="3200" kern="1400" dirty="0">
                <a:solidFill>
                  <a:srgbClr val="000000"/>
                </a:solidFill>
              </a:rPr>
              <a:t> </a:t>
            </a:r>
          </a:p>
        </p:txBody>
      </p:sp>
    </p:spTree>
    <p:extLst>
      <p:ext uri="{BB962C8B-B14F-4D97-AF65-F5344CB8AC3E}">
        <p14:creationId xmlns:p14="http://schemas.microsoft.com/office/powerpoint/2010/main" val="3847995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0648" y="1043608"/>
            <a:ext cx="6172200" cy="7920879"/>
          </a:xfrm>
        </p:spPr>
        <p:txBody>
          <a:bodyPr>
            <a:normAutofit/>
          </a:bodyPr>
          <a:lstStyle/>
          <a:p>
            <a:pPr marL="0" marR="0" indent="0" algn="ctr">
              <a:lnSpc>
                <a:spcPct val="75000"/>
              </a:lnSpc>
              <a:spcBef>
                <a:spcPts val="0"/>
              </a:spcBef>
              <a:spcAft>
                <a:spcPts val="0"/>
              </a:spcAft>
            </a:pPr>
            <a:endParaRPr lang="ru-RU" sz="1050" kern="1400" dirty="0">
              <a:solidFill>
                <a:srgbClr val="000000"/>
              </a:solidFill>
            </a:endParaRPr>
          </a:p>
          <a:p>
            <a:pPr marL="0" marR="0" indent="0" algn="ctr">
              <a:lnSpc>
                <a:spcPct val="75000"/>
              </a:lnSpc>
              <a:spcBef>
                <a:spcPts val="0"/>
              </a:spcBef>
              <a:spcAft>
                <a:spcPts val="0"/>
              </a:spcAft>
              <a:buNone/>
            </a:pPr>
            <a:r>
              <a:rPr lang="ru-RU" sz="2600" b="1" kern="1400" dirty="0" smtClean="0">
                <a:solidFill>
                  <a:srgbClr val="C00000"/>
                </a:solidFill>
                <a:effectLst/>
                <a:latin typeface="Comic Sans MS" pitchFamily="66" charset="0"/>
              </a:rPr>
              <a:t>Образец проведения </a:t>
            </a:r>
            <a:endParaRPr lang="ru-RU" sz="2600" kern="1400" dirty="0">
              <a:solidFill>
                <a:srgbClr val="000000"/>
              </a:solidFill>
              <a:latin typeface="Comic Sans MS" pitchFamily="66" charset="0"/>
            </a:endParaRPr>
          </a:p>
          <a:p>
            <a:pPr marL="0" marR="0" indent="0" algn="ctr">
              <a:lnSpc>
                <a:spcPct val="75000"/>
              </a:lnSpc>
              <a:spcBef>
                <a:spcPts val="0"/>
              </a:spcBef>
              <a:spcAft>
                <a:spcPts val="0"/>
              </a:spcAft>
              <a:buNone/>
            </a:pPr>
            <a:r>
              <a:rPr lang="ru-RU" sz="2600" b="1" kern="1400" dirty="0" smtClean="0">
                <a:solidFill>
                  <a:srgbClr val="C00000"/>
                </a:solidFill>
                <a:effectLst/>
                <a:latin typeface="Comic Sans MS" pitchFamily="66" charset="0"/>
              </a:rPr>
              <a:t>физических измерений</a:t>
            </a:r>
            <a:endParaRPr lang="ru-RU" sz="2600" kern="1400" dirty="0">
              <a:solidFill>
                <a:srgbClr val="000000"/>
              </a:solidFill>
              <a:latin typeface="Comic Sans MS" pitchFamily="66" charset="0"/>
            </a:endParaRPr>
          </a:p>
          <a:p>
            <a:pPr marL="0" indent="0">
              <a:spcBef>
                <a:spcPts val="0"/>
              </a:spcBef>
              <a:buNone/>
            </a:pPr>
            <a:r>
              <a:rPr lang="ru-RU" sz="2400" kern="1400" dirty="0" smtClean="0">
                <a:solidFill>
                  <a:srgbClr val="000080"/>
                </a:solidFill>
                <a:effectLst/>
                <a:latin typeface="Comic Sans MS" pitchFamily="66" charset="0"/>
              </a:rPr>
              <a:t>1.</a:t>
            </a:r>
            <a:r>
              <a:rPr lang="ru-RU" sz="2400" kern="1400" dirty="0">
                <a:solidFill>
                  <a:srgbClr val="000000"/>
                </a:solidFill>
                <a:latin typeface="Comic Sans MS" pitchFamily="66" charset="0"/>
              </a:rPr>
              <a:t> </a:t>
            </a:r>
            <a:r>
              <a:rPr lang="ru-RU" sz="2400" b="1" kern="1400" dirty="0" smtClean="0">
                <a:solidFill>
                  <a:srgbClr val="C04D00"/>
                </a:solidFill>
                <a:effectLst/>
                <a:latin typeface="Comic Sans MS" pitchFamily="66" charset="0"/>
              </a:rPr>
              <a:t>Цена деления амперметра </a:t>
            </a:r>
            <a:r>
              <a:rPr lang="ru-RU" sz="2400" b="1" kern="1400" dirty="0" smtClean="0">
                <a:solidFill>
                  <a:srgbClr val="000080"/>
                </a:solidFill>
                <a:effectLst/>
                <a:latin typeface="Comic Sans MS" pitchFamily="66" charset="0"/>
              </a:rPr>
              <a:t>- физического прибора для измерения силы тока в электрической цепи: 0,2А; </a:t>
            </a:r>
            <a:r>
              <a:rPr lang="ru-RU" sz="2400" b="1" kern="1400" dirty="0" smtClean="0">
                <a:solidFill>
                  <a:srgbClr val="C04D00"/>
                </a:solidFill>
                <a:effectLst/>
                <a:latin typeface="Comic Sans MS" pitchFamily="66" charset="0"/>
              </a:rPr>
              <a:t>предел измерения </a:t>
            </a:r>
          </a:p>
          <a:p>
            <a:pPr marL="0" indent="0">
              <a:spcBef>
                <a:spcPts val="0"/>
              </a:spcBef>
              <a:buNone/>
            </a:pPr>
            <a:r>
              <a:rPr lang="ru-RU" sz="2400" b="1" kern="1400" dirty="0" smtClean="0">
                <a:solidFill>
                  <a:srgbClr val="C04D00"/>
                </a:solidFill>
                <a:effectLst/>
                <a:latin typeface="Comic Sans MS" pitchFamily="66" charset="0"/>
              </a:rPr>
              <a:t>амперметра</a:t>
            </a:r>
            <a:r>
              <a:rPr lang="ru-RU" sz="2400" b="1" kern="1400" dirty="0" smtClean="0">
                <a:solidFill>
                  <a:srgbClr val="000080"/>
                </a:solidFill>
                <a:effectLst/>
                <a:latin typeface="Comic Sans MS" pitchFamily="66" charset="0"/>
              </a:rPr>
              <a:t> - от 0 до 10А.</a:t>
            </a:r>
          </a:p>
          <a:p>
            <a:pPr marL="0" indent="0">
              <a:spcBef>
                <a:spcPts val="0"/>
              </a:spcBef>
              <a:buNone/>
            </a:pPr>
            <a:endParaRPr lang="ru-RU" sz="2400" b="1" kern="1400" dirty="0">
              <a:solidFill>
                <a:srgbClr val="000080"/>
              </a:solidFill>
              <a:latin typeface="Comic Sans MS" pitchFamily="66" charset="0"/>
            </a:endParaRPr>
          </a:p>
          <a:p>
            <a:pPr marL="0" indent="0">
              <a:spcBef>
                <a:spcPts val="0"/>
              </a:spcBef>
              <a:buNone/>
            </a:pPr>
            <a:endParaRPr lang="ru-RU" sz="2400" kern="1400" dirty="0">
              <a:solidFill>
                <a:srgbClr val="000000"/>
              </a:solidFill>
              <a:latin typeface="Comic Sans MS" pitchFamily="66" charset="0"/>
            </a:endParaRPr>
          </a:p>
          <a:p>
            <a:pPr marL="0" indent="0">
              <a:spcBef>
                <a:spcPts val="0"/>
              </a:spcBef>
              <a:buNone/>
            </a:pPr>
            <a:r>
              <a:rPr lang="ru-RU" sz="2400" kern="1400" dirty="0" smtClean="0">
                <a:solidFill>
                  <a:srgbClr val="000080"/>
                </a:solidFill>
                <a:effectLst/>
                <a:latin typeface="Comic Sans MS" pitchFamily="66" charset="0"/>
              </a:rPr>
              <a:t>2.</a:t>
            </a:r>
            <a:r>
              <a:rPr lang="ru-RU" sz="2400" kern="1400" dirty="0">
                <a:solidFill>
                  <a:srgbClr val="000000"/>
                </a:solidFill>
                <a:latin typeface="Comic Sans MS" pitchFamily="66" charset="0"/>
              </a:rPr>
              <a:t> </a:t>
            </a:r>
            <a:r>
              <a:rPr lang="ru-RU" sz="2400" b="1" kern="1400" dirty="0" smtClean="0">
                <a:solidFill>
                  <a:srgbClr val="C04D00"/>
                </a:solidFill>
                <a:effectLst/>
                <a:latin typeface="Comic Sans MS" pitchFamily="66" charset="0"/>
              </a:rPr>
              <a:t>Абсолютная погрешность амперметра</a:t>
            </a:r>
            <a:r>
              <a:rPr lang="ru-RU" sz="2400" b="1" kern="1400" dirty="0" smtClean="0">
                <a:solidFill>
                  <a:srgbClr val="000080"/>
                </a:solidFill>
                <a:effectLst/>
                <a:latin typeface="Comic Sans MS" pitchFamily="66" charset="0"/>
              </a:rPr>
              <a:t>:</a:t>
            </a:r>
          </a:p>
          <a:p>
            <a:pPr marL="0" indent="0">
              <a:spcBef>
                <a:spcPts val="0"/>
              </a:spcBef>
              <a:buNone/>
            </a:pPr>
            <a:endParaRPr lang="ru-RU" sz="2400" b="1" kern="1400" dirty="0">
              <a:solidFill>
                <a:srgbClr val="000080"/>
              </a:solidFill>
              <a:latin typeface="Comic Sans MS" pitchFamily="66" charset="0"/>
            </a:endParaRPr>
          </a:p>
          <a:p>
            <a:pPr marL="0" indent="0">
              <a:spcBef>
                <a:spcPts val="0"/>
              </a:spcBef>
              <a:buNone/>
            </a:pPr>
            <a:r>
              <a:rPr lang="ru-RU" sz="2400" b="1" kern="1400" dirty="0" smtClean="0">
                <a:solidFill>
                  <a:srgbClr val="000080"/>
                </a:solidFill>
                <a:effectLst/>
                <a:latin typeface="Comic Sans MS" pitchFamily="66" charset="0"/>
              </a:rPr>
              <a:t>3. Амперметр соединяется в электрическую цепь последовательно.</a:t>
            </a:r>
            <a:endParaRPr lang="ru-RU" sz="2400" kern="1400" dirty="0">
              <a:solidFill>
                <a:srgbClr val="000000"/>
              </a:solidFill>
              <a:latin typeface="Comic Sans MS" pitchFamily="66" charset="0"/>
            </a:endParaRPr>
          </a:p>
          <a:p>
            <a:pPr marL="0" indent="0">
              <a:spcBef>
                <a:spcPts val="0"/>
              </a:spcBef>
              <a:buNone/>
            </a:pPr>
            <a:r>
              <a:rPr lang="ru-RU" sz="2400" b="1" kern="1400" dirty="0" smtClean="0">
                <a:solidFill>
                  <a:srgbClr val="000080"/>
                </a:solidFill>
                <a:effectLst/>
                <a:latin typeface="Comic Sans MS" pitchFamily="66" charset="0"/>
              </a:rPr>
              <a:t>4. При показании  амперметра 4,2А с учетом абсолютной погрешности прибора силу тока в электрической цепи записывают результат измерения:</a:t>
            </a:r>
            <a:endParaRPr lang="ru-RU" sz="2400" kern="1400" dirty="0">
              <a:solidFill>
                <a:srgbClr val="000000"/>
              </a:solidFill>
              <a:latin typeface="Comic Sans MS" pitchFamily="66" charset="0"/>
            </a:endParaRPr>
          </a:p>
          <a:p>
            <a:pPr marL="0" indent="0">
              <a:buNone/>
            </a:pP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3" y="1"/>
            <a:ext cx="1586467" cy="131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143" y="2987824"/>
            <a:ext cx="182293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036" y="4928994"/>
            <a:ext cx="2561124" cy="47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3342" y="7976016"/>
            <a:ext cx="2883850" cy="41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92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2656" y="251520"/>
            <a:ext cx="6336704" cy="8640960"/>
          </a:xfrm>
        </p:spPr>
        <p:txBody>
          <a:bodyPr>
            <a:normAutofit/>
          </a:bodyPr>
          <a:lstStyle/>
          <a:p>
            <a:pPr marL="0" indent="0">
              <a:lnSpc>
                <a:spcPts val="2500"/>
              </a:lnSpc>
              <a:spcBef>
                <a:spcPts val="0"/>
              </a:spcBef>
              <a:buNone/>
            </a:pPr>
            <a:r>
              <a:rPr lang="ru-RU" b="1" kern="1400" dirty="0" smtClean="0">
                <a:solidFill>
                  <a:srgbClr val="000080"/>
                </a:solidFill>
                <a:effectLst/>
                <a:latin typeface="Comic Sans MS"/>
              </a:rPr>
              <a:t>5. </a:t>
            </a:r>
            <a:r>
              <a:rPr lang="ru-RU" sz="2400" b="1" kern="1400" dirty="0" smtClean="0">
                <a:solidFill>
                  <a:srgbClr val="C04D00"/>
                </a:solidFill>
                <a:effectLst/>
                <a:latin typeface="Comic Sans MS" pitchFamily="66" charset="0"/>
              </a:rPr>
              <a:t>Относительная погрешность измерения силы тока </a:t>
            </a:r>
            <a:r>
              <a:rPr lang="ru-RU" sz="2400" b="1" kern="1400" dirty="0" smtClean="0">
                <a:solidFill>
                  <a:srgbClr val="000080"/>
                </a:solidFill>
                <a:effectLst/>
                <a:latin typeface="Comic Sans MS" pitchFamily="66" charset="0"/>
              </a:rPr>
              <a:t>определяется формулой:</a:t>
            </a:r>
          </a:p>
          <a:p>
            <a:pPr marL="0" indent="0">
              <a:spcBef>
                <a:spcPts val="0"/>
              </a:spcBef>
              <a:buNone/>
            </a:pPr>
            <a:endParaRPr lang="ru-RU" sz="2400" kern="1400" dirty="0">
              <a:solidFill>
                <a:srgbClr val="000000"/>
              </a:solidFill>
              <a:latin typeface="Comic Sans MS" pitchFamily="66" charset="0"/>
            </a:endParaRPr>
          </a:p>
          <a:p>
            <a:pPr marL="377685" indent="-377685">
              <a:spcBef>
                <a:spcPts val="0"/>
              </a:spcBef>
            </a:pPr>
            <a:endParaRPr lang="ru-RU" sz="2400" kern="1400" dirty="0" smtClean="0">
              <a:solidFill>
                <a:srgbClr val="000000"/>
              </a:solidFill>
              <a:latin typeface="Comic Sans MS" pitchFamily="66" charset="0"/>
            </a:endParaRPr>
          </a:p>
          <a:p>
            <a:pPr marL="0" indent="0">
              <a:lnSpc>
                <a:spcPts val="2500"/>
              </a:lnSpc>
              <a:spcBef>
                <a:spcPts val="0"/>
              </a:spcBef>
              <a:buNone/>
            </a:pPr>
            <a:r>
              <a:rPr lang="ru-RU" sz="2400" b="1" kern="1400" dirty="0" smtClean="0">
                <a:solidFill>
                  <a:srgbClr val="000080"/>
                </a:solidFill>
                <a:effectLst/>
                <a:latin typeface="Comic Sans MS" pitchFamily="66" charset="0"/>
              </a:rPr>
              <a:t>Относительная погрешность измерения силы тока</a:t>
            </a:r>
            <a:endParaRPr lang="ru-RU" sz="2400" kern="1400" dirty="0">
              <a:solidFill>
                <a:srgbClr val="000000"/>
              </a:solidFill>
              <a:latin typeface="Comic Sans MS" pitchFamily="66" charset="0"/>
            </a:endParaRPr>
          </a:p>
          <a:p>
            <a:pPr marL="0" indent="0">
              <a:lnSpc>
                <a:spcPts val="2500"/>
              </a:lnSpc>
              <a:spcBef>
                <a:spcPts val="0"/>
              </a:spcBef>
              <a:buNone/>
            </a:pPr>
            <a:endParaRPr lang="ru-RU" sz="2400" b="1" kern="1400" dirty="0">
              <a:solidFill>
                <a:srgbClr val="000000"/>
              </a:solidFill>
              <a:effectLst/>
              <a:latin typeface="Comic Sans MS" pitchFamily="66" charset="0"/>
            </a:endParaRPr>
          </a:p>
          <a:p>
            <a:pPr marL="0" indent="0">
              <a:lnSpc>
                <a:spcPts val="2500"/>
              </a:lnSpc>
              <a:spcBef>
                <a:spcPts val="0"/>
              </a:spcBef>
              <a:buNone/>
            </a:pPr>
            <a:r>
              <a:rPr lang="ru-RU" sz="2400" b="1" kern="1400" dirty="0">
                <a:solidFill>
                  <a:srgbClr val="000080"/>
                </a:solidFill>
                <a:latin typeface="Comic Sans MS" pitchFamily="66" charset="0"/>
              </a:rPr>
              <a:t>З</a:t>
            </a:r>
            <a:r>
              <a:rPr lang="ru-RU" sz="2400" b="1" kern="1400" dirty="0" smtClean="0">
                <a:solidFill>
                  <a:srgbClr val="000080"/>
                </a:solidFill>
                <a:effectLst/>
                <a:latin typeface="Comic Sans MS" pitchFamily="66" charset="0"/>
              </a:rPr>
              <a:t>апись результата измерения амперметром силы тока:</a:t>
            </a:r>
            <a:endParaRPr lang="ru-RU" sz="2400" kern="1400" dirty="0">
              <a:solidFill>
                <a:srgbClr val="000000"/>
              </a:solidFill>
              <a:latin typeface="Comic Sans MS" pitchFamily="66" charset="0"/>
            </a:endParaRPr>
          </a:p>
          <a:p>
            <a:pPr marL="377685" indent="-59627">
              <a:lnSpc>
                <a:spcPts val="2500"/>
              </a:lnSpc>
              <a:spcBef>
                <a:spcPts val="0"/>
              </a:spcBef>
            </a:pPr>
            <a:endParaRPr lang="ru-RU" sz="2400" kern="1400" dirty="0" smtClean="0">
              <a:solidFill>
                <a:srgbClr val="000000"/>
              </a:solidFill>
              <a:latin typeface="Comic Sans MS" pitchFamily="66" charset="0"/>
            </a:endParaRPr>
          </a:p>
          <a:p>
            <a:pPr marL="377685" indent="-59627">
              <a:lnSpc>
                <a:spcPts val="2500"/>
              </a:lnSpc>
              <a:spcBef>
                <a:spcPts val="0"/>
              </a:spcBef>
            </a:pPr>
            <a:endParaRPr lang="ru-RU" sz="2400" kern="1400" dirty="0" smtClean="0">
              <a:solidFill>
                <a:srgbClr val="000000"/>
              </a:solidFill>
              <a:latin typeface="Comic Sans MS" pitchFamily="66" charset="0"/>
            </a:endParaRPr>
          </a:p>
          <a:p>
            <a:pPr marL="318058" indent="0">
              <a:lnSpc>
                <a:spcPts val="2500"/>
              </a:lnSpc>
              <a:spcBef>
                <a:spcPts val="0"/>
              </a:spcBef>
              <a:buNone/>
            </a:pPr>
            <a:endParaRPr lang="ru-RU" sz="2400" kern="1400" dirty="0">
              <a:solidFill>
                <a:srgbClr val="000000"/>
              </a:solidFill>
              <a:latin typeface="Comic Sans MS" pitchFamily="66" charset="0"/>
            </a:endParaRPr>
          </a:p>
          <a:p>
            <a:pPr marL="0" marR="0" indent="0" algn="ctr">
              <a:lnSpc>
                <a:spcPts val="2500"/>
              </a:lnSpc>
              <a:spcBef>
                <a:spcPts val="0"/>
              </a:spcBef>
              <a:spcAft>
                <a:spcPts val="0"/>
              </a:spcAft>
              <a:buNone/>
            </a:pPr>
            <a:r>
              <a:rPr lang="ru-RU" sz="2400" b="1" kern="1400" dirty="0" smtClean="0">
                <a:solidFill>
                  <a:srgbClr val="C00000"/>
                </a:solidFill>
                <a:effectLst/>
                <a:latin typeface="Comic Sans MS" pitchFamily="66" charset="0"/>
              </a:rPr>
              <a:t>Абсолютные инструментальные </a:t>
            </a:r>
            <a:endParaRPr lang="ru-RU" sz="2400" kern="1400" dirty="0">
              <a:solidFill>
                <a:srgbClr val="000000"/>
              </a:solidFill>
              <a:latin typeface="Comic Sans MS" pitchFamily="66" charset="0"/>
            </a:endParaRPr>
          </a:p>
          <a:p>
            <a:pPr marL="0" marR="0" indent="0" algn="ctr">
              <a:lnSpc>
                <a:spcPts val="2500"/>
              </a:lnSpc>
              <a:spcBef>
                <a:spcPts val="0"/>
              </a:spcBef>
              <a:spcAft>
                <a:spcPts val="0"/>
              </a:spcAft>
              <a:buNone/>
            </a:pPr>
            <a:r>
              <a:rPr lang="ru-RU" sz="2400" b="1" kern="1400" dirty="0" smtClean="0">
                <a:solidFill>
                  <a:srgbClr val="C00000"/>
                </a:solidFill>
                <a:effectLst/>
                <a:latin typeface="Comic Sans MS" pitchFamily="66" charset="0"/>
              </a:rPr>
              <a:t>погрешности некоторых средств </a:t>
            </a:r>
            <a:endParaRPr lang="ru-RU" sz="2400" kern="1400" dirty="0">
              <a:solidFill>
                <a:srgbClr val="000000"/>
              </a:solidFill>
              <a:latin typeface="Comic Sans MS" pitchFamily="66" charset="0"/>
            </a:endParaRPr>
          </a:p>
          <a:p>
            <a:pPr marL="0" marR="0" indent="0" algn="ctr">
              <a:lnSpc>
                <a:spcPts val="2500"/>
              </a:lnSpc>
              <a:spcBef>
                <a:spcPts val="0"/>
              </a:spcBef>
              <a:spcAft>
                <a:spcPts val="0"/>
              </a:spcAft>
              <a:buNone/>
            </a:pPr>
            <a:r>
              <a:rPr lang="ru-RU" sz="2400" b="1" kern="1400" dirty="0" smtClean="0">
                <a:solidFill>
                  <a:srgbClr val="C00000"/>
                </a:solidFill>
                <a:effectLst/>
                <a:latin typeface="Comic Sans MS" pitchFamily="66" charset="0"/>
              </a:rPr>
              <a:t>измерений</a:t>
            </a:r>
            <a:endParaRPr lang="ru-RU" sz="2400" kern="1400" dirty="0">
              <a:solidFill>
                <a:srgbClr val="000000"/>
              </a:solidFill>
              <a:latin typeface="Comic Sans MS" pitchFamily="66" charset="0"/>
            </a:endParaRPr>
          </a:p>
          <a:p>
            <a:pPr marL="318058" indent="0">
              <a:spcBef>
                <a:spcPts val="0"/>
              </a:spcBef>
              <a:buNone/>
            </a:pPr>
            <a:r>
              <a:rPr lang="ru-RU" sz="2400" b="1" kern="1400" dirty="0" smtClean="0">
                <a:solidFill>
                  <a:srgbClr val="000080"/>
                </a:solidFill>
                <a:effectLst/>
                <a:latin typeface="Comic Sans MS" pitchFamily="66" charset="0"/>
              </a:rPr>
              <a:t> </a:t>
            </a:r>
            <a:endParaRPr lang="ru-RU" sz="2400" kern="1400" dirty="0">
              <a:solidFill>
                <a:srgbClr val="000000"/>
              </a:solidFill>
              <a:latin typeface="Comic Sans MS" pitchFamily="66" charset="0"/>
            </a:endParaRPr>
          </a:p>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451" y="971600"/>
            <a:ext cx="16764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0764" y="2267744"/>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3899" y="3563888"/>
            <a:ext cx="30194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061" y="4002038"/>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1815907916"/>
              </p:ext>
            </p:extLst>
          </p:nvPr>
        </p:nvGraphicFramePr>
        <p:xfrm>
          <a:off x="326214" y="5580109"/>
          <a:ext cx="6415152" cy="3384378"/>
        </p:xfrm>
        <a:graphic>
          <a:graphicData uri="http://schemas.openxmlformats.org/drawingml/2006/table">
            <a:tbl>
              <a:tblPr/>
              <a:tblGrid>
                <a:gridCol w="1603788"/>
                <a:gridCol w="1603788"/>
                <a:gridCol w="1407378"/>
                <a:gridCol w="1800198"/>
              </a:tblGrid>
              <a:tr h="926042">
                <a:tc>
                  <a:txBody>
                    <a:bodyPr/>
                    <a:lstStyle/>
                    <a:p>
                      <a:pPr marR="0" indent="0" algn="ctr" rtl="0">
                        <a:lnSpc>
                          <a:spcPct val="75000"/>
                        </a:lnSpc>
                        <a:spcBef>
                          <a:spcPts val="0"/>
                        </a:spcBef>
                        <a:spcAft>
                          <a:spcPts val="0"/>
                        </a:spcAft>
                      </a:pPr>
                      <a:r>
                        <a:rPr lang="ru-RU" sz="2000" b="1" kern="1400" dirty="0">
                          <a:solidFill>
                            <a:srgbClr val="000080"/>
                          </a:solidFill>
                          <a:effectLst/>
                          <a:latin typeface="Comic Sans MS"/>
                        </a:rPr>
                        <a:t>Средства измерения</a:t>
                      </a:r>
                      <a:endParaRPr lang="ru-RU" sz="900" kern="1400" dirty="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FFFF"/>
                    </a:solidFill>
                  </a:tcPr>
                </a:tc>
                <a:tc>
                  <a:txBody>
                    <a:bodyPr/>
                    <a:lstStyle/>
                    <a:p>
                      <a:pPr marR="0" indent="0" algn="ctr" rtl="0">
                        <a:lnSpc>
                          <a:spcPct val="75000"/>
                        </a:lnSpc>
                        <a:spcBef>
                          <a:spcPts val="0"/>
                        </a:spcBef>
                        <a:spcAft>
                          <a:spcPts val="0"/>
                        </a:spcAft>
                      </a:pPr>
                      <a:r>
                        <a:rPr lang="ru-RU" sz="2000" b="1" kern="1400">
                          <a:solidFill>
                            <a:srgbClr val="000080"/>
                          </a:solidFill>
                          <a:effectLst/>
                          <a:latin typeface="Comic Sans MS"/>
                        </a:rPr>
                        <a:t>Предел измерения</a:t>
                      </a:r>
                      <a:endParaRPr lang="ru-RU" sz="900" kern="140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FFFF"/>
                    </a:solidFill>
                  </a:tcPr>
                </a:tc>
                <a:tc>
                  <a:txBody>
                    <a:bodyPr/>
                    <a:lstStyle/>
                    <a:p>
                      <a:pPr marR="0" indent="0" algn="ctr" rtl="0">
                        <a:lnSpc>
                          <a:spcPct val="75000"/>
                        </a:lnSpc>
                        <a:spcBef>
                          <a:spcPts val="0"/>
                        </a:spcBef>
                        <a:spcAft>
                          <a:spcPts val="0"/>
                        </a:spcAft>
                      </a:pPr>
                      <a:r>
                        <a:rPr lang="ru-RU" sz="2000" b="1" kern="1400">
                          <a:solidFill>
                            <a:srgbClr val="000080"/>
                          </a:solidFill>
                          <a:effectLst/>
                          <a:latin typeface="Comic Sans MS"/>
                        </a:rPr>
                        <a:t>Цена </a:t>
                      </a:r>
                      <a:endParaRPr lang="ru-RU" sz="900" kern="1400">
                        <a:solidFill>
                          <a:srgbClr val="000000"/>
                        </a:solidFill>
                        <a:effectLst/>
                        <a:latin typeface="Calibri"/>
                      </a:endParaRPr>
                    </a:p>
                    <a:p>
                      <a:pPr marR="0" indent="0" algn="ctr" rtl="0">
                        <a:lnSpc>
                          <a:spcPct val="75000"/>
                        </a:lnSpc>
                        <a:spcBef>
                          <a:spcPts val="0"/>
                        </a:spcBef>
                        <a:spcAft>
                          <a:spcPts val="0"/>
                        </a:spcAft>
                      </a:pPr>
                      <a:r>
                        <a:rPr lang="ru-RU" sz="2000" b="1" kern="1400">
                          <a:solidFill>
                            <a:srgbClr val="000080"/>
                          </a:solidFill>
                          <a:effectLst/>
                          <a:latin typeface="Comic Sans MS"/>
                        </a:rPr>
                        <a:t>деления</a:t>
                      </a:r>
                      <a:endParaRPr lang="ru-RU" sz="900" kern="140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FFFF"/>
                    </a:solidFill>
                  </a:tcPr>
                </a:tc>
                <a:tc>
                  <a:txBody>
                    <a:bodyPr/>
                    <a:lstStyle/>
                    <a:p>
                      <a:pPr marR="0" indent="0" algn="ctr" rtl="0">
                        <a:lnSpc>
                          <a:spcPct val="75000"/>
                        </a:lnSpc>
                        <a:spcBef>
                          <a:spcPts val="0"/>
                        </a:spcBef>
                        <a:spcAft>
                          <a:spcPts val="0"/>
                        </a:spcAft>
                      </a:pPr>
                      <a:r>
                        <a:rPr lang="ru-RU" sz="2000" b="1" kern="1400" dirty="0">
                          <a:solidFill>
                            <a:srgbClr val="000080"/>
                          </a:solidFill>
                          <a:effectLst/>
                          <a:latin typeface="Comic Sans MS"/>
                        </a:rPr>
                        <a:t>Абсолют. </a:t>
                      </a:r>
                      <a:r>
                        <a:rPr lang="ru-RU" sz="2000" b="1" kern="1400" dirty="0" err="1">
                          <a:solidFill>
                            <a:srgbClr val="000080"/>
                          </a:solidFill>
                          <a:effectLst/>
                          <a:latin typeface="Comic Sans MS"/>
                        </a:rPr>
                        <a:t>инструм</a:t>
                      </a:r>
                      <a:r>
                        <a:rPr lang="ru-RU" sz="2000" b="1" kern="1400" dirty="0">
                          <a:solidFill>
                            <a:srgbClr val="000080"/>
                          </a:solidFill>
                          <a:effectLst/>
                          <a:latin typeface="Comic Sans MS"/>
                        </a:rPr>
                        <a:t>.</a:t>
                      </a:r>
                      <a:endParaRPr lang="ru-RU" sz="900" kern="1400" dirty="0">
                        <a:solidFill>
                          <a:srgbClr val="000000"/>
                        </a:solidFill>
                        <a:effectLst/>
                        <a:latin typeface="Calibri"/>
                      </a:endParaRPr>
                    </a:p>
                    <a:p>
                      <a:pPr marR="0" indent="0" algn="ctr" rtl="0">
                        <a:lnSpc>
                          <a:spcPct val="75000"/>
                        </a:lnSpc>
                        <a:spcBef>
                          <a:spcPts val="0"/>
                        </a:spcBef>
                        <a:spcAft>
                          <a:spcPts val="0"/>
                        </a:spcAft>
                      </a:pPr>
                      <a:r>
                        <a:rPr lang="ru-RU" sz="2000" b="1" kern="1400" dirty="0">
                          <a:solidFill>
                            <a:srgbClr val="000080"/>
                          </a:solidFill>
                          <a:effectLst/>
                          <a:latin typeface="Comic Sans MS"/>
                        </a:rPr>
                        <a:t>погрешности</a:t>
                      </a:r>
                      <a:endParaRPr lang="ru-RU" sz="900" kern="1400" dirty="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FFFF"/>
                    </a:solidFill>
                  </a:tcPr>
                </a:tc>
              </a:tr>
              <a:tr h="551879">
                <a:tc>
                  <a:txBody>
                    <a:bodyPr/>
                    <a:lstStyle/>
                    <a:p>
                      <a:pPr marR="0" indent="0" algn="l" rtl="0">
                        <a:lnSpc>
                          <a:spcPct val="75000"/>
                        </a:lnSpc>
                        <a:spcBef>
                          <a:spcPts val="0"/>
                        </a:spcBef>
                        <a:spcAft>
                          <a:spcPts val="0"/>
                        </a:spcAft>
                      </a:pPr>
                      <a:r>
                        <a:rPr lang="ru-RU" sz="2100" kern="1400">
                          <a:solidFill>
                            <a:srgbClr val="000080"/>
                          </a:solidFill>
                          <a:effectLst/>
                          <a:latin typeface="Comic Sans MS"/>
                        </a:rPr>
                        <a:t>Линейка </a:t>
                      </a:r>
                      <a:endParaRPr lang="ru-RU" sz="900" kern="140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marR="0" indent="0" algn="ctr" rtl="0">
                        <a:lnSpc>
                          <a:spcPct val="75000"/>
                        </a:lnSpc>
                        <a:spcBef>
                          <a:spcPts val="0"/>
                        </a:spcBef>
                        <a:spcAft>
                          <a:spcPts val="0"/>
                        </a:spcAft>
                      </a:pPr>
                      <a:r>
                        <a:rPr lang="ru-RU" sz="2100" kern="1400">
                          <a:solidFill>
                            <a:srgbClr val="000000"/>
                          </a:solidFill>
                          <a:effectLst/>
                          <a:latin typeface="Comic Sans MS"/>
                        </a:rPr>
                        <a:t>до 50 см</a:t>
                      </a:r>
                      <a:endParaRPr lang="ru-RU" sz="900" kern="140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marR="0" indent="0" algn="ctr" rtl="0">
                        <a:lnSpc>
                          <a:spcPct val="75000"/>
                        </a:lnSpc>
                        <a:spcBef>
                          <a:spcPts val="0"/>
                        </a:spcBef>
                        <a:spcAft>
                          <a:spcPts val="0"/>
                        </a:spcAft>
                      </a:pPr>
                      <a:r>
                        <a:rPr lang="ru-RU" sz="2100" kern="1400">
                          <a:solidFill>
                            <a:srgbClr val="000000"/>
                          </a:solidFill>
                          <a:effectLst/>
                          <a:latin typeface="Comic Sans MS"/>
                        </a:rPr>
                        <a:t>1 мм</a:t>
                      </a:r>
                      <a:endParaRPr lang="ru-RU" sz="900" kern="140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marR="0" indent="0" algn="l" rtl="0">
                        <a:lnSpc>
                          <a:spcPct val="75000"/>
                        </a:lnSpc>
                        <a:spcBef>
                          <a:spcPts val="0"/>
                        </a:spcBef>
                        <a:spcAft>
                          <a:spcPts val="0"/>
                        </a:spcAft>
                      </a:pPr>
                      <a:r>
                        <a:rPr lang="en-US" sz="2100" kern="1400" dirty="0">
                          <a:solidFill>
                            <a:srgbClr val="000080"/>
                          </a:solidFill>
                          <a:effectLst/>
                          <a:latin typeface="Comic Sans MS"/>
                        </a:rPr>
                        <a:t> </a:t>
                      </a:r>
                      <a:endParaRPr lang="en-US" sz="900" kern="1400" dirty="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551879">
                <a:tc>
                  <a:txBody>
                    <a:bodyPr/>
                    <a:lstStyle/>
                    <a:p>
                      <a:pPr marR="0" indent="0" algn="l" rtl="0">
                        <a:lnSpc>
                          <a:spcPct val="75000"/>
                        </a:lnSpc>
                        <a:spcBef>
                          <a:spcPts val="0"/>
                        </a:spcBef>
                        <a:spcAft>
                          <a:spcPts val="0"/>
                        </a:spcAft>
                      </a:pPr>
                      <a:r>
                        <a:rPr lang="ru-RU" sz="2100" kern="1400">
                          <a:solidFill>
                            <a:srgbClr val="000080"/>
                          </a:solidFill>
                          <a:effectLst/>
                          <a:latin typeface="Comic Sans MS"/>
                        </a:rPr>
                        <a:t>Мензурка</a:t>
                      </a:r>
                      <a:endParaRPr lang="ru-RU" sz="900" kern="140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marR="0" indent="0" algn="ctr" rtl="0">
                        <a:lnSpc>
                          <a:spcPct val="75000"/>
                        </a:lnSpc>
                        <a:spcBef>
                          <a:spcPts val="0"/>
                        </a:spcBef>
                        <a:spcAft>
                          <a:spcPts val="0"/>
                        </a:spcAft>
                      </a:pPr>
                      <a:r>
                        <a:rPr lang="ru-RU" sz="2100" kern="1400">
                          <a:solidFill>
                            <a:srgbClr val="000000"/>
                          </a:solidFill>
                          <a:effectLst/>
                          <a:latin typeface="Comic Sans MS"/>
                        </a:rPr>
                        <a:t>до 250 мл</a:t>
                      </a:r>
                      <a:endParaRPr lang="ru-RU" sz="900" kern="140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marR="0" indent="0" algn="ctr" rtl="0">
                        <a:lnSpc>
                          <a:spcPct val="75000"/>
                        </a:lnSpc>
                        <a:spcBef>
                          <a:spcPts val="0"/>
                        </a:spcBef>
                        <a:spcAft>
                          <a:spcPts val="0"/>
                        </a:spcAft>
                      </a:pPr>
                      <a:r>
                        <a:rPr lang="ru-RU" sz="2100" kern="1400">
                          <a:solidFill>
                            <a:srgbClr val="000000"/>
                          </a:solidFill>
                          <a:effectLst/>
                          <a:latin typeface="Comic Sans MS"/>
                        </a:rPr>
                        <a:t>1мл</a:t>
                      </a:r>
                      <a:endParaRPr lang="ru-RU" sz="900" kern="140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marR="0" indent="0" algn="l" rtl="0">
                        <a:lnSpc>
                          <a:spcPct val="75000"/>
                        </a:lnSpc>
                        <a:spcBef>
                          <a:spcPts val="0"/>
                        </a:spcBef>
                        <a:spcAft>
                          <a:spcPts val="0"/>
                        </a:spcAft>
                      </a:pPr>
                      <a:r>
                        <a:rPr lang="en-US" sz="2100" kern="1400" dirty="0">
                          <a:solidFill>
                            <a:srgbClr val="000080"/>
                          </a:solidFill>
                          <a:effectLst/>
                          <a:latin typeface="Comic Sans MS"/>
                        </a:rPr>
                        <a:t> </a:t>
                      </a:r>
                      <a:endParaRPr lang="en-US" sz="900" kern="1400" dirty="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802699">
                <a:tc>
                  <a:txBody>
                    <a:bodyPr/>
                    <a:lstStyle/>
                    <a:p>
                      <a:pPr marR="0" indent="0" algn="l" rtl="0">
                        <a:lnSpc>
                          <a:spcPct val="75000"/>
                        </a:lnSpc>
                        <a:spcBef>
                          <a:spcPts val="0"/>
                        </a:spcBef>
                        <a:spcAft>
                          <a:spcPts val="0"/>
                        </a:spcAft>
                      </a:pPr>
                      <a:r>
                        <a:rPr lang="ru-RU" sz="2100" kern="1400">
                          <a:solidFill>
                            <a:srgbClr val="000080"/>
                          </a:solidFill>
                          <a:effectLst/>
                          <a:latin typeface="Comic Sans MS"/>
                        </a:rPr>
                        <a:t>Весы учебные</a:t>
                      </a:r>
                      <a:endParaRPr lang="ru-RU" sz="900" kern="140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marR="0" indent="0" algn="ctr" rtl="0">
                        <a:lnSpc>
                          <a:spcPct val="75000"/>
                        </a:lnSpc>
                        <a:spcBef>
                          <a:spcPts val="0"/>
                        </a:spcBef>
                        <a:spcAft>
                          <a:spcPts val="0"/>
                        </a:spcAft>
                      </a:pPr>
                      <a:r>
                        <a:rPr lang="ru-RU" sz="2100" kern="1400">
                          <a:solidFill>
                            <a:srgbClr val="000000"/>
                          </a:solidFill>
                          <a:effectLst/>
                          <a:latin typeface="Comic Sans MS"/>
                        </a:rPr>
                        <a:t>200 г</a:t>
                      </a:r>
                      <a:endParaRPr lang="ru-RU" sz="900" kern="140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marR="0" indent="0" algn="ctr" rtl="0">
                        <a:lnSpc>
                          <a:spcPct val="75000"/>
                        </a:lnSpc>
                        <a:spcBef>
                          <a:spcPts val="0"/>
                        </a:spcBef>
                        <a:spcAft>
                          <a:spcPts val="0"/>
                        </a:spcAft>
                      </a:pPr>
                      <a:r>
                        <a:rPr lang="en-US" sz="2100" kern="1400">
                          <a:solidFill>
                            <a:srgbClr val="000000"/>
                          </a:solidFill>
                          <a:effectLst/>
                          <a:latin typeface="Comic Sans MS"/>
                        </a:rPr>
                        <a:t>-</a:t>
                      </a:r>
                      <a:endParaRPr lang="en-US" sz="900" kern="140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marR="0" indent="0" algn="l" rtl="0">
                        <a:lnSpc>
                          <a:spcPct val="75000"/>
                        </a:lnSpc>
                        <a:spcBef>
                          <a:spcPts val="0"/>
                        </a:spcBef>
                        <a:spcAft>
                          <a:spcPts val="0"/>
                        </a:spcAft>
                      </a:pPr>
                      <a:r>
                        <a:rPr lang="en-US" sz="2100" kern="1400" dirty="0">
                          <a:solidFill>
                            <a:srgbClr val="000080"/>
                          </a:solidFill>
                          <a:effectLst/>
                          <a:latin typeface="Comic Sans MS"/>
                        </a:rPr>
                        <a:t> </a:t>
                      </a:r>
                      <a:endParaRPr lang="en-US" sz="900" kern="1400" dirty="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551879">
                <a:tc>
                  <a:txBody>
                    <a:bodyPr/>
                    <a:lstStyle/>
                    <a:p>
                      <a:pPr marR="0" indent="0" algn="l" rtl="0">
                        <a:lnSpc>
                          <a:spcPct val="75000"/>
                        </a:lnSpc>
                        <a:spcBef>
                          <a:spcPts val="0"/>
                        </a:spcBef>
                        <a:spcAft>
                          <a:spcPts val="0"/>
                        </a:spcAft>
                      </a:pPr>
                      <a:r>
                        <a:rPr lang="ru-RU" sz="2100" kern="1400">
                          <a:solidFill>
                            <a:srgbClr val="000080"/>
                          </a:solidFill>
                          <a:effectLst/>
                          <a:latin typeface="Comic Sans MS"/>
                        </a:rPr>
                        <a:t>Вольметр</a:t>
                      </a:r>
                      <a:endParaRPr lang="ru-RU" sz="900" kern="140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marR="0" indent="0" algn="ctr" rtl="0">
                        <a:lnSpc>
                          <a:spcPct val="75000"/>
                        </a:lnSpc>
                        <a:spcBef>
                          <a:spcPts val="0"/>
                        </a:spcBef>
                        <a:spcAft>
                          <a:spcPts val="0"/>
                        </a:spcAft>
                      </a:pPr>
                      <a:r>
                        <a:rPr lang="ru-RU" sz="2100" kern="1400">
                          <a:solidFill>
                            <a:srgbClr val="000000"/>
                          </a:solidFill>
                          <a:effectLst/>
                          <a:latin typeface="Comic Sans MS"/>
                        </a:rPr>
                        <a:t>6 В</a:t>
                      </a:r>
                      <a:endParaRPr lang="ru-RU" sz="900" kern="140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marR="0" indent="0" algn="ctr" rtl="0">
                        <a:lnSpc>
                          <a:spcPct val="75000"/>
                        </a:lnSpc>
                        <a:spcBef>
                          <a:spcPts val="0"/>
                        </a:spcBef>
                        <a:spcAft>
                          <a:spcPts val="0"/>
                        </a:spcAft>
                      </a:pPr>
                      <a:r>
                        <a:rPr lang="en-US" sz="2100" kern="1400" dirty="0">
                          <a:solidFill>
                            <a:srgbClr val="000000"/>
                          </a:solidFill>
                          <a:effectLst/>
                          <a:latin typeface="Comic Sans MS"/>
                        </a:rPr>
                        <a:t>0,2 B</a:t>
                      </a:r>
                      <a:endParaRPr lang="en-US" sz="900" kern="1400" dirty="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marR="0" indent="0" algn="l" rtl="0">
                        <a:lnSpc>
                          <a:spcPct val="75000"/>
                        </a:lnSpc>
                        <a:spcBef>
                          <a:spcPts val="0"/>
                        </a:spcBef>
                        <a:spcAft>
                          <a:spcPts val="0"/>
                        </a:spcAft>
                      </a:pPr>
                      <a:r>
                        <a:rPr lang="en-US" sz="2100" kern="1400" dirty="0">
                          <a:solidFill>
                            <a:srgbClr val="000080"/>
                          </a:solidFill>
                          <a:effectLst/>
                          <a:latin typeface="Comic Sans MS"/>
                        </a:rPr>
                        <a:t> </a:t>
                      </a:r>
                      <a:endParaRPr lang="en-US" sz="900" kern="1400" dirty="0">
                        <a:solidFill>
                          <a:srgbClr val="000000"/>
                        </a:solidFill>
                        <a:effectLst/>
                        <a:latin typeface="Calibri"/>
                      </a:endParaRPr>
                    </a:p>
                  </a:txBody>
                  <a:tcPr marL="32466" marR="32466" marT="32466" marB="32466">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sp>
        <p:nvSpPr>
          <p:cNvPr id="5" name="Control 6"/>
          <p:cNvSpPr>
            <a:spLocks noChangeArrowheads="1" noChangeShapeType="1"/>
          </p:cNvSpPr>
          <p:nvPr/>
        </p:nvSpPr>
        <p:spPr bwMode="auto">
          <a:xfrm>
            <a:off x="7908925" y="10517188"/>
            <a:ext cx="6953250" cy="34829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ru-RU"/>
          </a:p>
        </p:txBody>
      </p:sp>
      <p:pic>
        <p:nvPicPr>
          <p:cNvPr id="112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501" y="6593371"/>
            <a:ext cx="9144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501" y="7145092"/>
            <a:ext cx="9144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2993" y="7812360"/>
            <a:ext cx="1419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8501" y="8532440"/>
            <a:ext cx="9144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334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2900" y="1619673"/>
            <a:ext cx="6172200" cy="6984776"/>
          </a:xfrm>
        </p:spPr>
        <p:txBody>
          <a:bodyPr>
            <a:normAutofit lnSpcReduction="10000"/>
          </a:bodyPr>
          <a:lstStyle/>
          <a:p>
            <a:pPr marL="0" marR="0" indent="0" algn="ctr">
              <a:lnSpc>
                <a:spcPct val="75000"/>
              </a:lnSpc>
              <a:spcBef>
                <a:spcPts val="0"/>
              </a:spcBef>
              <a:spcAft>
                <a:spcPts val="600"/>
              </a:spcAft>
              <a:buNone/>
            </a:pPr>
            <a:r>
              <a:rPr lang="ru-RU" sz="3600" b="1" kern="1400" dirty="0">
                <a:solidFill>
                  <a:srgbClr val="C00000"/>
                </a:solidFill>
                <a:latin typeface="Comic Sans MS" pitchFamily="66" charset="0"/>
              </a:rPr>
              <a:t>План рассказа </a:t>
            </a:r>
            <a:endParaRPr lang="ru-RU" sz="3600" kern="1400" dirty="0">
              <a:solidFill>
                <a:srgbClr val="000000"/>
              </a:solidFill>
              <a:latin typeface="Comic Sans MS" pitchFamily="66" charset="0"/>
            </a:endParaRPr>
          </a:p>
          <a:p>
            <a:pPr marL="0" marR="0" indent="0" algn="ctr">
              <a:lnSpc>
                <a:spcPct val="75000"/>
              </a:lnSpc>
              <a:spcBef>
                <a:spcPts val="0"/>
              </a:spcBef>
              <a:spcAft>
                <a:spcPts val="600"/>
              </a:spcAft>
              <a:buNone/>
            </a:pPr>
            <a:r>
              <a:rPr lang="ru-RU" sz="3600" b="1" kern="1400" dirty="0">
                <a:solidFill>
                  <a:srgbClr val="C00000"/>
                </a:solidFill>
                <a:latin typeface="Comic Sans MS" pitchFamily="66" charset="0"/>
              </a:rPr>
              <a:t>о приборе </a:t>
            </a:r>
            <a:endParaRPr lang="ru-RU" sz="3600" kern="1400" dirty="0">
              <a:solidFill>
                <a:srgbClr val="000000"/>
              </a:solidFill>
              <a:latin typeface="Comic Sans MS" pitchFamily="66" charset="0"/>
            </a:endParaRPr>
          </a:p>
          <a:p>
            <a:pPr marL="0" indent="0">
              <a:lnSpc>
                <a:spcPct val="119000"/>
              </a:lnSpc>
              <a:spcBef>
                <a:spcPts val="0"/>
              </a:spcBef>
              <a:buNone/>
            </a:pPr>
            <a:r>
              <a:rPr lang="ru-RU" sz="3600" kern="1400" dirty="0">
                <a:solidFill>
                  <a:srgbClr val="000080"/>
                </a:solidFill>
                <a:latin typeface="Comic Sans MS" pitchFamily="66" charset="0"/>
              </a:rPr>
              <a:t>1.</a:t>
            </a:r>
            <a:r>
              <a:rPr lang="ru-RU" sz="3600" kern="1400" dirty="0">
                <a:solidFill>
                  <a:srgbClr val="000000"/>
                </a:solidFill>
                <a:latin typeface="Comic Sans MS" pitchFamily="66" charset="0"/>
              </a:rPr>
              <a:t> </a:t>
            </a:r>
            <a:r>
              <a:rPr lang="ru-RU" sz="3600" b="1" kern="1400" dirty="0">
                <a:solidFill>
                  <a:srgbClr val="000080"/>
                </a:solidFill>
                <a:latin typeface="Comic Sans MS" pitchFamily="66" charset="0"/>
              </a:rPr>
              <a:t>Название и назначение прибора</a:t>
            </a:r>
            <a:endParaRPr lang="ru-RU" sz="3600" kern="1400" dirty="0">
              <a:solidFill>
                <a:srgbClr val="000000"/>
              </a:solidFill>
              <a:latin typeface="Comic Sans MS" pitchFamily="66" charset="0"/>
            </a:endParaRPr>
          </a:p>
          <a:p>
            <a:pPr marL="0" indent="0">
              <a:lnSpc>
                <a:spcPct val="119000"/>
              </a:lnSpc>
              <a:spcBef>
                <a:spcPts val="0"/>
              </a:spcBef>
              <a:buNone/>
            </a:pPr>
            <a:r>
              <a:rPr lang="ru-RU" sz="3600" kern="1400" dirty="0">
                <a:solidFill>
                  <a:srgbClr val="000080"/>
                </a:solidFill>
                <a:latin typeface="Comic Sans MS" pitchFamily="66" charset="0"/>
              </a:rPr>
              <a:t>2.</a:t>
            </a:r>
            <a:r>
              <a:rPr lang="ru-RU" sz="3600" kern="1400" dirty="0">
                <a:solidFill>
                  <a:srgbClr val="000000"/>
                </a:solidFill>
                <a:latin typeface="Comic Sans MS" pitchFamily="66" charset="0"/>
              </a:rPr>
              <a:t> </a:t>
            </a:r>
            <a:r>
              <a:rPr lang="ru-RU" sz="3600" b="1" kern="1400" dirty="0">
                <a:solidFill>
                  <a:srgbClr val="000080"/>
                </a:solidFill>
                <a:latin typeface="Comic Sans MS" pitchFamily="66" charset="0"/>
              </a:rPr>
              <a:t>Внешний вид и отличительные признаки</a:t>
            </a:r>
            <a:endParaRPr lang="ru-RU" sz="3600" kern="1400" dirty="0">
              <a:solidFill>
                <a:srgbClr val="000000"/>
              </a:solidFill>
              <a:latin typeface="Comic Sans MS" pitchFamily="66" charset="0"/>
            </a:endParaRPr>
          </a:p>
          <a:p>
            <a:pPr marL="0" indent="0">
              <a:lnSpc>
                <a:spcPct val="119000"/>
              </a:lnSpc>
              <a:spcBef>
                <a:spcPts val="0"/>
              </a:spcBef>
              <a:buNone/>
            </a:pPr>
            <a:r>
              <a:rPr lang="ru-RU" sz="3600" kern="1400" dirty="0">
                <a:solidFill>
                  <a:srgbClr val="000080"/>
                </a:solidFill>
                <a:latin typeface="Comic Sans MS" pitchFamily="66" charset="0"/>
              </a:rPr>
              <a:t>3.</a:t>
            </a:r>
            <a:r>
              <a:rPr lang="ru-RU" sz="3600" kern="1400" dirty="0">
                <a:solidFill>
                  <a:srgbClr val="000000"/>
                </a:solidFill>
                <a:latin typeface="Comic Sans MS" pitchFamily="66" charset="0"/>
              </a:rPr>
              <a:t> </a:t>
            </a:r>
            <a:r>
              <a:rPr lang="ru-RU" sz="3600" b="1" kern="1400" dirty="0">
                <a:solidFill>
                  <a:srgbClr val="000080"/>
                </a:solidFill>
                <a:latin typeface="Comic Sans MS" pitchFamily="66" charset="0"/>
              </a:rPr>
              <a:t>Принцип действия </a:t>
            </a:r>
            <a:endParaRPr lang="ru-RU" sz="3600" kern="1400" dirty="0">
              <a:solidFill>
                <a:srgbClr val="000000"/>
              </a:solidFill>
              <a:latin typeface="Comic Sans MS" pitchFamily="66" charset="0"/>
            </a:endParaRPr>
          </a:p>
          <a:p>
            <a:pPr marL="0" indent="0">
              <a:lnSpc>
                <a:spcPct val="119000"/>
              </a:lnSpc>
              <a:spcBef>
                <a:spcPts val="0"/>
              </a:spcBef>
              <a:buNone/>
            </a:pPr>
            <a:r>
              <a:rPr lang="ru-RU" sz="3600" kern="1400" dirty="0">
                <a:solidFill>
                  <a:srgbClr val="000080"/>
                </a:solidFill>
                <a:latin typeface="Comic Sans MS" pitchFamily="66" charset="0"/>
              </a:rPr>
              <a:t>4.</a:t>
            </a:r>
            <a:r>
              <a:rPr lang="ru-RU" sz="3600" kern="1400" dirty="0">
                <a:solidFill>
                  <a:srgbClr val="000000"/>
                </a:solidFill>
                <a:latin typeface="Comic Sans MS" pitchFamily="66" charset="0"/>
              </a:rPr>
              <a:t> </a:t>
            </a:r>
            <a:r>
              <a:rPr lang="ru-RU" sz="3600" b="1" kern="1400" dirty="0">
                <a:solidFill>
                  <a:srgbClr val="000080"/>
                </a:solidFill>
                <a:latin typeface="Comic Sans MS" pitchFamily="66" charset="0"/>
              </a:rPr>
              <a:t>Основные части и их назначение</a:t>
            </a:r>
            <a:endParaRPr lang="ru-RU" sz="3600" kern="1400" dirty="0">
              <a:solidFill>
                <a:srgbClr val="000000"/>
              </a:solidFill>
              <a:latin typeface="Comic Sans MS" pitchFamily="66" charset="0"/>
            </a:endParaRPr>
          </a:p>
          <a:p>
            <a:pPr marL="0" indent="0">
              <a:lnSpc>
                <a:spcPct val="119000"/>
              </a:lnSpc>
              <a:spcBef>
                <a:spcPts val="0"/>
              </a:spcBef>
              <a:spcAft>
                <a:spcPts val="600"/>
              </a:spcAft>
              <a:buNone/>
            </a:pPr>
            <a:r>
              <a:rPr lang="ru-RU" sz="3600" kern="1400" dirty="0">
                <a:solidFill>
                  <a:srgbClr val="000080"/>
                </a:solidFill>
                <a:latin typeface="Comic Sans MS" pitchFamily="66" charset="0"/>
              </a:rPr>
              <a:t>5.</a:t>
            </a:r>
            <a:r>
              <a:rPr lang="ru-RU" sz="3600" kern="1400" dirty="0">
                <a:solidFill>
                  <a:srgbClr val="000000"/>
                </a:solidFill>
                <a:latin typeface="Comic Sans MS" pitchFamily="66" charset="0"/>
              </a:rPr>
              <a:t> </a:t>
            </a:r>
            <a:r>
              <a:rPr lang="ru-RU" sz="3600" b="1" kern="1400" dirty="0">
                <a:solidFill>
                  <a:srgbClr val="000080"/>
                </a:solidFill>
                <a:latin typeface="Comic Sans MS" pitchFamily="66" charset="0"/>
              </a:rPr>
              <a:t>Правила пользования</a:t>
            </a:r>
            <a:endParaRPr lang="ru-RU" sz="3600" kern="1400" dirty="0">
              <a:solidFill>
                <a:srgbClr val="000000"/>
              </a:solidFill>
              <a:latin typeface="Comic Sans MS" pitchFamily="66" charset="0"/>
            </a:endParaRPr>
          </a:p>
          <a:p>
            <a:pPr marL="0" indent="0">
              <a:lnSpc>
                <a:spcPct val="119000"/>
              </a:lnSpc>
              <a:spcBef>
                <a:spcPts val="0"/>
              </a:spcBef>
              <a:spcAft>
                <a:spcPts val="600"/>
              </a:spcAft>
              <a:buNone/>
            </a:pPr>
            <a:r>
              <a:rPr lang="ru-RU" sz="3600" kern="1400" dirty="0">
                <a:solidFill>
                  <a:srgbClr val="000080"/>
                </a:solidFill>
                <a:latin typeface="Comic Sans MS" pitchFamily="66" charset="0"/>
              </a:rPr>
              <a:t>6.</a:t>
            </a:r>
            <a:r>
              <a:rPr lang="ru-RU" sz="3600" kern="1400" dirty="0">
                <a:solidFill>
                  <a:srgbClr val="000000"/>
                </a:solidFill>
                <a:latin typeface="Comic Sans MS" pitchFamily="66" charset="0"/>
              </a:rPr>
              <a:t> </a:t>
            </a:r>
            <a:r>
              <a:rPr lang="ru-RU" sz="3600" b="1" kern="1400" dirty="0">
                <a:solidFill>
                  <a:srgbClr val="000080"/>
                </a:solidFill>
                <a:latin typeface="Comic Sans MS" pitchFamily="66" charset="0"/>
              </a:rPr>
              <a:t>Применение </a:t>
            </a:r>
            <a:endParaRPr lang="ru-RU" sz="3600" kern="1400" dirty="0">
              <a:solidFill>
                <a:srgbClr val="000000"/>
              </a:solidFill>
              <a:latin typeface="Comic Sans MS" pitchFamily="66" charset="0"/>
            </a:endParaRPr>
          </a:p>
          <a:p>
            <a:pPr marL="0" indent="0">
              <a:lnSpc>
                <a:spcPct val="119000"/>
              </a:lnSpc>
              <a:spcBef>
                <a:spcPts val="0"/>
              </a:spcBef>
              <a:spcAft>
                <a:spcPts val="600"/>
              </a:spcAft>
            </a:pPr>
            <a:r>
              <a:rPr lang="ru-RU" sz="800" kern="1400" dirty="0">
                <a:solidFill>
                  <a:srgbClr val="000000"/>
                </a:solidFill>
                <a:latin typeface="Comic Sans MS" pitchFamily="66" charset="0"/>
              </a:rPr>
              <a:t> </a:t>
            </a:r>
          </a:p>
          <a:p>
            <a:endParaRPr lang="ru-RU" dirty="0">
              <a:latin typeface="Comic Sans MS" pitchFamily="66" charset="0"/>
            </a:endParaRPr>
          </a:p>
        </p:txBody>
      </p:sp>
      <p:sp>
        <p:nvSpPr>
          <p:cNvPr id="4" name="AutoShape 2"/>
          <p:cNvSpPr>
            <a:spLocks noChangeArrowheads="1"/>
          </p:cNvSpPr>
          <p:nvPr/>
        </p:nvSpPr>
        <p:spPr bwMode="auto">
          <a:xfrm rot="-763139">
            <a:off x="91204" y="309476"/>
            <a:ext cx="1984375" cy="1343025"/>
          </a:xfrm>
          <a:prstGeom prst="verticalScroll">
            <a:avLst>
              <a:gd name="adj" fmla="val 12500"/>
            </a:avLst>
          </a:prstGeom>
          <a:solidFill>
            <a:srgbClr val="004DC0"/>
          </a:solidFill>
          <a:ln w="9525" algn="ctr">
            <a:solidFill>
              <a:srgbClr val="FF6600"/>
            </a:solidFill>
            <a:round/>
            <a:headEnd/>
            <a:tailEnd/>
          </a:ln>
          <a:effectLst>
            <a:prstShdw prst="shdw18" dist="17961" dir="13500000">
              <a:srgbClr val="FF6600">
                <a:gamma/>
                <a:shade val="60000"/>
                <a:invGamma/>
              </a:srgbClr>
            </a:prstShdw>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
              </a:spcAft>
              <a:buClrTx/>
              <a:buSzTx/>
              <a:buFontTx/>
              <a:buNone/>
              <a:tabLst/>
            </a:pPr>
            <a:r>
              <a:rPr kumimoji="0" lang="ru-RU" sz="2800" b="0" i="0" u="none" strike="noStrike" cap="none" normalizeH="0" baseline="0" dirty="0" smtClean="0">
                <a:ln>
                  <a:noFill/>
                </a:ln>
                <a:solidFill>
                  <a:srgbClr val="FFFFFF"/>
                </a:solidFill>
                <a:effectLst/>
                <a:latin typeface="Calibri" pitchFamily="34" charset="0"/>
              </a:rPr>
              <a:t>Учись учиться</a:t>
            </a: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44085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77" y="28600"/>
            <a:ext cx="1244683" cy="211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0795" y="1115038"/>
            <a:ext cx="6723856" cy="8102539"/>
          </a:xfrm>
          <a:prstGeom prst="rect">
            <a:avLst/>
          </a:prstGeom>
        </p:spPr>
        <p:txBody>
          <a:bodyPr wrap="square">
            <a:spAutoFit/>
          </a:bodyPr>
          <a:lstStyle/>
          <a:p>
            <a:pPr algn="ctr"/>
            <a:r>
              <a:rPr lang="ru-RU" sz="3200" b="1" kern="1400" dirty="0" smtClean="0">
                <a:solidFill>
                  <a:srgbClr val="C00000"/>
                </a:solidFill>
                <a:latin typeface="Comic Sans MS" pitchFamily="66" charset="0"/>
              </a:rPr>
              <a:t>Образец</a:t>
            </a:r>
            <a:r>
              <a:rPr lang="en-US" sz="3200" b="1" kern="1400" dirty="0" smtClean="0">
                <a:solidFill>
                  <a:srgbClr val="C00000"/>
                </a:solidFill>
                <a:latin typeface="Comic Sans MS" pitchFamily="66" charset="0"/>
              </a:rPr>
              <a:t> </a:t>
            </a:r>
            <a:endParaRPr lang="ru-RU" sz="3200" b="1" kern="1400" dirty="0" smtClean="0">
              <a:solidFill>
                <a:srgbClr val="C00000"/>
              </a:solidFill>
              <a:latin typeface="Comic Sans MS" pitchFamily="66" charset="0"/>
            </a:endParaRPr>
          </a:p>
          <a:p>
            <a:pPr algn="ctr"/>
            <a:r>
              <a:rPr lang="ru-RU" sz="3200" b="1" kern="1400" dirty="0" smtClean="0">
                <a:solidFill>
                  <a:srgbClr val="C00000"/>
                </a:solidFill>
                <a:latin typeface="Comic Sans MS" pitchFamily="66" charset="0"/>
              </a:rPr>
              <a:t>рассказа о приборе</a:t>
            </a:r>
            <a:endParaRPr lang="ru-RU" sz="3200" kern="1400" dirty="0">
              <a:solidFill>
                <a:srgbClr val="000000"/>
              </a:solidFill>
              <a:latin typeface="Comic Sans MS" pitchFamily="66" charset="0"/>
            </a:endParaRPr>
          </a:p>
          <a:p>
            <a:pPr marL="359994" indent="-359994">
              <a:lnSpc>
                <a:spcPct val="75000"/>
              </a:lnSpc>
              <a:spcAft>
                <a:spcPts val="600"/>
              </a:spcAft>
            </a:pPr>
            <a:r>
              <a:rPr lang="ru-RU" sz="3200" kern="1400" dirty="0">
                <a:solidFill>
                  <a:srgbClr val="000080"/>
                </a:solidFill>
                <a:latin typeface="Comic Sans MS" pitchFamily="66" charset="0"/>
              </a:rPr>
              <a:t>1.</a:t>
            </a:r>
            <a:r>
              <a:rPr lang="ru-RU" sz="3200" kern="1400" dirty="0">
                <a:solidFill>
                  <a:srgbClr val="000000"/>
                </a:solidFill>
                <a:latin typeface="Comic Sans MS" pitchFamily="66" charset="0"/>
              </a:rPr>
              <a:t> </a:t>
            </a:r>
            <a:r>
              <a:rPr lang="ru-RU" sz="3200" b="1" kern="1400" dirty="0">
                <a:solidFill>
                  <a:srgbClr val="990099"/>
                </a:solidFill>
                <a:latin typeface="Comic Sans MS" pitchFamily="66" charset="0"/>
              </a:rPr>
              <a:t> </a:t>
            </a:r>
            <a:r>
              <a:rPr lang="ru-RU" sz="3200" b="1" u="sng" kern="1400" dirty="0">
                <a:solidFill>
                  <a:srgbClr val="FF6600"/>
                </a:solidFill>
                <a:latin typeface="Comic Sans MS" pitchFamily="66" charset="0"/>
              </a:rPr>
              <a:t>Электроскоп </a:t>
            </a:r>
            <a:r>
              <a:rPr lang="ru-RU" sz="3200" b="1" kern="1400" dirty="0">
                <a:solidFill>
                  <a:srgbClr val="000080"/>
                </a:solidFill>
                <a:latin typeface="Comic Sans MS" pitchFamily="66" charset="0"/>
              </a:rPr>
              <a:t>- физический прибор для определения количества заряда. </a:t>
            </a:r>
            <a:endParaRPr lang="ru-RU" sz="3200" kern="1400" dirty="0">
              <a:solidFill>
                <a:srgbClr val="000000"/>
              </a:solidFill>
              <a:latin typeface="Comic Sans MS" pitchFamily="66" charset="0"/>
            </a:endParaRPr>
          </a:p>
          <a:p>
            <a:pPr marL="359994" indent="-359994">
              <a:lnSpc>
                <a:spcPct val="75000"/>
              </a:lnSpc>
              <a:spcAft>
                <a:spcPts val="600"/>
              </a:spcAft>
            </a:pPr>
            <a:r>
              <a:rPr lang="ru-RU" sz="3200" kern="1400" dirty="0">
                <a:solidFill>
                  <a:srgbClr val="000080"/>
                </a:solidFill>
                <a:latin typeface="Comic Sans MS" pitchFamily="66" charset="0"/>
              </a:rPr>
              <a:t>2.</a:t>
            </a:r>
            <a:r>
              <a:rPr lang="ru-RU" sz="3200" kern="1400" dirty="0">
                <a:solidFill>
                  <a:srgbClr val="000000"/>
                </a:solidFill>
                <a:latin typeface="Comic Sans MS" pitchFamily="66" charset="0"/>
              </a:rPr>
              <a:t> </a:t>
            </a:r>
            <a:r>
              <a:rPr lang="ru-RU" sz="3200" b="1" kern="1400" dirty="0">
                <a:solidFill>
                  <a:srgbClr val="000080"/>
                </a:solidFill>
                <a:latin typeface="Comic Sans MS" pitchFamily="66" charset="0"/>
              </a:rPr>
              <a:t> Электроскоп представляет собой плоский металлический цилиндр. Имеет два стеклянных (прозрачное и матовое со шкалой) основания. По середине  цилиндра проходит стальной стержень с подвижной стрелкой и надетым на него металлическим шаром.</a:t>
            </a:r>
            <a:endParaRPr lang="ru-RU" sz="3200" kern="1400" dirty="0">
              <a:solidFill>
                <a:srgbClr val="000000"/>
              </a:solidFill>
              <a:latin typeface="Comic Sans MS" pitchFamily="66" charset="0"/>
            </a:endParaRPr>
          </a:p>
          <a:p>
            <a:pPr marL="359994" indent="-359994">
              <a:lnSpc>
                <a:spcPct val="75000"/>
              </a:lnSpc>
              <a:spcAft>
                <a:spcPts val="600"/>
              </a:spcAft>
            </a:pPr>
            <a:r>
              <a:rPr lang="ru-RU" sz="3200" kern="1400" dirty="0">
                <a:solidFill>
                  <a:srgbClr val="000080"/>
                </a:solidFill>
                <a:latin typeface="Comic Sans MS" pitchFamily="66" charset="0"/>
              </a:rPr>
              <a:t>3.</a:t>
            </a:r>
            <a:r>
              <a:rPr lang="ru-RU" sz="3200" kern="1400" dirty="0">
                <a:solidFill>
                  <a:srgbClr val="000000"/>
                </a:solidFill>
                <a:latin typeface="Comic Sans MS" pitchFamily="66" charset="0"/>
              </a:rPr>
              <a:t> </a:t>
            </a:r>
            <a:r>
              <a:rPr lang="ru-RU" sz="3200" b="1" kern="1400" dirty="0">
                <a:solidFill>
                  <a:srgbClr val="000080"/>
                </a:solidFill>
                <a:latin typeface="Comic Sans MS" pitchFamily="66" charset="0"/>
              </a:rPr>
              <a:t>Принцип действия электроскопа основан на отталкивании одноименных зарядов</a:t>
            </a:r>
            <a:r>
              <a:rPr lang="ru-RU" sz="3200" b="1" kern="1400" dirty="0" smtClean="0">
                <a:solidFill>
                  <a:srgbClr val="000080"/>
                </a:solidFill>
                <a:latin typeface="Comic Sans MS" pitchFamily="66" charset="0"/>
              </a:rPr>
              <a:t>.</a:t>
            </a:r>
            <a:endParaRPr lang="ru-RU" sz="3200" kern="1400" dirty="0">
              <a:solidFill>
                <a:srgbClr val="000000"/>
              </a:solidFill>
              <a:latin typeface="Comic Sans MS" pitchFamily="66" charset="0"/>
            </a:endParaRPr>
          </a:p>
          <a:p>
            <a:pPr>
              <a:lnSpc>
                <a:spcPct val="119000"/>
              </a:lnSpc>
              <a:spcAft>
                <a:spcPts val="600"/>
              </a:spcAft>
            </a:pPr>
            <a:r>
              <a:rPr lang="ru-RU" sz="800" kern="1400" dirty="0">
                <a:solidFill>
                  <a:srgbClr val="000000"/>
                </a:solidFill>
              </a:rPr>
              <a:t> </a:t>
            </a:r>
          </a:p>
        </p:txBody>
      </p:sp>
    </p:spTree>
    <p:extLst>
      <p:ext uri="{BB962C8B-B14F-4D97-AF65-F5344CB8AC3E}">
        <p14:creationId xmlns:p14="http://schemas.microsoft.com/office/powerpoint/2010/main" val="3145621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2900" y="251520"/>
            <a:ext cx="6172200" cy="8712967"/>
          </a:xfrm>
        </p:spPr>
        <p:txBody>
          <a:bodyPr>
            <a:normAutofit fontScale="92500" lnSpcReduction="10000"/>
          </a:bodyPr>
          <a:lstStyle/>
          <a:p>
            <a:pPr marL="0" indent="0">
              <a:lnSpc>
                <a:spcPct val="75000"/>
              </a:lnSpc>
              <a:spcBef>
                <a:spcPts val="0"/>
              </a:spcBef>
              <a:spcAft>
                <a:spcPts val="600"/>
              </a:spcAft>
              <a:buNone/>
            </a:pPr>
            <a:r>
              <a:rPr lang="ru-RU" b="1" kern="1400" dirty="0" smtClean="0">
                <a:solidFill>
                  <a:srgbClr val="000080"/>
                </a:solidFill>
                <a:latin typeface="Comic Sans MS"/>
              </a:rPr>
              <a:t>4. При </a:t>
            </a:r>
            <a:r>
              <a:rPr lang="ru-RU" b="1" kern="1400" dirty="0">
                <a:solidFill>
                  <a:srgbClr val="000080"/>
                </a:solidFill>
                <a:latin typeface="Comic Sans MS"/>
              </a:rPr>
              <a:t>соприкосновении электрически заряженным телом металлического шара стрежень и стрелка приобретают электрический заряд. При этом стрелка резко отталкивается от стержня, имеющего заряд одинакового знака. По показанию шкалы, на которую отклоняется стрелка определяется заряд</a:t>
            </a:r>
            <a:r>
              <a:rPr lang="ru-RU" b="1" kern="1400" dirty="0" smtClean="0">
                <a:solidFill>
                  <a:srgbClr val="000080"/>
                </a:solidFill>
                <a:latin typeface="Comic Sans MS"/>
              </a:rPr>
              <a:t>.</a:t>
            </a:r>
          </a:p>
          <a:p>
            <a:pPr marL="0" indent="0">
              <a:lnSpc>
                <a:spcPct val="75000"/>
              </a:lnSpc>
              <a:spcBef>
                <a:spcPts val="0"/>
              </a:spcBef>
              <a:spcAft>
                <a:spcPts val="600"/>
              </a:spcAft>
              <a:buNone/>
            </a:pPr>
            <a:r>
              <a:rPr lang="ru-RU" b="1" kern="1400" dirty="0">
                <a:solidFill>
                  <a:srgbClr val="000080"/>
                </a:solidFill>
                <a:latin typeface="Comic Sans MS"/>
              </a:rPr>
              <a:t> </a:t>
            </a:r>
            <a:endParaRPr lang="ru-RU" b="1" kern="1400" dirty="0" smtClean="0">
              <a:solidFill>
                <a:srgbClr val="000080"/>
              </a:solidFill>
              <a:latin typeface="Comic Sans MS"/>
            </a:endParaRPr>
          </a:p>
          <a:p>
            <a:pPr marL="514350" indent="-514350">
              <a:lnSpc>
                <a:spcPct val="75000"/>
              </a:lnSpc>
              <a:spcBef>
                <a:spcPts val="0"/>
              </a:spcBef>
              <a:spcAft>
                <a:spcPts val="600"/>
              </a:spcAft>
              <a:buFont typeface="+mj-lt"/>
              <a:buAutoNum type="arabicPeriod"/>
            </a:pPr>
            <a:endParaRPr lang="ru-RU" b="1" kern="1400" dirty="0" smtClean="0">
              <a:solidFill>
                <a:srgbClr val="000080"/>
              </a:solidFill>
              <a:latin typeface="Comic Sans MS"/>
            </a:endParaRPr>
          </a:p>
          <a:p>
            <a:pPr marL="0" indent="0">
              <a:lnSpc>
                <a:spcPct val="75000"/>
              </a:lnSpc>
              <a:spcBef>
                <a:spcPts val="0"/>
              </a:spcBef>
              <a:spcAft>
                <a:spcPts val="600"/>
              </a:spcAft>
              <a:buNone/>
            </a:pPr>
            <a:r>
              <a:rPr lang="ru-RU" b="1" kern="1400" dirty="0" smtClean="0">
                <a:solidFill>
                  <a:srgbClr val="000080"/>
                </a:solidFill>
                <a:latin typeface="Comic Sans MS"/>
              </a:rPr>
              <a:t>5. В </a:t>
            </a:r>
            <a:r>
              <a:rPr lang="ru-RU" b="1" kern="1400" dirty="0">
                <a:solidFill>
                  <a:srgbClr val="000080"/>
                </a:solidFill>
                <a:latin typeface="Comic Sans MS"/>
              </a:rPr>
              <a:t>начале работы с электроскопом необходимо заземлять прибор, дотрагиваясь рукой металлического шара</a:t>
            </a:r>
            <a:r>
              <a:rPr lang="ru-RU" b="1" kern="1400" dirty="0" smtClean="0">
                <a:solidFill>
                  <a:srgbClr val="000080"/>
                </a:solidFill>
                <a:latin typeface="Comic Sans MS"/>
              </a:rPr>
              <a:t>.</a:t>
            </a:r>
          </a:p>
          <a:p>
            <a:pPr marL="514350" indent="-514350">
              <a:lnSpc>
                <a:spcPct val="75000"/>
              </a:lnSpc>
              <a:spcBef>
                <a:spcPts val="0"/>
              </a:spcBef>
              <a:spcAft>
                <a:spcPts val="600"/>
              </a:spcAft>
              <a:buFont typeface="+mj-lt"/>
              <a:buAutoNum type="arabicPeriod"/>
            </a:pPr>
            <a:endParaRPr lang="ru-RU" b="1" kern="1400" dirty="0" smtClean="0">
              <a:solidFill>
                <a:srgbClr val="000080"/>
              </a:solidFill>
              <a:latin typeface="Comic Sans MS"/>
            </a:endParaRPr>
          </a:p>
          <a:p>
            <a:pPr marL="228600" indent="-228600">
              <a:lnSpc>
                <a:spcPct val="75000"/>
              </a:lnSpc>
              <a:spcBef>
                <a:spcPts val="0"/>
              </a:spcBef>
              <a:spcAft>
                <a:spcPts val="600"/>
              </a:spcAft>
              <a:buFont typeface="+mj-lt"/>
              <a:buAutoNum type="arabicPeriod"/>
            </a:pPr>
            <a:endParaRPr lang="ru-RU" sz="900" kern="1400" dirty="0">
              <a:solidFill>
                <a:srgbClr val="000000"/>
              </a:solidFill>
            </a:endParaRPr>
          </a:p>
          <a:p>
            <a:pPr marL="0" indent="0">
              <a:lnSpc>
                <a:spcPct val="75000"/>
              </a:lnSpc>
              <a:spcBef>
                <a:spcPts val="0"/>
              </a:spcBef>
              <a:spcAft>
                <a:spcPts val="600"/>
              </a:spcAft>
              <a:buNone/>
            </a:pPr>
            <a:r>
              <a:rPr lang="ru-RU" b="1" kern="1400" dirty="0" smtClean="0">
                <a:solidFill>
                  <a:srgbClr val="000080"/>
                </a:solidFill>
                <a:latin typeface="Comic Sans MS"/>
              </a:rPr>
              <a:t>6. Электроскоп </a:t>
            </a:r>
            <a:r>
              <a:rPr lang="ru-RU" b="1" kern="1400" dirty="0">
                <a:solidFill>
                  <a:srgbClr val="000080"/>
                </a:solidFill>
                <a:latin typeface="Comic Sans MS"/>
              </a:rPr>
              <a:t>применяется для определения величины и знака заряда, демонстрации притяжения и отталкивания зарядов и деления зарядов</a:t>
            </a:r>
            <a:r>
              <a:rPr lang="ru-RU" b="1" kern="1400" dirty="0" smtClean="0">
                <a:solidFill>
                  <a:srgbClr val="000080"/>
                </a:solidFill>
                <a:latin typeface="Comic Sans MS"/>
              </a:rPr>
              <a:t>.</a:t>
            </a:r>
            <a:endParaRPr lang="ru-RU" sz="900" kern="1400" dirty="0">
              <a:solidFill>
                <a:srgbClr val="000000"/>
              </a:solidFill>
            </a:endParaRPr>
          </a:p>
          <a:p>
            <a:endParaRPr lang="ru-RU" dirty="0"/>
          </a:p>
        </p:txBody>
      </p:sp>
    </p:spTree>
    <p:extLst>
      <p:ext uri="{BB962C8B-B14F-4D97-AF65-F5344CB8AC3E}">
        <p14:creationId xmlns:p14="http://schemas.microsoft.com/office/powerpoint/2010/main" val="592735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 y="8220"/>
            <a:ext cx="1196504" cy="1132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88640" y="1043608"/>
            <a:ext cx="6408712" cy="6752298"/>
          </a:xfrm>
          <a:prstGeom prst="rect">
            <a:avLst/>
          </a:prstGeom>
        </p:spPr>
        <p:txBody>
          <a:bodyPr wrap="square">
            <a:spAutoFit/>
          </a:bodyPr>
          <a:lstStyle/>
          <a:p>
            <a:pPr algn="ctr">
              <a:lnSpc>
                <a:spcPct val="75000"/>
              </a:lnSpc>
            </a:pPr>
            <a:r>
              <a:rPr lang="ru-RU" sz="3600" b="1" kern="1400" dirty="0">
                <a:solidFill>
                  <a:srgbClr val="C00000"/>
                </a:solidFill>
                <a:latin typeface="Comic Sans MS" pitchFamily="66" charset="0"/>
              </a:rPr>
              <a:t>План рассказа </a:t>
            </a:r>
            <a:endParaRPr lang="ru-RU" sz="3600" kern="1400" dirty="0">
              <a:solidFill>
                <a:srgbClr val="000000"/>
              </a:solidFill>
              <a:latin typeface="Comic Sans MS" pitchFamily="66" charset="0"/>
            </a:endParaRPr>
          </a:p>
          <a:p>
            <a:pPr algn="ctr">
              <a:lnSpc>
                <a:spcPct val="75000"/>
              </a:lnSpc>
            </a:pPr>
            <a:r>
              <a:rPr lang="ru-RU" sz="3600" b="1" kern="1400" dirty="0">
                <a:solidFill>
                  <a:srgbClr val="C00000"/>
                </a:solidFill>
                <a:latin typeface="Comic Sans MS" pitchFamily="66" charset="0"/>
              </a:rPr>
              <a:t>о физическом явлении</a:t>
            </a:r>
            <a:endParaRPr lang="ru-RU" sz="3600" kern="1400" dirty="0">
              <a:solidFill>
                <a:srgbClr val="000000"/>
              </a:solidFill>
              <a:latin typeface="Comic Sans MS" pitchFamily="66" charset="0"/>
            </a:endParaRPr>
          </a:p>
          <a:p>
            <a:pPr marL="636092" indent="-636092">
              <a:lnSpc>
                <a:spcPct val="75000"/>
              </a:lnSpc>
            </a:pPr>
            <a:r>
              <a:rPr lang="ru-RU" sz="3600" kern="1400" dirty="0">
                <a:solidFill>
                  <a:srgbClr val="000080"/>
                </a:solidFill>
                <a:latin typeface="Comic Sans MS" pitchFamily="66" charset="0"/>
              </a:rPr>
              <a:t>1.</a:t>
            </a:r>
            <a:r>
              <a:rPr lang="ru-RU" sz="3600" kern="1400" dirty="0">
                <a:solidFill>
                  <a:srgbClr val="000000"/>
                </a:solidFill>
                <a:latin typeface="Comic Sans MS" pitchFamily="66" charset="0"/>
              </a:rPr>
              <a:t> </a:t>
            </a:r>
            <a:r>
              <a:rPr lang="ru-RU" sz="3600" b="1" kern="1400" dirty="0">
                <a:solidFill>
                  <a:srgbClr val="000080"/>
                </a:solidFill>
                <a:latin typeface="Comic Sans MS" pitchFamily="66" charset="0"/>
              </a:rPr>
              <a:t>Признаки явления, по которым оно обнаруживается (или определение)</a:t>
            </a:r>
            <a:endParaRPr lang="ru-RU" sz="3600" kern="1400" dirty="0">
              <a:solidFill>
                <a:srgbClr val="000000"/>
              </a:solidFill>
              <a:latin typeface="Comic Sans MS" pitchFamily="66" charset="0"/>
            </a:endParaRPr>
          </a:p>
          <a:p>
            <a:pPr marL="636092" indent="-636092">
              <a:lnSpc>
                <a:spcPct val="75000"/>
              </a:lnSpc>
            </a:pPr>
            <a:r>
              <a:rPr lang="ru-RU" sz="3600" kern="1400" dirty="0">
                <a:solidFill>
                  <a:srgbClr val="000080"/>
                </a:solidFill>
                <a:latin typeface="Comic Sans MS" pitchFamily="66" charset="0"/>
              </a:rPr>
              <a:t>2.</a:t>
            </a:r>
            <a:r>
              <a:rPr lang="ru-RU" sz="3600" kern="1400" dirty="0">
                <a:solidFill>
                  <a:srgbClr val="000000"/>
                </a:solidFill>
                <a:latin typeface="Comic Sans MS" pitchFamily="66" charset="0"/>
              </a:rPr>
              <a:t> </a:t>
            </a:r>
            <a:r>
              <a:rPr lang="ru-RU" sz="3600" b="1" kern="1400" dirty="0">
                <a:solidFill>
                  <a:srgbClr val="000080"/>
                </a:solidFill>
                <a:latin typeface="Comic Sans MS" pitchFamily="66" charset="0"/>
              </a:rPr>
              <a:t>Условия, при которых протекает явление</a:t>
            </a:r>
            <a:endParaRPr lang="ru-RU" sz="3600" kern="1400" dirty="0">
              <a:solidFill>
                <a:srgbClr val="000000"/>
              </a:solidFill>
              <a:latin typeface="Comic Sans MS" pitchFamily="66" charset="0"/>
            </a:endParaRPr>
          </a:p>
          <a:p>
            <a:pPr marL="636092" indent="-636092">
              <a:lnSpc>
                <a:spcPct val="75000"/>
              </a:lnSpc>
            </a:pPr>
            <a:r>
              <a:rPr lang="ru-RU" sz="3600" kern="1400" dirty="0">
                <a:solidFill>
                  <a:srgbClr val="000080"/>
                </a:solidFill>
                <a:latin typeface="Comic Sans MS" pitchFamily="66" charset="0"/>
              </a:rPr>
              <a:t>3.</a:t>
            </a:r>
            <a:r>
              <a:rPr lang="ru-RU" sz="3600" kern="1400" dirty="0">
                <a:solidFill>
                  <a:srgbClr val="000000"/>
                </a:solidFill>
                <a:latin typeface="Comic Sans MS" pitchFamily="66" charset="0"/>
              </a:rPr>
              <a:t> </a:t>
            </a:r>
            <a:r>
              <a:rPr lang="ru-RU" sz="3600" b="1" kern="1400" dirty="0">
                <a:solidFill>
                  <a:srgbClr val="000080"/>
                </a:solidFill>
                <a:latin typeface="Comic Sans MS" pitchFamily="66" charset="0"/>
              </a:rPr>
              <a:t>Связь данного явления с другими</a:t>
            </a:r>
            <a:endParaRPr lang="ru-RU" sz="3600" kern="1400" dirty="0">
              <a:solidFill>
                <a:srgbClr val="000000"/>
              </a:solidFill>
              <a:latin typeface="Comic Sans MS" pitchFamily="66" charset="0"/>
            </a:endParaRPr>
          </a:p>
          <a:p>
            <a:pPr marL="636092" indent="-636092">
              <a:lnSpc>
                <a:spcPct val="75000"/>
              </a:lnSpc>
            </a:pPr>
            <a:r>
              <a:rPr lang="ru-RU" sz="3600" kern="1400" dirty="0">
                <a:solidFill>
                  <a:srgbClr val="000080"/>
                </a:solidFill>
                <a:latin typeface="Comic Sans MS" pitchFamily="66" charset="0"/>
              </a:rPr>
              <a:t>4.</a:t>
            </a:r>
            <a:r>
              <a:rPr lang="ru-RU" sz="3600" kern="1400" dirty="0">
                <a:solidFill>
                  <a:srgbClr val="000000"/>
                </a:solidFill>
                <a:latin typeface="Comic Sans MS" pitchFamily="66" charset="0"/>
              </a:rPr>
              <a:t> </a:t>
            </a:r>
            <a:r>
              <a:rPr lang="ru-RU" sz="3600" b="1" kern="1400" dirty="0">
                <a:solidFill>
                  <a:srgbClr val="000080"/>
                </a:solidFill>
                <a:latin typeface="Comic Sans MS" pitchFamily="66" charset="0"/>
              </a:rPr>
              <a:t>Объяснение явления на основе научной </a:t>
            </a:r>
            <a:r>
              <a:rPr lang="ru-RU" sz="3600" b="1" kern="1400" dirty="0" smtClean="0">
                <a:solidFill>
                  <a:srgbClr val="000080"/>
                </a:solidFill>
                <a:latin typeface="Comic Sans MS" pitchFamily="66" charset="0"/>
              </a:rPr>
              <a:t>теории</a:t>
            </a:r>
          </a:p>
          <a:p>
            <a:pPr marL="636092" indent="-636092">
              <a:lnSpc>
                <a:spcPct val="75000"/>
              </a:lnSpc>
            </a:pPr>
            <a:r>
              <a:rPr lang="ru-RU" sz="3600" b="1" kern="1400" dirty="0" smtClean="0">
                <a:solidFill>
                  <a:srgbClr val="000080"/>
                </a:solidFill>
                <a:latin typeface="Comic Sans MS" pitchFamily="66" charset="0"/>
              </a:rPr>
              <a:t>5. Примеры </a:t>
            </a:r>
            <a:r>
              <a:rPr lang="ru-RU" sz="3600" b="1" kern="1400" dirty="0">
                <a:solidFill>
                  <a:srgbClr val="000080"/>
                </a:solidFill>
                <a:latin typeface="Comic Sans MS" pitchFamily="66" charset="0"/>
              </a:rPr>
              <a:t>использования явления на практике (или проявления в природе</a:t>
            </a:r>
            <a:endParaRPr lang="ru-RU" sz="3600" kern="1400" dirty="0">
              <a:solidFill>
                <a:srgbClr val="000000"/>
              </a:solidFill>
              <a:latin typeface="Comic Sans MS" pitchFamily="66" charset="0"/>
            </a:endParaRPr>
          </a:p>
        </p:txBody>
      </p:sp>
    </p:spTree>
    <p:extLst>
      <p:ext uri="{BB962C8B-B14F-4D97-AF65-F5344CB8AC3E}">
        <p14:creationId xmlns:p14="http://schemas.microsoft.com/office/powerpoint/2010/main" val="427927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7504"/>
            <a:ext cx="1988840" cy="193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0" y="1864849"/>
            <a:ext cx="6669360" cy="7132722"/>
          </a:xfrm>
          <a:prstGeom prst="rect">
            <a:avLst/>
          </a:prstGeom>
        </p:spPr>
        <p:txBody>
          <a:bodyPr wrap="square">
            <a:spAutoFit/>
          </a:bodyPr>
          <a:lstStyle/>
          <a:p>
            <a:pPr algn="ctr">
              <a:lnSpc>
                <a:spcPts val="2500"/>
              </a:lnSpc>
            </a:pPr>
            <a:r>
              <a:rPr lang="ru-RU" sz="2400" b="1" kern="1400" dirty="0" smtClean="0">
                <a:solidFill>
                  <a:srgbClr val="C00000"/>
                </a:solidFill>
                <a:latin typeface="Comic Sans MS" pitchFamily="66" charset="0"/>
              </a:rPr>
              <a:t>Образец рассказа</a:t>
            </a:r>
          </a:p>
          <a:p>
            <a:pPr algn="ctr">
              <a:lnSpc>
                <a:spcPts val="2500"/>
              </a:lnSpc>
            </a:pPr>
            <a:r>
              <a:rPr lang="ru-RU" sz="2400" b="1" kern="1400" dirty="0" smtClean="0">
                <a:solidFill>
                  <a:srgbClr val="C00000"/>
                </a:solidFill>
                <a:latin typeface="Comic Sans MS" pitchFamily="66" charset="0"/>
              </a:rPr>
              <a:t> о физическом явлении</a:t>
            </a:r>
            <a:endParaRPr lang="ru-RU" sz="2400" kern="1400" dirty="0">
              <a:solidFill>
                <a:srgbClr val="000000"/>
              </a:solidFill>
              <a:latin typeface="Comic Sans MS" pitchFamily="66" charset="0"/>
            </a:endParaRPr>
          </a:p>
          <a:p>
            <a:pPr marL="675856" indent="-675856">
              <a:lnSpc>
                <a:spcPts val="2500"/>
              </a:lnSpc>
              <a:spcAft>
                <a:spcPts val="600"/>
              </a:spcAft>
              <a:tabLst>
                <a:tab pos="205740" algn="l"/>
              </a:tabLst>
            </a:pPr>
            <a:r>
              <a:rPr lang="ru-RU" sz="2400" kern="1400" dirty="0">
                <a:solidFill>
                  <a:srgbClr val="000080"/>
                </a:solidFill>
                <a:latin typeface="Comic Sans MS" pitchFamily="66" charset="0"/>
              </a:rPr>
              <a:t>1.</a:t>
            </a:r>
            <a:r>
              <a:rPr lang="ru-RU" sz="2400" kern="1400" dirty="0">
                <a:solidFill>
                  <a:srgbClr val="000000"/>
                </a:solidFill>
                <a:latin typeface="Comic Sans MS" pitchFamily="66" charset="0"/>
              </a:rPr>
              <a:t> </a:t>
            </a:r>
            <a:r>
              <a:rPr lang="ru-RU" sz="2400" b="1" u="sng" kern="1400" dirty="0">
                <a:solidFill>
                  <a:srgbClr val="FF9933"/>
                </a:solidFill>
                <a:latin typeface="Comic Sans MS" pitchFamily="66" charset="0"/>
              </a:rPr>
              <a:t>Невесомость</a:t>
            </a:r>
            <a:r>
              <a:rPr lang="ru-RU" sz="2400" b="1" kern="1400" dirty="0">
                <a:solidFill>
                  <a:srgbClr val="000080"/>
                </a:solidFill>
                <a:latin typeface="Comic Sans MS" pitchFamily="66" charset="0"/>
              </a:rPr>
              <a:t> — это физическое явление отсутствия веса тела при его движении с ускорением свободного падения </a:t>
            </a:r>
            <a:endParaRPr lang="ru-RU" sz="2400" kern="1400" dirty="0">
              <a:solidFill>
                <a:srgbClr val="000000"/>
              </a:solidFill>
              <a:latin typeface="Comic Sans MS" pitchFamily="66" charset="0"/>
            </a:endParaRPr>
          </a:p>
          <a:p>
            <a:pPr marL="675856" indent="-675856">
              <a:lnSpc>
                <a:spcPts val="2500"/>
              </a:lnSpc>
              <a:spcAft>
                <a:spcPts val="600"/>
              </a:spcAft>
              <a:tabLst>
                <a:tab pos="205740" algn="l"/>
              </a:tabLst>
            </a:pPr>
            <a:r>
              <a:rPr lang="ru-RU" sz="2400" kern="1400" dirty="0">
                <a:solidFill>
                  <a:srgbClr val="000080"/>
                </a:solidFill>
                <a:latin typeface="Comic Sans MS" pitchFamily="66" charset="0"/>
              </a:rPr>
              <a:t>2.</a:t>
            </a:r>
            <a:r>
              <a:rPr lang="ru-RU" sz="2400" kern="1400" dirty="0">
                <a:solidFill>
                  <a:srgbClr val="000000"/>
                </a:solidFill>
                <a:latin typeface="Comic Sans MS" pitchFamily="66" charset="0"/>
              </a:rPr>
              <a:t> </a:t>
            </a:r>
            <a:r>
              <a:rPr lang="ru-RU" sz="2400" b="1" kern="1400" dirty="0">
                <a:solidFill>
                  <a:srgbClr val="000080"/>
                </a:solidFill>
                <a:latin typeface="Comic Sans MS" pitchFamily="66" charset="0"/>
              </a:rPr>
              <a:t>Невесомость возникает для тела при условии исчезновения его опоры или подвеса или когда оно движется с ускорением свободного падения</a:t>
            </a:r>
            <a:r>
              <a:rPr lang="ru-RU" sz="2400" b="1" kern="1400" dirty="0" smtClean="0">
                <a:solidFill>
                  <a:srgbClr val="000080"/>
                </a:solidFill>
                <a:latin typeface="Comic Sans MS" pitchFamily="66" charset="0"/>
              </a:rPr>
              <a:t>.</a:t>
            </a:r>
          </a:p>
          <a:p>
            <a:pPr marL="675856" indent="-675856">
              <a:lnSpc>
                <a:spcPts val="2500"/>
              </a:lnSpc>
              <a:spcAft>
                <a:spcPts val="600"/>
              </a:spcAft>
              <a:tabLst>
                <a:tab pos="205740" algn="l"/>
              </a:tabLst>
            </a:pPr>
            <a:r>
              <a:rPr lang="ru-RU" sz="2400" b="1" kern="1400" dirty="0" smtClean="0">
                <a:solidFill>
                  <a:srgbClr val="000080"/>
                </a:solidFill>
                <a:latin typeface="Comic Sans MS" pitchFamily="66" charset="0"/>
              </a:rPr>
              <a:t>3.  Невесомость </a:t>
            </a:r>
            <a:r>
              <a:rPr lang="ru-RU" sz="2400" b="1" kern="1400" dirty="0">
                <a:solidFill>
                  <a:srgbClr val="000080"/>
                </a:solidFill>
                <a:latin typeface="Comic Sans MS" pitchFamily="66" charset="0"/>
              </a:rPr>
              <a:t>связана с явлениями взаимодействия тел, тяготения, перегрузки. </a:t>
            </a:r>
            <a:endParaRPr lang="ru-RU" sz="2400" kern="1400" dirty="0">
              <a:solidFill>
                <a:srgbClr val="000000"/>
              </a:solidFill>
              <a:latin typeface="Comic Sans MS" pitchFamily="66" charset="0"/>
            </a:endParaRPr>
          </a:p>
          <a:p>
            <a:pPr marL="636092" indent="-636092">
              <a:lnSpc>
                <a:spcPts val="2500"/>
              </a:lnSpc>
              <a:spcAft>
                <a:spcPts val="600"/>
              </a:spcAft>
              <a:tabLst>
                <a:tab pos="205740" algn="l"/>
              </a:tabLst>
            </a:pPr>
            <a:r>
              <a:rPr lang="ru-RU" sz="2400" b="1" kern="1400" dirty="0">
                <a:solidFill>
                  <a:srgbClr val="000080"/>
                </a:solidFill>
                <a:latin typeface="Comic Sans MS" pitchFamily="66" charset="0"/>
              </a:rPr>
              <a:t>4. Теория невесомости объясняется законом всемирного тяготения и всех трёх законов механики Ньютона</a:t>
            </a:r>
            <a:endParaRPr lang="ru-RU" sz="2400" kern="1400" dirty="0">
              <a:solidFill>
                <a:srgbClr val="000000"/>
              </a:solidFill>
              <a:latin typeface="Comic Sans MS" pitchFamily="66" charset="0"/>
            </a:endParaRPr>
          </a:p>
          <a:p>
            <a:pPr marL="636092" indent="-636092">
              <a:lnSpc>
                <a:spcPts val="2500"/>
              </a:lnSpc>
              <a:spcAft>
                <a:spcPts val="600"/>
              </a:spcAft>
              <a:tabLst>
                <a:tab pos="205740" algn="l"/>
              </a:tabLst>
            </a:pPr>
            <a:r>
              <a:rPr lang="ru-RU" sz="2400" b="1" kern="1400" dirty="0">
                <a:solidFill>
                  <a:srgbClr val="000080"/>
                </a:solidFill>
                <a:latin typeface="Comic Sans MS" pitchFamily="66" charset="0"/>
              </a:rPr>
              <a:t>5. Знание о невесомости применяется для учёта перегрузки в движущихся объектах на Земле и в космосе, в исследовании влияния невесомости на живые организмы. </a:t>
            </a:r>
            <a:r>
              <a:rPr lang="ru-RU" sz="800" kern="1400" dirty="0">
                <a:solidFill>
                  <a:srgbClr val="000000"/>
                </a:solidFill>
              </a:rPr>
              <a:t> </a:t>
            </a:r>
          </a:p>
        </p:txBody>
      </p:sp>
    </p:spTree>
    <p:extLst>
      <p:ext uri="{BB962C8B-B14F-4D97-AF65-F5344CB8AC3E}">
        <p14:creationId xmlns:p14="http://schemas.microsoft.com/office/powerpoint/2010/main" val="1050835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2900" y="1403649"/>
            <a:ext cx="6172200" cy="6764570"/>
          </a:xfrm>
        </p:spPr>
        <p:txBody>
          <a:bodyPr>
            <a:normAutofit fontScale="85000" lnSpcReduction="10000"/>
          </a:bodyPr>
          <a:lstStyle/>
          <a:p>
            <a:pPr marL="0" marR="0" indent="0" algn="ctr">
              <a:lnSpc>
                <a:spcPct val="110000"/>
              </a:lnSpc>
              <a:spcBef>
                <a:spcPts val="0"/>
              </a:spcBef>
              <a:spcAft>
                <a:spcPts val="0"/>
              </a:spcAft>
              <a:buNone/>
            </a:pPr>
            <a:r>
              <a:rPr lang="ru-RU" sz="4400" b="1" kern="1400" dirty="0">
                <a:solidFill>
                  <a:srgbClr val="C00000"/>
                </a:solidFill>
                <a:latin typeface="Comic Sans MS" pitchFamily="66" charset="0"/>
              </a:rPr>
              <a:t>План рассказа </a:t>
            </a:r>
            <a:endParaRPr lang="ru-RU" sz="4400" kern="1400" dirty="0">
              <a:solidFill>
                <a:srgbClr val="000000"/>
              </a:solidFill>
              <a:latin typeface="Comic Sans MS" pitchFamily="66" charset="0"/>
            </a:endParaRPr>
          </a:p>
          <a:p>
            <a:pPr marL="0" marR="0" indent="0" algn="ctr">
              <a:lnSpc>
                <a:spcPct val="110000"/>
              </a:lnSpc>
              <a:spcBef>
                <a:spcPts val="0"/>
              </a:spcBef>
              <a:spcAft>
                <a:spcPts val="0"/>
              </a:spcAft>
              <a:buNone/>
            </a:pPr>
            <a:r>
              <a:rPr lang="ru-RU" sz="4400" b="1" kern="1400" dirty="0">
                <a:solidFill>
                  <a:srgbClr val="C00000"/>
                </a:solidFill>
                <a:latin typeface="Comic Sans MS" pitchFamily="66" charset="0"/>
              </a:rPr>
              <a:t>об устройствах,</a:t>
            </a:r>
            <a:endParaRPr lang="ru-RU" sz="4400" kern="1400" dirty="0">
              <a:solidFill>
                <a:srgbClr val="000000"/>
              </a:solidFill>
              <a:latin typeface="Comic Sans MS" pitchFamily="66" charset="0"/>
            </a:endParaRPr>
          </a:p>
          <a:p>
            <a:pPr marL="0" marR="0" indent="0" algn="ctr">
              <a:lnSpc>
                <a:spcPct val="110000"/>
              </a:lnSpc>
              <a:spcBef>
                <a:spcPts val="0"/>
              </a:spcBef>
              <a:spcAft>
                <a:spcPts val="0"/>
              </a:spcAft>
              <a:buNone/>
            </a:pPr>
            <a:r>
              <a:rPr lang="ru-RU" sz="4400" b="1" kern="1400" dirty="0" smtClean="0">
                <a:solidFill>
                  <a:srgbClr val="C00000"/>
                </a:solidFill>
                <a:latin typeface="Comic Sans MS" pitchFamily="66" charset="0"/>
              </a:rPr>
              <a:t>механизмах</a:t>
            </a:r>
            <a:r>
              <a:rPr lang="ru-RU" sz="4400" b="1" kern="1400" dirty="0">
                <a:solidFill>
                  <a:srgbClr val="C00000"/>
                </a:solidFill>
                <a:latin typeface="Comic Sans MS" pitchFamily="66" charset="0"/>
              </a:rPr>
              <a:t>, машинах  </a:t>
            </a:r>
            <a:endParaRPr lang="ru-RU" sz="4400" kern="1400" dirty="0">
              <a:solidFill>
                <a:srgbClr val="000000"/>
              </a:solidFill>
              <a:latin typeface="Comic Sans MS" pitchFamily="66" charset="0"/>
            </a:endParaRPr>
          </a:p>
          <a:p>
            <a:pPr marL="0" indent="0">
              <a:lnSpc>
                <a:spcPct val="110000"/>
              </a:lnSpc>
              <a:spcBef>
                <a:spcPts val="0"/>
              </a:spcBef>
              <a:buNone/>
            </a:pPr>
            <a:r>
              <a:rPr lang="ru-RU" sz="4400" kern="1400" dirty="0" smtClean="0">
                <a:solidFill>
                  <a:srgbClr val="000080"/>
                </a:solidFill>
                <a:latin typeface="Comic Sans MS" pitchFamily="66" charset="0"/>
              </a:rPr>
              <a:t>1. </a:t>
            </a:r>
            <a:r>
              <a:rPr lang="ru-RU" sz="4400" kern="1400" dirty="0">
                <a:solidFill>
                  <a:srgbClr val="000000"/>
                </a:solidFill>
                <a:latin typeface="Comic Sans MS" pitchFamily="66" charset="0"/>
              </a:rPr>
              <a:t> </a:t>
            </a:r>
            <a:r>
              <a:rPr lang="ru-RU" sz="4400" b="1" kern="1400" dirty="0">
                <a:solidFill>
                  <a:srgbClr val="000080"/>
                </a:solidFill>
                <a:latin typeface="Comic Sans MS" pitchFamily="66" charset="0"/>
              </a:rPr>
              <a:t>Назначение устройства</a:t>
            </a:r>
            <a:endParaRPr lang="ru-RU" sz="4400" kern="1400" dirty="0">
              <a:solidFill>
                <a:srgbClr val="000000"/>
              </a:solidFill>
              <a:latin typeface="Comic Sans MS" pitchFamily="66" charset="0"/>
            </a:endParaRPr>
          </a:p>
          <a:p>
            <a:pPr marL="0" indent="0">
              <a:lnSpc>
                <a:spcPct val="110000"/>
              </a:lnSpc>
              <a:spcBef>
                <a:spcPts val="0"/>
              </a:spcBef>
              <a:buNone/>
            </a:pPr>
            <a:r>
              <a:rPr lang="ru-RU" sz="4400" kern="1400" dirty="0">
                <a:solidFill>
                  <a:srgbClr val="000080"/>
                </a:solidFill>
                <a:latin typeface="Comic Sans MS" pitchFamily="66" charset="0"/>
              </a:rPr>
              <a:t>2.</a:t>
            </a:r>
            <a:r>
              <a:rPr lang="ru-RU" sz="4400" kern="1400" dirty="0">
                <a:solidFill>
                  <a:srgbClr val="000000"/>
                </a:solidFill>
                <a:latin typeface="Comic Sans MS" pitchFamily="66" charset="0"/>
              </a:rPr>
              <a:t> </a:t>
            </a:r>
            <a:r>
              <a:rPr lang="ru-RU" sz="4400" b="1" kern="1400" dirty="0">
                <a:solidFill>
                  <a:srgbClr val="000080"/>
                </a:solidFill>
                <a:latin typeface="Comic Sans MS" pitchFamily="66" charset="0"/>
              </a:rPr>
              <a:t>Схема устройства</a:t>
            </a:r>
            <a:endParaRPr lang="ru-RU" sz="4400" kern="1400" dirty="0">
              <a:solidFill>
                <a:srgbClr val="000000"/>
              </a:solidFill>
              <a:latin typeface="Comic Sans MS" pitchFamily="66" charset="0"/>
            </a:endParaRPr>
          </a:p>
          <a:p>
            <a:pPr marL="0" indent="0">
              <a:lnSpc>
                <a:spcPct val="110000"/>
              </a:lnSpc>
              <a:spcBef>
                <a:spcPts val="0"/>
              </a:spcBef>
              <a:buNone/>
            </a:pPr>
            <a:r>
              <a:rPr lang="ru-RU" sz="4400" kern="1400" dirty="0">
                <a:solidFill>
                  <a:srgbClr val="000080"/>
                </a:solidFill>
                <a:latin typeface="Comic Sans MS" pitchFamily="66" charset="0"/>
              </a:rPr>
              <a:t>3.</a:t>
            </a:r>
            <a:r>
              <a:rPr lang="ru-RU" sz="4400" kern="1400" dirty="0">
                <a:solidFill>
                  <a:srgbClr val="000000"/>
                </a:solidFill>
                <a:latin typeface="Comic Sans MS" pitchFamily="66" charset="0"/>
              </a:rPr>
              <a:t> </a:t>
            </a:r>
            <a:r>
              <a:rPr lang="ru-RU" sz="4400" b="1" kern="1400" dirty="0">
                <a:solidFill>
                  <a:srgbClr val="000080"/>
                </a:solidFill>
                <a:latin typeface="Comic Sans MS" pitchFamily="66" charset="0"/>
              </a:rPr>
              <a:t>Принцип действия устройства</a:t>
            </a:r>
            <a:endParaRPr lang="ru-RU" sz="4400" kern="1400" dirty="0">
              <a:solidFill>
                <a:srgbClr val="000000"/>
              </a:solidFill>
              <a:latin typeface="Comic Sans MS" pitchFamily="66" charset="0"/>
            </a:endParaRPr>
          </a:p>
          <a:p>
            <a:pPr marL="0" indent="0">
              <a:lnSpc>
                <a:spcPct val="110000"/>
              </a:lnSpc>
              <a:spcBef>
                <a:spcPts val="0"/>
              </a:spcBef>
              <a:buNone/>
            </a:pPr>
            <a:r>
              <a:rPr lang="ru-RU" sz="4400" kern="1400" dirty="0">
                <a:solidFill>
                  <a:srgbClr val="000080"/>
                </a:solidFill>
                <a:latin typeface="Comic Sans MS" pitchFamily="66" charset="0"/>
              </a:rPr>
              <a:t>4.</a:t>
            </a:r>
            <a:r>
              <a:rPr lang="ru-RU" sz="4400" kern="1400" dirty="0">
                <a:solidFill>
                  <a:srgbClr val="000000"/>
                </a:solidFill>
                <a:latin typeface="Comic Sans MS" pitchFamily="66" charset="0"/>
              </a:rPr>
              <a:t> </a:t>
            </a:r>
            <a:r>
              <a:rPr lang="ru-RU" sz="4400" b="1" kern="1400" dirty="0">
                <a:solidFill>
                  <a:srgbClr val="000080"/>
                </a:solidFill>
                <a:latin typeface="Comic Sans MS" pitchFamily="66" charset="0"/>
              </a:rPr>
              <a:t>Правила пользования и применения </a:t>
            </a:r>
            <a:r>
              <a:rPr lang="ru-RU" sz="4400" b="1" kern="1400" dirty="0" smtClean="0">
                <a:solidFill>
                  <a:srgbClr val="000080"/>
                </a:solidFill>
                <a:latin typeface="Comic Sans MS" pitchFamily="66" charset="0"/>
              </a:rPr>
              <a:t>устройств</a:t>
            </a:r>
            <a:r>
              <a:rPr lang="ru-RU" sz="4400" b="1" kern="1400" dirty="0">
                <a:solidFill>
                  <a:srgbClr val="000000"/>
                </a:solidFill>
                <a:latin typeface="Comic Sans MS" pitchFamily="66" charset="0"/>
              </a:rPr>
              <a:t> </a:t>
            </a:r>
            <a:endParaRPr lang="ru-RU" sz="4400" kern="1400" dirty="0">
              <a:solidFill>
                <a:srgbClr val="000000"/>
              </a:solidFill>
              <a:latin typeface="Comic Sans MS" pitchFamily="66" charset="0"/>
            </a:endParaRPr>
          </a:p>
          <a:p>
            <a:pPr marL="0" indent="0">
              <a:lnSpc>
                <a:spcPct val="110000"/>
              </a:lnSpc>
              <a:spcBef>
                <a:spcPts val="0"/>
              </a:spcBef>
              <a:spcAft>
                <a:spcPts val="600"/>
              </a:spcAft>
              <a:buNone/>
            </a:pPr>
            <a:endParaRPr lang="ru-RU" sz="4400" kern="1400" dirty="0">
              <a:solidFill>
                <a:srgbClr val="000000"/>
              </a:solidFill>
              <a:latin typeface="Comic Sans MS" pitchFamily="66" charset="0"/>
            </a:endParaRPr>
          </a:p>
          <a:p>
            <a:endParaRPr lang="ru-R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3" y="8384"/>
            <a:ext cx="1581150" cy="16287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822855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27"/>
            <a:ext cx="1475747" cy="159024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4" name="Прямоугольник 3"/>
          <p:cNvSpPr/>
          <p:nvPr/>
        </p:nvSpPr>
        <p:spPr>
          <a:xfrm>
            <a:off x="260648" y="971600"/>
            <a:ext cx="6408712" cy="7994817"/>
          </a:xfrm>
          <a:prstGeom prst="rect">
            <a:avLst/>
          </a:prstGeom>
        </p:spPr>
        <p:txBody>
          <a:bodyPr wrap="square">
            <a:spAutoFit/>
          </a:bodyPr>
          <a:lstStyle/>
          <a:p>
            <a:pPr algn="ctr">
              <a:lnSpc>
                <a:spcPct val="75000"/>
              </a:lnSpc>
            </a:pPr>
            <a:r>
              <a:rPr lang="ru-RU" sz="3200" b="1" kern="1400" dirty="0" smtClean="0">
                <a:solidFill>
                  <a:srgbClr val="C00000"/>
                </a:solidFill>
                <a:latin typeface="Comic Sans MS" pitchFamily="66" charset="0"/>
              </a:rPr>
              <a:t>Образец </a:t>
            </a:r>
          </a:p>
          <a:p>
            <a:pPr algn="ctr">
              <a:lnSpc>
                <a:spcPct val="75000"/>
              </a:lnSpc>
            </a:pPr>
            <a:r>
              <a:rPr lang="ru-RU" sz="3200" b="1" kern="1400" dirty="0" smtClean="0">
                <a:solidFill>
                  <a:srgbClr val="C00000"/>
                </a:solidFill>
                <a:latin typeface="Comic Sans MS" pitchFamily="66" charset="0"/>
              </a:rPr>
              <a:t>рассказа о машине:</a:t>
            </a:r>
            <a:endParaRPr lang="ru-RU" sz="3200" kern="1400" dirty="0">
              <a:solidFill>
                <a:srgbClr val="000000"/>
              </a:solidFill>
              <a:latin typeface="Comic Sans MS" pitchFamily="66" charset="0"/>
            </a:endParaRPr>
          </a:p>
          <a:p>
            <a:pPr marL="715607" indent="-715607">
              <a:lnSpc>
                <a:spcPct val="75000"/>
              </a:lnSpc>
            </a:pPr>
            <a:r>
              <a:rPr lang="ru-RU" sz="3200" kern="1400" dirty="0">
                <a:solidFill>
                  <a:srgbClr val="000080"/>
                </a:solidFill>
                <a:latin typeface="Comic Sans MS" pitchFamily="66" charset="0"/>
              </a:rPr>
              <a:t>1.</a:t>
            </a:r>
            <a:r>
              <a:rPr lang="ru-RU" sz="3200" kern="1400" dirty="0">
                <a:solidFill>
                  <a:srgbClr val="000000"/>
                </a:solidFill>
                <a:latin typeface="Comic Sans MS" pitchFamily="66" charset="0"/>
              </a:rPr>
              <a:t> </a:t>
            </a:r>
            <a:r>
              <a:rPr lang="ru-RU" sz="3200" b="1" u="sng" kern="1400" dirty="0">
                <a:solidFill>
                  <a:srgbClr val="FF9933"/>
                </a:solidFill>
                <a:latin typeface="Comic Sans MS" pitchFamily="66" charset="0"/>
              </a:rPr>
              <a:t>Электромеханический генератор </a:t>
            </a:r>
            <a:r>
              <a:rPr lang="ru-RU" sz="3200" b="1" kern="1400" dirty="0">
                <a:solidFill>
                  <a:srgbClr val="000080"/>
                </a:solidFill>
                <a:latin typeface="Comic Sans MS" pitchFamily="66" charset="0"/>
              </a:rPr>
              <a:t>- устройство, предназначенное для превращения механической энергии в электрическую энергию. </a:t>
            </a:r>
            <a:endParaRPr lang="ru-RU" sz="3200" kern="1400" dirty="0">
              <a:solidFill>
                <a:srgbClr val="000000"/>
              </a:solidFill>
              <a:latin typeface="Comic Sans MS" pitchFamily="66" charset="0"/>
            </a:endParaRPr>
          </a:p>
          <a:p>
            <a:pPr marL="715607" indent="-715607">
              <a:lnSpc>
                <a:spcPct val="75000"/>
              </a:lnSpc>
            </a:pPr>
            <a:r>
              <a:rPr lang="ru-RU" sz="3200" kern="1400" dirty="0">
                <a:solidFill>
                  <a:srgbClr val="000080"/>
                </a:solidFill>
                <a:latin typeface="Comic Sans MS" pitchFamily="66" charset="0"/>
              </a:rPr>
              <a:t>2.</a:t>
            </a:r>
            <a:r>
              <a:rPr lang="ru-RU" sz="3200" kern="1400" dirty="0">
                <a:solidFill>
                  <a:srgbClr val="000000"/>
                </a:solidFill>
                <a:latin typeface="Comic Sans MS" pitchFamily="66" charset="0"/>
              </a:rPr>
              <a:t> </a:t>
            </a:r>
            <a:r>
              <a:rPr lang="ru-RU" sz="3200" b="1" kern="1400" dirty="0">
                <a:solidFill>
                  <a:srgbClr val="000080"/>
                </a:solidFill>
                <a:latin typeface="Comic Sans MS" pitchFamily="66" charset="0"/>
              </a:rPr>
              <a:t>Электромеханический генератор представляет собой вращающуюся под действием механического движения обмотку (ротор) внутри постоянного магнита (статор). Электрический ток, выработанный в роторе генератора, через медные щетки  передается потребителю электрической энергии.  </a:t>
            </a:r>
            <a:endParaRPr lang="ru-RU" sz="3200" kern="1400" dirty="0">
              <a:solidFill>
                <a:srgbClr val="000000"/>
              </a:solidFill>
              <a:latin typeface="Comic Sans MS" pitchFamily="66" charset="0"/>
            </a:endParaRPr>
          </a:p>
          <a:p>
            <a:pPr>
              <a:lnSpc>
                <a:spcPct val="119000"/>
              </a:lnSpc>
              <a:spcAft>
                <a:spcPts val="600"/>
              </a:spcAft>
            </a:pPr>
            <a:r>
              <a:rPr lang="ru-RU" sz="800" kern="1400" dirty="0">
                <a:solidFill>
                  <a:srgbClr val="000000"/>
                </a:solidFill>
              </a:rPr>
              <a:t> </a:t>
            </a:r>
          </a:p>
        </p:txBody>
      </p:sp>
    </p:spTree>
    <p:extLst>
      <p:ext uri="{BB962C8B-B14F-4D97-AF65-F5344CB8AC3E}">
        <p14:creationId xmlns:p14="http://schemas.microsoft.com/office/powerpoint/2010/main" val="40619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2900" y="539552"/>
            <a:ext cx="6326460" cy="8352927"/>
          </a:xfrm>
        </p:spPr>
        <p:txBody>
          <a:bodyPr>
            <a:normAutofit/>
          </a:bodyPr>
          <a:lstStyle/>
          <a:p>
            <a:pPr marL="0" indent="0">
              <a:lnSpc>
                <a:spcPct val="75000"/>
              </a:lnSpc>
              <a:spcBef>
                <a:spcPts val="0"/>
              </a:spcBef>
              <a:buNone/>
            </a:pPr>
            <a:r>
              <a:rPr lang="ru-RU" b="1" kern="1400" dirty="0" smtClean="0">
                <a:solidFill>
                  <a:srgbClr val="000080"/>
                </a:solidFill>
                <a:latin typeface="Comic Sans MS"/>
              </a:rPr>
              <a:t>3. </a:t>
            </a:r>
            <a:r>
              <a:rPr lang="ru-RU" b="1" kern="1400" dirty="0" smtClean="0">
                <a:solidFill>
                  <a:srgbClr val="000099"/>
                </a:solidFill>
                <a:latin typeface="Comic Sans MS"/>
              </a:rPr>
              <a:t>Принцип </a:t>
            </a:r>
            <a:r>
              <a:rPr lang="ru-RU" b="1" kern="1400" dirty="0">
                <a:solidFill>
                  <a:srgbClr val="000099"/>
                </a:solidFill>
                <a:latin typeface="Comic Sans MS"/>
              </a:rPr>
              <a:t>действия электромеханического генератора основан на явлении электромагнитной индукции. </a:t>
            </a:r>
            <a:endParaRPr lang="ru-RU" kern="1400" dirty="0">
              <a:solidFill>
                <a:srgbClr val="000099"/>
              </a:solidFill>
            </a:endParaRPr>
          </a:p>
          <a:p>
            <a:pPr marL="0" marR="0" indent="0">
              <a:lnSpc>
                <a:spcPct val="75000"/>
              </a:lnSpc>
              <a:spcBef>
                <a:spcPts val="0"/>
              </a:spcBef>
              <a:spcAft>
                <a:spcPts val="0"/>
              </a:spcAft>
              <a:buNone/>
            </a:pPr>
            <a:r>
              <a:rPr lang="ru-RU" b="1" kern="1400" dirty="0">
                <a:solidFill>
                  <a:srgbClr val="000099"/>
                </a:solidFill>
                <a:latin typeface="Comic Sans MS"/>
              </a:rPr>
              <a:t>4. При использовании и применении электромеханического генератора необходимо соблюдать следующие правила: </a:t>
            </a:r>
            <a:endParaRPr lang="ru-RU" kern="1400" dirty="0">
              <a:solidFill>
                <a:srgbClr val="000099"/>
              </a:solidFill>
            </a:endParaRPr>
          </a:p>
          <a:p>
            <a:pPr marL="377685" marR="0" indent="0">
              <a:lnSpc>
                <a:spcPct val="75000"/>
              </a:lnSpc>
              <a:spcBef>
                <a:spcPts val="0"/>
              </a:spcBef>
              <a:spcAft>
                <a:spcPts val="0"/>
              </a:spcAft>
              <a:buNone/>
              <a:tabLst>
                <a:tab pos="-1036015200" algn="l"/>
              </a:tabLst>
            </a:pPr>
            <a:r>
              <a:rPr lang="ru-RU" b="1" kern="1400" dirty="0">
                <a:solidFill>
                  <a:srgbClr val="000099"/>
                </a:solidFill>
                <a:latin typeface="Comic Sans MS"/>
              </a:rPr>
              <a:t>а) проверить электрическое устройство и убедиться в  его исправности и в наличии заземления  электроустановки;</a:t>
            </a:r>
            <a:endParaRPr lang="ru-RU" kern="1400" dirty="0">
              <a:solidFill>
                <a:srgbClr val="000099"/>
              </a:solidFill>
            </a:endParaRPr>
          </a:p>
          <a:p>
            <a:pPr marL="377685" marR="0" indent="0">
              <a:lnSpc>
                <a:spcPct val="75000"/>
              </a:lnSpc>
              <a:spcBef>
                <a:spcPts val="0"/>
              </a:spcBef>
              <a:spcAft>
                <a:spcPts val="0"/>
              </a:spcAft>
              <a:buNone/>
              <a:tabLst>
                <a:tab pos="-1036015200" algn="l"/>
              </a:tabLst>
            </a:pPr>
            <a:r>
              <a:rPr lang="ru-RU" b="1" kern="1400" dirty="0">
                <a:solidFill>
                  <a:srgbClr val="000099"/>
                </a:solidFill>
                <a:latin typeface="Comic Sans MS"/>
              </a:rPr>
              <a:t>б) подключать генератор как источник тока в сборке электрической цепи  в последнюю очередь. </a:t>
            </a:r>
            <a:endParaRPr lang="ru-RU" kern="1400" dirty="0">
              <a:solidFill>
                <a:srgbClr val="000099"/>
              </a:solidFill>
            </a:endParaRPr>
          </a:p>
          <a:p>
            <a:pPr marL="0" indent="0">
              <a:lnSpc>
                <a:spcPct val="119000"/>
              </a:lnSpc>
              <a:spcBef>
                <a:spcPts val="0"/>
              </a:spcBef>
              <a:spcAft>
                <a:spcPts val="600"/>
              </a:spcAft>
              <a:buNone/>
            </a:pPr>
            <a:endParaRPr lang="ru-RU" kern="1400" dirty="0">
              <a:solidFill>
                <a:srgbClr val="000099"/>
              </a:solidFill>
            </a:endParaRPr>
          </a:p>
          <a:p>
            <a:endParaRPr lang="ru-RU" dirty="0"/>
          </a:p>
        </p:txBody>
      </p:sp>
    </p:spTree>
    <p:extLst>
      <p:ext uri="{BB962C8B-B14F-4D97-AF65-F5344CB8AC3E}">
        <p14:creationId xmlns:p14="http://schemas.microsoft.com/office/powerpoint/2010/main" val="1534308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Grp="1" noChangeArrowheads="1"/>
          </p:cNvSpPr>
          <p:nvPr>
            <p:ph idx="1"/>
          </p:nvPr>
        </p:nvSpPr>
        <p:spPr bwMode="auto">
          <a:xfrm>
            <a:off x="342900" y="683568"/>
            <a:ext cx="6172200" cy="8064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normAutofit fontScale="850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Comic Sans MS" pitchFamily="66" charset="0"/>
              </a:rPr>
              <a:t>Образец рассказа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Comic Sans MS" pitchFamily="66" charset="0"/>
              </a:rPr>
              <a:t>о физической величине</a:t>
            </a:r>
          </a:p>
          <a:p>
            <a:pPr marR="0" lvl="0" algn="just" defTabSz="914400" rtl="0" eaLnBrk="1" fontAlgn="base" latinLnBrk="0" hangingPunct="1">
              <a:lnSpc>
                <a:spcPct val="100000"/>
              </a:lnSpc>
              <a:spcBef>
                <a:spcPct val="0"/>
              </a:spcBef>
              <a:buClrTx/>
              <a:buSzTx/>
              <a:buFont typeface="+mj-lt"/>
              <a:buAutoNum type="arabicPeriod"/>
              <a:tabLst/>
            </a:pPr>
            <a:r>
              <a:rPr kumimoji="0" lang="ru-RU" sz="2800" b="1" i="0" u="sng" strike="noStrike" cap="none" normalizeH="0" baseline="0" dirty="0" smtClean="0">
                <a:ln>
                  <a:noFill/>
                </a:ln>
                <a:solidFill>
                  <a:srgbClr val="C04D00"/>
                </a:solidFill>
                <a:effectLst/>
                <a:latin typeface="Comic Sans MS" pitchFamily="66" charset="0"/>
              </a:rPr>
              <a:t>Плотность</a:t>
            </a:r>
            <a:r>
              <a:rPr kumimoji="0" lang="ru-RU" sz="2800" b="1" i="0" u="none" strike="noStrike" cap="none" normalizeH="0" baseline="0" dirty="0" smtClean="0">
                <a:ln>
                  <a:noFill/>
                </a:ln>
                <a:solidFill>
                  <a:srgbClr val="000080"/>
                </a:solidFill>
                <a:effectLst/>
                <a:latin typeface="Comic Sans MS" pitchFamily="66" charset="0"/>
              </a:rPr>
              <a:t> - физическая величина, условное обозначение </a:t>
            </a:r>
            <a:r>
              <a:rPr kumimoji="0" lang="el-GR" sz="3600" b="1" i="0" u="none" strike="noStrike" cap="none" normalizeH="0" baseline="0" noProof="1" smtClean="0">
                <a:ln>
                  <a:noFill/>
                </a:ln>
                <a:solidFill>
                  <a:srgbClr val="C00000"/>
                </a:solidFill>
                <a:effectLst/>
                <a:latin typeface="Comic Sans MS" pitchFamily="66" charset="0"/>
              </a:rPr>
              <a:t>ρ</a:t>
            </a:r>
            <a:r>
              <a:rPr kumimoji="0" lang="el-GR" sz="3600" b="1" i="0" u="none" strike="noStrike" cap="none" normalizeH="0" baseline="0" dirty="0" smtClean="0">
                <a:ln>
                  <a:noFill/>
                </a:ln>
                <a:solidFill>
                  <a:srgbClr val="C00000"/>
                </a:solidFill>
                <a:effectLst/>
                <a:latin typeface="Comic Sans MS" pitchFamily="66" charset="0"/>
              </a:rPr>
              <a:t> </a:t>
            </a:r>
            <a:r>
              <a:rPr kumimoji="0" lang="el-GR" sz="2800" b="1" i="0" u="none" strike="noStrike" cap="none" normalizeH="0" baseline="0" dirty="0" smtClean="0">
                <a:ln>
                  <a:noFill/>
                </a:ln>
                <a:solidFill>
                  <a:srgbClr val="000080"/>
                </a:solidFill>
                <a:effectLst/>
                <a:latin typeface="Comic Sans MS" pitchFamily="66" charset="0"/>
              </a:rPr>
              <a:t>(</a:t>
            </a:r>
            <a:r>
              <a:rPr kumimoji="0" lang="ru-RU" sz="2800" b="1" i="0" u="none" strike="noStrike" cap="none" normalizeH="0" baseline="0" dirty="0" smtClean="0">
                <a:ln>
                  <a:noFill/>
                </a:ln>
                <a:solidFill>
                  <a:srgbClr val="000080"/>
                </a:solidFill>
                <a:effectLst/>
                <a:latin typeface="Comic Sans MS" pitchFamily="66" charset="0"/>
              </a:rPr>
              <a:t>ро).</a:t>
            </a:r>
          </a:p>
          <a:p>
            <a:pPr marR="0" lvl="0" algn="just" defTabSz="914400" rtl="0" eaLnBrk="1" fontAlgn="base" latinLnBrk="0" hangingPunct="1">
              <a:lnSpc>
                <a:spcPct val="100000"/>
              </a:lnSpc>
              <a:spcBef>
                <a:spcPct val="0"/>
              </a:spcBef>
              <a:buClrTx/>
              <a:buSzTx/>
              <a:buFont typeface="+mj-lt"/>
              <a:buAutoNum type="arabicPeriod"/>
              <a:tabLst/>
            </a:pPr>
            <a:r>
              <a:rPr kumimoji="0" lang="ru-RU" sz="2800" b="1" i="0" u="none" strike="noStrike" cap="none" normalizeH="0" baseline="0" dirty="0" smtClean="0">
                <a:ln>
                  <a:noFill/>
                </a:ln>
                <a:solidFill>
                  <a:srgbClr val="000080"/>
                </a:solidFill>
                <a:effectLst/>
                <a:latin typeface="Comic Sans MS" pitchFamily="66" charset="0"/>
              </a:rPr>
              <a:t>Плотность характеризует свойство вещества, из которого состоит тела.</a:t>
            </a:r>
          </a:p>
          <a:p>
            <a:pPr marR="0" lvl="0" algn="just" defTabSz="914400" rtl="0" eaLnBrk="1" fontAlgn="base" latinLnBrk="0" hangingPunct="1">
              <a:lnSpc>
                <a:spcPct val="100000"/>
              </a:lnSpc>
              <a:spcBef>
                <a:spcPct val="0"/>
              </a:spcBef>
              <a:buClrTx/>
              <a:buSzTx/>
              <a:buFont typeface="+mj-lt"/>
              <a:buAutoNum type="arabicPeriod"/>
              <a:tabLst/>
            </a:pPr>
            <a:r>
              <a:rPr kumimoji="0" lang="ru-RU" sz="2800" b="1" i="0" u="none" strike="noStrike" cap="none" normalizeH="0" baseline="0" dirty="0" smtClean="0">
                <a:ln>
                  <a:noFill/>
                </a:ln>
                <a:solidFill>
                  <a:srgbClr val="000080"/>
                </a:solidFill>
                <a:effectLst/>
                <a:latin typeface="Comic Sans MS" pitchFamily="66" charset="0"/>
              </a:rPr>
              <a:t>Плотность - это масса вещества, заключенная в единице объема </a:t>
            </a:r>
            <a:r>
              <a:rPr kumimoji="0" lang="en-US" sz="2800" b="1" i="0" u="none" strike="noStrike" cap="none" normalizeH="0" baseline="0" dirty="0" smtClean="0">
                <a:ln>
                  <a:noFill/>
                </a:ln>
                <a:solidFill>
                  <a:srgbClr val="000080"/>
                </a:solidFill>
                <a:effectLst/>
                <a:latin typeface="Comic Sans MS" pitchFamily="66" charset="0"/>
              </a:rPr>
              <a:t>1</a:t>
            </a:r>
            <a:r>
              <a:rPr kumimoji="0" lang="ru-RU" sz="2800" b="1" i="0" u="none" strike="noStrike" cap="none" normalizeH="0" baseline="0" dirty="0" smtClean="0">
                <a:ln>
                  <a:noFill/>
                </a:ln>
                <a:solidFill>
                  <a:srgbClr val="000080"/>
                </a:solidFill>
                <a:effectLst/>
                <a:latin typeface="Comic Sans MS" pitchFamily="66" charset="0"/>
              </a:rPr>
              <a:t> см</a:t>
            </a:r>
            <a:r>
              <a:rPr kumimoji="0" lang="ru-RU" sz="2800" b="1" i="0" u="none" strike="noStrike" cap="none" normalizeH="0" baseline="30000" dirty="0" smtClean="0">
                <a:ln>
                  <a:noFill/>
                </a:ln>
                <a:solidFill>
                  <a:srgbClr val="000080"/>
                </a:solidFill>
                <a:effectLst/>
                <a:latin typeface="Comic Sans MS" pitchFamily="66" charset="0"/>
              </a:rPr>
              <a:t>3  </a:t>
            </a:r>
            <a:r>
              <a:rPr kumimoji="0" lang="ru-RU" sz="2800" b="1" i="0" u="none" strike="noStrike" cap="none" normalizeH="0" baseline="0" dirty="0" smtClean="0">
                <a:ln>
                  <a:noFill/>
                </a:ln>
                <a:solidFill>
                  <a:srgbClr val="000080"/>
                </a:solidFill>
                <a:effectLst/>
                <a:latin typeface="Comic Sans MS" pitchFamily="66" charset="0"/>
              </a:rPr>
              <a:t>или  1 м</a:t>
            </a:r>
            <a:r>
              <a:rPr kumimoji="0" lang="ru-RU" sz="2800" b="1" i="0" u="none" strike="noStrike" cap="none" normalizeH="0" baseline="30000" dirty="0" smtClean="0">
                <a:ln>
                  <a:noFill/>
                </a:ln>
                <a:solidFill>
                  <a:srgbClr val="000080"/>
                </a:solidFill>
                <a:effectLst/>
                <a:latin typeface="Comic Sans MS" pitchFamily="66" charset="0"/>
              </a:rPr>
              <a:t>3</a:t>
            </a:r>
            <a:r>
              <a:rPr kumimoji="0" lang="ru-RU" sz="2800" b="1" i="0" u="none" strike="noStrike" cap="none" normalizeH="0" baseline="0" dirty="0" smtClean="0">
                <a:ln>
                  <a:noFill/>
                </a:ln>
                <a:solidFill>
                  <a:srgbClr val="000080"/>
                </a:solidFill>
                <a:effectLst/>
                <a:latin typeface="Comic Sans MS" pitchFamily="66" charset="0"/>
              </a:rPr>
              <a:t>.</a:t>
            </a:r>
          </a:p>
          <a:p>
            <a:pPr marL="0" marR="0" lvl="0" indent="0" algn="just" defTabSz="914400" rtl="0" eaLnBrk="1" fontAlgn="base" latinLnBrk="0" hangingPunct="1">
              <a:lnSpc>
                <a:spcPct val="100000"/>
              </a:lnSpc>
              <a:spcBef>
                <a:spcPct val="0"/>
              </a:spcBef>
              <a:spcAft>
                <a:spcPts val="500"/>
              </a:spcAft>
              <a:buClrTx/>
              <a:buSzTx/>
              <a:buFontTx/>
              <a:buNone/>
              <a:tabLst/>
            </a:pPr>
            <a:r>
              <a:rPr kumimoji="0" lang="ru-RU" sz="2800" b="1" i="0" u="none" strike="noStrike" cap="none" normalizeH="0" baseline="0" dirty="0" smtClean="0">
                <a:ln>
                  <a:noFill/>
                </a:ln>
                <a:solidFill>
                  <a:srgbClr val="000080"/>
                </a:solidFill>
                <a:effectLst/>
                <a:latin typeface="Comic Sans MS" pitchFamily="66" charset="0"/>
              </a:rPr>
              <a:t>4. Формула плотности:</a:t>
            </a:r>
          </a:p>
          <a:p>
            <a:pPr marL="0" marR="0" lvl="0" indent="0" algn="just" defTabSz="914400" rtl="0" eaLnBrk="1" fontAlgn="base" latinLnBrk="0" hangingPunct="1">
              <a:lnSpc>
                <a:spcPct val="100000"/>
              </a:lnSpc>
              <a:spcBef>
                <a:spcPct val="0"/>
              </a:spcBef>
              <a:spcAft>
                <a:spcPts val="500"/>
              </a:spcAft>
              <a:buClrTx/>
              <a:buSzTx/>
              <a:buFontTx/>
              <a:buNone/>
              <a:tabLst/>
            </a:pPr>
            <a:endParaRPr kumimoji="0" lang="ru-RU" sz="2800" b="1" i="0" u="none" strike="noStrike" cap="none" normalizeH="0" baseline="0" dirty="0" smtClean="0">
              <a:ln>
                <a:noFill/>
              </a:ln>
              <a:solidFill>
                <a:srgbClr val="000080"/>
              </a:solidFill>
              <a:effectLst/>
              <a:latin typeface="Comic Sans MS" pitchFamily="66" charset="0"/>
            </a:endParaRPr>
          </a:p>
          <a:p>
            <a:pPr marL="0" marR="0" lvl="0" indent="0" algn="just" defTabSz="914400" rtl="0" eaLnBrk="1" fontAlgn="base" latinLnBrk="0" hangingPunct="1">
              <a:lnSpc>
                <a:spcPct val="100000"/>
              </a:lnSpc>
              <a:spcBef>
                <a:spcPct val="0"/>
              </a:spcBef>
              <a:spcAft>
                <a:spcPts val="500"/>
              </a:spcAft>
              <a:buClrTx/>
              <a:buSzTx/>
              <a:buFontTx/>
              <a:buNone/>
              <a:tabLst/>
            </a:pPr>
            <a:r>
              <a:rPr kumimoji="0" lang="ru-RU" sz="2800" b="1" i="0" u="none" strike="noStrike" cap="none" normalizeH="0" baseline="0" dirty="0" smtClean="0">
                <a:ln>
                  <a:noFill/>
                </a:ln>
                <a:solidFill>
                  <a:srgbClr val="000080"/>
                </a:solidFill>
                <a:effectLst/>
                <a:latin typeface="Comic Sans MS" pitchFamily="66" charset="0"/>
              </a:rPr>
              <a:t>5. Единицы плотности:      и</a:t>
            </a:r>
          </a:p>
          <a:p>
            <a:pPr marL="457200" marR="0" lvl="1" indent="0" algn="just" defTabSz="914400" rtl="0" eaLnBrk="1" fontAlgn="base" latinLnBrk="0" hangingPunct="1">
              <a:lnSpc>
                <a:spcPct val="100000"/>
              </a:lnSpc>
              <a:spcBef>
                <a:spcPct val="0"/>
              </a:spcBef>
              <a:spcAft>
                <a:spcPts val="500"/>
              </a:spcAft>
              <a:buClrTx/>
              <a:buSzTx/>
              <a:buFontTx/>
              <a:buNone/>
              <a:tabLst/>
            </a:pPr>
            <a:endParaRPr kumimoji="0" lang="ru-RU" sz="2800" b="1" i="0" u="none" strike="noStrike" cap="none" normalizeH="0" baseline="0" dirty="0" smtClean="0">
              <a:ln>
                <a:noFill/>
              </a:ln>
              <a:solidFill>
                <a:srgbClr val="000080"/>
              </a:solidFill>
              <a:effectLst/>
              <a:latin typeface="Comic Sans MS" pitchFamily="66" charset="0"/>
            </a:endParaRPr>
          </a:p>
          <a:p>
            <a:pPr marL="0" marR="0" lvl="1" indent="0" algn="just" defTabSz="914400" rtl="0" eaLnBrk="1" fontAlgn="base" latinLnBrk="0" hangingPunct="1">
              <a:lnSpc>
                <a:spcPct val="100000"/>
              </a:lnSpc>
              <a:spcBef>
                <a:spcPct val="0"/>
              </a:spcBef>
              <a:buClrTx/>
              <a:buSzTx/>
              <a:buFontTx/>
              <a:buNone/>
              <a:tabLst/>
            </a:pPr>
            <a:r>
              <a:rPr kumimoji="0" lang="ru-RU" sz="2800" b="1" i="0" u="none" strike="noStrike" cap="none" normalizeH="0" baseline="0" dirty="0" smtClean="0">
                <a:ln>
                  <a:noFill/>
                </a:ln>
                <a:solidFill>
                  <a:srgbClr val="000080"/>
                </a:solidFill>
                <a:effectLst/>
                <a:latin typeface="Comic Sans MS" pitchFamily="66" charset="0"/>
              </a:rPr>
              <a:t>6. </a:t>
            </a:r>
            <a:r>
              <a:rPr kumimoji="0" lang="en-US" sz="2800" b="1" i="0" u="none" strike="noStrike" cap="none" normalizeH="0" baseline="0" dirty="0" smtClean="0">
                <a:ln>
                  <a:noFill/>
                </a:ln>
                <a:solidFill>
                  <a:srgbClr val="C04D00"/>
                </a:solidFill>
                <a:effectLst/>
                <a:latin typeface="Comic Sans MS" pitchFamily="66" charset="0"/>
              </a:rPr>
              <a:t>I</a:t>
            </a:r>
            <a:r>
              <a:rPr kumimoji="0" lang="en-US" sz="2800" b="1" i="0" u="sng" strike="noStrike" cap="none" normalizeH="0" baseline="0" dirty="0" smtClean="0">
                <a:ln>
                  <a:noFill/>
                </a:ln>
                <a:solidFill>
                  <a:srgbClr val="C04D00"/>
                </a:solidFill>
                <a:effectLst/>
                <a:latin typeface="Comic Sans MS" pitchFamily="66" charset="0"/>
              </a:rPr>
              <a:t>-</a:t>
            </a:r>
            <a:r>
              <a:rPr kumimoji="0" lang="ru-RU" sz="2800" b="1" i="0" u="sng" strike="noStrike" cap="none" normalizeH="0" baseline="0" dirty="0" smtClean="0">
                <a:ln>
                  <a:noFill/>
                </a:ln>
                <a:solidFill>
                  <a:srgbClr val="C04D00"/>
                </a:solidFill>
                <a:effectLst/>
                <a:latin typeface="Comic Sans MS" pitchFamily="66" charset="0"/>
              </a:rPr>
              <a:t>й способ: </a:t>
            </a:r>
            <a:r>
              <a:rPr kumimoji="0" lang="ru-RU" sz="2800" b="1" i="0" u="none" strike="noStrike" cap="none" normalizeH="0" baseline="0" dirty="0" smtClean="0">
                <a:ln>
                  <a:noFill/>
                </a:ln>
                <a:solidFill>
                  <a:srgbClr val="000080"/>
                </a:solidFill>
                <a:effectLst/>
                <a:latin typeface="Comic Sans MS" pitchFamily="66" charset="0"/>
              </a:rPr>
              <a:t>плотность жидкостей измеряют ареометром; </a:t>
            </a:r>
          </a:p>
          <a:p>
            <a:pPr marL="0" marR="0" lvl="1" indent="0" algn="just" defTabSz="914400" rtl="0" eaLnBrk="1" fontAlgn="base" latinLnBrk="0" hangingPunct="1">
              <a:lnSpc>
                <a:spcPct val="100000"/>
              </a:lnSpc>
              <a:spcBef>
                <a:spcPct val="0"/>
              </a:spcBef>
              <a:buClrTx/>
              <a:buSzTx/>
              <a:buFontTx/>
              <a:buNone/>
              <a:tabLst/>
            </a:pPr>
            <a:r>
              <a:rPr kumimoji="0" lang="en-US" sz="2800" b="1" i="0" u="none" strike="noStrike" cap="none" normalizeH="0" baseline="0" dirty="0" smtClean="0">
                <a:ln>
                  <a:noFill/>
                </a:ln>
                <a:solidFill>
                  <a:srgbClr val="000080"/>
                </a:solidFill>
                <a:effectLst/>
                <a:latin typeface="Comic Sans MS" pitchFamily="66" charset="0"/>
              </a:rPr>
              <a:t>   </a:t>
            </a:r>
            <a:r>
              <a:rPr kumimoji="0" lang="en-US" sz="2800" b="1" i="0" u="sng" strike="noStrike" cap="none" normalizeH="0" baseline="0" dirty="0" smtClean="0">
                <a:ln>
                  <a:noFill/>
                </a:ln>
                <a:solidFill>
                  <a:srgbClr val="C04D00"/>
                </a:solidFill>
                <a:effectLst/>
                <a:latin typeface="Comic Sans MS" pitchFamily="66" charset="0"/>
              </a:rPr>
              <a:t>II-</a:t>
            </a:r>
            <a:r>
              <a:rPr kumimoji="0" lang="ru-RU" sz="2800" b="1" i="0" u="sng" strike="noStrike" cap="none" normalizeH="0" baseline="0" dirty="0" smtClean="0">
                <a:ln>
                  <a:noFill/>
                </a:ln>
                <a:solidFill>
                  <a:srgbClr val="C04D00"/>
                </a:solidFill>
                <a:effectLst/>
                <a:latin typeface="Comic Sans MS" pitchFamily="66" charset="0"/>
              </a:rPr>
              <a:t>й способ: </a:t>
            </a:r>
            <a:r>
              <a:rPr kumimoji="0" lang="ru-RU" sz="2800" b="1" i="0" u="none" strike="noStrike" cap="none" normalizeH="0" baseline="0" dirty="0" smtClean="0">
                <a:ln>
                  <a:noFill/>
                </a:ln>
                <a:solidFill>
                  <a:srgbClr val="000080"/>
                </a:solidFill>
                <a:effectLst/>
                <a:latin typeface="Comic Sans MS" pitchFamily="66" charset="0"/>
              </a:rPr>
              <a:t>по формуле плотности найти отношение массы тела, найденную при помощи весов, на объём твердого, жидкого, газообразного тела, измеренного  мензуркой, или на объем правильного твердого тела, вычисленного при помощи линейки.</a:t>
            </a:r>
            <a:endParaRPr kumimoji="0" lang="ru-RU" sz="1800" b="0" i="0" u="none" strike="noStrike" cap="none" normalizeH="0" baseline="0" dirty="0" smtClean="0">
              <a:ln>
                <a:noFill/>
              </a:ln>
              <a:solidFill>
                <a:schemeClr val="tx1"/>
              </a:solidFill>
              <a:effectLst/>
              <a:latin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129" y="3347864"/>
            <a:ext cx="89657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596" y="4340349"/>
            <a:ext cx="558923" cy="66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7699" y="4280036"/>
            <a:ext cx="666626" cy="73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86681">
            <a:off x="-171400" y="-612576"/>
            <a:ext cx="2682875"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327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5143" y="248541"/>
            <a:ext cx="4619048" cy="997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984" y="1068304"/>
            <a:ext cx="2257425" cy="33242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2052" name="Picture 4" descr="SAM_1327"/>
          <p:cNvPicPr>
            <a:picLocks noChangeAspect="1" noChangeArrowheads="1"/>
          </p:cNvPicPr>
          <p:nvPr/>
        </p:nvPicPr>
        <p:blipFill>
          <a:blip r:embed="rId4" cstate="print">
            <a:lum contrast="20000"/>
            <a:extLst>
              <a:ext uri="{28A0092B-C50C-407E-A947-70E740481C1C}">
                <a14:useLocalDpi xmlns:a14="http://schemas.microsoft.com/office/drawing/2010/main" val="0"/>
              </a:ext>
            </a:extLst>
          </a:blip>
          <a:srcRect l="54379" r="25098" b="-412"/>
          <a:stretch>
            <a:fillRect/>
          </a:stretch>
        </p:blipFill>
        <p:spPr bwMode="auto">
          <a:xfrm>
            <a:off x="5804428" y="1068304"/>
            <a:ext cx="962025" cy="310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3" name="Picture 5" descr="P20-12-11_15"/>
          <p:cNvPicPr>
            <a:picLocks noChangeAspect="1" noChangeArrowheads="1"/>
          </p:cNvPicPr>
          <p:nvPr/>
        </p:nvPicPr>
        <p:blipFill>
          <a:blip r:embed="rId5">
            <a:lum bright="20000" contrast="20000"/>
            <a:extLst>
              <a:ext uri="{28A0092B-C50C-407E-A947-70E740481C1C}">
                <a14:useLocalDpi xmlns:a14="http://schemas.microsoft.com/office/drawing/2010/main" val="0"/>
              </a:ext>
            </a:extLst>
          </a:blip>
          <a:srcRect l="16956" r="24130" b="868"/>
          <a:stretch>
            <a:fillRect/>
          </a:stretch>
        </p:blipFill>
        <p:spPr bwMode="auto">
          <a:xfrm>
            <a:off x="121403" y="1245852"/>
            <a:ext cx="2860675" cy="360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6"/>
          <p:cNvSpPr txBox="1">
            <a:spLocks noChangeArrowheads="1"/>
          </p:cNvSpPr>
          <p:nvPr/>
        </p:nvSpPr>
        <p:spPr bwMode="auto">
          <a:xfrm>
            <a:off x="155700" y="4946381"/>
            <a:ext cx="2977306" cy="902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ru-RU" sz="2200" i="0" u="none" strike="noStrike" cap="none" normalizeH="0" baseline="0" dirty="0" smtClean="0">
                <a:ln>
                  <a:noFill/>
                </a:ln>
                <a:solidFill>
                  <a:srgbClr val="003380"/>
                </a:solidFill>
                <a:effectLst/>
                <a:latin typeface="Calibri" pitchFamily="34" charset="0"/>
              </a:rPr>
              <a:t>Весы с разновесами для измерения массы тела</a:t>
            </a:r>
            <a:endParaRPr kumimoji="0" lang="ru-RU" sz="1800" i="0" u="none" strike="noStrike" cap="none" normalizeH="0" baseline="0" dirty="0" smtClean="0">
              <a:ln>
                <a:noFill/>
              </a:ln>
              <a:solidFill>
                <a:schemeClr val="tx1"/>
              </a:solidFill>
              <a:effectLst/>
              <a:latin typeface="Arial" pitchFamily="34" charset="0"/>
            </a:endParaRPr>
          </a:p>
        </p:txBody>
      </p:sp>
      <p:sp>
        <p:nvSpPr>
          <p:cNvPr id="5" name="Text Box 7"/>
          <p:cNvSpPr txBox="1">
            <a:spLocks noChangeArrowheads="1"/>
          </p:cNvSpPr>
          <p:nvPr/>
        </p:nvSpPr>
        <p:spPr bwMode="auto">
          <a:xfrm>
            <a:off x="3140968" y="4382391"/>
            <a:ext cx="2371180" cy="1187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ru-RU" sz="2200" i="0" u="none" strike="noStrike" cap="none" normalizeH="0" baseline="0" dirty="0" smtClean="0">
                <a:ln>
                  <a:noFill/>
                </a:ln>
                <a:solidFill>
                  <a:srgbClr val="003380"/>
                </a:solidFill>
                <a:effectLst/>
                <a:latin typeface="Calibri" pitchFamily="34" charset="0"/>
              </a:rPr>
              <a:t>Измерительная </a:t>
            </a:r>
          </a:p>
          <a:p>
            <a:pPr marL="0" marR="0" lvl="0" indent="0" algn="ctr" defTabSz="914400" rtl="0" eaLnBrk="1" fontAlgn="base" latinLnBrk="0" hangingPunct="1">
              <a:lnSpc>
                <a:spcPts val="2000"/>
              </a:lnSpc>
              <a:spcBef>
                <a:spcPct val="0"/>
              </a:spcBef>
              <a:spcAft>
                <a:spcPct val="0"/>
              </a:spcAft>
              <a:buClrTx/>
              <a:buSzTx/>
              <a:buFontTx/>
              <a:buNone/>
              <a:tabLst/>
            </a:pPr>
            <a:r>
              <a:rPr kumimoji="0" lang="ru-RU" sz="2200" i="0" u="none" strike="noStrike" cap="none" normalizeH="0" baseline="0" dirty="0" smtClean="0">
                <a:ln>
                  <a:noFill/>
                </a:ln>
                <a:solidFill>
                  <a:srgbClr val="003380"/>
                </a:solidFill>
                <a:effectLst/>
                <a:latin typeface="Calibri" pitchFamily="34" charset="0"/>
              </a:rPr>
              <a:t>посуда: мензурка для измерения объема тела</a:t>
            </a:r>
            <a:endParaRPr kumimoji="0" lang="ru-RU" sz="1800" i="0" u="none" strike="noStrike" cap="none" normalizeH="0" baseline="0" dirty="0" smtClean="0">
              <a:ln>
                <a:noFill/>
              </a:ln>
              <a:solidFill>
                <a:schemeClr val="tx1"/>
              </a:solidFill>
              <a:effectLst/>
              <a:latin typeface="Arial" pitchFamily="34" charset="0"/>
            </a:endParaRPr>
          </a:p>
        </p:txBody>
      </p:sp>
      <p:sp>
        <p:nvSpPr>
          <p:cNvPr id="6" name="Text Box 8"/>
          <p:cNvSpPr txBox="1">
            <a:spLocks noChangeArrowheads="1"/>
          </p:cNvSpPr>
          <p:nvPr/>
        </p:nvSpPr>
        <p:spPr bwMode="auto">
          <a:xfrm>
            <a:off x="5359928" y="4382391"/>
            <a:ext cx="1511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i="0" u="none" strike="noStrike" cap="none" normalizeH="0" baseline="0" dirty="0" smtClean="0">
                <a:ln>
                  <a:noFill/>
                </a:ln>
                <a:solidFill>
                  <a:srgbClr val="000080"/>
                </a:solidFill>
                <a:effectLst/>
                <a:latin typeface="Calibri" pitchFamily="34" charset="0"/>
              </a:rPr>
              <a:t>Ареометр</a:t>
            </a:r>
            <a:endParaRPr kumimoji="0" lang="ru-RU" sz="1800" i="0" u="none" strike="noStrike" cap="none" normalizeH="0" baseline="0" dirty="0" smtClean="0">
              <a:ln>
                <a:noFill/>
              </a:ln>
              <a:solidFill>
                <a:schemeClr val="tx1"/>
              </a:solidFill>
              <a:effectLst/>
              <a:latin typeface="Arial" pitchFamily="34" charset="0"/>
            </a:endParaRPr>
          </a:p>
        </p:txBody>
      </p:sp>
      <p:sp>
        <p:nvSpPr>
          <p:cNvPr id="7" name="Text Box 9"/>
          <p:cNvSpPr txBox="1">
            <a:spLocks noChangeArrowheads="1"/>
          </p:cNvSpPr>
          <p:nvPr/>
        </p:nvSpPr>
        <p:spPr bwMode="auto">
          <a:xfrm>
            <a:off x="745156" y="5482952"/>
            <a:ext cx="55657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4D00"/>
                </a:solidFill>
                <a:effectLst/>
                <a:latin typeface="Calibri" pitchFamily="34" charset="0"/>
              </a:rPr>
              <a:t>Измерение физической величины</a:t>
            </a:r>
            <a:endParaRPr kumimoji="0" lang="ru-RU" sz="1800" b="0" i="0" u="none" strike="noStrike" cap="none" normalizeH="0" baseline="0" dirty="0" smtClean="0">
              <a:ln>
                <a:noFill/>
              </a:ln>
              <a:solidFill>
                <a:schemeClr val="tx1"/>
              </a:solidFill>
              <a:effectLst/>
              <a:latin typeface="Arial" pitchFamily="34" charset="0"/>
            </a:endParaRPr>
          </a:p>
        </p:txBody>
      </p:sp>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83" y="5940152"/>
            <a:ext cx="3273425" cy="2449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9" name="Picture 11" descr="ДанилМакаров"/>
          <p:cNvPicPr>
            <a:picLocks noChangeAspect="1" noChangeArrowheads="1"/>
          </p:cNvPicPr>
          <p:nvPr/>
        </p:nvPicPr>
        <p:blipFill>
          <a:blip r:embed="rId7" cstate="print">
            <a:extLst>
              <a:ext uri="{28A0092B-C50C-407E-A947-70E740481C1C}">
                <a14:useLocalDpi xmlns:a14="http://schemas.microsoft.com/office/drawing/2010/main" val="0"/>
              </a:ext>
            </a:extLst>
          </a:blip>
          <a:srcRect r="9140"/>
          <a:stretch>
            <a:fillRect/>
          </a:stretch>
        </p:blipFill>
        <p:spPr bwMode="auto">
          <a:xfrm>
            <a:off x="3841160" y="5907940"/>
            <a:ext cx="2925293" cy="24147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12"/>
          <p:cNvSpPr txBox="1">
            <a:spLocks noChangeArrowheads="1"/>
          </p:cNvSpPr>
          <p:nvPr/>
        </p:nvSpPr>
        <p:spPr bwMode="auto">
          <a:xfrm>
            <a:off x="310627" y="8389664"/>
            <a:ext cx="3160712" cy="79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ru-RU" sz="2200" i="0" u="none" strike="noStrike" cap="none" normalizeH="0" baseline="0" dirty="0" smtClean="0">
                <a:ln>
                  <a:noFill/>
                </a:ln>
                <a:solidFill>
                  <a:srgbClr val="000080"/>
                </a:solidFill>
                <a:effectLst/>
                <a:latin typeface="Calibri" pitchFamily="34" charset="0"/>
              </a:rPr>
              <a:t>Измерение массы тела рычажными весами  </a:t>
            </a:r>
          </a:p>
          <a:p>
            <a:pPr marL="0" marR="0" lvl="0" indent="0" algn="ctr" defTabSz="914400" rtl="0" eaLnBrk="1" fontAlgn="base" latinLnBrk="0" hangingPunct="1">
              <a:lnSpc>
                <a:spcPts val="2000"/>
              </a:lnSpc>
              <a:spcBef>
                <a:spcPct val="0"/>
              </a:spcBef>
              <a:spcAft>
                <a:spcPct val="0"/>
              </a:spcAft>
              <a:buClrTx/>
              <a:buSzTx/>
              <a:buFontTx/>
              <a:buNone/>
              <a:tabLst/>
            </a:pPr>
            <a:r>
              <a:rPr kumimoji="0" lang="ru-RU" sz="2200" i="0" u="none" strike="noStrike" cap="none" normalizeH="0" baseline="0" dirty="0" smtClean="0">
                <a:ln>
                  <a:noFill/>
                </a:ln>
                <a:solidFill>
                  <a:srgbClr val="000080"/>
                </a:solidFill>
                <a:effectLst/>
                <a:latin typeface="Calibri" pitchFamily="34" charset="0"/>
              </a:rPr>
              <a:t> с разновесами</a:t>
            </a:r>
            <a:endParaRPr kumimoji="0" lang="ru-RU" sz="1800" i="0" u="none" strike="noStrike" cap="none" normalizeH="0" baseline="0" dirty="0" smtClean="0">
              <a:ln>
                <a:noFill/>
              </a:ln>
              <a:solidFill>
                <a:schemeClr val="tx1"/>
              </a:solidFill>
              <a:effectLst/>
              <a:latin typeface="Arial" pitchFamily="34" charset="0"/>
            </a:endParaRPr>
          </a:p>
        </p:txBody>
      </p:sp>
      <p:sp>
        <p:nvSpPr>
          <p:cNvPr id="9" name="Text Box 13"/>
          <p:cNvSpPr txBox="1">
            <a:spLocks noChangeArrowheads="1"/>
          </p:cNvSpPr>
          <p:nvPr/>
        </p:nvSpPr>
        <p:spPr bwMode="auto">
          <a:xfrm>
            <a:off x="3319463" y="8388350"/>
            <a:ext cx="3538537"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ru-RU" sz="2200" i="0" u="none" strike="noStrike" cap="none" normalizeH="0" baseline="0" dirty="0" smtClean="0">
                <a:ln>
                  <a:noFill/>
                </a:ln>
                <a:solidFill>
                  <a:srgbClr val="000080"/>
                </a:solidFill>
                <a:effectLst/>
                <a:latin typeface="Calibri" pitchFamily="34" charset="0"/>
              </a:rPr>
              <a:t>Определение плотности жидкости ареометром</a:t>
            </a:r>
            <a:endParaRPr kumimoji="0" lang="ru-RU" sz="180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626508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2656" y="1752600"/>
            <a:ext cx="6172200" cy="6980594"/>
          </a:xfrm>
        </p:spPr>
        <p:txBody>
          <a:bodyPr/>
          <a:lstStyle/>
          <a:p>
            <a:pPr marL="0" marR="0" indent="0" algn="ctr">
              <a:lnSpc>
                <a:spcPct val="75000"/>
              </a:lnSpc>
              <a:spcBef>
                <a:spcPts val="0"/>
              </a:spcBef>
              <a:spcAft>
                <a:spcPts val="600"/>
              </a:spcAft>
              <a:buNone/>
              <a:tabLst>
                <a:tab pos="-1830628800" algn="l"/>
              </a:tabLst>
            </a:pPr>
            <a:r>
              <a:rPr lang="ru-RU" sz="4000" b="1" kern="1400" dirty="0">
                <a:solidFill>
                  <a:srgbClr val="C00000"/>
                </a:solidFill>
                <a:latin typeface="Comic Sans MS" pitchFamily="66" charset="0"/>
              </a:rPr>
              <a:t>План рассказа</a:t>
            </a:r>
            <a:endParaRPr lang="ru-RU" sz="4000" kern="1400" dirty="0">
              <a:solidFill>
                <a:srgbClr val="000000"/>
              </a:solidFill>
              <a:latin typeface="Comic Sans MS" pitchFamily="66" charset="0"/>
            </a:endParaRPr>
          </a:p>
          <a:p>
            <a:pPr marL="0" marR="0" indent="0" algn="ctr">
              <a:lnSpc>
                <a:spcPct val="75000"/>
              </a:lnSpc>
              <a:spcBef>
                <a:spcPts val="0"/>
              </a:spcBef>
              <a:spcAft>
                <a:spcPts val="600"/>
              </a:spcAft>
              <a:buNone/>
              <a:tabLst>
                <a:tab pos="-1830628800" algn="l"/>
              </a:tabLst>
            </a:pPr>
            <a:r>
              <a:rPr lang="ru-RU" sz="4000" b="1" kern="1400" dirty="0">
                <a:solidFill>
                  <a:srgbClr val="C00000"/>
                </a:solidFill>
                <a:latin typeface="Comic Sans MS" pitchFamily="66" charset="0"/>
              </a:rPr>
              <a:t> о физическом опыте</a:t>
            </a:r>
            <a:endParaRPr lang="ru-RU" sz="4000" kern="1400" dirty="0">
              <a:solidFill>
                <a:srgbClr val="000000"/>
              </a:solidFill>
              <a:latin typeface="Comic Sans MS" pitchFamily="66" charset="0"/>
            </a:endParaRPr>
          </a:p>
          <a:p>
            <a:pPr marL="0" indent="0">
              <a:lnSpc>
                <a:spcPct val="75000"/>
              </a:lnSpc>
              <a:spcBef>
                <a:spcPts val="0"/>
              </a:spcBef>
              <a:spcAft>
                <a:spcPts val="600"/>
              </a:spcAft>
              <a:buNone/>
              <a:tabLst>
                <a:tab pos="-1830628800" algn="l"/>
              </a:tabLst>
            </a:pPr>
            <a:r>
              <a:rPr lang="ru-RU" sz="4000" kern="1400" dirty="0">
                <a:solidFill>
                  <a:srgbClr val="003380"/>
                </a:solidFill>
                <a:latin typeface="Comic Sans MS" pitchFamily="66" charset="0"/>
              </a:rPr>
              <a:t>1.</a:t>
            </a:r>
            <a:r>
              <a:rPr lang="ru-RU" sz="4000" kern="1400" dirty="0">
                <a:solidFill>
                  <a:srgbClr val="000000"/>
                </a:solidFill>
                <a:latin typeface="Comic Sans MS" pitchFamily="66" charset="0"/>
              </a:rPr>
              <a:t> </a:t>
            </a:r>
            <a:r>
              <a:rPr lang="ru-RU" sz="4000" b="1" kern="1400" dirty="0">
                <a:solidFill>
                  <a:srgbClr val="003380"/>
                </a:solidFill>
                <a:latin typeface="Comic Sans MS" pitchFamily="66" charset="0"/>
              </a:rPr>
              <a:t>Цель опыта</a:t>
            </a:r>
            <a:endParaRPr lang="ru-RU" sz="4000" kern="1400" dirty="0">
              <a:solidFill>
                <a:srgbClr val="000000"/>
              </a:solidFill>
              <a:latin typeface="Comic Sans MS" pitchFamily="66" charset="0"/>
            </a:endParaRPr>
          </a:p>
          <a:p>
            <a:pPr marL="0" indent="0">
              <a:lnSpc>
                <a:spcPct val="75000"/>
              </a:lnSpc>
              <a:spcBef>
                <a:spcPts val="0"/>
              </a:spcBef>
              <a:spcAft>
                <a:spcPts val="600"/>
              </a:spcAft>
              <a:buNone/>
              <a:tabLst>
                <a:tab pos="-1830628800" algn="l"/>
              </a:tabLst>
            </a:pPr>
            <a:r>
              <a:rPr lang="ru-RU" sz="4000" kern="1400" dirty="0">
                <a:solidFill>
                  <a:srgbClr val="003380"/>
                </a:solidFill>
                <a:latin typeface="Comic Sans MS" pitchFamily="66" charset="0"/>
              </a:rPr>
              <a:t>2.</a:t>
            </a:r>
            <a:r>
              <a:rPr lang="ru-RU" sz="4000" kern="1400" dirty="0">
                <a:solidFill>
                  <a:srgbClr val="000000"/>
                </a:solidFill>
                <a:latin typeface="Comic Sans MS" pitchFamily="66" charset="0"/>
              </a:rPr>
              <a:t> </a:t>
            </a:r>
            <a:r>
              <a:rPr lang="ru-RU" sz="4000" b="1" kern="1400" dirty="0">
                <a:solidFill>
                  <a:srgbClr val="003380"/>
                </a:solidFill>
                <a:latin typeface="Comic Sans MS" pitchFamily="66" charset="0"/>
              </a:rPr>
              <a:t>Схема опыта</a:t>
            </a:r>
            <a:endParaRPr lang="ru-RU" sz="4000" kern="1400" dirty="0">
              <a:solidFill>
                <a:srgbClr val="000000"/>
              </a:solidFill>
              <a:latin typeface="Comic Sans MS" pitchFamily="66" charset="0"/>
            </a:endParaRPr>
          </a:p>
          <a:p>
            <a:pPr marL="0" indent="0">
              <a:lnSpc>
                <a:spcPct val="75000"/>
              </a:lnSpc>
              <a:spcBef>
                <a:spcPts val="0"/>
              </a:spcBef>
              <a:spcAft>
                <a:spcPts val="600"/>
              </a:spcAft>
              <a:buNone/>
              <a:tabLst>
                <a:tab pos="-1830628800" algn="l"/>
              </a:tabLst>
            </a:pPr>
            <a:r>
              <a:rPr lang="ru-RU" sz="4000" kern="1400" dirty="0">
                <a:solidFill>
                  <a:srgbClr val="003380"/>
                </a:solidFill>
                <a:latin typeface="Comic Sans MS" pitchFamily="66" charset="0"/>
              </a:rPr>
              <a:t>3.</a:t>
            </a:r>
            <a:r>
              <a:rPr lang="ru-RU" sz="4000" kern="1400" dirty="0">
                <a:solidFill>
                  <a:srgbClr val="000000"/>
                </a:solidFill>
                <a:latin typeface="Comic Sans MS" pitchFamily="66" charset="0"/>
              </a:rPr>
              <a:t> </a:t>
            </a:r>
            <a:r>
              <a:rPr lang="ru-RU" sz="4000" b="1" kern="1400" dirty="0">
                <a:solidFill>
                  <a:srgbClr val="003380"/>
                </a:solidFill>
                <a:latin typeface="Comic Sans MS" pitchFamily="66" charset="0"/>
              </a:rPr>
              <a:t>Условия, при которых осуществляется опыт</a:t>
            </a:r>
            <a:endParaRPr lang="ru-RU" sz="4000" kern="1400" dirty="0">
              <a:solidFill>
                <a:srgbClr val="000000"/>
              </a:solidFill>
              <a:latin typeface="Comic Sans MS" pitchFamily="66" charset="0"/>
            </a:endParaRPr>
          </a:p>
          <a:p>
            <a:pPr marL="0" indent="0">
              <a:lnSpc>
                <a:spcPct val="75000"/>
              </a:lnSpc>
              <a:spcBef>
                <a:spcPts val="0"/>
              </a:spcBef>
              <a:spcAft>
                <a:spcPts val="600"/>
              </a:spcAft>
              <a:buNone/>
              <a:tabLst>
                <a:tab pos="-1830628800" algn="l"/>
              </a:tabLst>
            </a:pPr>
            <a:r>
              <a:rPr lang="ru-RU" sz="4000" kern="1400" dirty="0">
                <a:solidFill>
                  <a:srgbClr val="003380"/>
                </a:solidFill>
                <a:latin typeface="Comic Sans MS" pitchFamily="66" charset="0"/>
              </a:rPr>
              <a:t>4.</a:t>
            </a:r>
            <a:r>
              <a:rPr lang="ru-RU" sz="4000" kern="1400" dirty="0">
                <a:solidFill>
                  <a:srgbClr val="000000"/>
                </a:solidFill>
                <a:latin typeface="Comic Sans MS" pitchFamily="66" charset="0"/>
              </a:rPr>
              <a:t> </a:t>
            </a:r>
            <a:r>
              <a:rPr lang="ru-RU" sz="4000" b="1" kern="1400" dirty="0">
                <a:solidFill>
                  <a:srgbClr val="003380"/>
                </a:solidFill>
                <a:latin typeface="Comic Sans MS" pitchFamily="66" charset="0"/>
              </a:rPr>
              <a:t>Ход опыта</a:t>
            </a:r>
            <a:endParaRPr lang="ru-RU" sz="4000" kern="1400" dirty="0">
              <a:solidFill>
                <a:srgbClr val="000000"/>
              </a:solidFill>
              <a:latin typeface="Comic Sans MS" pitchFamily="66" charset="0"/>
            </a:endParaRPr>
          </a:p>
          <a:p>
            <a:pPr marL="0" indent="0">
              <a:lnSpc>
                <a:spcPct val="75000"/>
              </a:lnSpc>
              <a:spcBef>
                <a:spcPts val="0"/>
              </a:spcBef>
              <a:spcAft>
                <a:spcPts val="600"/>
              </a:spcAft>
              <a:buNone/>
              <a:tabLst>
                <a:tab pos="-1830628800" algn="l"/>
              </a:tabLst>
            </a:pPr>
            <a:r>
              <a:rPr lang="ru-RU" sz="4000" kern="1400" dirty="0">
                <a:solidFill>
                  <a:srgbClr val="003380"/>
                </a:solidFill>
                <a:latin typeface="Comic Sans MS" pitchFamily="66" charset="0"/>
              </a:rPr>
              <a:t>5.</a:t>
            </a:r>
            <a:r>
              <a:rPr lang="ru-RU" sz="4000" kern="1400" dirty="0">
                <a:solidFill>
                  <a:srgbClr val="000000"/>
                </a:solidFill>
                <a:latin typeface="Comic Sans MS" pitchFamily="66" charset="0"/>
              </a:rPr>
              <a:t> </a:t>
            </a:r>
            <a:r>
              <a:rPr lang="ru-RU" sz="4000" b="1" kern="1400" dirty="0">
                <a:solidFill>
                  <a:srgbClr val="003380"/>
                </a:solidFill>
                <a:latin typeface="Comic Sans MS" pitchFamily="66" charset="0"/>
              </a:rPr>
              <a:t>Результат опыта (его интерпретация)</a:t>
            </a:r>
            <a:endParaRPr lang="ru-RU" sz="4000" kern="1400" dirty="0">
              <a:solidFill>
                <a:srgbClr val="000000"/>
              </a:solidFill>
              <a:latin typeface="Comic Sans MS" pitchFamily="66" charset="0"/>
            </a:endParaRPr>
          </a:p>
          <a:p>
            <a:pPr marL="0" indent="0">
              <a:lnSpc>
                <a:spcPct val="119000"/>
              </a:lnSpc>
              <a:spcBef>
                <a:spcPts val="0"/>
              </a:spcBef>
              <a:spcAft>
                <a:spcPts val="600"/>
              </a:spcAft>
            </a:pPr>
            <a:r>
              <a:rPr lang="ru-RU" sz="900" kern="1400" dirty="0">
                <a:solidFill>
                  <a:srgbClr val="000000"/>
                </a:solidFill>
              </a:rPr>
              <a:t> </a:t>
            </a:r>
          </a:p>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859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426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99315" y="755576"/>
            <a:ext cx="6624736" cy="8149282"/>
          </a:xfrm>
        </p:spPr>
        <p:txBody>
          <a:bodyPr>
            <a:normAutofit/>
          </a:bodyPr>
          <a:lstStyle/>
          <a:p>
            <a:pPr marL="0" marR="0" indent="0" algn="ctr">
              <a:spcBef>
                <a:spcPts val="0"/>
              </a:spcBef>
              <a:spcAft>
                <a:spcPts val="0"/>
              </a:spcAft>
              <a:buNone/>
            </a:pPr>
            <a:r>
              <a:rPr lang="ru-RU" sz="2800" b="1" kern="1400" dirty="0" smtClean="0">
                <a:solidFill>
                  <a:srgbClr val="C00000"/>
                </a:solidFill>
                <a:effectLst/>
                <a:latin typeface="Comic Sans MS" pitchFamily="66" charset="0"/>
              </a:rPr>
              <a:t>Образец рассказа </a:t>
            </a:r>
            <a:endParaRPr lang="ru-RU" sz="2800" kern="1400" dirty="0">
              <a:solidFill>
                <a:srgbClr val="000000"/>
              </a:solidFill>
              <a:latin typeface="Comic Sans MS" pitchFamily="66" charset="0"/>
            </a:endParaRPr>
          </a:p>
          <a:p>
            <a:pPr marL="0" marR="0" indent="0" algn="ctr">
              <a:spcBef>
                <a:spcPts val="0"/>
              </a:spcBef>
              <a:spcAft>
                <a:spcPts val="0"/>
              </a:spcAft>
              <a:buNone/>
            </a:pPr>
            <a:r>
              <a:rPr lang="ru-RU" sz="2800" b="1" kern="1400" dirty="0" smtClean="0">
                <a:solidFill>
                  <a:srgbClr val="C00000"/>
                </a:solidFill>
                <a:effectLst/>
                <a:latin typeface="Comic Sans MS" pitchFamily="66" charset="0"/>
              </a:rPr>
              <a:t>о физическом опыте:</a:t>
            </a:r>
            <a:endParaRPr lang="ru-RU" sz="2800" kern="1400" dirty="0">
              <a:solidFill>
                <a:srgbClr val="000000"/>
              </a:solidFill>
              <a:latin typeface="Comic Sans MS" pitchFamily="66" charset="0"/>
            </a:endParaRPr>
          </a:p>
          <a:p>
            <a:pPr marL="742950" indent="-742950">
              <a:lnSpc>
                <a:spcPts val="2400"/>
              </a:lnSpc>
              <a:spcBef>
                <a:spcPts val="0"/>
              </a:spcBef>
              <a:buFont typeface="+mj-lt"/>
              <a:buAutoNum type="arabicPeriod"/>
            </a:pPr>
            <a:r>
              <a:rPr lang="ru-RU" sz="2400" b="1" u="sng" kern="1400" dirty="0" smtClean="0">
                <a:solidFill>
                  <a:srgbClr val="C04D00"/>
                </a:solidFill>
                <a:effectLst/>
                <a:latin typeface="Comic Sans MS" pitchFamily="66" charset="0"/>
              </a:rPr>
              <a:t>Цель: </a:t>
            </a:r>
            <a:r>
              <a:rPr lang="ru-RU" sz="2400" b="1" kern="1400" dirty="0" smtClean="0">
                <a:solidFill>
                  <a:srgbClr val="000080"/>
                </a:solidFill>
                <a:effectLst/>
                <a:latin typeface="Comic Sans MS" pitchFamily="66" charset="0"/>
              </a:rPr>
              <a:t>Убедиться в том, что частицы вещества малы.</a:t>
            </a:r>
            <a:endParaRPr lang="ru-RU" sz="2400" kern="1400" dirty="0">
              <a:solidFill>
                <a:srgbClr val="000000"/>
              </a:solidFill>
              <a:latin typeface="Comic Sans MS" pitchFamily="66" charset="0"/>
            </a:endParaRPr>
          </a:p>
          <a:p>
            <a:pPr marL="742950" indent="-742950">
              <a:lnSpc>
                <a:spcPts val="2400"/>
              </a:lnSpc>
              <a:spcBef>
                <a:spcPts val="0"/>
              </a:spcBef>
              <a:buFont typeface="+mj-lt"/>
              <a:buAutoNum type="arabicPeriod"/>
            </a:pPr>
            <a:r>
              <a:rPr lang="ru-RU" sz="2400" b="1" u="sng" kern="1400" dirty="0" smtClean="0">
                <a:solidFill>
                  <a:srgbClr val="C04D00"/>
                </a:solidFill>
                <a:effectLst/>
                <a:latin typeface="Comic Sans MS" pitchFamily="66" charset="0"/>
              </a:rPr>
              <a:t>Приборы и материалы: </a:t>
            </a:r>
            <a:r>
              <a:rPr lang="ru-RU" sz="2400" b="1" kern="1400" dirty="0" smtClean="0">
                <a:solidFill>
                  <a:srgbClr val="000080"/>
                </a:solidFill>
                <a:effectLst/>
                <a:latin typeface="Comic Sans MS" pitchFamily="66" charset="0"/>
              </a:rPr>
              <a:t>одинаковые стеклянные сосуды - 3 шт.,  сосуд с водой, синяя гуашь.</a:t>
            </a:r>
            <a:endParaRPr lang="ru-RU" sz="2400" kern="1400" dirty="0">
              <a:solidFill>
                <a:srgbClr val="000000"/>
              </a:solidFill>
              <a:latin typeface="Comic Sans MS" pitchFamily="66" charset="0"/>
            </a:endParaRPr>
          </a:p>
          <a:p>
            <a:pPr marL="742950" indent="-742950">
              <a:lnSpc>
                <a:spcPts val="2400"/>
              </a:lnSpc>
              <a:spcBef>
                <a:spcPts val="0"/>
              </a:spcBef>
              <a:buFont typeface="+mj-lt"/>
              <a:buAutoNum type="arabicPeriod"/>
            </a:pPr>
            <a:r>
              <a:rPr lang="ru-RU" sz="2400" b="1" u="sng" kern="1400" dirty="0" smtClean="0">
                <a:solidFill>
                  <a:srgbClr val="C04D00"/>
                </a:solidFill>
                <a:effectLst/>
                <a:latin typeface="Comic Sans MS" pitchFamily="66" charset="0"/>
              </a:rPr>
              <a:t>Условия</a:t>
            </a:r>
            <a:r>
              <a:rPr lang="ru-RU" sz="2400" b="1" kern="1400" dirty="0" smtClean="0">
                <a:solidFill>
                  <a:srgbClr val="C04D00"/>
                </a:solidFill>
                <a:effectLst/>
                <a:latin typeface="Comic Sans MS" pitchFamily="66" charset="0"/>
              </a:rPr>
              <a:t>: </a:t>
            </a:r>
            <a:r>
              <a:rPr lang="ru-RU" sz="2400" b="1" kern="1400" dirty="0" smtClean="0">
                <a:solidFill>
                  <a:srgbClr val="000080"/>
                </a:solidFill>
                <a:effectLst/>
                <a:latin typeface="Comic Sans MS" pitchFamily="66" charset="0"/>
              </a:rPr>
              <a:t>опыт проводится при условии постоянной температуры воды и хорошей освещенности комнаты. </a:t>
            </a:r>
            <a:endParaRPr lang="ru-RU" sz="2400" kern="1400" dirty="0">
              <a:solidFill>
                <a:srgbClr val="000000"/>
              </a:solidFill>
              <a:latin typeface="Comic Sans MS" pitchFamily="66" charset="0"/>
            </a:endParaRPr>
          </a:p>
          <a:p>
            <a:pPr marL="742950" indent="-742950">
              <a:lnSpc>
                <a:spcPts val="2400"/>
              </a:lnSpc>
              <a:spcBef>
                <a:spcPts val="0"/>
              </a:spcBef>
              <a:buFont typeface="+mj-lt"/>
              <a:buAutoNum type="arabicPeriod"/>
            </a:pPr>
            <a:r>
              <a:rPr lang="ru-RU" sz="2400" b="1" u="sng" kern="1400" dirty="0" smtClean="0">
                <a:solidFill>
                  <a:srgbClr val="C04D00"/>
                </a:solidFill>
                <a:effectLst/>
                <a:latin typeface="Comic Sans MS" pitchFamily="66" charset="0"/>
              </a:rPr>
              <a:t>Ход опыта</a:t>
            </a:r>
            <a:r>
              <a:rPr lang="ru-RU" sz="2400" b="1" kern="1400" dirty="0" smtClean="0">
                <a:solidFill>
                  <a:srgbClr val="000080"/>
                </a:solidFill>
                <a:effectLst/>
                <a:latin typeface="Comic Sans MS" pitchFamily="66" charset="0"/>
              </a:rPr>
              <a:t>: </a:t>
            </a:r>
            <a:endParaRPr lang="ru-RU" sz="2400" kern="1400" dirty="0">
              <a:solidFill>
                <a:srgbClr val="000000"/>
              </a:solidFill>
              <a:latin typeface="Comic Sans MS" pitchFamily="66" charset="0"/>
            </a:endParaRPr>
          </a:p>
          <a:p>
            <a:pPr marL="1279665" indent="-742950">
              <a:lnSpc>
                <a:spcPts val="2400"/>
              </a:lnSpc>
              <a:spcBef>
                <a:spcPts val="0"/>
              </a:spcBef>
              <a:buFont typeface="+mj-lt"/>
              <a:buAutoNum type="alphaLcPeriod"/>
            </a:pPr>
            <a:r>
              <a:rPr lang="ru-RU" sz="2400" b="1" kern="1400" dirty="0" smtClean="0">
                <a:solidFill>
                  <a:srgbClr val="000080"/>
                </a:solidFill>
                <a:effectLst/>
                <a:latin typeface="Comic Sans MS" pitchFamily="66" charset="0"/>
              </a:rPr>
              <a:t>В первом сосуде в воде  растворяем маленькую крупинку синей гуаши. Через некоторое время вода окрашивается в синий цвет. </a:t>
            </a:r>
            <a:endParaRPr lang="ru-RU" sz="2400" kern="1400" dirty="0">
              <a:solidFill>
                <a:srgbClr val="000000"/>
              </a:solidFill>
              <a:latin typeface="Comic Sans MS" pitchFamily="66" charset="0"/>
            </a:endParaRPr>
          </a:p>
          <a:p>
            <a:pPr marL="1279665" indent="-742950">
              <a:lnSpc>
                <a:spcPts val="2400"/>
              </a:lnSpc>
              <a:spcBef>
                <a:spcPts val="0"/>
              </a:spcBef>
              <a:buFont typeface="+mj-lt"/>
              <a:buAutoNum type="alphaLcPeriod"/>
            </a:pPr>
            <a:r>
              <a:rPr lang="ru-RU" sz="2400" b="1" kern="1400" dirty="0" smtClean="0">
                <a:solidFill>
                  <a:srgbClr val="000080"/>
                </a:solidFill>
                <a:effectLst/>
                <a:latin typeface="Comic Sans MS" pitchFamily="66" charset="0"/>
              </a:rPr>
              <a:t>Отольем немного окрашенной воды в другой сосуд и дольем в него чистой воды. Раствор во  втором сосуде будет окрашен слабее, чем в первом.</a:t>
            </a:r>
            <a:endParaRPr lang="ru-RU" sz="2400" kern="1400" dirty="0">
              <a:solidFill>
                <a:srgbClr val="000000"/>
              </a:solidFill>
              <a:latin typeface="Comic Sans MS" pitchFamily="66" charset="0"/>
            </a:endParaRPr>
          </a:p>
          <a:p>
            <a:pPr marL="1279665" indent="-742950">
              <a:lnSpc>
                <a:spcPts val="2400"/>
              </a:lnSpc>
              <a:spcBef>
                <a:spcPts val="0"/>
              </a:spcBef>
              <a:buFont typeface="+mj-lt"/>
              <a:buAutoNum type="alphaLcPeriod"/>
            </a:pPr>
            <a:r>
              <a:rPr lang="ru-RU" sz="2400" b="1" kern="1400" dirty="0" smtClean="0">
                <a:solidFill>
                  <a:srgbClr val="000080"/>
                </a:solidFill>
                <a:effectLst/>
                <a:latin typeface="Comic Sans MS" pitchFamily="66" charset="0"/>
              </a:rPr>
              <a:t>Потом из второго сосуда снова отольем раствор уже в третий сосуд и дольем его вновь чистой </a:t>
            </a:r>
            <a:endParaRPr lang="ru-RU" sz="2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66904">
            <a:off x="37477" y="74906"/>
            <a:ext cx="2077332" cy="87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713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0648" y="971601"/>
            <a:ext cx="6408711" cy="7704855"/>
          </a:xfrm>
        </p:spPr>
        <p:txBody>
          <a:bodyPr>
            <a:normAutofit/>
          </a:bodyPr>
          <a:lstStyle/>
          <a:p>
            <a:pPr marL="536702" indent="0">
              <a:lnSpc>
                <a:spcPts val="2500"/>
              </a:lnSpc>
              <a:spcBef>
                <a:spcPts val="0"/>
              </a:spcBef>
              <a:buNone/>
            </a:pPr>
            <a:r>
              <a:rPr lang="ru-RU" sz="2400" b="1" kern="1400" dirty="0" smtClean="0">
                <a:solidFill>
                  <a:srgbClr val="000080"/>
                </a:solidFill>
                <a:effectLst/>
                <a:latin typeface="Comic Sans MS"/>
              </a:rPr>
              <a:t>водой. </a:t>
            </a:r>
            <a:r>
              <a:rPr lang="ru-RU" sz="2400" b="1" kern="1400" dirty="0" smtClean="0">
                <a:solidFill>
                  <a:srgbClr val="000080"/>
                </a:solidFill>
                <a:effectLst/>
                <a:latin typeface="Comic Sans MS" pitchFamily="66" charset="0"/>
              </a:rPr>
              <a:t>В этом сосуде вода будет окрашена еще слабее, чем во втором сосуде.</a:t>
            </a:r>
            <a:endParaRPr lang="ru-RU" sz="2400" kern="1400" dirty="0">
              <a:solidFill>
                <a:srgbClr val="000000"/>
              </a:solidFill>
              <a:latin typeface="Comic Sans MS" pitchFamily="66" charset="0"/>
            </a:endParaRPr>
          </a:p>
          <a:p>
            <a:pPr marL="0" indent="-720000" algn="just">
              <a:lnSpc>
                <a:spcPts val="2400"/>
              </a:lnSpc>
              <a:spcBef>
                <a:spcPts val="0"/>
              </a:spcBef>
              <a:buNone/>
            </a:pPr>
            <a:r>
              <a:rPr lang="ru-RU" sz="2400" b="1" u="sng" kern="1400" dirty="0" smtClean="0">
                <a:solidFill>
                  <a:srgbClr val="C04D00"/>
                </a:solidFill>
                <a:effectLst/>
                <a:latin typeface="Comic Sans MS" pitchFamily="66" charset="0"/>
              </a:rPr>
              <a:t>5. Результат, интерпретация опыта: </a:t>
            </a:r>
            <a:r>
              <a:rPr lang="ru-RU" sz="2400" b="1" kern="1400" dirty="0" smtClean="0">
                <a:solidFill>
                  <a:srgbClr val="000080"/>
                </a:solidFill>
                <a:effectLst/>
                <a:latin typeface="Comic Sans MS" pitchFamily="66" charset="0"/>
              </a:rPr>
              <a:t>Частицы маленькой крупинки гуаши, растворенной  в первом сосуде, попали в третий сосуд. Это означает, что крупинка гуаши состояла из большого числа мельчайших частиц. </a:t>
            </a:r>
          </a:p>
          <a:p>
            <a:pPr marL="0" indent="-720000" algn="just">
              <a:lnSpc>
                <a:spcPts val="2400"/>
              </a:lnSpc>
              <a:spcBef>
                <a:spcPts val="0"/>
              </a:spcBef>
              <a:buNone/>
            </a:pPr>
            <a:r>
              <a:rPr lang="ru-RU" sz="2400" b="1" u="sng" kern="1400" dirty="0" smtClean="0">
                <a:solidFill>
                  <a:srgbClr val="000080"/>
                </a:solidFill>
                <a:effectLst/>
                <a:latin typeface="Comic Sans MS" pitchFamily="66" charset="0"/>
              </a:rPr>
              <a:t>Вывод: </a:t>
            </a:r>
            <a:r>
              <a:rPr lang="ru-RU" sz="2400" b="1" kern="1400" dirty="0" smtClean="0">
                <a:solidFill>
                  <a:srgbClr val="000080"/>
                </a:solidFill>
                <a:effectLst/>
                <a:latin typeface="Comic Sans MS" pitchFamily="66" charset="0"/>
              </a:rPr>
              <a:t>Опыт подтверждает то, что вещества состоят из очень маленьких частиц. </a:t>
            </a:r>
            <a:endParaRPr lang="ru-RU"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760" y="4932040"/>
            <a:ext cx="4373237" cy="324036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4" name="Text Box 4"/>
          <p:cNvSpPr txBox="1">
            <a:spLocks noChangeArrowheads="1"/>
          </p:cNvSpPr>
          <p:nvPr/>
        </p:nvSpPr>
        <p:spPr bwMode="auto">
          <a:xfrm>
            <a:off x="841559" y="8196742"/>
            <a:ext cx="522763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80"/>
                </a:solidFill>
                <a:effectLst/>
                <a:latin typeface="Comic Sans MS" pitchFamily="66" charset="0"/>
              </a:rPr>
              <a:t>   </a:t>
            </a:r>
            <a:r>
              <a:rPr kumimoji="0" lang="en-US" sz="2200" b="1" i="0" u="none" strike="noStrike" cap="none" normalizeH="0" baseline="0" dirty="0" smtClean="0">
                <a:ln>
                  <a:noFill/>
                </a:ln>
                <a:solidFill>
                  <a:srgbClr val="000080"/>
                </a:solidFill>
                <a:effectLst/>
                <a:latin typeface="Comic Sans MS" pitchFamily="66" charset="0"/>
              </a:rPr>
              <a:t>1-</a:t>
            </a:r>
            <a:r>
              <a:rPr kumimoji="0" lang="ru-RU" sz="2200" b="1" i="0" u="none" strike="noStrike" cap="none" normalizeH="0" baseline="0" dirty="0" smtClean="0">
                <a:ln>
                  <a:noFill/>
                </a:ln>
                <a:solidFill>
                  <a:srgbClr val="000080"/>
                </a:solidFill>
                <a:effectLst/>
                <a:latin typeface="Comic Sans MS" pitchFamily="66" charset="0"/>
              </a:rPr>
              <a:t>й</a:t>
            </a:r>
            <a:r>
              <a:rPr kumimoji="0" lang="en-US" sz="2200" b="1" i="0" u="none" strike="noStrike" cap="none" normalizeH="0" baseline="0" dirty="0" smtClean="0">
                <a:ln>
                  <a:noFill/>
                </a:ln>
                <a:solidFill>
                  <a:srgbClr val="000080"/>
                </a:solidFill>
                <a:effectLst/>
                <a:latin typeface="Comic Sans MS" pitchFamily="66" charset="0"/>
              </a:rPr>
              <a:t> </a:t>
            </a:r>
            <a:r>
              <a:rPr kumimoji="0" lang="ru-RU" sz="2200" b="1" i="0" u="none" strike="noStrike" cap="none" normalizeH="0" baseline="0" dirty="0" smtClean="0">
                <a:ln>
                  <a:noFill/>
                </a:ln>
                <a:solidFill>
                  <a:srgbClr val="000080"/>
                </a:solidFill>
                <a:effectLst/>
                <a:latin typeface="Comic Sans MS" pitchFamily="66" charset="0"/>
              </a:rPr>
              <a:t>сосуд  </a:t>
            </a:r>
            <a:r>
              <a:rPr kumimoji="0" lang="en-US" sz="2200" b="1" i="0" u="none" strike="noStrike" cap="none" normalizeH="0" baseline="0" dirty="0" smtClean="0">
                <a:ln>
                  <a:noFill/>
                </a:ln>
                <a:solidFill>
                  <a:srgbClr val="000080"/>
                </a:solidFill>
                <a:effectLst/>
                <a:latin typeface="Comic Sans MS" pitchFamily="66" charset="0"/>
              </a:rPr>
              <a:t>2-</a:t>
            </a:r>
            <a:r>
              <a:rPr kumimoji="0" lang="ru-RU" sz="2200" b="1" i="0" u="none" strike="noStrike" cap="none" normalizeH="0" baseline="0" dirty="0" smtClean="0">
                <a:ln>
                  <a:noFill/>
                </a:ln>
                <a:solidFill>
                  <a:srgbClr val="000080"/>
                </a:solidFill>
                <a:effectLst/>
                <a:latin typeface="Comic Sans MS" pitchFamily="66" charset="0"/>
              </a:rPr>
              <a:t>й</a:t>
            </a:r>
            <a:r>
              <a:rPr kumimoji="0" lang="en-US" sz="2200" b="1" i="0" u="none" strike="noStrike" cap="none" normalizeH="0" baseline="0" dirty="0" smtClean="0">
                <a:ln>
                  <a:noFill/>
                </a:ln>
                <a:solidFill>
                  <a:srgbClr val="000080"/>
                </a:solidFill>
                <a:effectLst/>
                <a:latin typeface="Comic Sans MS" pitchFamily="66" charset="0"/>
              </a:rPr>
              <a:t> </a:t>
            </a:r>
            <a:r>
              <a:rPr kumimoji="0" lang="ru-RU" sz="2200" b="1" i="0" u="none" strike="noStrike" cap="none" normalizeH="0" baseline="0" dirty="0" smtClean="0">
                <a:ln>
                  <a:noFill/>
                </a:ln>
                <a:solidFill>
                  <a:srgbClr val="000080"/>
                </a:solidFill>
                <a:effectLst/>
                <a:latin typeface="Comic Sans MS" pitchFamily="66" charset="0"/>
              </a:rPr>
              <a:t>сосуд  3-й сосуд</a:t>
            </a: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707378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2900" y="539552"/>
            <a:ext cx="6172200" cy="8424935"/>
          </a:xfrm>
        </p:spPr>
        <p:txBody>
          <a:bodyPr>
            <a:normAutofit fontScale="92500" lnSpcReduction="20000"/>
          </a:bodyPr>
          <a:lstStyle/>
          <a:p>
            <a:pPr marL="0" marR="0" indent="0" algn="ctr">
              <a:lnSpc>
                <a:spcPct val="110000"/>
              </a:lnSpc>
              <a:spcBef>
                <a:spcPts val="0"/>
              </a:spcBef>
              <a:buNone/>
            </a:pPr>
            <a:r>
              <a:rPr lang="ru-RU" b="1" kern="1400" dirty="0">
                <a:solidFill>
                  <a:srgbClr val="C00000"/>
                </a:solidFill>
                <a:latin typeface="Comic Sans MS" pitchFamily="66" charset="0"/>
              </a:rPr>
              <a:t>План рассказа        </a:t>
            </a:r>
            <a:endParaRPr lang="ru-RU" b="1" kern="1400" dirty="0" smtClean="0">
              <a:solidFill>
                <a:srgbClr val="C00000"/>
              </a:solidFill>
              <a:latin typeface="Comic Sans MS" pitchFamily="66" charset="0"/>
            </a:endParaRPr>
          </a:p>
          <a:p>
            <a:pPr marL="0" marR="0" indent="0" algn="ctr">
              <a:lnSpc>
                <a:spcPct val="110000"/>
              </a:lnSpc>
              <a:spcBef>
                <a:spcPts val="0"/>
              </a:spcBef>
              <a:buNone/>
            </a:pPr>
            <a:r>
              <a:rPr lang="ru-RU" b="1" kern="1400" dirty="0" smtClean="0">
                <a:solidFill>
                  <a:srgbClr val="C00000"/>
                </a:solidFill>
                <a:latin typeface="Comic Sans MS" pitchFamily="66" charset="0"/>
              </a:rPr>
              <a:t> </a:t>
            </a:r>
            <a:r>
              <a:rPr lang="ru-RU" b="1" kern="1400" dirty="0">
                <a:solidFill>
                  <a:srgbClr val="C00000"/>
                </a:solidFill>
                <a:latin typeface="Comic Sans MS" pitchFamily="66" charset="0"/>
              </a:rPr>
              <a:t>о физическом законе</a:t>
            </a:r>
            <a:endParaRPr lang="ru-RU" kern="1400" dirty="0">
              <a:solidFill>
                <a:srgbClr val="000000"/>
              </a:solidFill>
              <a:latin typeface="Comic Sans MS" pitchFamily="66" charset="0"/>
            </a:endParaRPr>
          </a:p>
          <a:p>
            <a:pPr marL="0" indent="0">
              <a:lnSpc>
                <a:spcPct val="110000"/>
              </a:lnSpc>
              <a:spcBef>
                <a:spcPts val="0"/>
              </a:spcBef>
              <a:buNone/>
            </a:pPr>
            <a:r>
              <a:rPr lang="ru-RU" kern="1400" dirty="0">
                <a:solidFill>
                  <a:srgbClr val="003380"/>
                </a:solidFill>
                <a:latin typeface="Comic Sans MS" pitchFamily="66" charset="0"/>
              </a:rPr>
              <a:t>1.</a:t>
            </a:r>
            <a:r>
              <a:rPr lang="ru-RU" kern="1400" dirty="0">
                <a:solidFill>
                  <a:srgbClr val="000000"/>
                </a:solidFill>
                <a:latin typeface="Comic Sans MS" pitchFamily="66" charset="0"/>
              </a:rPr>
              <a:t> </a:t>
            </a:r>
            <a:r>
              <a:rPr lang="ru-RU" b="1" kern="1400" dirty="0">
                <a:solidFill>
                  <a:srgbClr val="003380"/>
                </a:solidFill>
                <a:latin typeface="Comic Sans MS" pitchFamily="66" charset="0"/>
              </a:rPr>
              <a:t>Словесная формулировка закона </a:t>
            </a:r>
            <a:endParaRPr lang="ru-RU" kern="1400" dirty="0">
              <a:solidFill>
                <a:srgbClr val="000000"/>
              </a:solidFill>
              <a:latin typeface="Comic Sans MS" pitchFamily="66" charset="0"/>
            </a:endParaRPr>
          </a:p>
          <a:p>
            <a:pPr marL="0" indent="0">
              <a:lnSpc>
                <a:spcPct val="110000"/>
              </a:lnSpc>
              <a:spcBef>
                <a:spcPts val="0"/>
              </a:spcBef>
              <a:buNone/>
            </a:pPr>
            <a:r>
              <a:rPr lang="ru-RU" kern="1400" dirty="0">
                <a:solidFill>
                  <a:srgbClr val="003380"/>
                </a:solidFill>
                <a:latin typeface="Comic Sans MS" pitchFamily="66" charset="0"/>
              </a:rPr>
              <a:t>2.</a:t>
            </a:r>
            <a:r>
              <a:rPr lang="ru-RU" kern="1400" dirty="0">
                <a:solidFill>
                  <a:srgbClr val="000000"/>
                </a:solidFill>
                <a:latin typeface="Comic Sans MS" pitchFamily="66" charset="0"/>
              </a:rPr>
              <a:t> </a:t>
            </a:r>
            <a:r>
              <a:rPr lang="ru-RU" b="1" kern="1400" dirty="0">
                <a:solidFill>
                  <a:srgbClr val="003380"/>
                </a:solidFill>
                <a:latin typeface="Comic Sans MS" pitchFamily="66" charset="0"/>
              </a:rPr>
              <a:t>Математическое выражение закона </a:t>
            </a:r>
            <a:endParaRPr lang="ru-RU" kern="1400" dirty="0">
              <a:solidFill>
                <a:srgbClr val="000000"/>
              </a:solidFill>
              <a:latin typeface="Comic Sans MS" pitchFamily="66" charset="0"/>
            </a:endParaRPr>
          </a:p>
          <a:p>
            <a:pPr marL="0" indent="0">
              <a:lnSpc>
                <a:spcPct val="110000"/>
              </a:lnSpc>
              <a:spcBef>
                <a:spcPts val="0"/>
              </a:spcBef>
              <a:buNone/>
            </a:pPr>
            <a:r>
              <a:rPr lang="ru-RU" kern="1400" dirty="0">
                <a:solidFill>
                  <a:srgbClr val="003380"/>
                </a:solidFill>
                <a:latin typeface="Comic Sans MS" pitchFamily="66" charset="0"/>
              </a:rPr>
              <a:t>3.</a:t>
            </a:r>
            <a:r>
              <a:rPr lang="ru-RU" kern="1400" dirty="0">
                <a:solidFill>
                  <a:srgbClr val="000000"/>
                </a:solidFill>
                <a:latin typeface="Comic Sans MS" pitchFamily="66" charset="0"/>
              </a:rPr>
              <a:t> </a:t>
            </a:r>
            <a:r>
              <a:rPr lang="ru-RU" b="1" kern="1400" dirty="0">
                <a:solidFill>
                  <a:srgbClr val="003380"/>
                </a:solidFill>
                <a:latin typeface="Comic Sans MS" pitchFamily="66" charset="0"/>
              </a:rPr>
              <a:t>Связь между какими  явлениями или величинами  выражает этот закон</a:t>
            </a:r>
            <a:endParaRPr lang="ru-RU" kern="1400" dirty="0">
              <a:solidFill>
                <a:srgbClr val="000000"/>
              </a:solidFill>
              <a:latin typeface="Comic Sans MS" pitchFamily="66" charset="0"/>
            </a:endParaRPr>
          </a:p>
          <a:p>
            <a:pPr marL="0" indent="0">
              <a:lnSpc>
                <a:spcPct val="110000"/>
              </a:lnSpc>
              <a:spcBef>
                <a:spcPts val="0"/>
              </a:spcBef>
              <a:buNone/>
            </a:pPr>
            <a:r>
              <a:rPr lang="ru-RU" kern="1400" dirty="0">
                <a:solidFill>
                  <a:srgbClr val="003380"/>
                </a:solidFill>
                <a:latin typeface="Comic Sans MS" pitchFamily="66" charset="0"/>
              </a:rPr>
              <a:t>4.</a:t>
            </a:r>
            <a:r>
              <a:rPr lang="ru-RU" kern="1400" dirty="0">
                <a:solidFill>
                  <a:srgbClr val="000000"/>
                </a:solidFill>
                <a:latin typeface="Comic Sans MS" pitchFamily="66" charset="0"/>
              </a:rPr>
              <a:t> </a:t>
            </a:r>
            <a:r>
              <a:rPr lang="ru-RU" b="1" kern="1400" dirty="0">
                <a:solidFill>
                  <a:srgbClr val="003380"/>
                </a:solidFill>
                <a:latin typeface="Comic Sans MS" pitchFamily="66" charset="0"/>
              </a:rPr>
              <a:t>Опыты, подтверждающие справедливость закона</a:t>
            </a:r>
            <a:endParaRPr lang="ru-RU" kern="1400" dirty="0">
              <a:solidFill>
                <a:srgbClr val="000000"/>
              </a:solidFill>
              <a:latin typeface="Comic Sans MS" pitchFamily="66" charset="0"/>
            </a:endParaRPr>
          </a:p>
          <a:p>
            <a:pPr marL="0" indent="0">
              <a:lnSpc>
                <a:spcPct val="110000"/>
              </a:lnSpc>
              <a:spcBef>
                <a:spcPts val="0"/>
              </a:spcBef>
              <a:buNone/>
            </a:pPr>
            <a:r>
              <a:rPr lang="ru-RU" kern="1400" dirty="0">
                <a:solidFill>
                  <a:srgbClr val="003380"/>
                </a:solidFill>
                <a:latin typeface="Comic Sans MS" pitchFamily="66" charset="0"/>
              </a:rPr>
              <a:t>5.</a:t>
            </a:r>
            <a:r>
              <a:rPr lang="ru-RU" kern="1400" dirty="0">
                <a:solidFill>
                  <a:srgbClr val="000000"/>
                </a:solidFill>
                <a:latin typeface="Comic Sans MS" pitchFamily="66" charset="0"/>
              </a:rPr>
              <a:t> </a:t>
            </a:r>
            <a:r>
              <a:rPr lang="ru-RU" b="1" kern="1400" dirty="0">
                <a:solidFill>
                  <a:srgbClr val="003380"/>
                </a:solidFill>
                <a:latin typeface="Comic Sans MS" pitchFamily="66" charset="0"/>
              </a:rPr>
              <a:t>Примеры, применения закона на практике</a:t>
            </a:r>
            <a:endParaRPr lang="ru-RU" kern="1400" dirty="0">
              <a:solidFill>
                <a:srgbClr val="000000"/>
              </a:solidFill>
              <a:latin typeface="Comic Sans MS" pitchFamily="66" charset="0"/>
            </a:endParaRPr>
          </a:p>
          <a:p>
            <a:pPr marL="0" indent="0">
              <a:lnSpc>
                <a:spcPct val="110000"/>
              </a:lnSpc>
              <a:spcBef>
                <a:spcPts val="0"/>
              </a:spcBef>
              <a:buNone/>
            </a:pPr>
            <a:r>
              <a:rPr lang="ru-RU" kern="1400" dirty="0">
                <a:solidFill>
                  <a:srgbClr val="003380"/>
                </a:solidFill>
                <a:latin typeface="Comic Sans MS" pitchFamily="66" charset="0"/>
              </a:rPr>
              <a:t>6.</a:t>
            </a:r>
            <a:r>
              <a:rPr lang="ru-RU" kern="1400" dirty="0">
                <a:solidFill>
                  <a:srgbClr val="000000"/>
                </a:solidFill>
                <a:latin typeface="Comic Sans MS" pitchFamily="66" charset="0"/>
              </a:rPr>
              <a:t> </a:t>
            </a:r>
            <a:r>
              <a:rPr lang="ru-RU" b="1" kern="1400" dirty="0">
                <a:solidFill>
                  <a:srgbClr val="003380"/>
                </a:solidFill>
                <a:latin typeface="Comic Sans MS" pitchFamily="66" charset="0"/>
              </a:rPr>
              <a:t>Условия применимости закона</a:t>
            </a:r>
            <a:endParaRPr lang="ru-RU" kern="1400" dirty="0">
              <a:solidFill>
                <a:srgbClr val="000000"/>
              </a:solidFill>
              <a:latin typeface="Comic Sans MS" pitchFamily="66" charset="0"/>
            </a:endParaRPr>
          </a:p>
          <a:p>
            <a:pPr marL="0" indent="0">
              <a:lnSpc>
                <a:spcPct val="110000"/>
              </a:lnSpc>
              <a:spcBef>
                <a:spcPts val="0"/>
              </a:spcBef>
              <a:buNone/>
            </a:pPr>
            <a:r>
              <a:rPr lang="ru-RU" kern="1400" dirty="0">
                <a:solidFill>
                  <a:srgbClr val="003380"/>
                </a:solidFill>
                <a:latin typeface="Comic Sans MS" pitchFamily="66" charset="0"/>
              </a:rPr>
              <a:t>7.</a:t>
            </a:r>
            <a:r>
              <a:rPr lang="ru-RU" kern="1400" dirty="0">
                <a:solidFill>
                  <a:srgbClr val="000000"/>
                </a:solidFill>
                <a:latin typeface="Comic Sans MS" pitchFamily="66" charset="0"/>
              </a:rPr>
              <a:t> </a:t>
            </a:r>
            <a:r>
              <a:rPr lang="ru-RU" b="1" kern="1400" dirty="0">
                <a:solidFill>
                  <a:srgbClr val="003380"/>
                </a:solidFill>
                <a:latin typeface="Comic Sans MS" pitchFamily="66" charset="0"/>
              </a:rPr>
              <a:t>Объяснение закона на основе современных научных теорий</a:t>
            </a:r>
            <a:endParaRPr lang="ru-RU" kern="1400" dirty="0">
              <a:solidFill>
                <a:srgbClr val="000000"/>
              </a:solidFill>
              <a:latin typeface="Comic Sans MS" pitchFamily="66" charset="0"/>
            </a:endParaRPr>
          </a:p>
          <a:p>
            <a:pPr marL="0" indent="0">
              <a:lnSpc>
                <a:spcPct val="119000"/>
              </a:lnSpc>
              <a:spcBef>
                <a:spcPts val="0"/>
              </a:spcBef>
              <a:spcAft>
                <a:spcPts val="600"/>
              </a:spcAft>
            </a:pPr>
            <a:r>
              <a:rPr lang="ru-RU" sz="900" kern="1400" dirty="0">
                <a:solidFill>
                  <a:srgbClr val="000000"/>
                </a:solidFill>
              </a:rPr>
              <a:t> </a:t>
            </a:r>
          </a:p>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91" y="1"/>
            <a:ext cx="1222801" cy="125963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2554351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00" y="-67562"/>
            <a:ext cx="2420888" cy="124850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4" name="Text Box 3"/>
          <p:cNvSpPr txBox="1">
            <a:spLocks noChangeArrowheads="1"/>
          </p:cNvSpPr>
          <p:nvPr/>
        </p:nvSpPr>
        <p:spPr bwMode="auto">
          <a:xfrm>
            <a:off x="103266875" y="106686350"/>
            <a:ext cx="6878638" cy="844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332656" y="1180946"/>
            <a:ext cx="6148064" cy="7145546"/>
          </a:xfrm>
          <a:prstGeom prst="rect">
            <a:avLst/>
          </a:prstGeom>
        </p:spPr>
        <p:txBody>
          <a:bodyPr wrap="square">
            <a:spAutoFit/>
          </a:bodyPr>
          <a:lstStyle/>
          <a:p>
            <a:pPr lvl="0" algn="ctr" fontAlgn="base">
              <a:lnSpc>
                <a:spcPts val="2500"/>
              </a:lnSpc>
              <a:spcBef>
                <a:spcPct val="0"/>
              </a:spcBef>
              <a:spcAft>
                <a:spcPct val="0"/>
              </a:spcAft>
            </a:pPr>
            <a:r>
              <a:rPr kumimoji="0" lang="ru-RU" sz="2800" b="1" i="0" u="none" strike="noStrike" cap="none" normalizeH="0" baseline="0" dirty="0" smtClean="0">
                <a:ln>
                  <a:noFill/>
                </a:ln>
                <a:solidFill>
                  <a:srgbClr val="C00000"/>
                </a:solidFill>
                <a:effectLst/>
                <a:latin typeface="Comic Sans MS" pitchFamily="66" charset="0"/>
              </a:rPr>
              <a:t>Образец рассказа </a:t>
            </a:r>
          </a:p>
          <a:p>
            <a:pPr lvl="0" algn="ctr" fontAlgn="base">
              <a:lnSpc>
                <a:spcPts val="2500"/>
              </a:lnSpc>
              <a:spcBef>
                <a:spcPct val="0"/>
              </a:spcBef>
              <a:spcAft>
                <a:spcPct val="0"/>
              </a:spcAft>
            </a:pPr>
            <a:r>
              <a:rPr kumimoji="0" lang="ru-RU" sz="2800" b="1" i="0" strike="noStrike" cap="none" normalizeH="0" baseline="0" dirty="0" smtClean="0">
                <a:ln>
                  <a:noFill/>
                </a:ln>
                <a:solidFill>
                  <a:srgbClr val="C00000"/>
                </a:solidFill>
                <a:effectLst/>
                <a:latin typeface="Comic Sans MS" pitchFamily="66" charset="0"/>
              </a:rPr>
              <a:t>о физическом законе</a:t>
            </a:r>
          </a:p>
          <a:p>
            <a:pPr lvl="0" fontAlgn="base">
              <a:lnSpc>
                <a:spcPts val="2500"/>
              </a:lnSpc>
              <a:spcBef>
                <a:spcPct val="0"/>
              </a:spcBef>
              <a:spcAft>
                <a:spcPct val="0"/>
              </a:spcAft>
            </a:pPr>
            <a:r>
              <a:rPr kumimoji="0" lang="ru-RU" sz="2400" b="1" i="0" strike="noStrike" cap="none" normalizeH="0" baseline="0" dirty="0" smtClean="0">
                <a:ln>
                  <a:noFill/>
                </a:ln>
                <a:solidFill>
                  <a:schemeClr val="tx2">
                    <a:lumMod val="75000"/>
                  </a:schemeClr>
                </a:solidFill>
                <a:effectLst/>
                <a:latin typeface="Comic Sans MS" pitchFamily="66" charset="0"/>
              </a:rPr>
              <a:t>1. </a:t>
            </a:r>
            <a:r>
              <a:rPr kumimoji="0" lang="ru-RU" sz="2400" b="1" i="0" strike="noStrike" cap="none" normalizeH="0" baseline="0" dirty="0" smtClean="0">
                <a:ln>
                  <a:noFill/>
                </a:ln>
                <a:solidFill>
                  <a:srgbClr val="C00000"/>
                </a:solidFill>
                <a:effectLst/>
                <a:latin typeface="Comic Sans MS" pitchFamily="66" charset="0"/>
              </a:rPr>
              <a:t>Закон Ома: </a:t>
            </a:r>
            <a:r>
              <a:rPr kumimoji="0" lang="ru-RU" sz="2400" b="1" i="0" u="none" strike="noStrike" cap="none" normalizeH="0" baseline="0" dirty="0" smtClean="0">
                <a:ln>
                  <a:noFill/>
                </a:ln>
                <a:solidFill>
                  <a:srgbClr val="000080"/>
                </a:solidFill>
                <a:effectLst/>
                <a:latin typeface="Comic Sans MS" pitchFamily="66" charset="0"/>
              </a:rPr>
              <a:t>сила тока в цепи напряжению на её участке и обратно пропорциональна сопротивлению этого участка (1826 г.)</a:t>
            </a:r>
          </a:p>
          <a:p>
            <a:pPr lvl="0" fontAlgn="base">
              <a:lnSpc>
                <a:spcPts val="2500"/>
              </a:lnSpc>
              <a:spcBef>
                <a:spcPct val="0"/>
              </a:spcBef>
              <a:spcAft>
                <a:spcPct val="0"/>
              </a:spcAft>
            </a:pPr>
            <a:r>
              <a:rPr kumimoji="0" lang="ru-RU" sz="2400" b="1" i="0" u="none" strike="noStrike" cap="none" normalizeH="0" baseline="0" dirty="0" smtClean="0">
                <a:ln>
                  <a:noFill/>
                </a:ln>
                <a:solidFill>
                  <a:srgbClr val="000080"/>
                </a:solidFill>
                <a:effectLst/>
                <a:latin typeface="Comic Sans MS" pitchFamily="66" charset="0"/>
              </a:rPr>
              <a:t>2. Математическое выражение </a:t>
            </a:r>
            <a:r>
              <a:rPr kumimoji="0" lang="ru-RU" sz="2400" b="1" i="0" u="none" strike="noStrike" cap="none" normalizeH="0" baseline="0" dirty="0" smtClean="0">
                <a:ln>
                  <a:noFill/>
                </a:ln>
                <a:solidFill>
                  <a:srgbClr val="C00000"/>
                </a:solidFill>
                <a:effectLst/>
                <a:latin typeface="Comic Sans MS" pitchFamily="66" charset="0"/>
              </a:rPr>
              <a:t>закона Ома (формула):</a:t>
            </a:r>
          </a:p>
          <a:p>
            <a:pPr lvl="0" fontAlgn="base">
              <a:lnSpc>
                <a:spcPts val="2500"/>
              </a:lnSpc>
              <a:spcBef>
                <a:spcPct val="0"/>
              </a:spcBef>
              <a:spcAft>
                <a:spcPct val="0"/>
              </a:spcAft>
            </a:pPr>
            <a:endParaRPr lang="ru-RU" sz="2400" b="1" dirty="0" smtClean="0">
              <a:solidFill>
                <a:srgbClr val="000080"/>
              </a:solidFill>
              <a:latin typeface="Comic Sans MS" pitchFamily="66" charset="0"/>
            </a:endParaRPr>
          </a:p>
          <a:p>
            <a:pPr lvl="0" fontAlgn="base">
              <a:lnSpc>
                <a:spcPts val="2500"/>
              </a:lnSpc>
              <a:spcBef>
                <a:spcPct val="0"/>
              </a:spcBef>
              <a:spcAft>
                <a:spcPct val="0"/>
              </a:spcAft>
            </a:pPr>
            <a:endParaRPr lang="ru-RU" sz="2400" b="1" dirty="0">
              <a:solidFill>
                <a:srgbClr val="000080"/>
              </a:solidFill>
              <a:latin typeface="Comic Sans MS" pitchFamily="66" charset="0"/>
            </a:endParaRPr>
          </a:p>
          <a:p>
            <a:pPr lvl="0" fontAlgn="base">
              <a:lnSpc>
                <a:spcPts val="2500"/>
              </a:lnSpc>
              <a:spcBef>
                <a:spcPct val="0"/>
              </a:spcBef>
              <a:spcAft>
                <a:spcPct val="0"/>
              </a:spcAft>
            </a:pPr>
            <a:r>
              <a:rPr kumimoji="0" lang="ru-RU" sz="2400" b="1" i="0" u="none" strike="noStrike" cap="none" normalizeH="0" baseline="0" dirty="0" smtClean="0">
                <a:ln>
                  <a:noFill/>
                </a:ln>
                <a:solidFill>
                  <a:srgbClr val="000080"/>
                </a:solidFill>
                <a:effectLst/>
                <a:latin typeface="Comic Sans MS" pitchFamily="66" charset="0"/>
              </a:rPr>
              <a:t>3. </a:t>
            </a:r>
            <a:r>
              <a:rPr kumimoji="0" lang="ru-RU" sz="2400" b="1" i="0" u="none" strike="noStrike" cap="none" normalizeH="0" baseline="0" dirty="0" smtClean="0">
                <a:ln>
                  <a:noFill/>
                </a:ln>
                <a:solidFill>
                  <a:srgbClr val="C00000"/>
                </a:solidFill>
                <a:effectLst/>
                <a:latin typeface="Comic Sans MS" pitchFamily="66" charset="0"/>
              </a:rPr>
              <a:t>Закон Ома </a:t>
            </a:r>
            <a:r>
              <a:rPr kumimoji="0" lang="ru-RU" sz="2400" b="1" i="0" u="none" strike="noStrike" cap="none" normalizeH="0" baseline="0" dirty="0" smtClean="0">
                <a:ln>
                  <a:noFill/>
                </a:ln>
                <a:solidFill>
                  <a:srgbClr val="000080"/>
                </a:solidFill>
                <a:effectLst/>
                <a:latin typeface="Comic Sans MS" pitchFamily="66" charset="0"/>
              </a:rPr>
              <a:t>выражает взаимосвязь  силы тока от напряжения.</a:t>
            </a:r>
          </a:p>
          <a:p>
            <a:pPr lvl="0" fontAlgn="base">
              <a:lnSpc>
                <a:spcPts val="2500"/>
              </a:lnSpc>
              <a:spcBef>
                <a:spcPct val="0"/>
              </a:spcBef>
              <a:spcAft>
                <a:spcPct val="0"/>
              </a:spcAft>
            </a:pPr>
            <a:r>
              <a:rPr lang="ru-RU" sz="2400" b="1" dirty="0" smtClean="0">
                <a:solidFill>
                  <a:srgbClr val="000080"/>
                </a:solidFill>
                <a:latin typeface="Comic Sans MS" pitchFamily="66" charset="0"/>
              </a:rPr>
              <a:t>4. Н</a:t>
            </a:r>
            <a:r>
              <a:rPr kumimoji="0" lang="ru-RU" sz="2400" b="1" i="0" u="none" strike="noStrike" cap="none" normalizeH="0" baseline="0" dirty="0" smtClean="0">
                <a:ln>
                  <a:noFill/>
                </a:ln>
                <a:solidFill>
                  <a:srgbClr val="000080"/>
                </a:solidFill>
                <a:effectLst/>
                <a:latin typeface="Comic Sans MS" pitchFamily="66" charset="0"/>
              </a:rPr>
              <a:t>а основе </a:t>
            </a:r>
            <a:r>
              <a:rPr kumimoji="0" lang="ru-RU" sz="2400" b="1" i="0" u="none" strike="noStrike" cap="none" normalizeH="0" baseline="0" dirty="0" smtClean="0">
                <a:ln>
                  <a:noFill/>
                </a:ln>
                <a:solidFill>
                  <a:srgbClr val="C00000"/>
                </a:solidFill>
                <a:effectLst/>
                <a:latin typeface="Comic Sans MS" pitchFamily="66" charset="0"/>
              </a:rPr>
              <a:t>закона Ома </a:t>
            </a:r>
            <a:r>
              <a:rPr kumimoji="0" lang="ru-RU" sz="2400" b="1" i="0" u="none" strike="noStrike" cap="none" normalizeH="0" baseline="0" dirty="0" smtClean="0">
                <a:ln>
                  <a:noFill/>
                </a:ln>
                <a:solidFill>
                  <a:srgbClr val="000080"/>
                </a:solidFill>
                <a:effectLst/>
                <a:latin typeface="Comic Sans MS" pitchFamily="66" charset="0"/>
              </a:rPr>
              <a:t>определяют сопротивление проводника, также строят  вольт-амперную характеристику проводников электрического тока. </a:t>
            </a:r>
          </a:p>
          <a:p>
            <a:pPr lvl="0" fontAlgn="base">
              <a:lnSpc>
                <a:spcPts val="2500"/>
              </a:lnSpc>
              <a:spcBef>
                <a:spcPct val="0"/>
              </a:spcBef>
              <a:spcAft>
                <a:spcPct val="0"/>
              </a:spcAft>
            </a:pPr>
            <a:r>
              <a:rPr lang="ru-RU" sz="2400" b="1" dirty="0" smtClean="0">
                <a:solidFill>
                  <a:srgbClr val="000080"/>
                </a:solidFill>
                <a:latin typeface="Comic Sans MS" pitchFamily="66" charset="0"/>
              </a:rPr>
              <a:t>5. </a:t>
            </a:r>
            <a:r>
              <a:rPr kumimoji="0" lang="ru-RU" sz="2400" b="1" i="0" u="none" strike="noStrike" cap="none" normalizeH="0" baseline="0" dirty="0" smtClean="0">
                <a:ln>
                  <a:noFill/>
                </a:ln>
                <a:solidFill>
                  <a:srgbClr val="C00000"/>
                </a:solidFill>
                <a:effectLst/>
                <a:latin typeface="Comic Sans MS" pitchFamily="66" charset="0"/>
              </a:rPr>
              <a:t>Закон Ома </a:t>
            </a:r>
            <a:r>
              <a:rPr kumimoji="0" lang="ru-RU" sz="2400" b="1" i="0" u="none" strike="noStrike" cap="none" normalizeH="0" baseline="0" dirty="0" smtClean="0">
                <a:ln>
                  <a:noFill/>
                </a:ln>
                <a:solidFill>
                  <a:srgbClr val="000080"/>
                </a:solidFill>
                <a:effectLst/>
                <a:latin typeface="Comic Sans MS" pitchFamily="66" charset="0"/>
              </a:rPr>
              <a:t>применяется точно для металлов, справедлив для любых постоянных напряжений, при применении которых проводник не плавится. Закон не выполняется </a:t>
            </a:r>
            <a:endParaRPr lang="ru-RU" sz="2400" dirty="0">
              <a:latin typeface="Comic Sans MS" pitchFamily="66"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392" y="3533080"/>
            <a:ext cx="1008720" cy="73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967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1140</Words>
  <Application>Microsoft Office PowerPoint</Application>
  <PresentationFormat>Экран (4:3)</PresentationFormat>
  <Paragraphs>300</Paragraphs>
  <Slides>29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Обобщенные планы и образцы рассказов учащихся о физических элементах знаний (статья «Использование обобщенных планов в усвоении школьного курса физики»)      Автор: Авксентьева Зоя Афанасьевна,  учитель физики МБОУ «Кемпедяйская  СОШ им.В.И. Иванова», Сунтарский  район, Республика Саха (Якутия)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20</cp:revision>
  <dcterms:created xsi:type="dcterms:W3CDTF">2012-01-30T18:34:56Z</dcterms:created>
  <dcterms:modified xsi:type="dcterms:W3CDTF">2012-01-31T09:34:12Z</dcterms:modified>
</cp:coreProperties>
</file>