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59" r:id="rId4"/>
    <p:sldId id="260" r:id="rId5"/>
    <p:sldId id="258" r:id="rId6"/>
    <p:sldId id="261" r:id="rId7"/>
    <p:sldId id="266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00"/>
    <a:srgbClr val="3333CC"/>
    <a:srgbClr val="000099"/>
    <a:srgbClr val="232C12"/>
    <a:srgbClr val="39471D"/>
    <a:srgbClr val="3E17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922AB95-9D1B-4CA1-A465-A43F2FBC9529}" type="datetimeFigureOut">
              <a:rPr lang="ru-RU"/>
              <a:pPr>
                <a:defRPr/>
              </a:pPr>
              <a:t>16.05.2012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F08C04-B538-45C3-A1D3-FBCD788C2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0FEED5-28A1-4EDA-8E61-02DA564FB8F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56" y="1428736"/>
            <a:ext cx="5429288" cy="1470025"/>
          </a:xfrm>
        </p:spPr>
        <p:txBody>
          <a:bodyPr/>
          <a:lstStyle>
            <a:lvl1pPr>
              <a:defRPr>
                <a:solidFill>
                  <a:srgbClr val="232C12"/>
                </a:solidFill>
                <a:effectLst>
                  <a:outerShdw dist="63500" dir="2700000" algn="tl" rotWithShape="0">
                    <a:schemeClr val="bg1">
                      <a:alpha val="59000"/>
                    </a:schemeClr>
                  </a:outerShdw>
                </a:effectLst>
                <a:latin typeface="Calibri (Headings)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2928934"/>
            <a:ext cx="6000792" cy="714380"/>
          </a:xfrm>
        </p:spPr>
        <p:txBody>
          <a:bodyPr/>
          <a:lstStyle>
            <a:lvl1pPr marL="0" indent="0" algn="ctr">
              <a:buNone/>
              <a:defRPr b="0" cap="none" spc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/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B9FDE-5C76-4292-A9B4-27FD9C26C86E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7C09-356C-4DC7-8EC8-15B95DC4E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78A37-3942-4D5F-9F46-718F14751AA0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8322-F881-4141-AE6A-74975416D25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F254C-57E2-480F-959D-7880F325E4FC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7CB6C-44D8-41AB-8C4D-14D2629560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buFontTx/>
              <a:buBlip>
                <a:blip r:embed="rId2"/>
              </a:buBlip>
              <a:defRPr/>
            </a:lvl6pPr>
            <a:lvl7pPr>
              <a:buFontTx/>
              <a:buBlip>
                <a:blip r:embed="rId3"/>
              </a:buBlip>
              <a:defRPr/>
            </a:lvl7pPr>
            <a:lvl8pPr>
              <a:buFontTx/>
              <a:buBlip>
                <a:blip r:embed="rId4"/>
              </a:buBlip>
              <a:defRPr/>
            </a:lvl8pPr>
            <a:lvl9pPr>
              <a:buFontTx/>
              <a:buBlip>
                <a:blip r:embed="rId5"/>
              </a:buBlip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FDB16-DF9C-4187-9D31-1E4D08BC0357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7E097-CD1F-496B-AE34-6ED5F6D376A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0D628-64EC-4FBD-AE94-7E9B810C7B9E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31C8E-BD24-445D-93D4-E0832F4C1A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E673C-A072-4ADA-8A96-501A28A09717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1BDF0-39A9-4FF1-A838-7729B0E627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FA8ED-D0A7-4C17-ABD6-4A76846B3684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F316-D6EB-4B95-A774-53337B7C2A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F8201-0B69-4733-84E7-C3D28AFEB88C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F1362-C7C1-4AF3-887F-BDDC595243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02B0C-F828-4F49-A4F4-0FB0375BD2CB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92268-8DDF-4CEB-BF7D-C96B092D85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FA42F-F24D-4332-A461-DFB274698BA0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BC94-929A-4BA2-9746-CFC9F3C80A9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825A3-93D6-45D6-B927-3F6C0BD85C35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323AF-1B71-436D-BB0C-09BA053582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44450"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A0187B-710E-4D7D-B4D3-B0CB2219A567}" type="datetimeFigureOut">
              <a:rPr lang="ru-RU"/>
              <a:pPr>
                <a:defRPr/>
              </a:pPr>
              <a:t>16.05.2012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DA55EE5-C7ED-4EEA-AB4B-C6C694810E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advClick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3E1716"/>
          </a:solidFill>
          <a:latin typeface="+mj-lt"/>
          <a:ea typeface="+mj-ea"/>
          <a:cs typeface="Times New Roman" pitchFamily="18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E171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b="1" kern="1200">
          <a:solidFill>
            <a:srgbClr val="1C191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1C191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rgbClr val="1C191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 kern="1200">
          <a:solidFill>
            <a:srgbClr val="1C191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8"/>
        </a:buBlip>
        <a:defRPr sz="2000" kern="1200">
          <a:solidFill>
            <a:srgbClr val="1C191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3"/>
          <p:cNvSpPr txBox="1">
            <a:spLocks noChangeArrowheads="1"/>
          </p:cNvSpPr>
          <p:nvPr/>
        </p:nvSpPr>
        <p:spPr bwMode="auto">
          <a:xfrm>
            <a:off x="808038" y="214630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4578" name="Text Box 6"/>
          <p:cNvSpPr txBox="1">
            <a:spLocks noChangeArrowheads="1"/>
          </p:cNvSpPr>
          <p:nvPr/>
        </p:nvSpPr>
        <p:spPr bwMode="auto">
          <a:xfrm>
            <a:off x="1042988" y="1412875"/>
            <a:ext cx="7196137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    Ударил  мароз.   Снек  лежыт</a:t>
            </a:r>
          </a:p>
          <a:p>
            <a:endParaRPr lang="ru-RU"/>
          </a:p>
          <a:p>
            <a:r>
              <a:rPr lang="ru-RU"/>
              <a:t> на палях.  Рибята идут на каток.</a:t>
            </a:r>
          </a:p>
          <a:p>
            <a:endParaRPr lang="ru-RU"/>
          </a:p>
          <a:p>
            <a:r>
              <a:rPr lang="ru-RU"/>
              <a:t>Антон  крылов  упал  в  сугроп.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4"/>
          <p:cNvSpPr txBox="1">
            <a:spLocks noChangeArrowheads="1"/>
          </p:cNvSpPr>
          <p:nvPr/>
        </p:nvSpPr>
        <p:spPr bwMode="auto">
          <a:xfrm>
            <a:off x="1908175" y="549275"/>
            <a:ext cx="3816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3333CC"/>
                </a:solidFill>
              </a:rPr>
              <a:t>       Итоги урока.</a:t>
            </a:r>
          </a:p>
        </p:txBody>
      </p:sp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684213" y="3213100"/>
            <a:ext cx="6985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 За что я могу похвалить себя,</a:t>
            </a:r>
          </a:p>
          <a:p>
            <a:r>
              <a:rPr lang="ru-RU"/>
              <a:t>товарищей и учителя?</a:t>
            </a:r>
          </a:p>
        </p:txBody>
      </p:sp>
      <p:pic>
        <p:nvPicPr>
          <p:cNvPr id="25603" name="Picture 5" descr="6144484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4941888"/>
            <a:ext cx="15113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25" y="549275"/>
            <a:ext cx="2370138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755650" y="1557338"/>
            <a:ext cx="59213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-Сегодня на уроке </a:t>
            </a:r>
          </a:p>
          <a:p>
            <a:r>
              <a:rPr lang="ru-RU"/>
              <a:t>                      я  повторил…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4"/>
          <p:cNvSpPr txBox="1">
            <a:spLocks noChangeArrowheads="1"/>
          </p:cNvSpPr>
          <p:nvPr/>
        </p:nvSpPr>
        <p:spPr bwMode="auto">
          <a:xfrm>
            <a:off x="1958975" y="561975"/>
            <a:ext cx="4475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3333CC"/>
                </a:solidFill>
              </a:rPr>
              <a:t>Оцени свою работу.</a:t>
            </a:r>
          </a:p>
        </p:txBody>
      </p:sp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808038" y="1714500"/>
            <a:ext cx="34940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Я «</a:t>
            </a:r>
            <a:r>
              <a:rPr lang="ru-RU">
                <a:solidFill>
                  <a:srgbClr val="FF3300"/>
                </a:solidFill>
              </a:rPr>
              <a:t>Молодец</a:t>
            </a:r>
            <a:r>
              <a:rPr lang="ru-RU"/>
              <a:t>!»</a:t>
            </a:r>
          </a:p>
        </p:txBody>
      </p:sp>
      <p:pic>
        <p:nvPicPr>
          <p:cNvPr id="26627" name="Picture 6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341438"/>
            <a:ext cx="1079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808038" y="3154363"/>
            <a:ext cx="3741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«</a:t>
            </a:r>
            <a:r>
              <a:rPr lang="ru-RU">
                <a:solidFill>
                  <a:srgbClr val="3333CC"/>
                </a:solidFill>
              </a:rPr>
              <a:t>Так держать</a:t>
            </a:r>
            <a:r>
              <a:rPr lang="ru-RU"/>
              <a:t>!»</a:t>
            </a:r>
          </a:p>
        </p:txBody>
      </p:sp>
      <p:pic>
        <p:nvPicPr>
          <p:cNvPr id="26629" name="Picture 8" descr="то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2636838"/>
            <a:ext cx="12954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879475" y="4522788"/>
            <a:ext cx="3379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«</a:t>
            </a:r>
            <a:r>
              <a:rPr lang="ru-RU">
                <a:solidFill>
                  <a:srgbClr val="009900"/>
                </a:solidFill>
              </a:rPr>
              <a:t>Подтянись</a:t>
            </a:r>
            <a:r>
              <a:rPr lang="ru-RU"/>
              <a:t>!»</a:t>
            </a:r>
          </a:p>
        </p:txBody>
      </p:sp>
      <p:pic>
        <p:nvPicPr>
          <p:cNvPr id="26631" name="Picture 10" descr="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4365625"/>
            <a:ext cx="1366837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4"/>
          <p:cNvSpPr txBox="1">
            <a:spLocks noChangeArrowheads="1"/>
          </p:cNvSpPr>
          <p:nvPr/>
        </p:nvSpPr>
        <p:spPr bwMode="auto">
          <a:xfrm>
            <a:off x="2051050" y="1484313"/>
            <a:ext cx="1855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Парные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995738" y="1484313"/>
            <a:ext cx="3194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и безударные</a:t>
            </a:r>
            <a:r>
              <a:rPr lang="ru-RU" sz="1800"/>
              <a:t> 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967038" y="2074863"/>
            <a:ext cx="2417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согласные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ru-RU" smtClean="0"/>
          </a:p>
        </p:txBody>
      </p:sp>
      <p:pic>
        <p:nvPicPr>
          <p:cNvPr id="17410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-612775" y="-819150"/>
            <a:ext cx="17051338" cy="12901613"/>
          </a:xfrm>
        </p:spPr>
      </p:pic>
      <p:sp>
        <p:nvSpPr>
          <p:cNvPr id="17411" name="Line 5"/>
          <p:cNvSpPr>
            <a:spLocks noChangeShapeType="1"/>
          </p:cNvSpPr>
          <p:nvPr/>
        </p:nvSpPr>
        <p:spPr bwMode="auto">
          <a:xfrm flipV="1">
            <a:off x="971550" y="1773238"/>
            <a:ext cx="2160588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 flipV="1">
            <a:off x="827088" y="2133600"/>
            <a:ext cx="244951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Line 7"/>
          <p:cNvSpPr>
            <a:spLocks noChangeShapeType="1"/>
          </p:cNvSpPr>
          <p:nvPr/>
        </p:nvSpPr>
        <p:spPr bwMode="auto">
          <a:xfrm flipV="1">
            <a:off x="827088" y="2492375"/>
            <a:ext cx="252095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4" name="Line 8"/>
          <p:cNvSpPr>
            <a:spLocks noChangeShapeType="1"/>
          </p:cNvSpPr>
          <p:nvPr/>
        </p:nvSpPr>
        <p:spPr bwMode="auto">
          <a:xfrm flipV="1">
            <a:off x="827088" y="2708275"/>
            <a:ext cx="2592387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Line 9"/>
          <p:cNvSpPr>
            <a:spLocks noChangeShapeType="1"/>
          </p:cNvSpPr>
          <p:nvPr/>
        </p:nvSpPr>
        <p:spPr bwMode="auto">
          <a:xfrm flipV="1">
            <a:off x="900113" y="3068638"/>
            <a:ext cx="2592387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6" name="Line 10"/>
          <p:cNvSpPr>
            <a:spLocks noChangeShapeType="1"/>
          </p:cNvSpPr>
          <p:nvPr/>
        </p:nvSpPr>
        <p:spPr bwMode="auto">
          <a:xfrm flipV="1">
            <a:off x="900113" y="3284538"/>
            <a:ext cx="26638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Line 11"/>
          <p:cNvSpPr>
            <a:spLocks noChangeShapeType="1"/>
          </p:cNvSpPr>
          <p:nvPr/>
        </p:nvSpPr>
        <p:spPr bwMode="auto">
          <a:xfrm flipV="1">
            <a:off x="971550" y="3716338"/>
            <a:ext cx="2663825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Line 12"/>
          <p:cNvSpPr>
            <a:spLocks noChangeShapeType="1"/>
          </p:cNvSpPr>
          <p:nvPr/>
        </p:nvSpPr>
        <p:spPr bwMode="auto">
          <a:xfrm flipV="1">
            <a:off x="971550" y="3933825"/>
            <a:ext cx="2808288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 flipV="1">
            <a:off x="971550" y="4365625"/>
            <a:ext cx="2879725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 flipV="1">
            <a:off x="1042988" y="4581525"/>
            <a:ext cx="288131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 flipV="1">
            <a:off x="1187450" y="5445125"/>
            <a:ext cx="17272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 flipV="1">
            <a:off x="3203575" y="5013325"/>
            <a:ext cx="7921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 flipV="1">
            <a:off x="3708400" y="476250"/>
            <a:ext cx="25193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 flipV="1">
            <a:off x="3851275" y="692150"/>
            <a:ext cx="252095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5" name="Line 19"/>
          <p:cNvSpPr>
            <a:spLocks noChangeShapeType="1"/>
          </p:cNvSpPr>
          <p:nvPr/>
        </p:nvSpPr>
        <p:spPr bwMode="auto">
          <a:xfrm flipV="1">
            <a:off x="3924300" y="1125538"/>
            <a:ext cx="26638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6" name="Line 20"/>
          <p:cNvSpPr>
            <a:spLocks noChangeShapeType="1"/>
          </p:cNvSpPr>
          <p:nvPr/>
        </p:nvSpPr>
        <p:spPr bwMode="auto">
          <a:xfrm flipV="1">
            <a:off x="3995738" y="1412875"/>
            <a:ext cx="26638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7" name="Line 21"/>
          <p:cNvSpPr>
            <a:spLocks noChangeShapeType="1"/>
          </p:cNvSpPr>
          <p:nvPr/>
        </p:nvSpPr>
        <p:spPr bwMode="auto">
          <a:xfrm flipV="1">
            <a:off x="4067175" y="1773238"/>
            <a:ext cx="273685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8" name="Line 22"/>
          <p:cNvSpPr>
            <a:spLocks noChangeShapeType="1"/>
          </p:cNvSpPr>
          <p:nvPr/>
        </p:nvSpPr>
        <p:spPr bwMode="auto">
          <a:xfrm flipV="1">
            <a:off x="4211638" y="1989138"/>
            <a:ext cx="266541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9" name="Line 23"/>
          <p:cNvSpPr>
            <a:spLocks noChangeShapeType="1"/>
          </p:cNvSpPr>
          <p:nvPr/>
        </p:nvSpPr>
        <p:spPr bwMode="auto">
          <a:xfrm flipV="1">
            <a:off x="4284663" y="2420938"/>
            <a:ext cx="2808287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Line 24"/>
          <p:cNvSpPr>
            <a:spLocks noChangeShapeType="1"/>
          </p:cNvSpPr>
          <p:nvPr/>
        </p:nvSpPr>
        <p:spPr bwMode="auto">
          <a:xfrm flipV="1">
            <a:off x="4356100" y="2636838"/>
            <a:ext cx="2808288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1" name="Line 25"/>
          <p:cNvSpPr>
            <a:spLocks noChangeShapeType="1"/>
          </p:cNvSpPr>
          <p:nvPr/>
        </p:nvSpPr>
        <p:spPr bwMode="auto">
          <a:xfrm flipV="1">
            <a:off x="4500563" y="3068638"/>
            <a:ext cx="2808287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2" name="Line 26"/>
          <p:cNvSpPr>
            <a:spLocks noChangeShapeType="1"/>
          </p:cNvSpPr>
          <p:nvPr/>
        </p:nvSpPr>
        <p:spPr bwMode="auto">
          <a:xfrm flipV="1">
            <a:off x="4500563" y="3284538"/>
            <a:ext cx="29511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7"/>
          <p:cNvSpPr>
            <a:spLocks noChangeShapeType="1"/>
          </p:cNvSpPr>
          <p:nvPr/>
        </p:nvSpPr>
        <p:spPr bwMode="auto">
          <a:xfrm flipV="1">
            <a:off x="4643438" y="3644900"/>
            <a:ext cx="295275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Text Box 28"/>
          <p:cNvSpPr txBox="1">
            <a:spLocks noChangeArrowheads="1"/>
          </p:cNvSpPr>
          <p:nvPr/>
        </p:nvSpPr>
        <p:spPr bwMode="auto">
          <a:xfrm rot="-1308428">
            <a:off x="900113" y="2997200"/>
            <a:ext cx="10493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0099"/>
                </a:solidFill>
              </a:rPr>
              <a:t>А.</a:t>
            </a:r>
          </a:p>
        </p:txBody>
      </p:sp>
      <p:sp>
        <p:nvSpPr>
          <p:cNvPr id="17435" name="Text Box 29"/>
          <p:cNvSpPr txBox="1">
            <a:spLocks noChangeArrowheads="1"/>
          </p:cNvSpPr>
          <p:nvPr/>
        </p:nvSpPr>
        <p:spPr bwMode="auto">
          <a:xfrm rot="-1399255">
            <a:off x="1528763" y="3416300"/>
            <a:ext cx="900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0099"/>
                </a:solidFill>
              </a:rPr>
              <a:t>К.</a:t>
            </a:r>
          </a:p>
        </p:txBody>
      </p:sp>
      <p:sp>
        <p:nvSpPr>
          <p:cNvPr id="17436" name="Text Box 30"/>
          <p:cNvSpPr txBox="1">
            <a:spLocks noChangeArrowheads="1"/>
          </p:cNvSpPr>
          <p:nvPr/>
        </p:nvSpPr>
        <p:spPr bwMode="auto">
          <a:xfrm rot="-1293050">
            <a:off x="2901950" y="4297363"/>
            <a:ext cx="763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0099"/>
                </a:solidFill>
              </a:rPr>
              <a:t>Г.</a:t>
            </a:r>
          </a:p>
        </p:txBody>
      </p:sp>
      <p:sp>
        <p:nvSpPr>
          <p:cNvPr id="17437" name="Text Box 31"/>
          <p:cNvSpPr txBox="1">
            <a:spLocks noChangeArrowheads="1"/>
          </p:cNvSpPr>
          <p:nvPr/>
        </p:nvSpPr>
        <p:spPr bwMode="auto">
          <a:xfrm rot="-1143656">
            <a:off x="2190750" y="3911600"/>
            <a:ext cx="615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99"/>
                </a:solidFill>
              </a:rPr>
              <a:t>Ч.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1403350" y="836613"/>
            <a:ext cx="5702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000099"/>
                </a:solidFill>
              </a:rPr>
              <a:t>Минутка чистописания.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00113" y="2300288"/>
            <a:ext cx="479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К</a:t>
            </a: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1403350" y="2300288"/>
            <a:ext cx="5064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У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979613" y="2300288"/>
            <a:ext cx="522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В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484438" y="2300288"/>
            <a:ext cx="5286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Д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3059113" y="2300288"/>
            <a:ext cx="6080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М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3635375" y="2276475"/>
            <a:ext cx="460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chemeClr val="accent2"/>
                </a:solidFill>
              </a:rPr>
              <a:t>З</a:t>
            </a: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4067175" y="2300288"/>
            <a:ext cx="522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Е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500563" y="2300288"/>
            <a:ext cx="458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Г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932363" y="2300288"/>
            <a:ext cx="5699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Ф</a:t>
            </a: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5364163" y="2300288"/>
            <a:ext cx="550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Н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867400" y="2300288"/>
            <a:ext cx="517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Б</a:t>
            </a:r>
          </a:p>
        </p:txBody>
      </p:sp>
      <p:sp>
        <p:nvSpPr>
          <p:cNvPr id="18445" name="Text Box 16"/>
          <p:cNvSpPr txBox="1">
            <a:spLocks noChangeArrowheads="1"/>
          </p:cNvSpPr>
          <p:nvPr/>
        </p:nvSpPr>
        <p:spPr bwMode="auto">
          <a:xfrm>
            <a:off x="6227763" y="2300288"/>
            <a:ext cx="549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И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732588" y="2300288"/>
            <a:ext cx="550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С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7164388" y="2300288"/>
            <a:ext cx="522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Е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7667625" y="2300288"/>
            <a:ext cx="549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accent2"/>
                </a:solidFill>
              </a:rPr>
              <a:t>П</a:t>
            </a:r>
          </a:p>
        </p:txBody>
      </p:sp>
      <p:sp>
        <p:nvSpPr>
          <p:cNvPr id="18449" name="Line 20"/>
          <p:cNvSpPr>
            <a:spLocks noChangeShapeType="1"/>
          </p:cNvSpPr>
          <p:nvPr/>
        </p:nvSpPr>
        <p:spPr bwMode="auto">
          <a:xfrm>
            <a:off x="755650" y="2852738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0" name="Line 21"/>
          <p:cNvSpPr>
            <a:spLocks noChangeShapeType="1"/>
          </p:cNvSpPr>
          <p:nvPr/>
        </p:nvSpPr>
        <p:spPr bwMode="auto">
          <a:xfrm>
            <a:off x="755650" y="26368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1" name="Line 22"/>
          <p:cNvSpPr>
            <a:spLocks noChangeShapeType="1"/>
          </p:cNvSpPr>
          <p:nvPr/>
        </p:nvSpPr>
        <p:spPr bwMode="auto">
          <a:xfrm>
            <a:off x="755650" y="2565400"/>
            <a:ext cx="7920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2" name="Line 23"/>
          <p:cNvSpPr>
            <a:spLocks noChangeShapeType="1"/>
          </p:cNvSpPr>
          <p:nvPr/>
        </p:nvSpPr>
        <p:spPr bwMode="auto">
          <a:xfrm>
            <a:off x="755650" y="2133600"/>
            <a:ext cx="799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3" name="Line 24"/>
          <p:cNvSpPr>
            <a:spLocks noChangeShapeType="1"/>
          </p:cNvSpPr>
          <p:nvPr/>
        </p:nvSpPr>
        <p:spPr bwMode="auto">
          <a:xfrm>
            <a:off x="684213" y="1916113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4" name="Line 25"/>
          <p:cNvSpPr>
            <a:spLocks noChangeShapeType="1"/>
          </p:cNvSpPr>
          <p:nvPr/>
        </p:nvSpPr>
        <p:spPr bwMode="auto">
          <a:xfrm>
            <a:off x="755650" y="3357563"/>
            <a:ext cx="799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5" name="Line 26"/>
          <p:cNvSpPr>
            <a:spLocks noChangeShapeType="1"/>
          </p:cNvSpPr>
          <p:nvPr/>
        </p:nvSpPr>
        <p:spPr bwMode="auto">
          <a:xfrm>
            <a:off x="684213" y="3573463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6" name="Line 27"/>
          <p:cNvSpPr>
            <a:spLocks noChangeShapeType="1"/>
          </p:cNvSpPr>
          <p:nvPr/>
        </p:nvSpPr>
        <p:spPr bwMode="auto">
          <a:xfrm>
            <a:off x="684213" y="4076700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7" name="Line 28"/>
          <p:cNvSpPr>
            <a:spLocks noChangeShapeType="1"/>
          </p:cNvSpPr>
          <p:nvPr/>
        </p:nvSpPr>
        <p:spPr bwMode="auto">
          <a:xfrm>
            <a:off x="684213" y="4292600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4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4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4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04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04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04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0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04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2000"/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19458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03350" y="1700213"/>
            <a:ext cx="1905000" cy="2514600"/>
          </a:xfr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4"/>
          <p:cNvSpPr txBox="1">
            <a:spLocks noChangeArrowheads="1"/>
          </p:cNvSpPr>
          <p:nvPr/>
        </p:nvSpPr>
        <p:spPr bwMode="auto">
          <a:xfrm>
            <a:off x="2916238" y="333375"/>
            <a:ext cx="27257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sng">
                <a:solidFill>
                  <a:srgbClr val="000099"/>
                </a:solidFill>
              </a:rPr>
              <a:t>Найди  слова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903663" y="1308100"/>
            <a:ext cx="1222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accent2"/>
                </a:solidFill>
              </a:rPr>
              <a:t>ЭТАЖ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239838" y="1863725"/>
            <a:ext cx="1531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accent2"/>
                </a:solidFill>
              </a:rPr>
              <a:t>ЛЮБОВЬ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424613" y="855663"/>
            <a:ext cx="115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232C12"/>
                </a:solidFill>
              </a:rPr>
              <a:t>ЗУБКИ</a:t>
            </a: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040063" y="2582863"/>
            <a:ext cx="169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3333CC"/>
                </a:solidFill>
              </a:rPr>
              <a:t>МОРКОВЬ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504113" y="2511425"/>
            <a:ext cx="1036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3E1716"/>
                </a:solidFill>
              </a:rPr>
              <a:t>УТЮГ</a:t>
            </a:r>
          </a:p>
        </p:txBody>
      </p:sp>
      <p:sp>
        <p:nvSpPr>
          <p:cNvPr id="20488" name="Text Box 12"/>
          <p:cNvSpPr txBox="1">
            <a:spLocks noChangeArrowheads="1"/>
          </p:cNvSpPr>
          <p:nvPr/>
        </p:nvSpPr>
        <p:spPr bwMode="auto">
          <a:xfrm>
            <a:off x="592138" y="2800350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accent2"/>
                </a:solidFill>
              </a:rPr>
              <a:t>ШМ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059113" y="2565400"/>
            <a:ext cx="169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3333CC"/>
                </a:solidFill>
              </a:rPr>
              <a:t>МОРКОВЬ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095375" y="949325"/>
            <a:ext cx="1147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9471D"/>
                </a:solidFill>
              </a:rPr>
              <a:t>ЛИСТ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559425" y="14986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д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795963" y="155733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6084888" y="1557338"/>
            <a:ext cx="866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ска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1116013" y="263683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accent2"/>
                </a:solidFill>
              </a:rPr>
              <a:t>е</a:t>
            </a:r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1403350" y="2636838"/>
            <a:ext cx="8334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accent2"/>
                </a:solidFill>
              </a:rPr>
              <a:t>л 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89017E-7 L 2.77778E-7 0.45086 " pathEditMode="relative" ptsTypes="AA">
                                      <p:cBhvr>
                                        <p:cTn id="6" dur="20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4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-0.00462 L 0.02066 0.5301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23699E-6 C 0.17743 0.1452 0.35503 0.29064 0.37205 0.37549 C 0.38906 0.46035 0.15104 0.46035 0.10156 0.50867 C 0.05208 0.557 0.07969 0.64093 0.07534 0.6659 " pathEditMode="relative" ptsTypes="aaaA">
                                      <p:cBhvr>
                                        <p:cTn id="16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4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7 0.03746 L -0.1243 0.62474 " pathEditMode="relative" ptsTypes="AA">
                                      <p:cBhvr>
                                        <p:cTn id="21" dur="2000" fill="hold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4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2948E-6 L -0.77969 0.4196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4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05 0.04209 C -0.09011 0.34105 -0.15799 0.64024 -0.12031 0.72764 C -0.08264 0.81503 0.17882 0.67954 0.20417 0.56602 C 0.22951 0.45249 0.06076 0.13295 0.03212 0.04648 " pathEditMode="relative" ptsTypes="aaaA">
                                      <p:cBhvr>
                                        <p:cTn id="31" dur="2000" fill="hold"/>
                                        <p:tgtEl>
                                          <p:spTgt spid="20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4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0" fill="hold"/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4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20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6"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/>
          <p:cNvSpPr txBox="1">
            <a:spLocks noChangeArrowheads="1"/>
          </p:cNvSpPr>
          <p:nvPr/>
        </p:nvSpPr>
        <p:spPr bwMode="auto">
          <a:xfrm>
            <a:off x="2608263" y="373063"/>
            <a:ext cx="3127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99"/>
                </a:solidFill>
              </a:rPr>
              <a:t>В</a:t>
            </a:r>
            <a:r>
              <a:rPr lang="ru-RU" sz="2400">
                <a:solidFill>
                  <a:srgbClr val="000099"/>
                </a:solidFill>
              </a:rPr>
              <a:t>СТАВЬТЕ   БУКВУ.</a:t>
            </a:r>
          </a:p>
        </p:txBody>
      </p:sp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808038" y="1138238"/>
            <a:ext cx="2195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ГРУ…   </a:t>
            </a:r>
            <a:r>
              <a:rPr lang="ru-RU">
                <a:solidFill>
                  <a:srgbClr val="FF3300"/>
                </a:solidFill>
              </a:rPr>
              <a:t>С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916238" y="1052513"/>
            <a:ext cx="460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З</a:t>
            </a: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808038" y="1930400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РУКА…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484438" y="1916113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В</a:t>
            </a: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2987675" y="1916113"/>
            <a:ext cx="531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Ф</a:t>
            </a:r>
          </a:p>
        </p:txBody>
      </p:sp>
      <p:sp>
        <p:nvSpPr>
          <p:cNvPr id="21511" name="Text Box 10"/>
          <p:cNvSpPr txBox="1">
            <a:spLocks noChangeArrowheads="1"/>
          </p:cNvSpPr>
          <p:nvPr/>
        </p:nvSpPr>
        <p:spPr bwMode="auto">
          <a:xfrm>
            <a:off x="808038" y="2938463"/>
            <a:ext cx="18875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ОБУ…Ь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843213" y="2924175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В</a:t>
            </a:r>
          </a:p>
        </p:txBody>
      </p:sp>
      <p:sp>
        <p:nvSpPr>
          <p:cNvPr id="21513" name="Text Box 12"/>
          <p:cNvSpPr txBox="1">
            <a:spLocks noChangeArrowheads="1"/>
          </p:cNvSpPr>
          <p:nvPr/>
        </p:nvSpPr>
        <p:spPr bwMode="auto">
          <a:xfrm>
            <a:off x="3203575" y="2924175"/>
            <a:ext cx="531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Ф</a:t>
            </a:r>
          </a:p>
        </p:txBody>
      </p:sp>
      <p:sp>
        <p:nvSpPr>
          <p:cNvPr id="21514" name="Text Box 13"/>
          <p:cNvSpPr txBox="1">
            <a:spLocks noChangeArrowheads="1"/>
          </p:cNvSpPr>
          <p:nvPr/>
        </p:nvSpPr>
        <p:spPr bwMode="auto">
          <a:xfrm>
            <a:off x="1023938" y="3730625"/>
            <a:ext cx="21034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БЛУ…КА</a:t>
            </a:r>
          </a:p>
        </p:txBody>
      </p:sp>
      <p:sp>
        <p:nvSpPr>
          <p:cNvPr id="21515" name="Text Box 14"/>
          <p:cNvSpPr txBox="1">
            <a:spLocks noChangeArrowheads="1"/>
          </p:cNvSpPr>
          <p:nvPr/>
        </p:nvSpPr>
        <p:spPr bwMode="auto">
          <a:xfrm>
            <a:off x="3327400" y="373062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С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51275" y="3716338"/>
            <a:ext cx="460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З</a:t>
            </a:r>
          </a:p>
        </p:txBody>
      </p:sp>
      <p:sp>
        <p:nvSpPr>
          <p:cNvPr id="21517" name="Text Box 16"/>
          <p:cNvSpPr txBox="1">
            <a:spLocks noChangeArrowheads="1"/>
          </p:cNvSpPr>
          <p:nvPr/>
        </p:nvSpPr>
        <p:spPr bwMode="auto">
          <a:xfrm>
            <a:off x="5272088" y="1425575"/>
            <a:ext cx="2281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ПРУ…</a:t>
            </a:r>
            <a:r>
              <a:rPr lang="ru-RU">
                <a:solidFill>
                  <a:srgbClr val="FF3300"/>
                </a:solidFill>
              </a:rPr>
              <a:t>Д Т</a:t>
            </a:r>
            <a:endParaRPr lang="ru-RU"/>
          </a:p>
        </p:txBody>
      </p:sp>
      <p:sp>
        <p:nvSpPr>
          <p:cNvPr id="21518" name="Text Box 17"/>
          <p:cNvSpPr txBox="1">
            <a:spLocks noChangeArrowheads="1"/>
          </p:cNvSpPr>
          <p:nvPr/>
        </p:nvSpPr>
        <p:spPr bwMode="auto">
          <a:xfrm>
            <a:off x="6927850" y="142557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solidFill>
                <a:srgbClr val="FF3300"/>
              </a:solidFill>
            </a:endParaRPr>
          </a:p>
        </p:txBody>
      </p:sp>
      <p:sp>
        <p:nvSpPr>
          <p:cNvPr id="21519" name="Text Box 18"/>
          <p:cNvSpPr txBox="1">
            <a:spLocks noChangeArrowheads="1"/>
          </p:cNvSpPr>
          <p:nvPr/>
        </p:nvSpPr>
        <p:spPr bwMode="auto">
          <a:xfrm>
            <a:off x="7432675" y="142557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solidFill>
                <a:srgbClr val="FF3300"/>
              </a:solidFill>
            </a:endParaRPr>
          </a:p>
        </p:txBody>
      </p:sp>
      <p:sp>
        <p:nvSpPr>
          <p:cNvPr id="21520" name="Text Box 19"/>
          <p:cNvSpPr txBox="1">
            <a:spLocks noChangeArrowheads="1"/>
          </p:cNvSpPr>
          <p:nvPr/>
        </p:nvSpPr>
        <p:spPr bwMode="auto">
          <a:xfrm>
            <a:off x="5343525" y="2362200"/>
            <a:ext cx="236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ФЛА…    </a:t>
            </a:r>
            <a:r>
              <a:rPr lang="ru-RU">
                <a:solidFill>
                  <a:srgbClr val="FF3300"/>
                </a:solidFill>
              </a:rPr>
              <a:t>К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7596188" y="2349500"/>
            <a:ext cx="43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Г</a:t>
            </a:r>
          </a:p>
        </p:txBody>
      </p:sp>
      <p:sp>
        <p:nvSpPr>
          <p:cNvPr id="21522" name="Text Box 21"/>
          <p:cNvSpPr txBox="1">
            <a:spLocks noChangeArrowheads="1"/>
          </p:cNvSpPr>
          <p:nvPr/>
        </p:nvSpPr>
        <p:spPr bwMode="auto">
          <a:xfrm>
            <a:off x="5200650" y="32258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ПЛЯ…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21523" name="Text Box 22"/>
          <p:cNvSpPr txBox="1">
            <a:spLocks noChangeArrowheads="1"/>
          </p:cNvSpPr>
          <p:nvPr/>
        </p:nvSpPr>
        <p:spPr bwMode="auto">
          <a:xfrm>
            <a:off x="6856413" y="322580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solidFill>
                <a:srgbClr val="FF3300"/>
              </a:solidFill>
            </a:endParaRPr>
          </a:p>
        </p:txBody>
      </p:sp>
      <p:sp>
        <p:nvSpPr>
          <p:cNvPr id="21524" name="Text Box 23"/>
          <p:cNvSpPr txBox="1">
            <a:spLocks noChangeArrowheads="1"/>
          </p:cNvSpPr>
          <p:nvPr/>
        </p:nvSpPr>
        <p:spPr bwMode="auto">
          <a:xfrm>
            <a:off x="7648575" y="3225800"/>
            <a:ext cx="603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Ш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7019925" y="3284538"/>
            <a:ext cx="606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</a:rPr>
              <a:t>Ж</a:t>
            </a:r>
          </a:p>
        </p:txBody>
      </p:sp>
      <p:pic>
        <p:nvPicPr>
          <p:cNvPr id="21527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652963"/>
            <a:ext cx="19446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77556E-17 L -0.13542 0.005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6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1.50289E-6 L -0.05503 -1.50289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0578 L -0.12118 0.00578 " pathEditMode="relative" ptsTypes="AA">
                                      <p:cBhvr>
                                        <p:cTn id="15" dur="2000" fill="hold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6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17 0.00578 L -0.20625 0.00578 " pathEditMode="relative" ptsTypes="AA">
                                      <p:cBhvr>
                                        <p:cTn id="20" dur="2000" fill="hold"/>
                                        <p:tgtEl>
                                          <p:spTgt spid="26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66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0578 L -0.12118 0.00578 " pathEditMode="relative" ptsTypes="AA">
                                      <p:cBhvr>
                                        <p:cTn id="25" dur="2000" fill="hold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6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8.67052E-7 L -0.11805 -8.67052E-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6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4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6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-0.00485 L -0.0882 -0.00485 " pathEditMode="relative" ptsTypes="AA">
                                      <p:cBhvr>
                                        <p:cTn id="35" dur="2000" fill="hold"/>
                                        <p:tgtEl>
                                          <p:spTgt spid="26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48"/>
                  </p:tgtEl>
                </p:cond>
              </p:nextCondLst>
            </p:seq>
          </p:childTnLst>
        </p:cTn>
      </p:par>
    </p:tnLst>
    <p:bldLst>
      <p:bldP spid="266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9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692150"/>
            <a:ext cx="2590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6" descr="13823385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2636838"/>
            <a:ext cx="3097213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8" descr="0238b5c01c4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404813"/>
            <a:ext cx="2087562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9" descr="69512388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59113" y="4221163"/>
            <a:ext cx="2160587" cy="222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10" descr="11557825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9750" y="1125538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3"/>
          <p:cNvSpPr txBox="1">
            <a:spLocks noChangeArrowheads="1"/>
          </p:cNvSpPr>
          <p:nvPr/>
        </p:nvSpPr>
        <p:spPr bwMode="auto">
          <a:xfrm>
            <a:off x="2679700" y="777875"/>
            <a:ext cx="4033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3333CC"/>
                </a:solidFill>
              </a:rPr>
              <a:t>ПРОВЕРЬ  СЕБЯ.</a:t>
            </a:r>
          </a:p>
        </p:txBody>
      </p:sp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1095375" y="2146300"/>
            <a:ext cx="73040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Медведь  и  заяц   живут  в  лесу.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1187450" y="2420938"/>
            <a:ext cx="551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rgbClr val="FF3300"/>
                </a:solidFill>
              </a:rPr>
              <a:t>______________             ________      __________</a:t>
            </a:r>
          </a:p>
          <a:p>
            <a:r>
              <a:rPr lang="ru-RU" sz="1800">
                <a:solidFill>
                  <a:srgbClr val="FF3300"/>
                </a:solidFill>
              </a:rPr>
              <a:t>                                                               __________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2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hoenix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</Template>
  <TotalTime>0</TotalTime>
  <Words>152</Words>
  <Application>Microsoft Office PowerPoint</Application>
  <PresentationFormat>Экран (4:3)</PresentationFormat>
  <Paragraphs>74</Paragraphs>
  <Slides>12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TS0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2012-05-16T18:49:36Z</dcterms:created>
  <dcterms:modified xsi:type="dcterms:W3CDTF">2012-05-16T18:51:04Z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TC103626429990</vt:lpwstr>
  </property>
</Properties>
</file>