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58" r:id="rId5"/>
    <p:sldId id="259" r:id="rId6"/>
    <p:sldId id="260" r:id="rId7"/>
    <p:sldId id="299" r:id="rId8"/>
    <p:sldId id="297" r:id="rId9"/>
    <p:sldId id="298" r:id="rId10"/>
    <p:sldId id="300" r:id="rId11"/>
    <p:sldId id="301" r:id="rId12"/>
    <p:sldId id="271" r:id="rId13"/>
    <p:sldId id="302" r:id="rId14"/>
    <p:sldId id="303" r:id="rId15"/>
    <p:sldId id="304" r:id="rId16"/>
    <p:sldId id="278" r:id="rId17"/>
    <p:sldId id="305" r:id="rId18"/>
    <p:sldId id="306" r:id="rId19"/>
    <p:sldId id="307" r:id="rId20"/>
    <p:sldId id="308" r:id="rId21"/>
    <p:sldId id="287" r:id="rId22"/>
    <p:sldId id="288" r:id="rId23"/>
    <p:sldId id="289" r:id="rId24"/>
    <p:sldId id="293" r:id="rId25"/>
    <p:sldId id="290" r:id="rId26"/>
    <p:sldId id="291" r:id="rId27"/>
    <p:sldId id="29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70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5.4287050214592162E-4"/>
          <c:w val="1"/>
          <c:h val="0.99945712949785248"/>
        </c:manualLayout>
      </c:layout>
      <c:lineChart>
        <c:grouping val="stacked"/>
        <c:ser>
          <c:idx val="0"/>
          <c:order val="0"/>
          <c:tx>
            <c:strRef>
              <c:f>'[Диаграмма в Microsoft Office Word]Лист1'!$A$1</c:f>
              <c:strCache>
                <c:ptCount val="1"/>
                <c:pt idx="0">
                  <c:v>x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marker>
            <c:symbol val="none"/>
          </c:marker>
          <c:val>
            <c:numRef>
              <c:f>'[Диаграмма в Microsoft Office Word]Лист1'!$A$2:$A$42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Word]Лист1'!$B$1</c:f>
              <c:strCache>
                <c:ptCount val="1"/>
                <c:pt idx="0">
                  <c:v>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val>
            <c:numRef>
              <c:f>'[Диаграмма в Microsoft Office Word]Лист1'!$B$2:$B$42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-1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-1</c:v>
                </c:pt>
                <c:pt idx="10">
                  <c:v>0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-1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-1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-1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-1</c:v>
                </c:pt>
                <c:pt idx="34">
                  <c:v>0</c:v>
                </c:pt>
                <c:pt idx="35">
                  <c:v>1</c:v>
                </c:pt>
                <c:pt idx="36">
                  <c:v>0</c:v>
                </c:pt>
                <c:pt idx="37">
                  <c:v>-1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</c:numCache>
            </c:numRef>
          </c:val>
        </c:ser>
        <c:marker val="1"/>
        <c:axId val="56471552"/>
        <c:axId val="56473088"/>
      </c:lineChart>
      <c:catAx>
        <c:axId val="56471552"/>
        <c:scaling>
          <c:orientation val="minMax"/>
        </c:scaling>
        <c:delete val="1"/>
        <c:axPos val="b"/>
        <c:tickLblPos val="none"/>
        <c:crossAx val="56473088"/>
        <c:crosses val="autoZero"/>
        <c:auto val="1"/>
        <c:lblAlgn val="ctr"/>
        <c:lblOffset val="100"/>
      </c:catAx>
      <c:valAx>
        <c:axId val="5647308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56471552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311BF-5A20-4C8E-8F08-1C4A8A8D1196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5F139-3807-4299-B11A-2AE4F6532F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8E589-B02E-4E21-A5C5-E6E63286E2B5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805E0-CE32-4F43-A0B8-93FC83DDC2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805E0-CE32-4F43-A0B8-93FC83DDC2B2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2949-752B-4AF4-B944-DFF1FB0C7CD9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2B4F-514C-499C-A2B0-B94F6BC894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2949-752B-4AF4-B944-DFF1FB0C7CD9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2B4F-514C-499C-A2B0-B94F6BC894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2949-752B-4AF4-B944-DFF1FB0C7CD9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2B4F-514C-499C-A2B0-B94F6BC894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2949-752B-4AF4-B944-DFF1FB0C7CD9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2B4F-514C-499C-A2B0-B94F6BC894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2949-752B-4AF4-B944-DFF1FB0C7CD9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2B4F-514C-499C-A2B0-B94F6BC894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ED77-E003-441F-9735-E3E6E329DCAF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108E-96EE-49D8-9EEE-CBF117787E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ED77-E003-441F-9735-E3E6E329DCAF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108E-96EE-49D8-9EEE-CBF117787E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ED77-E003-441F-9735-E3E6E329DCAF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108E-96EE-49D8-9EEE-CBF117787E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ED77-E003-441F-9735-E3E6E329DCAF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108E-96EE-49D8-9EEE-CBF117787E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ED77-E003-441F-9735-E3E6E329DCAF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108E-96EE-49D8-9EEE-CBF117787E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ED77-E003-441F-9735-E3E6E329DCAF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108E-96EE-49D8-9EEE-CBF117787E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2949-752B-4AF4-B944-DFF1FB0C7CD9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2B4F-514C-499C-A2B0-B94F6BC894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ED77-E003-441F-9735-E3E6E329DCAF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108E-96EE-49D8-9EEE-CBF117787E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ED77-E003-441F-9735-E3E6E329DCAF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108E-96EE-49D8-9EEE-CBF117787E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ED77-E003-441F-9735-E3E6E329DCAF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108E-96EE-49D8-9EEE-CBF117787E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ED77-E003-441F-9735-E3E6E329DCAF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108E-96EE-49D8-9EEE-CBF117787E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ED77-E003-441F-9735-E3E6E329DCAF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108E-96EE-49D8-9EEE-CBF117787E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2949-752B-4AF4-B944-DFF1FB0C7CD9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7AD2B4F-514C-499C-A2B0-B94F6BC894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2949-752B-4AF4-B944-DFF1FB0C7CD9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2B4F-514C-499C-A2B0-B94F6BC894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214385" y="3244334"/>
            <a:ext cx="2715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1,3,4,6,8,11,13,15,17,18,19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2949-752B-4AF4-B944-DFF1FB0C7CD9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2B4F-514C-499C-A2B0-B94F6BC894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2949-752B-4AF4-B944-DFF1FB0C7CD9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2B4F-514C-499C-A2B0-B94F6BC894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2949-752B-4AF4-B944-DFF1FB0C7CD9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2B4F-514C-499C-A2B0-B94F6BC894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2949-752B-4AF4-B944-DFF1FB0C7CD9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2B4F-514C-499C-A2B0-B94F6BC894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2949-752B-4AF4-B944-DFF1FB0C7CD9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2B4F-514C-499C-A2B0-B94F6BC894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6E2949-752B-4AF4-B944-DFF1FB0C7CD9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AD2B4F-514C-499C-A2B0-B94F6BC894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56" r:id="rId5"/>
    <p:sldLayoutId id="2147483757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FED77-E003-441F-9735-E3E6E329DCAF}" type="datetimeFigureOut">
              <a:rPr lang="ru-RU" smtClean="0"/>
              <a:pPr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5108E-96EE-49D8-9EEE-CBF117787E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forum.tabut.net/uploads/monthly_07_2008/post-5860-121536480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clipart.net.ua/images/clip8546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interfotki.ru/content/photo/15/84/158469/sepicq_cont.jp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kharkovforum.com/attachment.php?attachmentid=1190908&amp;d=1274036275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hyperlink" Target="http://cnasstudent.ucr.edu/images/entomology-bug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acroid.ru/_data/medium/74/IMG_2694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wildaboutbritain.co.uk/gallery/files/3/4/9/SignalCrayfish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st.free-lance.ru/users/mutabor/upload/sm_f_4a23b1995411c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publish.uwo.ca/~dspanner/housefly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hyperlink" Target="http://img.dowith.ru/users/21_crf0ydi3n2flw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bj.altapress.ru/picture/width/584/33502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-2008-04.photosight.ru/21/264520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rk.karelia.ru/wp-content/uploads/2011/07/kleshh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775450" y="5373688"/>
            <a:ext cx="2368550" cy="10795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1600" dirty="0" smtClean="0"/>
              <a:t>Составил: </a:t>
            </a:r>
          </a:p>
          <a:p>
            <a:pPr algn="just"/>
            <a:r>
              <a:rPr lang="ru-RU" sz="1600" dirty="0" smtClean="0"/>
              <a:t>учитель биологии МОУ гимназии №5</a:t>
            </a:r>
          </a:p>
          <a:p>
            <a:pPr algn="just"/>
            <a:r>
              <a:rPr lang="ru-RU" sz="1600" dirty="0" smtClean="0"/>
              <a:t>города Кызыла Республики Тыва</a:t>
            </a:r>
          </a:p>
          <a:p>
            <a:pPr algn="just"/>
            <a:r>
              <a:rPr lang="ru-RU" sz="1600" dirty="0" smtClean="0"/>
              <a:t>Мизерных Елена Анатольевна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368000" y="144000"/>
            <a:ext cx="6408712" cy="936104"/>
          </a:xfrm>
          <a:prstGeom prst="rect">
            <a:avLst/>
          </a:prstGeom>
          <a:solidFill>
            <a:srgbClr val="00B0F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Членистоногие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5877272"/>
            <a:ext cx="266429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Составил: учитель биологии</a:t>
            </a:r>
          </a:p>
          <a:p>
            <a:r>
              <a:rPr lang="ru-RU" sz="1400" dirty="0" smtClean="0"/>
              <a:t>МОУ гимназии №5 г. Кызыл РТ</a:t>
            </a:r>
          </a:p>
          <a:p>
            <a:r>
              <a:rPr lang="ru-RU" sz="1400" dirty="0" smtClean="0"/>
              <a:t>Мизерных Елена Анатольевна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6165304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№ 219-045-173</a:t>
            </a:r>
            <a:endParaRPr lang="ru-RU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</a:rPr>
              <a:t>         Пчела                               Краб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3200" dirty="0"/>
          </a:p>
        </p:txBody>
      </p:sp>
      <p:pic>
        <p:nvPicPr>
          <p:cNvPr id="5" name="i-main-pic" descr="Картинка 19 из 163710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401764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54 из 155369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1196752"/>
            <a:ext cx="410445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Задание 4.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Портретная галерея 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(Кто есть кто?).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 из 4975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3960440" cy="5184576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http://img-2004-03.photosight.ru/22/44046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692696"/>
            <a:ext cx="417646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4048" y="5260849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5301208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3 из 1478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836712"/>
            <a:ext cx="424847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4 из 8497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908720"/>
            <a:ext cx="4248472" cy="4824536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5013176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5013176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acroclub.ru/gallery/data/722/IMG_624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980728"/>
            <a:ext cx="4032448" cy="4797152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i-main-pic" descr="Картинка 9 из 22">
            <a:hlinkClick r:id="rId3" tgtFrame="_blank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980728"/>
            <a:ext cx="4176464" cy="4824536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5085184"/>
            <a:ext cx="4320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5085184"/>
            <a:ext cx="4320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6</a:t>
            </a:r>
            <a:endParaRPr lang="ru-RU" sz="3200" b="1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Задание 5. Тип развития насекомых.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  Жук-плавунец          Медоносная пчела</a:t>
            </a:r>
            <a:r>
              <a:rPr lang="ru-RU" sz="3200" i="1" dirty="0" smtClean="0"/>
              <a:t> 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1764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628800"/>
            <a:ext cx="42484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           Комар                        Стрекоза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1764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340768"/>
            <a:ext cx="41764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          Клоп                Бабочка-крапивница</a:t>
            </a: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1764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340768"/>
            <a:ext cx="432048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Саранча                        Таракан       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843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17646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43204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Урок - зачет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44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sz="2200" b="1" dirty="0" smtClean="0"/>
              <a:t>Первый тур – групповой.</a:t>
            </a:r>
            <a:endParaRPr lang="ru-RU" sz="2200" dirty="0" smtClean="0"/>
          </a:p>
          <a:p>
            <a:r>
              <a:rPr lang="ru-RU" sz="2200" b="1" i="1" dirty="0" smtClean="0"/>
              <a:t>Задание 1</a:t>
            </a:r>
            <a:r>
              <a:rPr lang="ru-RU" sz="2200" i="1" dirty="0" smtClean="0"/>
              <a:t>. Характерные признаки членистоногих.</a:t>
            </a:r>
            <a:endParaRPr lang="ru-RU" sz="2200" dirty="0" smtClean="0"/>
          </a:p>
          <a:p>
            <a:r>
              <a:rPr lang="ru-RU" sz="2200" b="1" i="1" dirty="0" smtClean="0"/>
              <a:t>Задание 2</a:t>
            </a:r>
            <a:r>
              <a:rPr lang="ru-RU" sz="2200" i="1" dirty="0" smtClean="0"/>
              <a:t>. Характерные признаки классов типа Членистоногие.</a:t>
            </a:r>
            <a:endParaRPr lang="ru-RU" sz="2200" dirty="0" smtClean="0"/>
          </a:p>
          <a:p>
            <a:r>
              <a:rPr lang="ru-RU" sz="2200" i="1" dirty="0" smtClean="0"/>
              <a:t> </a:t>
            </a:r>
            <a:r>
              <a:rPr lang="ru-RU" sz="2200" b="1" i="1" dirty="0" smtClean="0"/>
              <a:t>Задание 3. </a:t>
            </a:r>
            <a:r>
              <a:rPr lang="ru-RU" sz="2200" i="1" dirty="0" smtClean="0"/>
              <a:t>Определение по внешнему виду представителей разных классов типа Членистоногие.</a:t>
            </a:r>
          </a:p>
          <a:p>
            <a:r>
              <a:rPr lang="ru-RU" sz="2200" b="1" i="1" dirty="0" smtClean="0"/>
              <a:t>Задание 4. </a:t>
            </a:r>
            <a:r>
              <a:rPr lang="ru-RU" sz="2200" i="1" dirty="0" smtClean="0"/>
              <a:t>Портретная галерея (Кто есть кто?).</a:t>
            </a:r>
            <a:endParaRPr lang="ru-RU" sz="2200" dirty="0" smtClean="0"/>
          </a:p>
          <a:p>
            <a:r>
              <a:rPr lang="ru-RU" sz="2200" b="1" i="1" dirty="0" smtClean="0"/>
              <a:t>Задание 5. </a:t>
            </a:r>
            <a:r>
              <a:rPr lang="ru-RU" sz="2200" i="1" dirty="0" smtClean="0"/>
              <a:t>Тип развития насекомых.</a:t>
            </a:r>
          </a:p>
          <a:p>
            <a:r>
              <a:rPr lang="ru-RU" sz="2200" b="1" i="1" dirty="0" smtClean="0"/>
              <a:t>Задание 6. </a:t>
            </a:r>
            <a:r>
              <a:rPr lang="ru-RU" sz="2200" i="1" dirty="0" smtClean="0"/>
              <a:t>Характеристика отрядов класса Насекомые.</a:t>
            </a:r>
          </a:p>
          <a:p>
            <a:pPr>
              <a:buNone/>
            </a:pPr>
            <a:endParaRPr lang="ru-RU" sz="2200" i="1" dirty="0" smtClean="0"/>
          </a:p>
          <a:p>
            <a:pPr lvl="0">
              <a:buNone/>
            </a:pPr>
            <a:r>
              <a:rPr lang="ru-RU" sz="2200" b="1" dirty="0" smtClean="0"/>
              <a:t>Второй тур – парный</a:t>
            </a:r>
          </a:p>
          <a:p>
            <a:pPr lvl="0">
              <a:buNone/>
            </a:pPr>
            <a:endParaRPr lang="ru-RU" sz="2200" b="1" dirty="0" smtClean="0"/>
          </a:p>
          <a:p>
            <a:pPr marL="342900" lvl="0" indent="-342900" algn="just">
              <a:spcAft>
                <a:spcPts val="0"/>
              </a:spcAft>
              <a:buNone/>
            </a:pPr>
            <a:r>
              <a:rPr lang="ru-RU" sz="2200" b="1" dirty="0" smtClean="0">
                <a:ea typeface="Times New Roman"/>
                <a:cs typeface="Times New Roman"/>
              </a:rPr>
              <a:t>  Третий тур – индивидуальный</a:t>
            </a:r>
            <a:endParaRPr lang="ru-RU" sz="2200" dirty="0" smtClean="0">
              <a:latin typeface="Calibri"/>
              <a:ea typeface="Times New Roman"/>
              <a:cs typeface="Times New Roman"/>
            </a:endParaRPr>
          </a:p>
          <a:p>
            <a:pPr lvl="0"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Ответы</a:t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i="1" dirty="0" smtClean="0">
                <a:solidFill>
                  <a:schemeClr val="accent2">
                    <a:lumMod val="50000"/>
                  </a:schemeClr>
                </a:solidFill>
              </a:rPr>
              <a:t>Групповой тур</a:t>
            </a:r>
            <a:br>
              <a:rPr lang="ru-RU" sz="27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 Задание 3.</a:t>
            </a:r>
            <a:r>
              <a:rPr lang="ru-RU" sz="2700" i="1" dirty="0" smtClean="0">
                <a:solidFill>
                  <a:schemeClr val="accent2">
                    <a:lumMod val="50000"/>
                  </a:schemeClr>
                </a:solidFill>
              </a:rPr>
              <a:t> Определение по внешнему виду представителей разных классов типа Членистоногие.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888432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Ракообразные:</a:t>
            </a:r>
            <a:r>
              <a:rPr lang="ru-RU" sz="2400" dirty="0" smtClean="0"/>
              <a:t> Рак. Краб.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b="1" i="1" dirty="0" smtClean="0"/>
              <a:t>Паукообразные:</a:t>
            </a:r>
            <a:r>
              <a:rPr lang="ru-RU" sz="2400" dirty="0" smtClean="0"/>
              <a:t> Скорпион. Паук-крестовик. Клещ.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b="1" i="1" dirty="0" smtClean="0"/>
              <a:t>Насекомые:</a:t>
            </a:r>
            <a:r>
              <a:rPr lang="ru-RU" sz="2400" dirty="0" smtClean="0"/>
              <a:t>  Майский жук. Комнатная муха. Саранча   </a:t>
            </a:r>
          </a:p>
          <a:p>
            <a:pPr>
              <a:buNone/>
            </a:pPr>
            <a:r>
              <a:rPr lang="ru-RU" sz="2400" dirty="0" smtClean="0"/>
              <a:t>                            перелетная. Лимонница. Пчела.</a:t>
            </a:r>
            <a:endParaRPr lang="ru-RU" sz="24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Ответы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Групповой тур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Задание 4.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Портретная галерея (Кто есть кто?).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096344"/>
          </a:xfrm>
        </p:spPr>
        <p:txBody>
          <a:bodyPr>
            <a:normAutofit/>
          </a:bodyPr>
          <a:lstStyle/>
          <a:p>
            <a:pPr marL="651510" indent="-514350" algn="just">
              <a:buFont typeface="+mj-lt"/>
              <a:buAutoNum type="arabicPeriod"/>
            </a:pPr>
            <a:r>
              <a:rPr lang="ru-RU" sz="2400" dirty="0" smtClean="0"/>
              <a:t>паук;</a:t>
            </a:r>
          </a:p>
          <a:p>
            <a:pPr marL="651510" indent="-514350" algn="just">
              <a:buFont typeface="+mj-lt"/>
              <a:buAutoNum type="arabicPeriod"/>
            </a:pPr>
            <a:r>
              <a:rPr lang="ru-RU" sz="2400" dirty="0" smtClean="0"/>
              <a:t>муха;</a:t>
            </a:r>
          </a:p>
          <a:p>
            <a:pPr marL="651510" indent="-514350" algn="just">
              <a:buFont typeface="+mj-lt"/>
              <a:buAutoNum type="arabicPeriod"/>
            </a:pPr>
            <a:r>
              <a:rPr lang="ru-RU" sz="2400" dirty="0" smtClean="0"/>
              <a:t>бабочка;</a:t>
            </a:r>
          </a:p>
          <a:p>
            <a:pPr marL="651510" indent="-514350" algn="just">
              <a:buFont typeface="+mj-lt"/>
              <a:buAutoNum type="arabicPeriod"/>
            </a:pPr>
            <a:r>
              <a:rPr lang="ru-RU" sz="2400" dirty="0" smtClean="0"/>
              <a:t>стрекоза;</a:t>
            </a:r>
          </a:p>
          <a:p>
            <a:pPr marL="651510" indent="-514350" algn="just">
              <a:buFont typeface="+mj-lt"/>
              <a:buAutoNum type="arabicPeriod"/>
            </a:pPr>
            <a:r>
              <a:rPr lang="ru-RU" sz="2400" dirty="0" smtClean="0"/>
              <a:t>кузнечик;</a:t>
            </a:r>
          </a:p>
          <a:p>
            <a:pPr marL="594360" indent="-457200" algn="just">
              <a:buFont typeface="+mj-lt"/>
              <a:buAutoNum type="arabicPeriod"/>
            </a:pPr>
            <a:r>
              <a:rPr lang="ru-RU" sz="2400" dirty="0" smtClean="0"/>
              <a:t>жук-олень.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 marL="651510" indent="-514350">
              <a:buFont typeface="+mj-lt"/>
              <a:buAutoNum type="arabicPeriod"/>
            </a:pPr>
            <a:endParaRPr lang="ru-RU" sz="24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Ответы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Групповой тур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Задание 5.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Тип развития насекомых.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096344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Насекомые с полным превращением:</a:t>
            </a:r>
            <a:r>
              <a:rPr lang="ru-RU" sz="2400" dirty="0" smtClean="0"/>
              <a:t> Жук-плавунец.</a:t>
            </a:r>
          </a:p>
          <a:p>
            <a:pPr>
              <a:buNone/>
            </a:pPr>
            <a:r>
              <a:rPr lang="ru-RU" sz="2400" dirty="0" smtClean="0"/>
              <a:t>                                  Медоносная пчела. Комар. Стрекоза.</a:t>
            </a:r>
          </a:p>
          <a:p>
            <a:pPr>
              <a:buNone/>
            </a:pPr>
            <a:r>
              <a:rPr lang="ru-RU" sz="2400" dirty="0" smtClean="0"/>
              <a:t>                                  Бабочка-крапивница.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b="1" i="1" dirty="0" smtClean="0"/>
              <a:t>Насекомые с неполным превращением: </a:t>
            </a:r>
            <a:r>
              <a:rPr lang="ru-RU" sz="2400" dirty="0" smtClean="0"/>
              <a:t>Клоп. Саранча.</a:t>
            </a:r>
          </a:p>
          <a:p>
            <a:pPr>
              <a:buNone/>
            </a:pPr>
            <a:r>
              <a:rPr lang="ru-RU" sz="2400" dirty="0" smtClean="0"/>
              <a:t>                                 Таракан</a:t>
            </a:r>
            <a:endParaRPr lang="ru-RU" sz="24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Ответы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Групповой тур 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Задание 6: Характеристика отрядов класса Насекомые.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888472"/>
          </a:xfrm>
        </p:spPr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прямокрылые;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полужесткокрылые (клопы);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жесткокрылые (жуки);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чешуекрылые;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перепончатокрылые;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/>
              <a:t>двукрылые.</a:t>
            </a:r>
            <a:endParaRPr lang="ru-RU" sz="24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Ответы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Парный  тур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960440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Членистоногие - </a:t>
            </a:r>
            <a:r>
              <a:rPr lang="ru-RU" sz="2400" dirty="0" smtClean="0"/>
              <a:t>1,2,3,7,11,10,14,18,19,20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b="1" i="1" dirty="0" smtClean="0"/>
              <a:t>Ракообразные - </a:t>
            </a:r>
            <a:r>
              <a:rPr lang="ru-RU" sz="2400" dirty="0" smtClean="0"/>
              <a:t>1,8,3,10,5,12,17,16,9,14,15,21,22,23,18,24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b="1" i="1" dirty="0" smtClean="0"/>
              <a:t>Паукообразные - </a:t>
            </a:r>
            <a:r>
              <a:rPr lang="ru-RU" sz="2400" dirty="0" smtClean="0"/>
              <a:t>1,7,3,8,12,16,17,13,14,10,15,20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b="1" i="1" dirty="0" smtClean="0"/>
              <a:t>Насекомые - </a:t>
            </a:r>
            <a:r>
              <a:rPr lang="ru-RU" sz="2400" dirty="0" smtClean="0"/>
              <a:t>1,2,3,7,10,14,15,12,16,20</a:t>
            </a:r>
            <a:endParaRPr lang="ru-RU" sz="24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Итоговая таблица группового тура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16832"/>
          <a:ext cx="8229600" cy="417646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696077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Группа</a:t>
                      </a:r>
                      <a:endParaRPr lang="ru-RU" sz="18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Задания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endParaRPr lang="ru-RU" dirty="0"/>
                    </a:p>
                  </a:txBody>
                  <a:tcPr/>
                </a:tc>
              </a:tr>
              <a:tr h="69607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Домашнее задание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03244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Решите биологическую задачу: </a:t>
            </a:r>
          </a:p>
          <a:p>
            <a:pPr algn="just"/>
            <a:r>
              <a:rPr lang="ru-RU" sz="2400" i="1" dirty="0" smtClean="0"/>
              <a:t>Там где встречаются шмели, клевер дает хороший урожай семян. Какая существует связь между урожаем семян клевера и шмеля? Имеется ли такая связь между клевером и пчелами?</a:t>
            </a:r>
            <a:endParaRPr lang="ru-RU" sz="2400" dirty="0" smtClean="0"/>
          </a:p>
          <a:p>
            <a:pPr>
              <a:buNone/>
            </a:pPr>
            <a:r>
              <a:rPr lang="ru-RU" sz="2400" i="1" dirty="0" smtClean="0"/>
              <a:t> 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Ответы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Групповой тур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Задание 1.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 Характерные признаки членистоногих.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11560" y="1700808"/>
          <a:ext cx="792088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Ответы</a:t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i="1" dirty="0" smtClean="0">
                <a:solidFill>
                  <a:schemeClr val="accent2">
                    <a:lumMod val="50000"/>
                  </a:schemeClr>
                </a:solidFill>
              </a:rPr>
              <a:t>Групповой тур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Задание 2.</a:t>
            </a:r>
            <a:r>
              <a:rPr lang="ru-RU" sz="2700" i="1" dirty="0" smtClean="0">
                <a:solidFill>
                  <a:schemeClr val="accent2">
                    <a:lumMod val="50000"/>
                  </a:schemeClr>
                </a:solidFill>
              </a:rPr>
              <a:t> Характерные признаки классов типа Членистоногие.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 </a:t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888472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Ракообразные - </a:t>
            </a:r>
            <a:r>
              <a:rPr lang="ru-RU" sz="2400" dirty="0" smtClean="0"/>
              <a:t>1,2,4,8,10,13,14,17,18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b="1" i="1" dirty="0" smtClean="0"/>
              <a:t>Паукообразные - </a:t>
            </a:r>
            <a:r>
              <a:rPr lang="ru-RU" sz="2400" dirty="0" smtClean="0"/>
              <a:t>1,2,5,7,9,12,16,17,18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b="1" i="1" dirty="0" smtClean="0"/>
              <a:t>Насекомые - </a:t>
            </a:r>
            <a:r>
              <a:rPr lang="ru-RU" sz="2400" dirty="0" smtClean="0"/>
              <a:t>1,3,4,6,8,11,13,15,17,18,19</a:t>
            </a:r>
            <a:endParaRPr lang="ru-RU" sz="24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536504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Задание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</a:rPr>
              <a:t> 3. </a:t>
            </a:r>
            <a:br>
              <a:rPr lang="ru-RU" sz="40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</a:rPr>
              <a:t>Определение по внешнему виду представителей разных классов типа Членистоногие.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4294967295"/>
          </p:nvPr>
        </p:nvSpPr>
        <p:spPr>
          <a:xfrm>
            <a:off x="0" y="1196752"/>
            <a:ext cx="5486400" cy="530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             Рак                        Майский жук</a:t>
            </a:r>
            <a:endParaRPr lang="ru-RU" sz="3200" dirty="0"/>
          </a:p>
        </p:txBody>
      </p:sp>
      <p:pic>
        <p:nvPicPr>
          <p:cNvPr id="7" name="i-main-pic" descr="Картинка 11 из 164745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340768"/>
            <a:ext cx="4104456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2 из 25473">
            <a:hlinkClick r:id="rId4" tgtFrame="_blank"/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340768"/>
            <a:ext cx="41044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720080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</a:rPr>
              <a:t>Комнатная муха                Скорпион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publish.uwo.ca/~dspanner/housefly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417646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2 из 154922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268760"/>
            <a:ext cx="41764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/>
          </a:bodyPr>
          <a:lstStyle/>
          <a:p>
            <a:pPr algn="l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  Паук-крестовик     Саранча перелетная</a:t>
            </a:r>
            <a:endParaRPr lang="ru-RU" sz="32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9" y="1556792"/>
            <a:ext cx="3960439" cy="43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15 из 219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556792"/>
            <a:ext cx="410445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</a:rPr>
              <a:t>    Лимонница                            Клещ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i-main-pic" descr="Картинка 9 из 472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412776"/>
            <a:ext cx="41044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3 из 130441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1412776"/>
            <a:ext cx="424847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718</TotalTime>
  <Words>266</Words>
  <Application>Microsoft Office PowerPoint</Application>
  <PresentationFormat>Экран (4:3)</PresentationFormat>
  <Paragraphs>112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Апекс</vt:lpstr>
      <vt:lpstr>Специальное оформление</vt:lpstr>
      <vt:lpstr>Слайд 1</vt:lpstr>
      <vt:lpstr>Урок - зачет</vt:lpstr>
      <vt:lpstr>Ответы Групповой тур Задание 1.  Характерные признаки членистоногих. </vt:lpstr>
      <vt:lpstr>   Ответы Групповой тур  Задание 2. Характерные признаки классов типа Членистоногие.   </vt:lpstr>
      <vt:lpstr>Задание 3.  Определение по внешнему виду представителей разных классов типа Членистоногие. </vt:lpstr>
      <vt:lpstr>              Рак                        Майский жук</vt:lpstr>
      <vt:lpstr>   Комнатная муха                Скорпион  </vt:lpstr>
      <vt:lpstr>  Паук-крестовик     Саранча перелетная</vt:lpstr>
      <vt:lpstr>     Лимонница                            Клещ  </vt:lpstr>
      <vt:lpstr>         Пчела                               Краб  </vt:lpstr>
      <vt:lpstr>  Задание 4.  Портретная галерея  (Кто есть кто?). </vt:lpstr>
      <vt:lpstr>Слайд 12</vt:lpstr>
      <vt:lpstr>Слайд 13</vt:lpstr>
      <vt:lpstr>Слайд 14</vt:lpstr>
      <vt:lpstr>Задание 5. Тип развития насекомых.</vt:lpstr>
      <vt:lpstr>  Жук-плавунец          Медоносная пчела  </vt:lpstr>
      <vt:lpstr>            Комар                        Стрекоза</vt:lpstr>
      <vt:lpstr>           Клоп                Бабочка-крапивница</vt:lpstr>
      <vt:lpstr>      Саранча                        Таракан        </vt:lpstr>
      <vt:lpstr>Ответы Групповой тур  Задание 3. Определение по внешнему виду представителей разных классов типа Членистоногие. </vt:lpstr>
      <vt:lpstr>Ответы Групповой тур  Задание 4. Портретная галерея (Кто есть кто?).</vt:lpstr>
      <vt:lpstr>Ответы Групповой тур  Задание 5. Тип развития насекомых. </vt:lpstr>
      <vt:lpstr>Ответы Групповой тур  Задание 6: Характеристика отрядов класса Насекомые.</vt:lpstr>
      <vt:lpstr>Ответы Парный  тур</vt:lpstr>
      <vt:lpstr>Итоговая таблица группового тура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Членистоногие</dc:title>
  <dc:creator>Мизерных</dc:creator>
  <cp:lastModifiedBy>Tata</cp:lastModifiedBy>
  <cp:revision>86</cp:revision>
  <dcterms:created xsi:type="dcterms:W3CDTF">2012-01-09T03:19:07Z</dcterms:created>
  <dcterms:modified xsi:type="dcterms:W3CDTF">2012-05-13T16:56:55Z</dcterms:modified>
</cp:coreProperties>
</file>