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74" r:id="rId12"/>
    <p:sldId id="270" r:id="rId13"/>
    <p:sldId id="271" r:id="rId14"/>
    <p:sldId id="272" r:id="rId15"/>
    <p:sldId id="273" r:id="rId16"/>
    <p:sldId id="278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BA0CA-080B-4D58-9FCF-916FADE44B16}" type="datetimeFigureOut">
              <a:rPr lang="ru-RU" smtClean="0"/>
              <a:pPr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56709-0364-4ED2-8FFD-4ABFF8E4E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808312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Правописание разделительных </a:t>
            </a:r>
            <a:br>
              <a:rPr lang="ru-RU" i="1" dirty="0" smtClean="0"/>
            </a:br>
            <a:r>
              <a:rPr lang="ru-RU" i="1" dirty="0" err="1" smtClean="0"/>
              <a:t>ъ</a:t>
            </a:r>
            <a:r>
              <a:rPr lang="ru-RU" i="1" dirty="0" smtClean="0"/>
              <a:t> и </a:t>
            </a:r>
            <a:r>
              <a:rPr lang="ru-RU" i="1" dirty="0" err="1" smtClean="0"/>
              <a:t>ь</a:t>
            </a:r>
            <a:r>
              <a:rPr lang="ru-RU" i="1" dirty="0" smtClean="0"/>
              <a:t> знаков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Русский язык. 4 </a:t>
            </a:r>
            <a:r>
              <a:rPr lang="ru-RU" dirty="0" smtClean="0"/>
              <a:t>класс</a:t>
            </a:r>
            <a:br>
              <a:rPr lang="ru-RU" dirty="0" smtClean="0"/>
            </a:br>
            <a:r>
              <a:rPr lang="ru-RU" dirty="0" smtClean="0"/>
              <a:t>УМК «Перспектива»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76864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 smtClean="0"/>
              <a:t>Автор: </a:t>
            </a:r>
            <a:r>
              <a:rPr lang="ru-RU" dirty="0" err="1" smtClean="0"/>
              <a:t>Гутенева</a:t>
            </a:r>
            <a:r>
              <a:rPr lang="ru-RU" dirty="0" smtClean="0"/>
              <a:t> Валентина Ивановна</a:t>
            </a:r>
          </a:p>
          <a:p>
            <a:pPr algn="r"/>
            <a:r>
              <a:rPr lang="ru-RU" dirty="0" smtClean="0"/>
              <a:t>учитель начальных классов </a:t>
            </a:r>
          </a:p>
          <a:p>
            <a:pPr algn="r"/>
            <a:r>
              <a:rPr lang="ru-RU" dirty="0" smtClean="0"/>
              <a:t>«Средней образовательной школы № 12»</a:t>
            </a:r>
          </a:p>
          <a:p>
            <a:pPr algn="r"/>
            <a:r>
              <a:rPr lang="ru-RU" dirty="0" smtClean="0"/>
              <a:t>с. Красногвардейского Ставропольского края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на свете всех сильнее?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9" y="1268761"/>
            <a:ext cx="3456383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212976"/>
            <a:ext cx="280831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268761"/>
            <a:ext cx="309634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140968"/>
            <a:ext cx="309634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268760"/>
            <a:ext cx="288032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Гуляет в поле, да не конь,</a:t>
            </a:r>
            <a:br>
              <a:rPr lang="ru-RU" dirty="0" smtClean="0"/>
            </a:br>
            <a:r>
              <a:rPr lang="ru-RU" dirty="0" smtClean="0"/>
              <a:t>летает на воле, да не птица</a:t>
            </a:r>
            <a:r>
              <a:rPr lang="ru-RU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820891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Модели написания разделительных </a:t>
            </a:r>
            <a:r>
              <a:rPr lang="ru-RU" i="1" dirty="0" err="1" smtClean="0"/>
              <a:t>ъ</a:t>
            </a:r>
            <a:r>
              <a:rPr lang="ru-RU" i="1" dirty="0" smtClean="0"/>
              <a:t> и </a:t>
            </a:r>
            <a:r>
              <a:rPr lang="ru-RU" i="1" dirty="0" err="1" smtClean="0"/>
              <a:t>ь</a:t>
            </a:r>
            <a:r>
              <a:rPr lang="ru-RU" i="1" dirty="0" smtClean="0"/>
              <a:t> знаков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¬</a:t>
            </a:r>
            <a:r>
              <a:rPr lang="ru-RU" dirty="0" smtClean="0"/>
              <a:t>           </a:t>
            </a:r>
            <a:r>
              <a:rPr lang="en-US" b="1" dirty="0" smtClean="0"/>
              <a:t>⌒</a:t>
            </a:r>
            <a:r>
              <a:rPr lang="ru-RU" dirty="0" smtClean="0"/>
              <a:t>                         </a:t>
            </a:r>
            <a:r>
              <a:rPr lang="en-US" b="1" dirty="0" smtClean="0"/>
              <a:t>⌒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с   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ъ</a:t>
            </a:r>
            <a:r>
              <a:rPr lang="ru-RU" dirty="0" smtClean="0"/>
              <a:t>     </a:t>
            </a:r>
            <a:r>
              <a:rPr lang="ru-RU" b="1" dirty="0" smtClean="0"/>
              <a:t>е</a:t>
            </a:r>
            <a:r>
              <a:rPr lang="ru-RU" dirty="0" smtClean="0"/>
              <a:t>                          с  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ь</a:t>
            </a:r>
            <a:r>
              <a:rPr lang="ru-RU" dirty="0" smtClean="0"/>
              <a:t>  </a:t>
            </a:r>
            <a:r>
              <a:rPr lang="ru-RU" b="1" dirty="0" smtClean="0"/>
              <a:t>е</a:t>
            </a:r>
          </a:p>
          <a:p>
            <a:pPr>
              <a:buNone/>
            </a:pPr>
            <a:r>
              <a:rPr lang="ru-RU" b="1" dirty="0" smtClean="0"/>
              <a:t>               ё                                   </a:t>
            </a:r>
            <a:r>
              <a:rPr lang="ru-RU" b="1" dirty="0" err="1" smtClean="0"/>
              <a:t>ё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</a:t>
            </a:r>
            <a:r>
              <a:rPr lang="ru-RU" b="1" dirty="0" err="1" smtClean="0"/>
              <a:t>ю</a:t>
            </a:r>
            <a:r>
              <a:rPr lang="ru-RU" b="1" dirty="0" smtClean="0"/>
              <a:t>                                  </a:t>
            </a:r>
            <a:r>
              <a:rPr lang="ru-RU" b="1" dirty="0" err="1" smtClean="0"/>
              <a:t>ю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я                                   </a:t>
            </a:r>
            <a:r>
              <a:rPr lang="ru-RU" b="1" dirty="0" err="1" smtClean="0"/>
              <a:t>я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                                                     и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Игра «Кто быстрее?» </a:t>
            </a:r>
            <a:br>
              <a:rPr lang="ru-RU" i="1" dirty="0" smtClean="0"/>
            </a:br>
            <a:r>
              <a:rPr lang="ru-RU" i="1" dirty="0" smtClean="0"/>
              <a:t>(упр. 148 с. 98)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1.Мы об</a:t>
            </a:r>
            <a:r>
              <a:rPr lang="ru-RU" b="1" u="sng" dirty="0" smtClean="0"/>
              <a:t>ъ</a:t>
            </a:r>
            <a:r>
              <a:rPr lang="ru-RU" dirty="0" smtClean="0"/>
              <a:t>ехали весь свет, за морем житьё не худо. (А. Пушкин.)  </a:t>
            </a:r>
          </a:p>
          <a:p>
            <a:r>
              <a:rPr lang="ru-RU" dirty="0" smtClean="0"/>
              <a:t>2. Вокруг носа в</a:t>
            </a:r>
            <a:r>
              <a:rPr lang="ru-RU" b="1" u="sng" dirty="0" smtClean="0"/>
              <a:t>ь</a:t>
            </a:r>
            <a:r>
              <a:rPr lang="ru-RU" dirty="0" smtClean="0"/>
              <a:t>ётся, а в руки не даётся. </a:t>
            </a:r>
          </a:p>
          <a:p>
            <a:r>
              <a:rPr lang="ru-RU" dirty="0" smtClean="0"/>
              <a:t>3. На работу с радост</a:t>
            </a:r>
            <a:r>
              <a:rPr lang="ru-RU" b="1" u="sng" dirty="0" smtClean="0"/>
              <a:t>ь</a:t>
            </a:r>
            <a:r>
              <a:rPr lang="ru-RU" dirty="0" smtClean="0"/>
              <a:t>ю, а с работы с гордост</a:t>
            </a:r>
            <a:r>
              <a:rPr lang="ru-RU" b="1" u="sng" dirty="0" smtClean="0"/>
              <a:t>ь</a:t>
            </a:r>
            <a:r>
              <a:rPr lang="ru-RU" dirty="0" smtClean="0"/>
              <a:t>ю.</a:t>
            </a:r>
          </a:p>
          <a:p>
            <a:r>
              <a:rPr lang="ru-RU" dirty="0" smtClean="0"/>
              <a:t> 4. </a:t>
            </a:r>
            <a:r>
              <a:rPr lang="ru-RU" dirty="0" err="1" smtClean="0"/>
              <a:t>Ивашка</a:t>
            </a:r>
            <a:r>
              <a:rPr lang="ru-RU" dirty="0" smtClean="0"/>
              <a:t> подошел к старику и об</a:t>
            </a:r>
            <a:r>
              <a:rPr lang="ru-RU" b="1" u="sng" dirty="0" smtClean="0"/>
              <a:t>ъ</a:t>
            </a:r>
            <a:r>
              <a:rPr lang="ru-RU" dirty="0" smtClean="0"/>
              <a:t>яснил ему,  в чём дело. (А. Гайдар). </a:t>
            </a:r>
          </a:p>
          <a:p>
            <a:r>
              <a:rPr lang="ru-RU" dirty="0" smtClean="0"/>
              <a:t>5. Не будь овцой, так волк не с</a:t>
            </a:r>
            <a:r>
              <a:rPr lang="ru-RU" b="1" u="sng" dirty="0" smtClean="0"/>
              <a:t>ъ</a:t>
            </a:r>
            <a:r>
              <a:rPr lang="ru-RU" dirty="0" smtClean="0"/>
              <a:t>ест.</a:t>
            </a:r>
          </a:p>
          <a:p>
            <a:r>
              <a:rPr lang="ru-RU" dirty="0" smtClean="0"/>
              <a:t> 6. Славяне жили большими сем</a:t>
            </a:r>
            <a:r>
              <a:rPr lang="ru-RU" b="1" u="sng" dirty="0" smtClean="0"/>
              <a:t>ь</a:t>
            </a:r>
            <a:r>
              <a:rPr lang="ru-RU" dirty="0" smtClean="0"/>
              <a:t>ями.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РТ № 1 с. </a:t>
            </a:r>
            <a:r>
              <a:rPr lang="ru-RU" smtClean="0"/>
              <a:t>63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а) </a:t>
            </a:r>
            <a:r>
              <a:rPr lang="ru-RU" dirty="0" smtClean="0"/>
              <a:t>работа в группе: упр.98</a:t>
            </a:r>
          </a:p>
          <a:p>
            <a:endParaRPr lang="ru-RU" dirty="0" smtClean="0"/>
          </a:p>
          <a:p>
            <a:r>
              <a:rPr lang="ru-RU" dirty="0" smtClean="0"/>
              <a:t>б) работа в паре: упр.99</a:t>
            </a:r>
          </a:p>
          <a:p>
            <a:pPr>
              <a:buNone/>
            </a:pPr>
            <a:r>
              <a:rPr lang="ru-RU" dirty="0" smtClean="0"/>
              <a:t>       (взаимопроверка)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700808"/>
            <a:ext cx="295232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Творческая работа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smtClean="0"/>
              <a:t>опорная </a:t>
            </a:r>
            <a:r>
              <a:rPr lang="ru-RU" i="1" dirty="0" smtClean="0"/>
              <a:t>схема заявления</a:t>
            </a:r>
          </a:p>
          <a:p>
            <a:pPr algn="r">
              <a:buNone/>
            </a:pPr>
            <a:r>
              <a:rPr lang="ru-RU" dirty="0" smtClean="0"/>
              <a:t>Ф.И.О.______________</a:t>
            </a:r>
          </a:p>
          <a:p>
            <a:pPr algn="r">
              <a:buNone/>
            </a:pPr>
            <a:r>
              <a:rPr lang="ru-RU" dirty="0" err="1" smtClean="0"/>
              <a:t>должность__________</a:t>
            </a:r>
            <a:endParaRPr lang="ru-RU" dirty="0" smtClean="0"/>
          </a:p>
          <a:p>
            <a:pPr algn="r">
              <a:buNone/>
            </a:pPr>
            <a:r>
              <a:rPr lang="ru-RU" dirty="0" smtClean="0"/>
              <a:t>Ф.И. заявителя _______</a:t>
            </a:r>
          </a:p>
          <a:p>
            <a:pPr algn="ctr">
              <a:buNone/>
            </a:pPr>
            <a:r>
              <a:rPr lang="ru-RU" dirty="0" smtClean="0"/>
              <a:t>заявление.</a:t>
            </a:r>
          </a:p>
          <a:p>
            <a:pPr algn="r">
              <a:buNone/>
            </a:pPr>
            <a:r>
              <a:rPr lang="ru-RU" dirty="0" smtClean="0"/>
              <a:t>дата</a:t>
            </a:r>
          </a:p>
          <a:p>
            <a:pPr algn="r">
              <a:buNone/>
            </a:pPr>
            <a:r>
              <a:rPr lang="ru-RU" dirty="0" smtClean="0"/>
              <a:t>подпись  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1700" dirty="0" smtClean="0"/>
              <a:t>       1.Где пишется разделительный твердый знак в словах? Выбери верное утверждение.. </a:t>
            </a:r>
          </a:p>
          <a:p>
            <a:pPr>
              <a:buNone/>
            </a:pPr>
            <a:r>
              <a:rPr lang="ru-RU" sz="1700" dirty="0" smtClean="0"/>
              <a:t>              а) только в корне слова;</a:t>
            </a:r>
          </a:p>
          <a:p>
            <a:pPr>
              <a:buNone/>
            </a:pPr>
            <a:r>
              <a:rPr lang="ru-RU" sz="1700" dirty="0" smtClean="0"/>
              <a:t>              б) только после приставок.</a:t>
            </a:r>
          </a:p>
          <a:p>
            <a:pPr lvl="0">
              <a:buNone/>
            </a:pPr>
            <a:r>
              <a:rPr lang="ru-RU" sz="1700" dirty="0" smtClean="0"/>
              <a:t>        2.Закончи предложение.</a:t>
            </a:r>
          </a:p>
          <a:p>
            <a:pPr>
              <a:buNone/>
            </a:pPr>
            <a:r>
              <a:rPr lang="ru-RU" sz="1700" dirty="0" smtClean="0"/>
              <a:t>            Разделительный твердый знак пишется только после приставок, которые _____________________________________________________________________</a:t>
            </a:r>
          </a:p>
          <a:p>
            <a:pPr lvl="0">
              <a:buNone/>
            </a:pPr>
            <a:r>
              <a:rPr lang="ru-RU" sz="1700" dirty="0" smtClean="0"/>
              <a:t>         3.С каких букв должен начинаться корень? Поставьте знак « + » против правильного ответа.</a:t>
            </a:r>
          </a:p>
          <a:p>
            <a:pPr>
              <a:buNone/>
            </a:pPr>
            <a:r>
              <a:rPr lang="ru-RU" sz="1700" dirty="0" smtClean="0"/>
              <a:t>                □  с гласных</a:t>
            </a:r>
          </a:p>
          <a:p>
            <a:pPr>
              <a:buNone/>
            </a:pPr>
            <a:r>
              <a:rPr lang="ru-RU" sz="1700" dirty="0" smtClean="0"/>
              <a:t>                □ с согласных</a:t>
            </a:r>
          </a:p>
          <a:p>
            <a:pPr>
              <a:buNone/>
            </a:pPr>
            <a:r>
              <a:rPr lang="ru-RU" sz="1700" dirty="0" smtClean="0"/>
              <a:t>        4. С каких гласных должен начинаться корень слова. Обведи нужные буквы.</a:t>
            </a:r>
          </a:p>
          <a:p>
            <a:pPr>
              <a:buNone/>
            </a:pPr>
            <a:r>
              <a:rPr lang="ru-RU" sz="1700" i="1" dirty="0" smtClean="0"/>
              <a:t>                                           а, ё, </a:t>
            </a:r>
            <a:r>
              <a:rPr lang="ru-RU" sz="1700" i="1" dirty="0" err="1" smtClean="0"/>
              <a:t>ы</a:t>
            </a:r>
            <a:r>
              <a:rPr lang="ru-RU" sz="1700" i="1" dirty="0" smtClean="0"/>
              <a:t>, е, </a:t>
            </a:r>
            <a:r>
              <a:rPr lang="ru-RU" sz="1700" i="1" dirty="0" err="1" smtClean="0"/>
              <a:t>ю</a:t>
            </a:r>
            <a:r>
              <a:rPr lang="ru-RU" sz="1700" i="1" dirty="0" smtClean="0"/>
              <a:t>, и, я</a:t>
            </a:r>
            <a:endParaRPr lang="ru-RU" sz="1700" dirty="0" smtClean="0"/>
          </a:p>
          <a:p>
            <a:pPr lvl="0">
              <a:buNone/>
            </a:pPr>
            <a:r>
              <a:rPr lang="ru-RU" sz="1700" dirty="0" smtClean="0"/>
              <a:t>         5.*Что общего между правилом правописания разделительного твердого знака и правилом правописания разделительного мягкого знака? __________________</a:t>
            </a:r>
          </a:p>
          <a:p>
            <a:pPr>
              <a:buNone/>
            </a:pPr>
            <a:r>
              <a:rPr lang="ru-RU" sz="1700" dirty="0" smtClean="0"/>
              <a:t>         _____________________________________________________________</a:t>
            </a:r>
          </a:p>
          <a:p>
            <a:pPr>
              <a:buNone/>
            </a:pPr>
            <a:r>
              <a:rPr lang="ru-RU" sz="1700" dirty="0" smtClean="0"/>
              <a:t>            Чем отличаются эти правила? _________________________________________</a:t>
            </a:r>
          </a:p>
          <a:p>
            <a:pPr>
              <a:buNone/>
            </a:pPr>
            <a:r>
              <a:rPr lang="ru-RU" sz="1700" dirty="0" smtClean="0"/>
              <a:t>         ______________________________________________________________________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Упр</a:t>
            </a:r>
            <a:r>
              <a:rPr lang="ru-RU" dirty="0" smtClean="0"/>
              <a:t>. 150 с. </a:t>
            </a:r>
            <a:r>
              <a:rPr lang="ru-RU" dirty="0" smtClean="0"/>
              <a:t>99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  <a:r>
              <a:rPr lang="ru-RU" dirty="0" smtClean="0"/>
              <a:t>( записать предложения в определенном порядке, чтобы получился текст, вставить пропущенные буквы, объяснить </a:t>
            </a:r>
            <a:r>
              <a:rPr lang="ru-RU" smtClean="0"/>
              <a:t>свой выбор)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Образцы  работ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r">
              <a:buNone/>
            </a:pPr>
            <a:r>
              <a:rPr lang="ru-RU" dirty="0" smtClean="0"/>
              <a:t>Руководителю спортивной секции</a:t>
            </a:r>
          </a:p>
          <a:p>
            <a:pPr algn="r">
              <a:buNone/>
            </a:pPr>
            <a:r>
              <a:rPr lang="ru-RU" dirty="0" smtClean="0"/>
              <a:t>Алёшкину В.Н.</a:t>
            </a:r>
          </a:p>
          <a:p>
            <a:pPr algn="r">
              <a:buNone/>
            </a:pPr>
            <a:r>
              <a:rPr lang="ru-RU" dirty="0" err="1" smtClean="0"/>
              <a:t>Робика</a:t>
            </a:r>
            <a:r>
              <a:rPr lang="ru-RU" dirty="0" smtClean="0"/>
              <a:t>, ученика 4 «А» класса</a:t>
            </a:r>
          </a:p>
          <a:p>
            <a:pPr algn="r">
              <a:buNone/>
            </a:pPr>
            <a:r>
              <a:rPr lang="ru-RU" dirty="0" smtClean="0"/>
              <a:t>МОУ СОШ № 12</a:t>
            </a:r>
          </a:p>
          <a:p>
            <a:pPr algn="ctr">
              <a:buNone/>
            </a:pPr>
            <a:r>
              <a:rPr lang="ru-RU" dirty="0" smtClean="0"/>
              <a:t>заявление.</a:t>
            </a:r>
          </a:p>
          <a:p>
            <a:pPr>
              <a:buNone/>
            </a:pPr>
            <a:r>
              <a:rPr lang="ru-RU" dirty="0" smtClean="0"/>
              <a:t>            Прошу Вас зачислить меня в спортивную секцию по футболу.</a:t>
            </a:r>
          </a:p>
          <a:p>
            <a:pPr algn="r">
              <a:buNone/>
            </a:pPr>
            <a:r>
              <a:rPr lang="ru-RU" dirty="0" smtClean="0"/>
              <a:t>                                        06.12.11 г.</a:t>
            </a:r>
          </a:p>
          <a:p>
            <a:pPr algn="r">
              <a:buNone/>
            </a:pPr>
            <a:r>
              <a:rPr lang="ru-RU" dirty="0" err="1" smtClean="0"/>
              <a:t>Робик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Объявление.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15 декабря 2011 года в 15.00 часов в спортзале МОУ СОШ № 12 состоится товарищеская встреча по футболу между командами  3 «А»  и 4 «А» классов.</a:t>
            </a:r>
          </a:p>
          <a:p>
            <a:pPr>
              <a:buNone/>
            </a:pPr>
            <a:r>
              <a:rPr lang="ru-RU" dirty="0" smtClean="0"/>
              <a:t>    Приглашаются все желающие.</a:t>
            </a:r>
          </a:p>
          <a:p>
            <a:pPr algn="r">
              <a:buNone/>
            </a:pPr>
            <a:r>
              <a:rPr lang="ru-RU" dirty="0" smtClean="0"/>
              <a:t>12.12.2011 г.</a:t>
            </a:r>
          </a:p>
          <a:p>
            <a:pPr algn="r">
              <a:buNone/>
            </a:pPr>
            <a:r>
              <a:rPr lang="ru-RU" dirty="0" smtClean="0"/>
              <a:t>Спорткомитет школы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Девиз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много будешь знать,</a:t>
            </a:r>
          </a:p>
          <a:p>
            <a:pPr>
              <a:buNone/>
            </a:pPr>
            <a:r>
              <a:rPr lang="ru-RU" dirty="0" smtClean="0"/>
              <a:t>    То получишь в классе «пять».</a:t>
            </a:r>
          </a:p>
          <a:p>
            <a:r>
              <a:rPr lang="ru-RU" dirty="0" smtClean="0"/>
              <a:t>           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Девиз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урока.</a:t>
            </a:r>
          </a:p>
          <a:p>
            <a:r>
              <a:rPr lang="ru-RU" dirty="0" smtClean="0"/>
              <a:t>Мы будем думать, отвечать,</a:t>
            </a:r>
          </a:p>
          <a:p>
            <a:r>
              <a:rPr lang="ru-RU" dirty="0" smtClean="0"/>
              <a:t>Рассуждать и обсуждать</a:t>
            </a:r>
          </a:p>
          <a:p>
            <a:r>
              <a:rPr lang="ru-RU" dirty="0" smtClean="0"/>
              <a:t>И в тетрадях писать</a:t>
            </a:r>
          </a:p>
          <a:p>
            <a:r>
              <a:rPr lang="ru-RU" dirty="0" smtClean="0"/>
              <a:t>На оценку «пять».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Проверка домашнего задания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1.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жар,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ехать,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золота,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краска,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читать,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ливка,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ловина,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мирить,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крывало,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мешать.</a:t>
            </a:r>
          </a:p>
          <a:p>
            <a:pPr>
              <a:buNone/>
            </a:pPr>
            <a:r>
              <a:rPr lang="ru-RU" dirty="0" smtClean="0"/>
              <a:t>   2.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</a:t>
            </a:r>
            <a:r>
              <a:rPr lang="ru-RU" dirty="0" smtClean="0"/>
              <a:t>гадка 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звать,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</a:t>
            </a:r>
            <a:r>
              <a:rPr lang="ru-RU" dirty="0" smtClean="0"/>
              <a:t>грузка,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из</a:t>
            </a:r>
            <a:r>
              <a:rPr lang="ru-RU" dirty="0" smtClean="0"/>
              <a:t>вестить,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по</a:t>
            </a:r>
            <a:r>
              <a:rPr lang="ru-RU" dirty="0" smtClean="0"/>
              <a:t>просить,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</a:t>
            </a:r>
            <a:r>
              <a:rPr lang="ru-RU" dirty="0" smtClean="0"/>
              <a:t>дарок,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</a:t>
            </a:r>
            <a:r>
              <a:rPr lang="ru-RU" dirty="0" smtClean="0"/>
              <a:t>хотеть,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</a:t>
            </a:r>
            <a:r>
              <a:rPr lang="ru-RU" dirty="0" smtClean="0"/>
              <a:t>пугать 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dirty="0" smtClean="0"/>
              <a:t>пугнуть,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</a:t>
            </a:r>
            <a:r>
              <a:rPr lang="ru-RU" dirty="0" smtClean="0"/>
              <a:t>знайка.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268760"/>
            <a:ext cx="2304256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Помоги </a:t>
            </a:r>
            <a:r>
              <a:rPr lang="ru-RU" i="1" dirty="0" err="1" smtClean="0"/>
              <a:t>Робику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Составить слова с данными в скобках приставками.</a:t>
            </a:r>
          </a:p>
          <a:p>
            <a:pPr>
              <a:buNone/>
            </a:pPr>
            <a:r>
              <a:rPr lang="ru-RU" dirty="0" smtClean="0"/>
              <a:t>   Поел (с-, об-).Пояснил (об-,</a:t>
            </a:r>
          </a:p>
          <a:p>
            <a:pPr>
              <a:buNone/>
            </a:pPr>
            <a:r>
              <a:rPr lang="ru-RU" dirty="0" smtClean="0"/>
              <a:t> раз-). Соединил (об-, раз-). </a:t>
            </a:r>
          </a:p>
          <a:p>
            <a:pPr>
              <a:buNone/>
            </a:pPr>
            <a:r>
              <a:rPr lang="ru-RU" dirty="0" smtClean="0"/>
              <a:t>Появление (об-, за-). Поехал</a:t>
            </a:r>
          </a:p>
          <a:p>
            <a:pPr>
              <a:buNone/>
            </a:pPr>
            <a:r>
              <a:rPr lang="ru-RU" dirty="0" smtClean="0"/>
              <a:t> (от-, об-, под-).</a:t>
            </a:r>
          </a:p>
          <a:p>
            <a:pPr>
              <a:buNone/>
            </a:pPr>
            <a:r>
              <a:rPr lang="ru-RU" dirty="0" smtClean="0"/>
              <a:t>2. Составьте с полученными словами словосочетания.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204864"/>
            <a:ext cx="244827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Алгоритм написания  разделительного </a:t>
            </a:r>
            <a:r>
              <a:rPr lang="ru-RU" i="1" dirty="0" err="1" smtClean="0"/>
              <a:t>ъ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Выделяю корень. Он должен начинаться  буквами </a:t>
            </a:r>
            <a:r>
              <a:rPr lang="ru-RU" b="1" dirty="0" smtClean="0"/>
              <a:t>е, ё, </a:t>
            </a:r>
            <a:r>
              <a:rPr lang="ru-RU" b="1" dirty="0" err="1" smtClean="0"/>
              <a:t>ю</a:t>
            </a:r>
            <a:r>
              <a:rPr lang="ru-RU" b="1" dirty="0" smtClean="0"/>
              <a:t>, я.</a:t>
            </a:r>
          </a:p>
          <a:p>
            <a:r>
              <a:rPr lang="ru-RU" dirty="0" smtClean="0"/>
              <a:t>2. Выделяю приставку. Она должна заканчиваться согласной буквой.</a:t>
            </a:r>
          </a:p>
          <a:p>
            <a:r>
              <a:rPr lang="ru-RU" dirty="0" smtClean="0"/>
              <a:t>3. Принимаю решение…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Шаги к умению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ru-RU" sz="2800" dirty="0" smtClean="0"/>
              <a:t>Рассуждайте так:</a:t>
            </a:r>
          </a:p>
          <a:p>
            <a:r>
              <a:rPr lang="ru-RU" sz="2800" dirty="0" smtClean="0"/>
              <a:t>В слове </a:t>
            </a:r>
            <a:r>
              <a:rPr lang="ru-RU" sz="2800" b="1" dirty="0" smtClean="0">
                <a:solidFill>
                  <a:schemeClr val="bg1"/>
                </a:solidFill>
              </a:rPr>
              <a:t>поиск</a:t>
            </a:r>
            <a:r>
              <a:rPr lang="ru-RU" sz="2800" dirty="0" smtClean="0"/>
              <a:t> нет разделительного </a:t>
            </a:r>
            <a:r>
              <a:rPr lang="ru-RU" sz="2800" b="1" dirty="0" err="1" smtClean="0"/>
              <a:t>ъ</a:t>
            </a:r>
            <a:r>
              <a:rPr lang="ru-RU" sz="2800" dirty="0" smtClean="0"/>
              <a:t> знака, потому что приставка в этом слове оканчивается на гласную букву, а корень начинается с гласной буквы и, перед которой разделительный </a:t>
            </a:r>
            <a:r>
              <a:rPr lang="ru-RU" sz="2800" dirty="0" err="1" smtClean="0"/>
              <a:t>ъ</a:t>
            </a:r>
            <a:r>
              <a:rPr lang="ru-RU" sz="2800" dirty="0" smtClean="0"/>
              <a:t> знак не пишется.</a:t>
            </a:r>
          </a:p>
          <a:p>
            <a:r>
              <a:rPr lang="ru-RU" sz="2800" dirty="0" smtClean="0"/>
              <a:t>В слове </a:t>
            </a:r>
            <a:r>
              <a:rPr lang="ru-RU" sz="2800" b="1" dirty="0" smtClean="0">
                <a:solidFill>
                  <a:schemeClr val="bg1"/>
                </a:solidFill>
              </a:rPr>
              <a:t>под</a:t>
            </a:r>
            <a:r>
              <a:rPr lang="ru-RU" sz="2800" b="1" u="sng" dirty="0" smtClean="0">
                <a:solidFill>
                  <a:schemeClr val="bg1"/>
                </a:solidFill>
              </a:rPr>
              <a:t>ъ</a:t>
            </a:r>
            <a:r>
              <a:rPr lang="ru-RU" sz="2800" b="1" dirty="0" smtClean="0">
                <a:solidFill>
                  <a:schemeClr val="bg1"/>
                </a:solidFill>
              </a:rPr>
              <a:t>ехать</a:t>
            </a:r>
            <a:r>
              <a:rPr lang="ru-RU" sz="2800" dirty="0" smtClean="0"/>
              <a:t> надо писать разделительный твердый знак, потому что приставка в этом слове оканчивается на согласную букву, а корень начинается с гласной буквы е.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Работа в паре (упр.147 с.98)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r>
              <a:rPr lang="ru-RU" dirty="0" smtClean="0"/>
              <a:t>С</a:t>
            </a:r>
            <a:r>
              <a:rPr lang="ru-RU" b="1" u="sng" dirty="0" smtClean="0"/>
              <a:t>ъ</a:t>
            </a:r>
            <a:r>
              <a:rPr lang="ru-RU" dirty="0" smtClean="0"/>
              <a:t>ездить в город, под</a:t>
            </a:r>
            <a:r>
              <a:rPr lang="ru-RU" b="1" u="sng" dirty="0" smtClean="0"/>
              <a:t>ъ</a:t>
            </a:r>
            <a:r>
              <a:rPr lang="ru-RU" dirty="0" smtClean="0"/>
              <a:t>ёмный </a:t>
            </a:r>
          </a:p>
          <a:p>
            <a:pPr>
              <a:buNone/>
            </a:pPr>
            <a:r>
              <a:rPr lang="ru-RU" dirty="0" smtClean="0"/>
              <a:t>  кран, с</a:t>
            </a:r>
            <a:r>
              <a:rPr lang="ru-RU" b="1" u="sng" dirty="0" smtClean="0"/>
              <a:t>ъ</a:t>
            </a:r>
            <a:r>
              <a:rPr lang="ru-RU" dirty="0" smtClean="0"/>
              <a:t>едобный гриб, с</a:t>
            </a:r>
            <a:r>
              <a:rPr lang="ru-RU" b="1" u="sng" dirty="0" smtClean="0"/>
              <a:t>ъ</a:t>
            </a:r>
            <a:r>
              <a:rPr lang="ru-RU" dirty="0" smtClean="0"/>
              <a:t>ёмка</a:t>
            </a:r>
          </a:p>
          <a:p>
            <a:pPr>
              <a:buNone/>
            </a:pPr>
            <a:r>
              <a:rPr lang="ru-RU" dirty="0" smtClean="0"/>
              <a:t>  фильма,  с</a:t>
            </a:r>
            <a:r>
              <a:rPr lang="ru-RU" b="1" u="sng" dirty="0" smtClean="0"/>
              <a:t>ъ</a:t>
            </a:r>
            <a:r>
              <a:rPr lang="ru-RU" dirty="0" smtClean="0"/>
              <a:t>ехать с горы, </a:t>
            </a:r>
          </a:p>
          <a:p>
            <a:pPr>
              <a:buNone/>
            </a:pPr>
            <a:r>
              <a:rPr lang="ru-RU" dirty="0" smtClean="0"/>
              <a:t>   с</a:t>
            </a:r>
            <a:r>
              <a:rPr lang="ru-RU" b="1" u="sng" dirty="0" smtClean="0"/>
              <a:t>ъ</a:t>
            </a:r>
            <a:r>
              <a:rPr lang="ru-RU" dirty="0" smtClean="0"/>
              <a:t>ёжиться от холода, </a:t>
            </a:r>
          </a:p>
          <a:p>
            <a:pPr>
              <a:buNone/>
            </a:pPr>
            <a:r>
              <a:rPr lang="ru-RU" dirty="0" smtClean="0"/>
              <a:t>   с</a:t>
            </a:r>
            <a:r>
              <a:rPr lang="ru-RU" b="1" u="sng" dirty="0" smtClean="0"/>
              <a:t>ъ</a:t>
            </a:r>
            <a:r>
              <a:rPr lang="ru-RU" dirty="0" smtClean="0"/>
              <a:t>езд учителей, раз</a:t>
            </a:r>
            <a:r>
              <a:rPr lang="ru-RU" b="1" u="sng" dirty="0" smtClean="0"/>
              <a:t>ъ</a:t>
            </a:r>
            <a:r>
              <a:rPr lang="ru-RU" dirty="0" smtClean="0"/>
              <a:t>ярить медведя, под</a:t>
            </a:r>
            <a:r>
              <a:rPr lang="ru-RU" b="1" u="sng" dirty="0" smtClean="0"/>
              <a:t>ъ</a:t>
            </a:r>
            <a:r>
              <a:rPr lang="ru-RU" dirty="0" smtClean="0"/>
              <a:t>ехать к даче, поиск книги, разучить песню, отыскать ручку, разыграть сценку, безобидный зверёк.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340768"/>
            <a:ext cx="266429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9704" y="1340768"/>
            <a:ext cx="248478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340768"/>
            <a:ext cx="248478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физкультминутка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Летит (</a:t>
            </a:r>
            <a:r>
              <a:rPr lang="ru-RU" i="1" dirty="0" smtClean="0"/>
              <a:t>правая ладонь вверх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smtClean="0"/>
              <a:t>    Летит (</a:t>
            </a:r>
            <a:r>
              <a:rPr lang="ru-RU" i="1" dirty="0" smtClean="0"/>
              <a:t>левая ладонь вверх),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Лови его (</a:t>
            </a:r>
            <a:r>
              <a:rPr lang="ru-RU" i="1" dirty="0" smtClean="0"/>
              <a:t>соединить ладони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smtClean="0"/>
              <a:t>    Пусти гулять по свету (</a:t>
            </a:r>
            <a:r>
              <a:rPr lang="ru-RU" i="1" dirty="0" smtClean="0"/>
              <a:t>подкинуть «снег»)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И вновь горстями захвати (</a:t>
            </a:r>
            <a:r>
              <a:rPr lang="ru-RU" i="1" dirty="0" smtClean="0"/>
              <a:t>наклон и захват «снежинок»),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Покружися</a:t>
            </a:r>
            <a:r>
              <a:rPr lang="ru-RU" dirty="0" smtClean="0"/>
              <a:t> в танце с ветром (</a:t>
            </a:r>
            <a:r>
              <a:rPr lang="ru-RU" i="1" dirty="0" smtClean="0"/>
              <a:t>поворот вокруг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    Белый снег пушистый</a:t>
            </a:r>
          </a:p>
          <a:p>
            <a:pPr>
              <a:buNone/>
            </a:pPr>
            <a:r>
              <a:rPr lang="ru-RU" dirty="0" smtClean="0"/>
              <a:t>    В воздухе кружится (</a:t>
            </a:r>
            <a:r>
              <a:rPr lang="ru-RU" i="1" dirty="0" smtClean="0"/>
              <a:t>руки вверх, покачивания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    И на землю тихо (</a:t>
            </a:r>
            <a:r>
              <a:rPr lang="ru-RU" i="1" dirty="0" smtClean="0"/>
              <a:t>присели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smtClean="0"/>
              <a:t>    Падает</a:t>
            </a:r>
            <a:r>
              <a:rPr lang="ru-RU" dirty="0" smtClean="0"/>
              <a:t>, ложится (</a:t>
            </a:r>
            <a:r>
              <a:rPr lang="ru-RU" i="1" dirty="0" smtClean="0"/>
              <a:t>сели на места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Словарная работа</a:t>
            </a:r>
            <a:endParaRPr lang="ru-RU" i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Отгадайте загадки.</a:t>
            </a:r>
            <a:endParaRPr lang="ru-RU" dirty="0" smtClean="0"/>
          </a:p>
          <a:p>
            <a:pPr>
              <a:buNone/>
            </a:pPr>
            <a:r>
              <a:rPr lang="ru-RU" smtClean="0"/>
              <a:t>  а</a:t>
            </a:r>
            <a:r>
              <a:rPr lang="ru-RU" dirty="0" smtClean="0"/>
              <a:t>) Летом вырастают, а осенью опадают. </a:t>
            </a:r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780928"/>
            <a:ext cx="698477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827</Words>
  <Application>Microsoft Office PowerPoint</Application>
  <PresentationFormat>Экран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Правописание разделительных  ъ и ь знаков Русский язык. 4 класс УМК «Перспектива» </vt:lpstr>
      <vt:lpstr>Девиз класса</vt:lpstr>
      <vt:lpstr>Проверка домашнего задания</vt:lpstr>
      <vt:lpstr>Помоги Робику</vt:lpstr>
      <vt:lpstr>Алгоритм написания  разделительного ъ</vt:lpstr>
      <vt:lpstr>Шаги к умению</vt:lpstr>
      <vt:lpstr>Работа в паре (упр.147 с.98)</vt:lpstr>
      <vt:lpstr>физкультминутка</vt:lpstr>
      <vt:lpstr>Словарная работа</vt:lpstr>
      <vt:lpstr>Кто на свете всех сильнее?</vt:lpstr>
      <vt:lpstr> в) Гуляет в поле, да не конь, летает на воле, да не птица.  </vt:lpstr>
      <vt:lpstr>Модели написания разделительных ъ и ь знаков</vt:lpstr>
      <vt:lpstr>Игра «Кто быстрее?»  (упр. 148 с. 98)</vt:lpstr>
      <vt:lpstr>Работа в РТ № 1 с. 63</vt:lpstr>
      <vt:lpstr>Творческая работа</vt:lpstr>
      <vt:lpstr>Тест</vt:lpstr>
      <vt:lpstr>Домашнее задание</vt:lpstr>
      <vt:lpstr>Образцы  работ учащихся</vt:lpstr>
      <vt:lpstr>Объявление.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разделительных  ъ и ь знаков Русский язык. 4 класс </dc:title>
  <dc:creator>Валентина</dc:creator>
  <cp:lastModifiedBy>Валентина</cp:lastModifiedBy>
  <cp:revision>44</cp:revision>
  <dcterms:created xsi:type="dcterms:W3CDTF">2012-01-15T13:14:17Z</dcterms:created>
  <dcterms:modified xsi:type="dcterms:W3CDTF">2012-01-23T15:50:27Z</dcterms:modified>
</cp:coreProperties>
</file>