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75" r:id="rId8"/>
    <p:sldId id="261" r:id="rId9"/>
    <p:sldId id="276" r:id="rId10"/>
    <p:sldId id="262" r:id="rId11"/>
    <p:sldId id="277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CF42451-8778-430B-89FA-FFEA3F0C0532}" type="datetimeFigureOut">
              <a:rPr lang="ru-RU" smtClean="0"/>
              <a:t>29.01.2012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E32C838-6C22-4414-A672-A4F4932806D4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2786058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/>
              <a:t>Тема : «Площадь параллелограмма, треугольника и трапеции».</a:t>
            </a: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4643446"/>
            <a:ext cx="7406640" cy="1752600"/>
          </a:xfrm>
        </p:spPr>
        <p:txBody>
          <a:bodyPr>
            <a:normAutofit/>
          </a:bodyPr>
          <a:lstStyle/>
          <a:p>
            <a:pPr algn="r"/>
            <a:r>
              <a:rPr lang="ru-RU" sz="1700" dirty="0" smtClean="0"/>
              <a:t>Учитель математики:</a:t>
            </a:r>
          </a:p>
          <a:p>
            <a:pPr algn="r"/>
            <a:r>
              <a:rPr lang="ru-RU" sz="1700" dirty="0" smtClean="0"/>
              <a:t> Шубная Людмила Васильевна,</a:t>
            </a:r>
          </a:p>
          <a:p>
            <a:pPr algn="r"/>
            <a:r>
              <a:rPr lang="ru-RU" sz="1700" dirty="0" smtClean="0"/>
              <a:t> первой квалификационной категории</a:t>
            </a:r>
          </a:p>
          <a:p>
            <a:pPr algn="r"/>
            <a:r>
              <a:rPr lang="ru-RU" sz="1700" dirty="0" smtClean="0"/>
              <a:t>МБОУ «</a:t>
            </a:r>
            <a:r>
              <a:rPr lang="ru-RU" sz="1700" dirty="0" err="1" smtClean="0"/>
              <a:t>Поспелихинская</a:t>
            </a:r>
            <a:r>
              <a:rPr lang="ru-RU" sz="1700" dirty="0" smtClean="0"/>
              <a:t> СОШ </a:t>
            </a:r>
            <a:r>
              <a:rPr lang="ru-RU" sz="1700" dirty="0" smtClean="0"/>
              <a:t>№</a:t>
            </a:r>
            <a:r>
              <a:rPr lang="ru-RU" sz="1800" dirty="0" smtClean="0"/>
              <a:t>4</a:t>
            </a:r>
            <a:r>
              <a:rPr lang="ru-RU" sz="1700" dirty="0" smtClean="0"/>
              <a:t>» </a:t>
            </a:r>
            <a:r>
              <a:rPr lang="ru-RU" sz="1700" dirty="0" smtClean="0"/>
              <a:t>Алтайский край.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500042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находятся площадь </a:t>
            </a:r>
            <a:br>
              <a:rPr lang="ru-RU" dirty="0" smtClean="0"/>
            </a:br>
            <a:r>
              <a:rPr lang="ru-RU" dirty="0" smtClean="0"/>
              <a:t>данной фигуры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5037160" cy="39338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1435608" y="1447800"/>
            <a:ext cx="529728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 </a:t>
            </a:r>
            <a:r>
              <a:rPr lang="ru-RU" sz="4400" baseline="-25000" dirty="0"/>
              <a:t>∆</a:t>
            </a:r>
            <a:r>
              <a:rPr lang="en-US" sz="4400" cap="small" baseline="-25000" dirty="0" err="1"/>
              <a:t>pek</a:t>
            </a:r>
            <a:r>
              <a:rPr lang="en-US" sz="4400" cap="small" dirty="0"/>
              <a:t>=</a:t>
            </a:r>
            <a:r>
              <a:rPr lang="en-US" sz="4400" dirty="0"/>
              <a:t>½</a:t>
            </a:r>
            <a:r>
              <a:rPr lang="en-US" sz="4400" cap="small" dirty="0"/>
              <a:t> </a:t>
            </a:r>
            <a:r>
              <a:rPr lang="en-US" sz="4400" dirty="0"/>
              <a:t>PE x KE 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11288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1 уровень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Найдите </a:t>
            </a:r>
            <a:r>
              <a:rPr lang="ru-RU" dirty="0" smtClean="0"/>
              <a:t>площадь треугольника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500174"/>
            <a:ext cx="6143668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&lt;</a:t>
            </a:r>
            <a:r>
              <a:rPr lang="ru-RU" dirty="0" smtClean="0"/>
              <a:t>А = &lt;С = 45°</a:t>
            </a:r>
          </a:p>
          <a:p>
            <a:r>
              <a:rPr lang="ru-RU" dirty="0" smtClean="0"/>
              <a:t>∆ </a:t>
            </a:r>
            <a:r>
              <a:rPr lang="en-US" dirty="0" smtClean="0"/>
              <a:t>ABC</a:t>
            </a:r>
            <a:r>
              <a:rPr lang="ru-RU" dirty="0" smtClean="0"/>
              <a:t>- равнобедренный</a:t>
            </a:r>
          </a:p>
          <a:p>
            <a:r>
              <a:rPr lang="ru-RU" dirty="0" smtClean="0"/>
              <a:t>АВ = ВС= 4см</a:t>
            </a:r>
          </a:p>
          <a:p>
            <a:r>
              <a:rPr lang="en-US" dirty="0" smtClean="0"/>
              <a:t>S </a:t>
            </a:r>
            <a:r>
              <a:rPr lang="en-US" baseline="-25000" dirty="0" smtClean="0"/>
              <a:t>∆ ABC</a:t>
            </a:r>
            <a:r>
              <a:rPr lang="en-US" dirty="0" smtClean="0"/>
              <a:t> = ½ </a:t>
            </a:r>
            <a:r>
              <a:rPr lang="ru-RU" dirty="0" smtClean="0"/>
              <a:t>АВ </a:t>
            </a:r>
            <a:r>
              <a:rPr lang="ru-RU" dirty="0" err="1" smtClean="0"/>
              <a:t>х</a:t>
            </a:r>
            <a:r>
              <a:rPr lang="ru-RU" dirty="0" smtClean="0"/>
              <a:t> ВС </a:t>
            </a:r>
          </a:p>
          <a:p>
            <a:r>
              <a:rPr lang="en-US" dirty="0" smtClean="0"/>
              <a:t>S </a:t>
            </a:r>
            <a:r>
              <a:rPr lang="en-US" baseline="-25000" dirty="0" smtClean="0"/>
              <a:t>∆ ABC</a:t>
            </a:r>
            <a:r>
              <a:rPr lang="en-US" dirty="0" smtClean="0"/>
              <a:t> </a:t>
            </a:r>
            <a:r>
              <a:rPr lang="en-US" cap="small" dirty="0" smtClean="0"/>
              <a:t>=</a:t>
            </a:r>
            <a:r>
              <a:rPr lang="en-US" dirty="0" smtClean="0"/>
              <a:t>½ </a:t>
            </a:r>
            <a:r>
              <a:rPr lang="en-US" cap="small" dirty="0" smtClean="0"/>
              <a:t>x 4 x 4 = 8 (</a:t>
            </a:r>
            <a:r>
              <a:rPr lang="ru-RU" cap="small" dirty="0" smtClean="0"/>
              <a:t>см</a:t>
            </a:r>
            <a:r>
              <a:rPr lang="en-US" cap="small" baseline="30000" dirty="0" smtClean="0"/>
              <a:t>2</a:t>
            </a:r>
            <a:r>
              <a:rPr lang="en-US" cap="small" dirty="0" smtClean="0"/>
              <a:t>)</a:t>
            </a:r>
            <a:endParaRPr lang="ru-RU" dirty="0" smtClean="0"/>
          </a:p>
          <a:p>
            <a:r>
              <a:rPr lang="ru-RU" dirty="0" smtClean="0"/>
              <a:t>Ответ: 8 см</a:t>
            </a:r>
            <a:r>
              <a:rPr lang="ru-RU" baseline="30000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Найдите площадь трапеции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928670"/>
            <a:ext cx="7215238" cy="592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 </a:t>
            </a:r>
            <a:r>
              <a:rPr lang="ru-RU" cap="small" baseline="-25000" dirty="0" err="1" smtClean="0"/>
              <a:t>авс</a:t>
            </a:r>
            <a:r>
              <a:rPr lang="en-US" cap="small" baseline="-25000" dirty="0" smtClean="0"/>
              <a:t>d</a:t>
            </a:r>
            <a:r>
              <a:rPr lang="ru-RU" cap="small" dirty="0" smtClean="0"/>
              <a:t>= </a:t>
            </a:r>
            <a:r>
              <a:rPr lang="ru-RU" dirty="0" smtClean="0"/>
              <a:t>½ (</a:t>
            </a:r>
            <a:r>
              <a:rPr lang="en-US" dirty="0" smtClean="0"/>
              <a:t>CD</a:t>
            </a:r>
            <a:r>
              <a:rPr lang="ru-RU" dirty="0" smtClean="0"/>
              <a:t> + </a:t>
            </a:r>
            <a:r>
              <a:rPr lang="en-US" dirty="0" smtClean="0"/>
              <a:t>AB</a:t>
            </a:r>
            <a:r>
              <a:rPr lang="ru-RU" dirty="0" smtClean="0"/>
              <a:t>)</a:t>
            </a:r>
            <a:r>
              <a:rPr lang="en-US" dirty="0" smtClean="0"/>
              <a:t>x DK </a:t>
            </a:r>
            <a:endParaRPr lang="ru-RU" dirty="0" smtClean="0"/>
          </a:p>
          <a:p>
            <a:r>
              <a:rPr lang="ru-RU" dirty="0" smtClean="0"/>
              <a:t>Рассмотрим </a:t>
            </a:r>
          </a:p>
          <a:p>
            <a:r>
              <a:rPr lang="ru-RU" dirty="0" smtClean="0"/>
              <a:t>∆ </a:t>
            </a:r>
            <a:r>
              <a:rPr lang="en-US" dirty="0" smtClean="0"/>
              <a:t>AKD</a:t>
            </a:r>
            <a:r>
              <a:rPr lang="ru-RU" dirty="0" smtClean="0"/>
              <a:t> – прямоугольный</a:t>
            </a:r>
          </a:p>
          <a:p>
            <a:r>
              <a:rPr lang="ru-RU" dirty="0" smtClean="0"/>
              <a:t>&lt;А = &lt;</a:t>
            </a:r>
            <a:r>
              <a:rPr lang="en-US" dirty="0" smtClean="0"/>
              <a:t>KDA</a:t>
            </a:r>
            <a:r>
              <a:rPr lang="ru-RU" dirty="0" smtClean="0"/>
              <a:t>= 45°</a:t>
            </a:r>
          </a:p>
          <a:p>
            <a:r>
              <a:rPr lang="ru-RU" dirty="0" smtClean="0"/>
              <a:t>= &gt; ∆ </a:t>
            </a:r>
            <a:r>
              <a:rPr lang="en-US" dirty="0" smtClean="0"/>
              <a:t>AKD </a:t>
            </a:r>
            <a:r>
              <a:rPr lang="ru-RU" dirty="0" smtClean="0"/>
              <a:t>- равнобедренный.</a:t>
            </a:r>
          </a:p>
          <a:p>
            <a:r>
              <a:rPr lang="ru-RU" dirty="0" smtClean="0"/>
              <a:t>= &gt; </a:t>
            </a:r>
            <a:r>
              <a:rPr lang="en-US" dirty="0" smtClean="0"/>
              <a:t>AK </a:t>
            </a:r>
            <a:r>
              <a:rPr lang="ru-RU" cap="small" dirty="0" smtClean="0"/>
              <a:t>= </a:t>
            </a:r>
            <a:r>
              <a:rPr lang="en-US" cap="small" dirty="0" smtClean="0"/>
              <a:t>KD</a:t>
            </a:r>
            <a:r>
              <a:rPr lang="ru-RU" cap="small" dirty="0" smtClean="0"/>
              <a:t>=5</a:t>
            </a:r>
            <a:r>
              <a:rPr lang="en-US" cap="small" dirty="0" smtClean="0"/>
              <a:t>cm</a:t>
            </a:r>
            <a:endParaRPr lang="ru-RU" dirty="0" smtClean="0"/>
          </a:p>
          <a:p>
            <a:r>
              <a:rPr lang="en-US" cap="small" dirty="0" smtClean="0"/>
              <a:t>BK</a:t>
            </a:r>
            <a:r>
              <a:rPr lang="ru-RU" cap="small" dirty="0" smtClean="0"/>
              <a:t>=</a:t>
            </a:r>
            <a:r>
              <a:rPr lang="en-US" cap="small" dirty="0" smtClean="0"/>
              <a:t>KD</a:t>
            </a:r>
            <a:r>
              <a:rPr lang="ru-RU" cap="small" dirty="0" smtClean="0"/>
              <a:t>=</a:t>
            </a:r>
            <a:r>
              <a:rPr lang="en-US" cap="small" dirty="0" smtClean="0"/>
              <a:t>CD</a:t>
            </a:r>
            <a:r>
              <a:rPr lang="ru-RU" cap="small" dirty="0" smtClean="0"/>
              <a:t>=5</a:t>
            </a:r>
            <a:r>
              <a:rPr lang="en-US" cap="small" dirty="0" smtClean="0"/>
              <a:t>cm </a:t>
            </a:r>
            <a:endParaRPr lang="ru-RU" dirty="0" smtClean="0"/>
          </a:p>
          <a:p>
            <a:r>
              <a:rPr lang="ru-RU" dirty="0" smtClean="0"/>
              <a:t>(стороны квадрата)</a:t>
            </a:r>
          </a:p>
          <a:p>
            <a:r>
              <a:rPr lang="ru-RU" dirty="0" smtClean="0"/>
              <a:t>АВ=ВК+КА        АВ=10см</a:t>
            </a:r>
          </a:p>
          <a:p>
            <a:r>
              <a:rPr lang="en-US" dirty="0" smtClean="0"/>
              <a:t>S </a:t>
            </a:r>
            <a:r>
              <a:rPr lang="ru-RU" cap="small" baseline="-25000" dirty="0" err="1" smtClean="0"/>
              <a:t>авс</a:t>
            </a:r>
            <a:r>
              <a:rPr lang="en-US" cap="small" baseline="-25000" dirty="0" smtClean="0"/>
              <a:t>d</a:t>
            </a:r>
            <a:r>
              <a:rPr lang="ru-RU" cap="small" dirty="0" smtClean="0"/>
              <a:t>= </a:t>
            </a:r>
            <a:r>
              <a:rPr lang="ru-RU" dirty="0" smtClean="0"/>
              <a:t>½ </a:t>
            </a:r>
            <a:r>
              <a:rPr lang="ru-RU" cap="small" dirty="0" smtClean="0"/>
              <a:t>(10+5)</a:t>
            </a:r>
            <a:r>
              <a:rPr lang="en-US" cap="small" dirty="0" smtClean="0"/>
              <a:t>x</a:t>
            </a:r>
            <a:r>
              <a:rPr lang="ru-RU" cap="small" dirty="0" smtClean="0"/>
              <a:t>5 = 37,5(см</a:t>
            </a:r>
            <a:r>
              <a:rPr lang="ru-RU" cap="small" baseline="30000" dirty="0" smtClean="0"/>
              <a:t>2</a:t>
            </a:r>
            <a:r>
              <a:rPr lang="ru-RU" cap="small" dirty="0" smtClean="0"/>
              <a:t>)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Ответ: </a:t>
            </a:r>
            <a:r>
              <a:rPr lang="ru-RU" cap="small" dirty="0" smtClean="0"/>
              <a:t>37,5см</a:t>
            </a:r>
            <a:r>
              <a:rPr lang="ru-RU" cap="small" baseline="30000" dirty="0" smtClean="0"/>
              <a:t>2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Найдите вторую высоту в параллелограмме.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00174"/>
            <a:ext cx="6929486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Решение: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DC</a:t>
            </a:r>
            <a:r>
              <a:rPr lang="ru-RU" dirty="0" smtClean="0"/>
              <a:t> </a:t>
            </a:r>
            <a:r>
              <a:rPr lang="ru-RU" dirty="0" smtClean="0"/>
              <a:t>= АВ = 6см.</a:t>
            </a:r>
          </a:p>
          <a:p>
            <a:r>
              <a:rPr lang="en-US" dirty="0" smtClean="0"/>
              <a:t>S </a:t>
            </a:r>
            <a:r>
              <a:rPr lang="en-US" cap="small" baseline="-25000" dirty="0" err="1" smtClean="0"/>
              <a:t>abcd</a:t>
            </a:r>
            <a:r>
              <a:rPr lang="en-US" cap="small" dirty="0" smtClean="0"/>
              <a:t> </a:t>
            </a:r>
            <a:r>
              <a:rPr lang="ru-RU" dirty="0" smtClean="0"/>
              <a:t>= </a:t>
            </a:r>
            <a:r>
              <a:rPr lang="en-US" dirty="0" smtClean="0"/>
              <a:t>D</a:t>
            </a:r>
            <a:r>
              <a:rPr lang="ru-RU" dirty="0" smtClean="0"/>
              <a:t>С </a:t>
            </a:r>
            <a:r>
              <a:rPr lang="ru-RU" dirty="0" err="1" smtClean="0"/>
              <a:t>х</a:t>
            </a:r>
            <a:r>
              <a:rPr lang="ru-RU" dirty="0" smtClean="0"/>
              <a:t> ВН</a:t>
            </a:r>
          </a:p>
          <a:p>
            <a:r>
              <a:rPr lang="en-US" dirty="0" smtClean="0"/>
              <a:t>S </a:t>
            </a:r>
            <a:r>
              <a:rPr lang="en-US" cap="small" baseline="-25000" dirty="0" err="1" smtClean="0"/>
              <a:t>abcd</a:t>
            </a:r>
            <a:r>
              <a:rPr lang="en-US" cap="small" dirty="0" smtClean="0"/>
              <a:t> </a:t>
            </a:r>
            <a:r>
              <a:rPr lang="en-US" dirty="0" smtClean="0"/>
              <a:t>= 6 </a:t>
            </a:r>
            <a:r>
              <a:rPr lang="ru-RU" dirty="0" err="1" smtClean="0"/>
              <a:t>х</a:t>
            </a:r>
            <a:r>
              <a:rPr lang="en-US" dirty="0" smtClean="0"/>
              <a:t> 8 = 48 </a:t>
            </a:r>
            <a:r>
              <a:rPr lang="en-US" cap="small" dirty="0" smtClean="0"/>
              <a:t>(</a:t>
            </a:r>
            <a:r>
              <a:rPr lang="ru-RU" cap="small" dirty="0" smtClean="0"/>
              <a:t>см</a:t>
            </a:r>
            <a:r>
              <a:rPr lang="en-US" cap="small" baseline="30000" dirty="0" smtClean="0"/>
              <a:t>2</a:t>
            </a:r>
            <a:r>
              <a:rPr lang="en-US" cap="small" dirty="0" smtClean="0"/>
              <a:t>)</a:t>
            </a:r>
            <a:endParaRPr lang="ru-RU" dirty="0" smtClean="0"/>
          </a:p>
          <a:p>
            <a:r>
              <a:rPr lang="en-US" cap="small" dirty="0" smtClean="0"/>
              <a:t>S </a:t>
            </a:r>
            <a:r>
              <a:rPr lang="en-US" cap="small" baseline="-25000" dirty="0" err="1" smtClean="0"/>
              <a:t>abcd</a:t>
            </a:r>
            <a:r>
              <a:rPr lang="en-US" cap="small" dirty="0" smtClean="0"/>
              <a:t>=A</a:t>
            </a:r>
            <a:r>
              <a:rPr lang="en-US" dirty="0" smtClean="0"/>
              <a:t>D </a:t>
            </a:r>
            <a:r>
              <a:rPr lang="en-US" cap="small" dirty="0" smtClean="0"/>
              <a:t>x BK</a:t>
            </a:r>
            <a:endParaRPr lang="ru-RU" dirty="0" smtClean="0"/>
          </a:p>
          <a:p>
            <a:r>
              <a:rPr lang="en-US" dirty="0" smtClean="0"/>
              <a:t>AD</a:t>
            </a:r>
            <a:r>
              <a:rPr lang="ru-RU" dirty="0" smtClean="0"/>
              <a:t> = </a:t>
            </a:r>
            <a:r>
              <a:rPr lang="en-US" dirty="0" smtClean="0"/>
              <a:t>BC</a:t>
            </a:r>
            <a:r>
              <a:rPr lang="ru-RU" dirty="0" smtClean="0"/>
              <a:t> = 10 см</a:t>
            </a:r>
          </a:p>
          <a:p>
            <a:r>
              <a:rPr lang="ru-RU" dirty="0" smtClean="0"/>
              <a:t>48= 10 </a:t>
            </a:r>
            <a:r>
              <a:rPr lang="ru-RU" dirty="0" err="1" smtClean="0"/>
              <a:t>х</a:t>
            </a:r>
            <a:r>
              <a:rPr lang="ru-RU" dirty="0" smtClean="0"/>
              <a:t> ВК</a:t>
            </a:r>
          </a:p>
          <a:p>
            <a:r>
              <a:rPr lang="ru-RU" dirty="0" smtClean="0"/>
              <a:t>ВК = 4,8</a:t>
            </a:r>
          </a:p>
          <a:p>
            <a:r>
              <a:rPr lang="ru-RU" dirty="0" smtClean="0"/>
              <a:t>ВК = 4,8см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Ответ: 4,8 см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2 уровень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I </a:t>
            </a:r>
            <a:r>
              <a:rPr lang="ru-RU" b="1" dirty="0" smtClean="0"/>
              <a:t>вариант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/>
              <a:t>II </a:t>
            </a:r>
            <a:r>
              <a:rPr lang="ru-RU" b="1" dirty="0" smtClean="0"/>
              <a:t>вариант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928802"/>
            <a:ext cx="407196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643570" y="6072206"/>
            <a:ext cx="3049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Найти: </a:t>
            </a:r>
            <a:r>
              <a:rPr lang="en-US" sz="3200" dirty="0"/>
              <a:t>S </a:t>
            </a:r>
            <a:r>
              <a:rPr lang="ru-RU" sz="3200" baseline="-25000" dirty="0"/>
              <a:t>∆ </a:t>
            </a:r>
            <a:r>
              <a:rPr lang="en-US" sz="3200" baseline="-25000" dirty="0"/>
              <a:t>ABC</a:t>
            </a:r>
            <a:r>
              <a:rPr lang="ru-RU" sz="3200" dirty="0"/>
              <a:t> -?</a:t>
            </a:r>
          </a:p>
        </p:txBody>
      </p:sp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2071678"/>
            <a:ext cx="4071966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285852" y="6072206"/>
            <a:ext cx="2997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Найти: </a:t>
            </a:r>
            <a:r>
              <a:rPr lang="en-US" sz="3200" dirty="0"/>
              <a:t>S </a:t>
            </a:r>
            <a:r>
              <a:rPr lang="en-US" sz="3200" baseline="-25000" dirty="0"/>
              <a:t>ABCD</a:t>
            </a:r>
            <a:r>
              <a:rPr lang="ru-RU" sz="3200" dirty="0"/>
              <a:t> -?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Решение: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4021670" cy="5334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I </a:t>
            </a:r>
            <a:r>
              <a:rPr lang="ru-RU" b="1" dirty="0" smtClean="0"/>
              <a:t>вариант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en-US" cap="small" dirty="0" smtClean="0"/>
              <a:t>BH</a:t>
            </a:r>
            <a:r>
              <a:rPr lang="en-US" cap="small" baseline="-25000" dirty="0" smtClean="0"/>
              <a:t>┴</a:t>
            </a:r>
            <a:r>
              <a:rPr lang="en-US" dirty="0" smtClean="0"/>
              <a:t> AD.</a:t>
            </a:r>
            <a:endParaRPr lang="ru-RU" dirty="0" smtClean="0"/>
          </a:p>
          <a:p>
            <a:pPr>
              <a:buNone/>
            </a:pPr>
            <a:r>
              <a:rPr lang="en-US" cap="small" dirty="0" smtClean="0"/>
              <a:t>S</a:t>
            </a:r>
            <a:r>
              <a:rPr lang="en-US" cap="small" baseline="-25000" dirty="0" smtClean="0"/>
              <a:t> </a:t>
            </a:r>
            <a:r>
              <a:rPr lang="en-US" baseline="-25000" dirty="0" smtClean="0"/>
              <a:t>ABCD</a:t>
            </a:r>
            <a:r>
              <a:rPr lang="en-US" cap="small" dirty="0" smtClean="0"/>
              <a:t> = AD x BH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AD</a:t>
            </a:r>
            <a:r>
              <a:rPr lang="ru-RU" dirty="0" smtClean="0"/>
              <a:t> = </a:t>
            </a:r>
            <a:r>
              <a:rPr lang="en-US" dirty="0" smtClean="0"/>
              <a:t>BC</a:t>
            </a:r>
            <a:r>
              <a:rPr lang="ru-RU" dirty="0" smtClean="0"/>
              <a:t> = 8см (стороны</a:t>
            </a:r>
          </a:p>
          <a:p>
            <a:pPr>
              <a:buNone/>
            </a:pPr>
            <a:r>
              <a:rPr lang="ru-RU" dirty="0" smtClean="0"/>
              <a:t>параллелограмма)</a:t>
            </a:r>
          </a:p>
          <a:p>
            <a:pPr>
              <a:buNone/>
            </a:pPr>
            <a:r>
              <a:rPr lang="ru-RU" dirty="0" smtClean="0"/>
              <a:t>&lt; А = 30°</a:t>
            </a:r>
          </a:p>
          <a:p>
            <a:pPr>
              <a:buNone/>
            </a:pPr>
            <a:r>
              <a:rPr lang="ru-RU" dirty="0" smtClean="0"/>
              <a:t>∆ АВН - прямоугольный</a:t>
            </a:r>
          </a:p>
          <a:p>
            <a:pPr>
              <a:buNone/>
            </a:pPr>
            <a:r>
              <a:rPr lang="ru-RU" dirty="0" smtClean="0"/>
              <a:t>ВН = ½ АВ (свойство</a:t>
            </a:r>
          </a:p>
          <a:p>
            <a:pPr>
              <a:buNone/>
            </a:pPr>
            <a:r>
              <a:rPr lang="ru-RU" dirty="0" smtClean="0"/>
              <a:t>стороны лежащей </a:t>
            </a:r>
            <a:r>
              <a:rPr lang="ru-RU" i="1" baseline="-25000" dirty="0" smtClean="0"/>
              <a:t> </a:t>
            </a:r>
            <a:r>
              <a:rPr lang="ru-RU" dirty="0" smtClean="0"/>
              <a:t>напротив угла в 30</a:t>
            </a:r>
            <a:r>
              <a:rPr lang="ru-RU" baseline="30000" dirty="0" smtClean="0"/>
              <a:t>0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ВН = З см.</a:t>
            </a:r>
          </a:p>
          <a:p>
            <a:pPr>
              <a:buNone/>
            </a:pPr>
            <a:r>
              <a:rPr lang="en-US" cap="small" dirty="0" smtClean="0"/>
              <a:t>S</a:t>
            </a:r>
            <a:r>
              <a:rPr lang="en-US" baseline="-25000" dirty="0" smtClean="0"/>
              <a:t> ABCD</a:t>
            </a:r>
            <a:r>
              <a:rPr lang="en-US" cap="small" dirty="0" smtClean="0"/>
              <a:t> </a:t>
            </a:r>
            <a:r>
              <a:rPr lang="ru-RU" cap="small" dirty="0" smtClean="0"/>
              <a:t>= 8 </a:t>
            </a:r>
            <a:r>
              <a:rPr lang="en-US" cap="small" dirty="0" smtClean="0"/>
              <a:t>x</a:t>
            </a:r>
            <a:r>
              <a:rPr lang="ru-RU" cap="small" dirty="0" smtClean="0"/>
              <a:t> 3 = 24(</a:t>
            </a:r>
            <a:r>
              <a:rPr lang="en-US" cap="small" dirty="0" smtClean="0"/>
              <a:t>cm</a:t>
            </a:r>
            <a:r>
              <a:rPr lang="ru-RU" cap="small" baseline="30000" dirty="0" smtClean="0"/>
              <a:t>2</a:t>
            </a:r>
            <a:r>
              <a:rPr lang="ru-RU" cap="small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Ответ: 24 см</a:t>
            </a:r>
            <a:r>
              <a:rPr lang="ru-RU" baseline="30000" dirty="0" smtClean="0"/>
              <a:t>2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72066" y="1524000"/>
            <a:ext cx="3861622" cy="4976834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II </a:t>
            </a:r>
            <a:r>
              <a:rPr lang="ru-RU" b="1" dirty="0" smtClean="0"/>
              <a:t>вариант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&lt;</a:t>
            </a:r>
            <a:r>
              <a:rPr lang="ru-RU" dirty="0" smtClean="0"/>
              <a:t>А = 30</a:t>
            </a:r>
            <a:r>
              <a:rPr lang="ru-RU" baseline="30000" dirty="0" smtClean="0"/>
              <a:t>0</a:t>
            </a:r>
            <a:r>
              <a:rPr lang="ru-RU" dirty="0" smtClean="0"/>
              <a:t> (сумма углов ∆)</a:t>
            </a:r>
          </a:p>
          <a:p>
            <a:pPr>
              <a:buNone/>
            </a:pPr>
            <a:r>
              <a:rPr lang="en-US" dirty="0" smtClean="0"/>
              <a:t>B</a:t>
            </a:r>
            <a:r>
              <a:rPr lang="ru-RU" dirty="0" smtClean="0"/>
              <a:t> Е </a:t>
            </a:r>
            <a:r>
              <a:rPr lang="ru-RU" cap="small" baseline="-25000" dirty="0" smtClean="0"/>
              <a:t>┴ </a:t>
            </a:r>
            <a:r>
              <a:rPr lang="en-US" dirty="0" smtClean="0"/>
              <a:t>AC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∆ АВЕ прямоугольный.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en-US" dirty="0" smtClean="0"/>
              <a:t>BE</a:t>
            </a:r>
            <a:r>
              <a:rPr lang="ru-RU" dirty="0" smtClean="0"/>
              <a:t> = ½ АВ (свойство</a:t>
            </a:r>
          </a:p>
          <a:p>
            <a:pPr>
              <a:buNone/>
            </a:pPr>
            <a:r>
              <a:rPr lang="ru-RU" dirty="0" smtClean="0"/>
              <a:t>стороны лежащей против угла в 30</a:t>
            </a:r>
            <a:r>
              <a:rPr lang="ru-RU" baseline="30000" dirty="0" smtClean="0"/>
              <a:t>0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en-US" dirty="0" smtClean="0"/>
              <a:t>BE = 4,5 </a:t>
            </a:r>
            <a:r>
              <a:rPr lang="ru-RU" dirty="0" smtClean="0"/>
              <a:t>см</a:t>
            </a:r>
          </a:p>
          <a:p>
            <a:pPr>
              <a:buNone/>
            </a:pPr>
            <a:r>
              <a:rPr lang="en-US" dirty="0" smtClean="0"/>
              <a:t>S </a:t>
            </a:r>
            <a:r>
              <a:rPr lang="en-US" baseline="-25000" dirty="0" smtClean="0"/>
              <a:t>∆ ABC</a:t>
            </a:r>
            <a:r>
              <a:rPr lang="en-US" dirty="0" smtClean="0"/>
              <a:t> = ½ AC x BE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S </a:t>
            </a:r>
            <a:r>
              <a:rPr lang="ru-RU" baseline="-25000" dirty="0" smtClean="0"/>
              <a:t>∆ </a:t>
            </a:r>
            <a:r>
              <a:rPr lang="en-US" baseline="-25000" dirty="0" smtClean="0"/>
              <a:t>ABC</a:t>
            </a:r>
            <a:r>
              <a:rPr lang="en-US" dirty="0" smtClean="0"/>
              <a:t> </a:t>
            </a:r>
            <a:r>
              <a:rPr lang="ru-RU" dirty="0" smtClean="0"/>
              <a:t>= ½ </a:t>
            </a:r>
            <a:r>
              <a:rPr lang="ru-RU" dirty="0" err="1" smtClean="0"/>
              <a:t>х</a:t>
            </a:r>
            <a:r>
              <a:rPr lang="ru-RU" dirty="0" smtClean="0"/>
              <a:t> 12</a:t>
            </a:r>
            <a:r>
              <a:rPr lang="en-US" dirty="0" smtClean="0"/>
              <a:t>x</a:t>
            </a:r>
            <a:r>
              <a:rPr lang="ru-RU" dirty="0" smtClean="0"/>
              <a:t>4,5 = 27</a:t>
            </a:r>
            <a:r>
              <a:rPr lang="ru-RU" cap="small" dirty="0" smtClean="0"/>
              <a:t>(</a:t>
            </a:r>
            <a:r>
              <a:rPr lang="en-US" cap="small" dirty="0" smtClean="0"/>
              <a:t>cm</a:t>
            </a:r>
            <a:r>
              <a:rPr lang="ru-RU" cap="small" baseline="30000" dirty="0" smtClean="0"/>
              <a:t>2</a:t>
            </a:r>
            <a:r>
              <a:rPr lang="ru-RU" cap="small" dirty="0" smtClean="0"/>
              <a:t>) </a:t>
            </a:r>
            <a:endParaRPr lang="ru-RU" dirty="0" smtClean="0"/>
          </a:p>
          <a:p>
            <a:pPr>
              <a:buNone/>
            </a:pPr>
            <a:r>
              <a:rPr lang="ru-RU" cap="small" dirty="0" smtClean="0"/>
              <a:t> </a:t>
            </a:r>
            <a:endParaRPr lang="ru-RU" dirty="0" smtClean="0"/>
          </a:p>
          <a:p>
            <a:r>
              <a:rPr lang="ru-RU" dirty="0" smtClean="0"/>
              <a:t>Ответ: 27 см</a:t>
            </a:r>
            <a:r>
              <a:rPr lang="ru-RU" baseline="30000" dirty="0" smtClean="0"/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№ 476 (а)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00108"/>
            <a:ext cx="7933588" cy="5248292"/>
          </a:xfrm>
        </p:spPr>
        <p:txBody>
          <a:bodyPr/>
          <a:lstStyle/>
          <a:p>
            <a:r>
              <a:rPr lang="ru-RU" dirty="0" smtClean="0"/>
              <a:t>Дано:</a:t>
            </a:r>
          </a:p>
          <a:p>
            <a:pPr>
              <a:buNone/>
            </a:pPr>
            <a:r>
              <a:rPr lang="ru-RU" dirty="0" smtClean="0"/>
              <a:t>АВС</a:t>
            </a:r>
            <a:r>
              <a:rPr lang="en-US" dirty="0" smtClean="0"/>
              <a:t>D</a:t>
            </a:r>
            <a:r>
              <a:rPr lang="ru-RU" dirty="0" smtClean="0"/>
              <a:t> - ромб.</a:t>
            </a:r>
          </a:p>
          <a:p>
            <a:pPr>
              <a:buNone/>
            </a:pPr>
            <a:r>
              <a:rPr lang="ru-RU" dirty="0" smtClean="0"/>
              <a:t>АС, В</a:t>
            </a:r>
            <a:r>
              <a:rPr lang="en-US" dirty="0" smtClean="0"/>
              <a:t>D</a:t>
            </a:r>
            <a:r>
              <a:rPr lang="ru-RU" dirty="0" smtClean="0"/>
              <a:t>- диагонали</a:t>
            </a:r>
          </a:p>
          <a:p>
            <a:pPr>
              <a:buNone/>
            </a:pPr>
            <a:r>
              <a:rPr lang="en-US" dirty="0" smtClean="0"/>
              <a:t>BD</a:t>
            </a:r>
            <a:r>
              <a:rPr lang="ru-RU" dirty="0" smtClean="0"/>
              <a:t>=3,2 </a:t>
            </a:r>
            <a:r>
              <a:rPr lang="ru-RU" dirty="0" smtClean="0"/>
              <a:t>дм, АС</a:t>
            </a:r>
            <a:r>
              <a:rPr lang="ru-RU" dirty="0" smtClean="0"/>
              <a:t>= 14 см</a:t>
            </a:r>
          </a:p>
          <a:p>
            <a:pPr>
              <a:buNone/>
            </a:pPr>
            <a:r>
              <a:rPr lang="ru-RU" dirty="0" smtClean="0"/>
              <a:t>Доказать: </a:t>
            </a:r>
            <a:r>
              <a:rPr lang="en-US" dirty="0" smtClean="0"/>
              <a:t>S</a:t>
            </a:r>
            <a:r>
              <a:rPr lang="en-US" baseline="-25000" dirty="0" smtClean="0"/>
              <a:t>P</a:t>
            </a:r>
            <a:r>
              <a:rPr lang="ru-RU" dirty="0" smtClean="0"/>
              <a:t> = ½ </a:t>
            </a:r>
            <a:r>
              <a:rPr lang="en-US" dirty="0" smtClean="0"/>
              <a:t>AC x BD </a:t>
            </a:r>
            <a:endParaRPr lang="ru-RU" dirty="0" smtClean="0"/>
          </a:p>
          <a:p>
            <a:r>
              <a:rPr lang="ru-RU" dirty="0" smtClean="0"/>
              <a:t>Найти </a:t>
            </a:r>
            <a:r>
              <a:rPr lang="en-US" dirty="0" smtClean="0"/>
              <a:t>S</a:t>
            </a:r>
            <a:r>
              <a:rPr lang="en-US" baseline="-25000" dirty="0" smtClean="0"/>
              <a:t>P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1785926"/>
            <a:ext cx="3786214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Продолжить.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Сегодня на уроке мы … </a:t>
            </a:r>
          </a:p>
          <a:p>
            <a:endParaRPr lang="ru-RU" sz="4400" dirty="0" smtClean="0"/>
          </a:p>
          <a:p>
            <a:endParaRPr lang="ru-RU" sz="4400" dirty="0" smtClean="0"/>
          </a:p>
          <a:p>
            <a:r>
              <a:rPr lang="ru-RU" sz="4400" dirty="0" smtClean="0"/>
              <a:t>Совершенствовали … 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Домашнее задание.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Пункт 51-53</a:t>
            </a:r>
          </a:p>
          <a:p>
            <a:pPr>
              <a:buNone/>
            </a:pPr>
            <a:r>
              <a:rPr lang="ru-RU" dirty="0" smtClean="0"/>
              <a:t>«3» №471 (б) </a:t>
            </a:r>
          </a:p>
          <a:p>
            <a:pPr>
              <a:buNone/>
            </a:pPr>
            <a:r>
              <a:rPr lang="ru-RU" dirty="0" smtClean="0"/>
              <a:t>«4» № 464 (в) </a:t>
            </a:r>
          </a:p>
          <a:p>
            <a:pPr>
              <a:buNone/>
            </a:pPr>
            <a:r>
              <a:rPr lang="ru-RU" dirty="0" smtClean="0"/>
              <a:t>«5» № 472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47800"/>
            <a:ext cx="7933588" cy="48006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-    Как вы себя чувствовали</a:t>
            </a:r>
            <a:r>
              <a:rPr lang="ru-RU" sz="4400" dirty="0" smtClean="0"/>
              <a:t>;</a:t>
            </a:r>
          </a:p>
          <a:p>
            <a:endParaRPr lang="ru-RU" sz="4400" dirty="0" smtClean="0"/>
          </a:p>
          <a:p>
            <a:r>
              <a:rPr lang="ru-RU" sz="4400" dirty="0" smtClean="0"/>
              <a:t>-    Какие выводы сделали</a:t>
            </a:r>
            <a:r>
              <a:rPr lang="ru-RU" sz="4400" dirty="0" smtClean="0"/>
              <a:t>;</a:t>
            </a:r>
          </a:p>
          <a:p>
            <a:endParaRPr lang="ru-RU" sz="4400" dirty="0" smtClean="0"/>
          </a:p>
          <a:p>
            <a:r>
              <a:rPr lang="ru-RU" sz="4400" dirty="0" smtClean="0"/>
              <a:t>-    Какие возникли трудности.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№ 477.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/>
          <a:lstStyle/>
          <a:p>
            <a:r>
              <a:rPr lang="ru-RU" dirty="0" smtClean="0"/>
              <a:t>Дано:</a:t>
            </a:r>
          </a:p>
          <a:p>
            <a:pPr>
              <a:buNone/>
            </a:pPr>
            <a:r>
              <a:rPr lang="en-US" dirty="0" smtClean="0"/>
              <a:t>ABCD</a:t>
            </a:r>
            <a:r>
              <a:rPr lang="ru-RU" dirty="0" smtClean="0"/>
              <a:t> - ромб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BD</a:t>
            </a:r>
            <a:r>
              <a:rPr lang="ru-RU" dirty="0" smtClean="0"/>
              <a:t> - больше в 1,5 раза АС.</a:t>
            </a:r>
          </a:p>
          <a:p>
            <a:pPr>
              <a:buNone/>
            </a:pPr>
            <a:r>
              <a:rPr lang="en-US" dirty="0" smtClean="0"/>
              <a:t>Sp</a:t>
            </a:r>
            <a:r>
              <a:rPr lang="ru-RU" dirty="0" smtClean="0"/>
              <a:t> </a:t>
            </a:r>
            <a:r>
              <a:rPr lang="ru-RU" dirty="0" smtClean="0"/>
              <a:t>= 27 см</a:t>
            </a:r>
            <a:r>
              <a:rPr lang="ru-RU" baseline="30000" dirty="0" smtClean="0"/>
              <a:t>2</a:t>
            </a:r>
            <a:r>
              <a:rPr lang="ru-RU" dirty="0" smtClean="0"/>
              <a:t> </a:t>
            </a:r>
          </a:p>
          <a:p>
            <a:r>
              <a:rPr lang="ru-RU" dirty="0" smtClean="0"/>
              <a:t>Найти: </a:t>
            </a:r>
            <a:r>
              <a:rPr lang="en-US" dirty="0" smtClean="0"/>
              <a:t>AC</a:t>
            </a:r>
            <a:r>
              <a:rPr lang="ru-RU" dirty="0" smtClean="0"/>
              <a:t>, </a:t>
            </a:r>
            <a:r>
              <a:rPr lang="en-US" dirty="0" smtClean="0"/>
              <a:t>BD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214422"/>
            <a:ext cx="3571900" cy="4871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78579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находятся площадь </a:t>
            </a:r>
            <a:br>
              <a:rPr lang="ru-RU" dirty="0" smtClean="0"/>
            </a:br>
            <a:r>
              <a:rPr lang="ru-RU" dirty="0" smtClean="0"/>
              <a:t>данной фигуры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1785926"/>
            <a:ext cx="6143668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 txBox="1">
            <a:spLocks noGrp="1"/>
          </p:cNvSpPr>
          <p:nvPr>
            <p:ph idx="1"/>
          </p:nvPr>
        </p:nvSpPr>
        <p:spPr>
          <a:xfrm>
            <a:off x="1435608" y="1447800"/>
            <a:ext cx="749808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S </a:t>
            </a:r>
            <a:r>
              <a:rPr lang="ru-RU" sz="4400" baseline="-25000" dirty="0"/>
              <a:t>пар</a:t>
            </a:r>
            <a:r>
              <a:rPr lang="en-US" sz="4400" dirty="0"/>
              <a:t>= AD </a:t>
            </a:r>
            <a:r>
              <a:rPr lang="ru-RU" sz="4400" dirty="0" err="1"/>
              <a:t>х</a:t>
            </a:r>
            <a:r>
              <a:rPr lang="ru-RU" sz="4400" dirty="0"/>
              <a:t> ВН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785794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находятся </a:t>
            </a:r>
            <a:r>
              <a:rPr lang="ru-RU" dirty="0" smtClean="0"/>
              <a:t>площад</a:t>
            </a:r>
            <a:r>
              <a:rPr lang="ru-RU" dirty="0" smtClean="0"/>
              <a:t>ь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данной фигуры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214554"/>
            <a:ext cx="7143800" cy="4643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1435608" y="1447800"/>
            <a:ext cx="6291146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S</a:t>
            </a:r>
            <a:r>
              <a:rPr lang="ru-RU" sz="4400" baseline="-25000" dirty="0" err="1"/>
              <a:t>тр</a:t>
            </a:r>
            <a:r>
              <a:rPr lang="ru-RU" sz="4400" dirty="0" err="1"/>
              <a:t>=</a:t>
            </a:r>
            <a:r>
              <a:rPr lang="ru-RU" sz="4400" dirty="0"/>
              <a:t> ½ (</a:t>
            </a:r>
            <a:r>
              <a:rPr lang="en-US" sz="4400" dirty="0" smtClean="0"/>
              <a:t>M</a:t>
            </a:r>
            <a:r>
              <a:rPr lang="ru-RU" sz="4400" dirty="0" smtClean="0"/>
              <a:t>С </a:t>
            </a:r>
            <a:r>
              <a:rPr lang="ru-RU" sz="4400" dirty="0"/>
              <a:t>+ </a:t>
            </a:r>
            <a:r>
              <a:rPr lang="en-US" sz="4400" dirty="0" smtClean="0"/>
              <a:t>KD</a:t>
            </a:r>
            <a:r>
              <a:rPr lang="ru-RU" sz="4400" dirty="0" smtClean="0"/>
              <a:t>) </a:t>
            </a:r>
            <a:r>
              <a:rPr lang="en-US" sz="4400" dirty="0"/>
              <a:t>x MF </a:t>
            </a:r>
            <a:endParaRPr lang="ru-RU" sz="4400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64291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Как находятся площадь </a:t>
            </a:r>
            <a:br>
              <a:rPr lang="ru-RU" dirty="0" smtClean="0"/>
            </a:br>
            <a:r>
              <a:rPr lang="ru-RU" dirty="0" smtClean="0"/>
              <a:t>данной фигуры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857364"/>
            <a:ext cx="5143536" cy="3829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 txBox="1">
            <a:spLocks noGrp="1"/>
          </p:cNvSpPr>
          <p:nvPr>
            <p:ph idx="1"/>
          </p:nvPr>
        </p:nvSpPr>
        <p:spPr>
          <a:xfrm>
            <a:off x="1435608" y="1447800"/>
            <a:ext cx="749808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cap="small" dirty="0"/>
              <a:t>S</a:t>
            </a:r>
            <a:r>
              <a:rPr lang="ru-RU" sz="4400" baseline="-25000" dirty="0"/>
              <a:t>∆</a:t>
            </a:r>
            <a:r>
              <a:rPr lang="en-US" sz="4400" cap="small" baseline="-25000" dirty="0" err="1"/>
              <a:t>abc</a:t>
            </a:r>
            <a:r>
              <a:rPr lang="ru-RU" sz="4400" cap="small" dirty="0"/>
              <a:t>= </a:t>
            </a:r>
            <a:r>
              <a:rPr lang="ru-RU" sz="4400" dirty="0"/>
              <a:t>½ АС </a:t>
            </a:r>
            <a:r>
              <a:rPr lang="ru-RU" sz="4400" dirty="0" err="1"/>
              <a:t>х</a:t>
            </a:r>
            <a:r>
              <a:rPr lang="ru-RU" sz="4400" dirty="0"/>
              <a:t> ВК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33</TotalTime>
  <Words>472</Words>
  <Application>Microsoft Office PowerPoint</Application>
  <PresentationFormat>Экран (4:3)</PresentationFormat>
  <Paragraphs>106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Солнцестояние</vt:lpstr>
      <vt:lpstr>Тема : «Площадь параллелограмма, треугольника и трапеции». </vt:lpstr>
      <vt:lpstr>№ 476 (а) </vt:lpstr>
      <vt:lpstr>№ 477. </vt:lpstr>
      <vt:lpstr>Как находятся площадь  данной фигуры </vt:lpstr>
      <vt:lpstr>Слайд 5</vt:lpstr>
      <vt:lpstr>Как находятся площадь  данной фигуры</vt:lpstr>
      <vt:lpstr>Слайд 7</vt:lpstr>
      <vt:lpstr>Как находятся площадь  данной фигуры</vt:lpstr>
      <vt:lpstr>Слайд 9</vt:lpstr>
      <vt:lpstr>Как находятся площадь  данной фигуры</vt:lpstr>
      <vt:lpstr>Слайд 11</vt:lpstr>
      <vt:lpstr>1 уровень Найдите площадь треугольника </vt:lpstr>
      <vt:lpstr>Решение: </vt:lpstr>
      <vt:lpstr>Найдите площадь трапеции </vt:lpstr>
      <vt:lpstr>Решение: </vt:lpstr>
      <vt:lpstr>Найдите вторую высоту в параллелограмме. </vt:lpstr>
      <vt:lpstr>Решение: </vt:lpstr>
      <vt:lpstr>2 уровень  </vt:lpstr>
      <vt:lpstr>Решение: </vt:lpstr>
      <vt:lpstr>Продолжить. </vt:lpstr>
      <vt:lpstr>Домашнее задание.</vt:lpstr>
      <vt:lpstr>Слайд 22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 «Площадь параллелограмма, треугольника и трапеции». </dc:title>
  <dc:creator>Людмила</dc:creator>
  <cp:lastModifiedBy>Людмила</cp:lastModifiedBy>
  <cp:revision>4</cp:revision>
  <dcterms:created xsi:type="dcterms:W3CDTF">2012-01-29T13:17:02Z</dcterms:created>
  <dcterms:modified xsi:type="dcterms:W3CDTF">2012-01-29T13:50:14Z</dcterms:modified>
</cp:coreProperties>
</file>