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67" r:id="rId2"/>
    <p:sldId id="280" r:id="rId3"/>
    <p:sldId id="268" r:id="rId4"/>
    <p:sldId id="258" r:id="rId5"/>
    <p:sldId id="260" r:id="rId6"/>
    <p:sldId id="282" r:id="rId7"/>
    <p:sldId id="283" r:id="rId8"/>
    <p:sldId id="259" r:id="rId9"/>
    <p:sldId id="261" r:id="rId10"/>
    <p:sldId id="262" r:id="rId11"/>
    <p:sldId id="270" r:id="rId12"/>
    <p:sldId id="284" r:id="rId13"/>
    <p:sldId id="271" r:id="rId14"/>
    <p:sldId id="287" r:id="rId15"/>
    <p:sldId id="272" r:id="rId16"/>
    <p:sldId id="286" r:id="rId17"/>
    <p:sldId id="273" r:id="rId18"/>
    <p:sldId id="26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66"/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59" autoAdjust="0"/>
    <p:restoredTop sz="86337" autoAdjust="0"/>
  </p:normalViewPr>
  <p:slideViewPr>
    <p:cSldViewPr>
      <p:cViewPr varScale="1">
        <p:scale>
          <a:sx n="87" d="100"/>
          <a:sy n="87" d="100"/>
        </p:scale>
        <p:origin x="-39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25FA2-905F-4848-96D8-A298FF31B86E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38717-B8D0-418A-8882-906F66A6C8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6588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EA87D06-C6C6-4AD4-BCE6-927D14A23AE0}" type="datetimeFigureOut">
              <a:rPr lang="ru-RU" smtClean="0"/>
              <a:pPr/>
              <a:t>25.05.2012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2032B46-1716-4644-83CA-B8061AF0BF9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pull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2088232"/>
          </a:xfrm>
        </p:spPr>
        <p:txBody>
          <a:bodyPr>
            <a:normAutofit/>
          </a:bodyPr>
          <a:lstStyle/>
          <a:p>
            <a:r>
              <a:rPr lang="ru-RU" dirty="0" smtClean="0"/>
              <a:t>ОТНОШЕНИЯ (КОНЦЕНТРАЦИЯ)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120232"/>
          </a:xfrm>
        </p:spPr>
        <p:txBody>
          <a:bodyPr>
            <a:normAutofit/>
          </a:bodyPr>
          <a:lstStyle/>
          <a:p>
            <a:endPara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КУРКОВИЧ  Л.Ф.</a:t>
            </a: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</a:t>
            </a: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МАОУ «Средняя школа №8»</a:t>
            </a:r>
          </a:p>
          <a:p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Когалым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H:\Documents and Settings\Aida\Рабочий стол\текстуры и фоны, клипарты\новеньки картинки\boy reading to class a ha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3608" y="3356992"/>
            <a:ext cx="2906803" cy="31397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331640" y="4509120"/>
            <a:ext cx="4176464" cy="936104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«проба»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драгоценных металлах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3214688" cy="27146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212976"/>
            <a:ext cx="3096344" cy="25009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3563888" y="1700808"/>
            <a:ext cx="46491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влажность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(в воздухе)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789040"/>
            <a:ext cx="44644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 </a:t>
            </a:r>
          </a:p>
          <a:p>
            <a:pPr algn="ctr"/>
            <a:endParaRPr lang="ru-RU" b="1" i="1" dirty="0" smtClean="0"/>
          </a:p>
          <a:p>
            <a:pPr algn="ctr"/>
            <a:endParaRPr lang="ru-RU" b="1" i="1" dirty="0" smtClean="0"/>
          </a:p>
          <a:p>
            <a:pPr algn="ctr"/>
            <a:endParaRPr lang="ru-RU" b="1" i="1" dirty="0" smtClean="0"/>
          </a:p>
          <a:p>
            <a:pPr algn="ctr"/>
            <a:endParaRPr lang="ru-RU" b="1" i="1" dirty="0" smtClean="0"/>
          </a:p>
          <a:p>
            <a:pPr algn="ctr"/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332656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«Концентрацию» можно заменить на: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>
          <a:xfrm>
            <a:off x="1259632" y="332656"/>
            <a:ext cx="6192688" cy="1080120"/>
          </a:xfrm>
          <a:prstGeom prst="cloudCallout">
            <a:avLst/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3" descr="черепахи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628800"/>
            <a:ext cx="6696744" cy="4248472"/>
          </a:xfr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2920" y="6286520"/>
            <a:ext cx="818388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42910" y="428604"/>
            <a:ext cx="79296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1.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В одну банку мама налила 480г воды и насыпала 120г сахара, в другую – 840г воды и 160г сахара. В какой банке вода слаще?</a:t>
            </a:r>
          </a:p>
          <a:p>
            <a:endParaRPr lang="ru-RU" sz="2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14348" y="1928802"/>
          <a:ext cx="7929621" cy="348250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08312"/>
                <a:gridCol w="1708312"/>
                <a:gridCol w="2012664"/>
                <a:gridCol w="2500333"/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Раствор 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n\n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Масса  общая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(г)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Масса чистого продукта (г)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Концентрация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0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50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00100" y="3429000"/>
            <a:ext cx="1215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450057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Второй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00298" y="3466860"/>
            <a:ext cx="16430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480 + 120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7422" y="4500570"/>
            <a:ext cx="1714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840 + 160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4876" y="3500438"/>
            <a:ext cx="10001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120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3438" y="4500570"/>
            <a:ext cx="10715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160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86644" y="3429000"/>
            <a:ext cx="42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3768" y="4429133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04664"/>
            <a:ext cx="7972452" cy="59544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857232"/>
            <a:ext cx="7643866" cy="600076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sz="34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4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700" u="sng" dirty="0" smtClean="0">
                <a:latin typeface="Times New Roman" pitchFamily="18" charset="0"/>
                <a:cs typeface="Times New Roman" pitchFamily="18" charset="0"/>
              </a:rPr>
              <a:t>Решение: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1. Какова масса раствора в первой банке?   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           480 + 120 = 600(г)</a:t>
            </a:r>
          </a:p>
          <a:p>
            <a:pPr lvl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2. Какова концентрация сахара в растворе первой банки? </a:t>
            </a:r>
          </a:p>
          <a:p>
            <a:pPr lvl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          120 : 600 = 0,2;  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0,2 = 20%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3. Какова масса раствора во второй  банке?  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         840 + 160 = 1000(г)</a:t>
            </a:r>
          </a:p>
          <a:p>
            <a:pPr lvl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4. Какова концентрация сахара в растворе  второй банки? </a:t>
            </a:r>
          </a:p>
          <a:p>
            <a:pPr lvl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         160 : 1000 = 0,16;  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0,16 = 16%</a:t>
            </a:r>
          </a:p>
          <a:p>
            <a:pPr lvl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5. В какой банке вода слаще? 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3700" b="1" dirty="0" smtClean="0">
                <a:latin typeface="Times New Roman" pitchFamily="18" charset="0"/>
                <a:cs typeface="Times New Roman" pitchFamily="18" charset="0"/>
              </a:rPr>
              <a:t>20% &gt; 16%</a:t>
            </a:r>
          </a:p>
          <a:p>
            <a:pPr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700" u="sng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в первой банке вода слаще.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1643042" y="428604"/>
            <a:ext cx="5643602" cy="928694"/>
          </a:xfrm>
          <a:prstGeom prst="cloudCallout">
            <a:avLst>
              <a:gd name="adj1" fmla="val -25316"/>
              <a:gd name="adj2" fmla="val 82310"/>
            </a:avLst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Задача 1. 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2920" y="6286520"/>
            <a:ext cx="818388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428604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 2.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Смешивают 200г 80% -го раствора соли  и 700г  20%-го раствора той же соли.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соли в полученном растворе?</a:t>
            </a:r>
            <a:endParaRPr lang="ru-RU" sz="2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85786" y="1928803"/>
          <a:ext cx="7858183" cy="389511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692922"/>
                <a:gridCol w="1692922"/>
                <a:gridCol w="1994532"/>
                <a:gridCol w="2477807"/>
              </a:tblGrid>
              <a:tr h="108262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Раствор 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n\n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Масса  общая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(г)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Масса чистого продукта (г)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Концентрация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522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29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29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00100" y="3214686"/>
            <a:ext cx="1215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400050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Второй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00298" y="3214686"/>
            <a:ext cx="16430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7422" y="4071942"/>
            <a:ext cx="17145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700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4876" y="3143249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3438" y="3929066"/>
            <a:ext cx="10715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768" y="3214686"/>
            <a:ext cx="13573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0,8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72330" y="3929067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0,2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5000637"/>
            <a:ext cx="1295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5" grpId="0"/>
      <p:bldP spid="16" grpId="0"/>
      <p:bldP spid="1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0"/>
            <a:ext cx="7858180" cy="1214422"/>
          </a:xfrm>
        </p:spPr>
        <p:txBody>
          <a:bodyPr>
            <a:normAutofit/>
          </a:bodyPr>
          <a:lstStyle/>
          <a:p>
            <a:pPr lvl="0" algn="ctr" fontAlgn="base">
              <a:spcAft>
                <a:spcPct val="0"/>
              </a:spcAft>
            </a:pPr>
            <a:endParaRPr lang="ru-RU" sz="4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28736"/>
            <a:ext cx="7715200" cy="5715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Решение: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1. Сколько г соли в первом растворе?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0,8 · 200 = 160(г)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2. Сколько г соли во втором растворе?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0,2 · 700 = 140(г)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Сколько г соли в полученном растворе?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160 + 140 = 300(г)</a:t>
            </a:r>
          </a:p>
          <a:p>
            <a:pPr>
              <a:buNone/>
            </a:pPr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300г.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1500166" y="428604"/>
            <a:ext cx="6429420" cy="1000132"/>
          </a:xfrm>
          <a:prstGeom prst="cloudCallout">
            <a:avLst/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Задача 2. 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02920" y="1785926"/>
            <a:ext cx="8183880" cy="425122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428604"/>
            <a:ext cx="81439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Задача 3.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Какой раствор получится при смешивании 200г  50% раствора соли и раствора, в котором  150г соли составляют 25%?</a:t>
            </a:r>
            <a:endParaRPr lang="ru-RU" sz="28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28595" y="1928802"/>
          <a:ext cx="8143933" cy="400052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55158"/>
                <a:gridCol w="1755158"/>
                <a:gridCol w="1917741"/>
                <a:gridCol w="2715876"/>
              </a:tblGrid>
              <a:tr h="134253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Раствор </a:t>
                      </a: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n\n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Масса  общая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(г)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Масса чистого продукта (г)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Концентрация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997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9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9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2910" y="342900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4357695"/>
            <a:ext cx="158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521495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Всего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1736" y="3500438"/>
            <a:ext cx="10001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86578" y="3429000"/>
            <a:ext cx="107157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0,5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86050" y="4286256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3438" y="335756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00562" y="4357694"/>
            <a:ext cx="9705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150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16" y="4357694"/>
            <a:ext cx="77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57488" y="5143512"/>
            <a:ext cx="629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00562" y="5143512"/>
            <a:ext cx="974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29454" y="5143512"/>
            <a:ext cx="629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0"/>
            <a:ext cx="8286808" cy="1142984"/>
          </a:xfrm>
        </p:spPr>
        <p:txBody>
          <a:bodyPr>
            <a:noAutofit/>
          </a:bodyPr>
          <a:lstStyle/>
          <a:p>
            <a:pPr algn="ctr"/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2920" y="2285992"/>
            <a:ext cx="8183880" cy="2432312"/>
          </a:xfrm>
        </p:spPr>
        <p:txBody>
          <a:bodyPr>
            <a:normAutofit/>
          </a:bodyPr>
          <a:lstStyle/>
          <a:p>
            <a:endParaRPr lang="ru-RU" sz="2800" b="1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285861"/>
            <a:ext cx="8174712" cy="5436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Решение: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 Каково количество соли  в первом растворе?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 0,5 · 200 = 100(г)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Какова масса второго раствора?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150 : 0,25 = 600(г)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3. Какова масса соли в двух растворах?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100 + 150 = 250(г)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4. Какова масса  нового раствора?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 200 + 600 = 800(г)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5.  Какова концентрация соли в новом растворе?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250:800=0,3125;  0,3125 = 31,25%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u="sng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31,25%.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928662" y="428604"/>
            <a:ext cx="6429420" cy="928694"/>
          </a:xfrm>
          <a:prstGeom prst="cloudCallout">
            <a:avLst/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Задача 3. 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Выноска-облако 6"/>
          <p:cNvSpPr/>
          <p:nvPr/>
        </p:nvSpPr>
        <p:spPr>
          <a:xfrm rot="10800000" flipV="1">
            <a:off x="2051720" y="548681"/>
            <a:ext cx="5184576" cy="1080119"/>
          </a:xfrm>
          <a:prstGeom prst="cloudCallout">
            <a:avLst>
              <a:gd name="adj1" fmla="val 17323"/>
              <a:gd name="adj2" fmla="val 100484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85786" y="367286"/>
            <a:ext cx="785818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2714620"/>
            <a:ext cx="8286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91680" y="2132856"/>
            <a:ext cx="489654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576" lvl="0">
              <a:buClr>
                <a:srgbClr val="F07F09"/>
              </a:buClr>
              <a:buSzPct val="80000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Сегодня я  узнал….</a:t>
            </a:r>
          </a:p>
          <a:p>
            <a:pPr marR="36576" lvl="0">
              <a:buClr>
                <a:srgbClr val="F07F09"/>
              </a:buClr>
              <a:buSzPct val="80000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меня получилось…</a:t>
            </a:r>
          </a:p>
          <a:p>
            <a:pPr marR="36576" lvl="0">
              <a:buClr>
                <a:srgbClr val="F07F09"/>
              </a:buClr>
              <a:buSzPct val="80000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Было трудно….</a:t>
            </a:r>
          </a:p>
          <a:p>
            <a:pPr marR="36576" lvl="0">
              <a:buClr>
                <a:srgbClr val="F07F09"/>
              </a:buClr>
              <a:buSzPct val="80000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Было интересно….</a:t>
            </a:r>
          </a:p>
          <a:p>
            <a:pPr marR="36576" lvl="0">
              <a:buClr>
                <a:srgbClr val="F07F09"/>
              </a:buClr>
              <a:buSzPct val="80000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Теперь я умею…</a:t>
            </a:r>
          </a:p>
        </p:txBody>
      </p:sp>
      <p:pic>
        <p:nvPicPr>
          <p:cNvPr id="1026" name="Picture 2" descr="E:\Лариса\картинки\картинки\Анимационные картинки для презентаций. Часть 2\Школа\987a952c6565c030ea8aa84ec1e352a8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924944"/>
            <a:ext cx="2943037" cy="234710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Выноска-облако 7"/>
          <p:cNvSpPr/>
          <p:nvPr/>
        </p:nvSpPr>
        <p:spPr>
          <a:xfrm>
            <a:off x="2123728" y="404664"/>
            <a:ext cx="6768752" cy="1296144"/>
          </a:xfrm>
          <a:prstGeom prst="cloudCallout">
            <a:avLst>
              <a:gd name="adj1" fmla="val -51338"/>
              <a:gd name="adj2" fmla="val 72362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 урока. 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algn="ctr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699792" y="1916832"/>
            <a:ext cx="5760640" cy="3024336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№754, 755, </a:t>
            </a:r>
            <a:endParaRPr lang="en-US" dirty="0" smtClean="0"/>
          </a:p>
          <a:p>
            <a:pPr lvl="0"/>
            <a:r>
              <a:rPr lang="ru-RU" dirty="0" smtClean="0"/>
              <a:t>решить задачу №4,</a:t>
            </a:r>
          </a:p>
          <a:p>
            <a:pPr lvl="0"/>
            <a:r>
              <a:rPr lang="ru-RU" dirty="0" smtClean="0"/>
              <a:t>подготовить библиографическую справку о Магницком Л.Ф.</a:t>
            </a:r>
          </a:p>
          <a:p>
            <a:endParaRPr lang="ru-RU" dirty="0"/>
          </a:p>
        </p:txBody>
      </p:sp>
      <p:pic>
        <p:nvPicPr>
          <p:cNvPr id="2050" name="Picture 2" descr="E:\Лариса\картинки\картинки\Анимационные картинки для презентаций. Часть 2\Школа\knigi-16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449528"/>
            <a:ext cx="1669157" cy="2014500"/>
          </a:xfrm>
          <a:prstGeom prst="rect">
            <a:avLst/>
          </a:prstGeom>
          <a:noFill/>
        </p:spPr>
      </p:pic>
      <p:pic>
        <p:nvPicPr>
          <p:cNvPr id="7" name="Picture 5" descr="dd36efffaaed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548680"/>
            <a:ext cx="201453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2267744" y="357166"/>
            <a:ext cx="5400600" cy="857256"/>
          </a:xfrm>
          <a:prstGeom prst="cloudCallout">
            <a:avLst>
              <a:gd name="adj1" fmla="val -56208"/>
              <a:gd name="adj2" fmla="val 79658"/>
            </a:avLst>
          </a:prstGeom>
          <a:solidFill>
            <a:srgbClr val="FFFFCC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9F293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Реши</a:t>
            </a: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9F293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устно</a:t>
            </a:r>
            <a:endParaRPr kumimoji="0" lang="ru-RU" sz="3600" b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502920" y="6857998"/>
            <a:ext cx="818388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26818" y="1214422"/>
            <a:ext cx="6359982" cy="495088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  Выразить десятичной дробью, а</a:t>
            </a:r>
          </a:p>
          <a:p>
            <a:pPr marL="514350" indent="-5143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потом  обыкновенной: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25%, 10%, 50%, 75%, 125%.</a:t>
            </a: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2)  Указать в виде процентов: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0,7;  0,04; 1,3.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3)  Найти 15%  от числа 60. 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4)  Из 25 семян  взошло 24 семени.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Найдите процент всхожести.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0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" name="Picture 5" descr="dd36efffaae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536" y="548680"/>
            <a:ext cx="201453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Выноска-облако 13"/>
          <p:cNvSpPr/>
          <p:nvPr/>
        </p:nvSpPr>
        <p:spPr>
          <a:xfrm>
            <a:off x="2143108" y="428604"/>
            <a:ext cx="6336704" cy="1071570"/>
          </a:xfrm>
          <a:prstGeom prst="cloudCallout">
            <a:avLst>
              <a:gd name="adj1" fmla="val -51119"/>
              <a:gd name="adj2" fmla="val 103535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620688"/>
            <a:ext cx="4896544" cy="792088"/>
          </a:xfrm>
        </p:spPr>
        <p:txBody>
          <a:bodyPr>
            <a:normAutofit fontScale="90000"/>
          </a:bodyPr>
          <a:lstStyle/>
          <a:p>
            <a: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56312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b="1" i="1" kern="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dirty="0" smtClean="0">
              <a:latin typeface="Arial" pitchFamily="34" charset="0"/>
              <a:ea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               </a:t>
            </a:r>
            <a:endParaRPr lang="ru-RU" i="1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i="1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</a:t>
            </a:r>
          </a:p>
          <a:p>
            <a:pPr lvl="0">
              <a:buNone/>
            </a:pPr>
            <a:r>
              <a:rPr lang="ru-RU" sz="28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</a:p>
          <a:p>
            <a:pPr lvl="0">
              <a:buNone/>
            </a:pPr>
            <a:r>
              <a:rPr lang="ru-RU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2">
                <a:lumMod val="10000"/>
                <a:tint val="45000"/>
                <a:satMod val="400000"/>
              </a:schemeClr>
            </a:duotone>
            <a:lum bright="-10000" contrast="10000"/>
          </a:blip>
          <a:srcRect/>
          <a:stretch>
            <a:fillRect/>
          </a:stretch>
        </p:blipFill>
        <p:spPr bwMode="auto">
          <a:xfrm>
            <a:off x="2571736" y="2071678"/>
            <a:ext cx="5400600" cy="785818"/>
          </a:xfrm>
          <a:prstGeom prst="rect">
            <a:avLst/>
          </a:prstGeom>
          <a:noFill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2">
                <a:lumMod val="10000"/>
                <a:tint val="45000"/>
                <a:satMod val="400000"/>
              </a:schemeClr>
            </a:duotone>
            <a:lum bright="-10000" contrast="-10000"/>
          </a:blip>
          <a:srcRect/>
          <a:stretch>
            <a:fillRect/>
          </a:stretch>
        </p:blipFill>
        <p:spPr bwMode="auto">
          <a:xfrm>
            <a:off x="2643174" y="3429000"/>
            <a:ext cx="4824536" cy="792088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" name="Picture 5" descr="dd36efffaaed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5536" y="1124744"/>
            <a:ext cx="201453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2771800" y="0"/>
            <a:ext cx="53285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Известные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отношения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    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6429396"/>
            <a:ext cx="97975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http://aida.ucoz.ru</a:t>
            </a:r>
            <a:endParaRPr lang="ru-RU" sz="8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33266" y="-12700"/>
            <a:ext cx="357158" cy="6870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611560" y="857233"/>
            <a:ext cx="777686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большом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энциклопедическом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словаре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концентрация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новолат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concentratio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сосредоточение, скапливание, собирание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кого-либо, чего-либо в к.-л. месте».   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Концентрация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химии- величина,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выражающая относительное количество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данного компонента (независимой составной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части) в  физико-химической системе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(смеси,  растворе, сплаве).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 в математике?</a:t>
            </a:r>
            <a:endParaRPr lang="ru-RU" dirty="0"/>
          </a:p>
        </p:txBody>
      </p:sp>
      <p:sp>
        <p:nvSpPr>
          <p:cNvPr id="13" name="Выноска-облако 12"/>
          <p:cNvSpPr/>
          <p:nvPr/>
        </p:nvSpPr>
        <p:spPr>
          <a:xfrm>
            <a:off x="2123728" y="357166"/>
            <a:ext cx="6020172" cy="983602"/>
          </a:xfrm>
          <a:prstGeom prst="cloudCallout">
            <a:avLst>
              <a:gd name="adj1" fmla="val -65573"/>
              <a:gd name="adj2" fmla="val 29086"/>
            </a:avLst>
          </a:prstGeom>
          <a:solidFill>
            <a:srgbClr val="FFFFCC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Концентрация…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404664"/>
            <a:ext cx="7675786" cy="1080120"/>
          </a:xfrm>
        </p:spPr>
        <p:txBody>
          <a:bodyPr>
            <a:normAutofit fontScale="90000"/>
          </a:bodyPr>
          <a:lstStyle/>
          <a:p>
            <a:r>
              <a:rPr lang="ru-RU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Нальем в стакан 150г воды и   растворим в</a:t>
            </a:r>
            <a:b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ей 50г сахара. </a:t>
            </a:r>
            <a:r>
              <a:rPr lang="en-US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Какой станет масса раствора?</a:t>
            </a:r>
            <a:endParaRPr lang="ru-RU" sz="31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</a:t>
            </a:r>
            <a:endParaRPr lang="en-US" dirty="0" smtClean="0"/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50+150=200(г) – масса общая.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2214554"/>
            <a:ext cx="2500330" cy="9144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3143248"/>
            <a:ext cx="2500330" cy="642942"/>
          </a:xfrm>
          <a:prstGeom prst="rect">
            <a:avLst/>
          </a:prstGeom>
          <a:solidFill>
            <a:schemeClr val="accent3">
              <a:lumMod val="20000"/>
              <a:lumOff val="80000"/>
              <a:alpha val="33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400" dirty="0" smtClean="0">
              <a:solidFill>
                <a:schemeClr val="tx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Сахар   50г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3786190"/>
            <a:ext cx="2500330" cy="1200152"/>
          </a:xfrm>
          <a:prstGeom prst="rect">
            <a:avLst/>
          </a:prstGeom>
          <a:solidFill>
            <a:schemeClr val="accent3">
              <a:lumMod val="40000"/>
              <a:lumOff val="60000"/>
              <a:alpha val="59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Вода  150г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214942" y="2214554"/>
            <a:ext cx="2500330" cy="91440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220072" y="3140968"/>
            <a:ext cx="2500330" cy="1800200"/>
          </a:xfrm>
          <a:prstGeom prst="rect">
            <a:avLst/>
          </a:prstGeom>
          <a:solidFill>
            <a:schemeClr val="accent3">
              <a:lumMod val="40000"/>
              <a:lumOff val="60000"/>
              <a:alpha val="49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Раствор  ?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Выноска-облако 9"/>
          <p:cNvSpPr/>
          <p:nvPr/>
        </p:nvSpPr>
        <p:spPr>
          <a:xfrm>
            <a:off x="683568" y="404664"/>
            <a:ext cx="8064896" cy="1368152"/>
          </a:xfrm>
          <a:prstGeom prst="cloudCallout">
            <a:avLst>
              <a:gd name="adj1" fmla="val 2716"/>
              <a:gd name="adj2" fmla="val 97694"/>
            </a:avLst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9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Найдите процентное содержание сахара в растворе. </a:t>
            </a:r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89138"/>
            <a:ext cx="7345363" cy="44640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 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5656" y="2348880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50 : 200 =1 : 4 = 0,25;        0,25=25% 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043608" y="3140968"/>
            <a:ext cx="74888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25%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процентное содержание сахара в данном растворе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971600" y="4437113"/>
            <a:ext cx="73448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Число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0,25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называют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концентрацией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сахара в растворе.</a:t>
            </a:r>
            <a:endParaRPr lang="ru-RU" sz="28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525344"/>
            <a:ext cx="8461568" cy="720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Выноска-облако 3"/>
          <p:cNvSpPr/>
          <p:nvPr/>
        </p:nvSpPr>
        <p:spPr>
          <a:xfrm>
            <a:off x="755576" y="404664"/>
            <a:ext cx="7776864" cy="1512168"/>
          </a:xfrm>
          <a:prstGeom prst="cloudCallout">
            <a:avLst>
              <a:gd name="adj1" fmla="val -1236"/>
              <a:gd name="adj2" fmla="val 76155"/>
            </a:avLst>
          </a:prstGeom>
          <a:solidFill>
            <a:srgbClr val="FF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C0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051720" y="620688"/>
            <a:ext cx="5168404" cy="1008112"/>
          </a:xfrm>
          <a:prstGeom prst="rect">
            <a:avLst/>
          </a:prstGeom>
          <a:noFill/>
        </p:spPr>
      </p:pic>
      <p:sp>
        <p:nvSpPr>
          <p:cNvPr id="6" name="Горизонтальный свиток 5"/>
          <p:cNvSpPr/>
          <p:nvPr/>
        </p:nvSpPr>
        <p:spPr>
          <a:xfrm>
            <a:off x="3419872" y="2132856"/>
            <a:ext cx="2736304" cy="1800200"/>
          </a:xfrm>
          <a:prstGeom prst="horizontalScroll">
            <a:avLst/>
          </a:prstGeom>
          <a:solidFill>
            <a:schemeClr val="accent6">
              <a:lumMod val="75000"/>
              <a:alpha val="17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Picture 3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2">
                <a:lumMod val="10000"/>
                <a:tint val="45000"/>
                <a:satMod val="400000"/>
              </a:schemeClr>
            </a:duotone>
            <a:lum bright="-10000"/>
          </a:blip>
          <a:srcRect/>
          <a:stretch>
            <a:fillRect/>
          </a:stretch>
        </p:blipFill>
        <p:spPr bwMode="auto">
          <a:xfrm>
            <a:off x="3707904" y="2420888"/>
            <a:ext cx="2160240" cy="1198047"/>
          </a:xfrm>
          <a:prstGeom prst="rect">
            <a:avLst/>
          </a:prstGeom>
          <a:noFill/>
        </p:spPr>
      </p:pic>
      <p:sp>
        <p:nvSpPr>
          <p:cNvPr id="8" name="Стрелка вниз 7"/>
          <p:cNvSpPr/>
          <p:nvPr/>
        </p:nvSpPr>
        <p:spPr>
          <a:xfrm rot="2934377">
            <a:off x="2688478" y="3536216"/>
            <a:ext cx="144705" cy="1373442"/>
          </a:xfrm>
          <a:prstGeom prst="downArrow">
            <a:avLst/>
          </a:prstGeom>
          <a:solidFill>
            <a:schemeClr val="accent1">
              <a:lumMod val="50000"/>
              <a:alpha val="43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9311728">
            <a:off x="6611173" y="3624222"/>
            <a:ext cx="145574" cy="1290657"/>
          </a:xfrm>
          <a:prstGeom prst="downArrow">
            <a:avLst/>
          </a:prstGeom>
          <a:solidFill>
            <a:schemeClr val="accent6">
              <a:lumMod val="75000"/>
              <a:alpha val="6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2">
                <a:lumMod val="1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55576" y="4797152"/>
            <a:ext cx="3162300" cy="581025"/>
          </a:xfrm>
          <a:prstGeom prst="rect">
            <a:avLst/>
          </a:prstGeom>
          <a:noFill/>
        </p:spPr>
      </p:pic>
      <p:pic>
        <p:nvPicPr>
          <p:cNvPr id="11" name="Picture 28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bg2">
                <a:lumMod val="1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96136" y="4437112"/>
            <a:ext cx="2552700" cy="1019175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518792" y="357166"/>
            <a:ext cx="5184576" cy="1023987"/>
          </a:xfrm>
          <a:prstGeom prst="cloudCallout">
            <a:avLst>
              <a:gd name="adj1" fmla="val -61124"/>
              <a:gd name="adj2" fmla="val 78883"/>
            </a:avLst>
          </a:prstGeom>
          <a:solidFill>
            <a:srgbClr val="FFFFCC"/>
          </a:solidFill>
          <a:ln w="9525">
            <a:solidFill>
              <a:sysClr val="windowText" lastClr="000000"/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1" u="none" strike="noStrike" kern="0" cap="none" spc="0" normalizeH="0" baseline="0" noProof="0" dirty="0" smtClean="0">
                <a:ln>
                  <a:noFill/>
                </a:ln>
                <a:solidFill>
                  <a:srgbClr val="9F293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Реши</a:t>
            </a: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9F293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устно</a:t>
            </a:r>
            <a:endParaRPr kumimoji="0" lang="ru-RU" sz="3600" b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2920" y="6525344"/>
            <a:ext cx="8183880" cy="72008"/>
          </a:xfrm>
        </p:spPr>
        <p:txBody>
          <a:bodyPr>
            <a:normAutofit fontScale="90000"/>
          </a:bodyPr>
          <a:lstStyle/>
          <a:p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1268760"/>
            <a:ext cx="6491064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  В 500г раствора содержится 100г  соли. Найдите концентрацию соли в данном растворе. Процентное содержание соли в растворе?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2) </a:t>
            </a:r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200г раствора содержит 80% соли.  Найдите массу соли в этом растворе.</a:t>
            </a:r>
          </a:p>
          <a:p>
            <a:pPr lvl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Какова масса раствора, в котором 150г сахара составляют 25%.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5" name="Picture 5" descr="dd36efffaae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548680"/>
            <a:ext cx="2014538" cy="328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/>
          <p:cNvPicPr>
            <a:picLocks noGrp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3357563" cy="21431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3923928" y="1124745"/>
            <a:ext cx="47525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«жирность»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(масло, молоко)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060848"/>
            <a:ext cx="2428892" cy="3429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4211960" y="3212976"/>
            <a:ext cx="223224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                 «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крепость»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(уксус)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356992"/>
            <a:ext cx="2357454" cy="292895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Прямоугольник 10"/>
          <p:cNvSpPr/>
          <p:nvPr/>
        </p:nvSpPr>
        <p:spPr>
          <a:xfrm>
            <a:off x="3491880" y="2924944"/>
            <a:ext cx="2520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15816" y="5013176"/>
            <a:ext cx="5616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«соленость»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(морская вода, маринад) 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576" y="332656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«Концентрацию» можно заменить на: 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1043</TotalTime>
  <Words>791</Words>
  <Application>Microsoft Office PowerPoint</Application>
  <PresentationFormat>Экран (4:3)</PresentationFormat>
  <Paragraphs>217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Аспект</vt:lpstr>
      <vt:lpstr>ОТНОШЕНИЯ (КОНЦЕНТРАЦИЯ)</vt:lpstr>
      <vt:lpstr>Слайд 2</vt:lpstr>
      <vt:lpstr> </vt:lpstr>
      <vt:lpstr>                                </vt:lpstr>
      <vt:lpstr>     Нальем в стакан 150г воды и   растворим в ней 50г сахара.  Какой станет масса раствора?</vt:lpstr>
      <vt:lpstr>               </vt:lpstr>
      <vt:lpstr>Слайд 7</vt:lpstr>
      <vt:lpstr>Слайд 8</vt:lpstr>
      <vt:lpstr>Слайд 9</vt:lpstr>
      <vt:lpstr>                  «проба»  (в драгоценных металлах) </vt:lpstr>
      <vt:lpstr>                       Физминутка</vt:lpstr>
      <vt:lpstr>Слайд 12</vt:lpstr>
      <vt:lpstr>    </vt:lpstr>
      <vt:lpstr>Слайд 14</vt:lpstr>
      <vt:lpstr>Слайд 15</vt:lpstr>
      <vt:lpstr> </vt:lpstr>
      <vt:lpstr>     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на концентрацию, смеси, сплавы.</dc:title>
  <dc:creator>Виктор</dc:creator>
  <dc:description>http://aida.ucoz.ru</dc:description>
  <cp:lastModifiedBy>Tata</cp:lastModifiedBy>
  <cp:revision>139</cp:revision>
  <dcterms:created xsi:type="dcterms:W3CDTF">2011-11-15T17:10:47Z</dcterms:created>
  <dcterms:modified xsi:type="dcterms:W3CDTF">2012-05-25T16:55:29Z</dcterms:modified>
</cp:coreProperties>
</file>