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1"/>
  </p:sldMasterIdLst>
  <p:sldIdLst>
    <p:sldId id="258" r:id="rId2"/>
    <p:sldId id="277" r:id="rId3"/>
    <p:sldId id="256" r:id="rId4"/>
    <p:sldId id="262" r:id="rId5"/>
    <p:sldId id="278" r:id="rId6"/>
    <p:sldId id="279" r:id="rId7"/>
    <p:sldId id="276" r:id="rId8"/>
    <p:sldId id="280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SimSun" pitchFamily="2" charset="-122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SimSun" pitchFamily="2" charset="-122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SimSun" pitchFamily="2" charset="-122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SimSun" pitchFamily="2" charset="-122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SimSun" pitchFamily="2" charset="-122"/>
        <a:cs typeface="Times New Roman" pitchFamily="18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SimSun" pitchFamily="2" charset="-122"/>
        <a:cs typeface="Times New Roman" pitchFamily="18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SimSun" pitchFamily="2" charset="-122"/>
        <a:cs typeface="Times New Roman" pitchFamily="18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SimSun" pitchFamily="2" charset="-122"/>
        <a:cs typeface="Times New Roman" pitchFamily="18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SimSun" pitchFamily="2" charset="-122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0000"/>
    <a:srgbClr val="FFCC00"/>
    <a:srgbClr val="9933FF"/>
    <a:srgbClr val="CC99FF"/>
    <a:srgbClr val="FF2929"/>
    <a:srgbClr val="663300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995" autoAdjust="0"/>
  </p:normalViewPr>
  <p:slideViewPr>
    <p:cSldViewPr>
      <p:cViewPr varScale="1">
        <p:scale>
          <a:sx n="98" d="100"/>
          <a:sy n="98" d="100"/>
        </p:scale>
        <p:origin x="-3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87EDC-B8B5-4E02-86CB-52E98E379E69}" type="datetimeFigureOut">
              <a:rPr lang="ru-RU"/>
              <a:pPr>
                <a:defRPr/>
              </a:pPr>
              <a:t>21.05.2012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05130B7-0970-49DF-B390-127844637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0C9D2-1DE0-49FA-80FB-2CE294610EA9}" type="datetimeFigureOut">
              <a:rPr lang="ru-RU"/>
              <a:pPr>
                <a:defRPr/>
              </a:pPr>
              <a:t>21.05.2012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3BF90-B35E-4BB4-93CB-BC63B2B28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C50A5-B490-45B7-BC21-31378A5FCBE7}" type="datetimeFigureOut">
              <a:rPr lang="ru-RU"/>
              <a:pPr>
                <a:defRPr/>
              </a:pPr>
              <a:t>21.05.2012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76CCE-BE4A-4113-96D5-DDDC6403D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3FEF1-221B-4949-9026-F8EA11A8C770}" type="datetimeFigureOut">
              <a:rPr lang="ru-RU"/>
              <a:pPr>
                <a:defRPr/>
              </a:pPr>
              <a:t>21.05.2012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D4E7D-1919-4B26-8E44-C1F037DC1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67B16-6894-4394-92A0-F156265B261D}" type="datetimeFigureOut">
              <a:rPr lang="ru-RU"/>
              <a:pPr>
                <a:defRPr/>
              </a:pPr>
              <a:t>21.05.2012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C4C4F-D0AA-4F30-A4D6-B3F9DDF59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66B86-7DF0-42E4-822A-177F4740236A}" type="datetimeFigureOut">
              <a:rPr lang="ru-RU"/>
              <a:pPr>
                <a:defRPr/>
              </a:pPr>
              <a:t>21.05.2012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893B7-AA1A-4F39-AD14-61F4B5E85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859C3-4B56-49CD-A0A2-D848D1390E49}" type="datetimeFigureOut">
              <a:rPr lang="ru-RU"/>
              <a:pPr>
                <a:defRPr/>
              </a:pPr>
              <a:t>21.05.2012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C9941-CFF4-47BF-A9ED-D545D5068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6CCF2-401B-45CB-A1D4-3135493EAFE2}" type="datetimeFigureOut">
              <a:rPr lang="ru-RU"/>
              <a:pPr>
                <a:defRPr/>
              </a:pPr>
              <a:t>21.05.2012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D0AAB-D81C-4DC2-B17E-687D7642F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6C626-972C-4365-9212-31CCFC04FB04}" type="datetimeFigureOut">
              <a:rPr lang="ru-RU"/>
              <a:pPr>
                <a:defRPr/>
              </a:pPr>
              <a:t>21.05.2012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80FF8-9946-40EA-A51D-D5F5D9EA3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311FE-BEA2-440A-99E3-CEA51C04AF26}" type="datetimeFigureOut">
              <a:rPr lang="ru-RU"/>
              <a:pPr>
                <a:defRPr/>
              </a:pPr>
              <a:t>21.05.2012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87010-302B-44C4-AEF9-97A627FB0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B8C9E-E21F-4F60-987A-2E64807B3B60}" type="datetimeFigureOut">
              <a:rPr lang="ru-RU"/>
              <a:pPr>
                <a:defRPr/>
              </a:pPr>
              <a:t>21.05.2012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85F12-E0E3-44C1-8666-34CCF4AC0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DD0CBD1-4D3F-478F-B13D-21730205619C}" type="datetimeFigureOut">
              <a:rPr lang="ru-RU"/>
              <a:pPr>
                <a:defRPr/>
              </a:pPr>
              <a:t>21.05.2012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5867ED58-2709-46CD-ACB8-6FD4931E2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0" r:id="rId2"/>
    <p:sldLayoutId id="2147483988" r:id="rId3"/>
    <p:sldLayoutId id="2147483981" r:id="rId4"/>
    <p:sldLayoutId id="2147483982" r:id="rId5"/>
    <p:sldLayoutId id="2147483983" r:id="rId6"/>
    <p:sldLayoutId id="2147483984" r:id="rId7"/>
    <p:sldLayoutId id="2147483989" r:id="rId8"/>
    <p:sldLayoutId id="2147483990" r:id="rId9"/>
    <p:sldLayoutId id="2147483985" r:id="rId10"/>
    <p:sldLayoutId id="2147483986" r:id="rId11"/>
  </p:sldLayoutIdLst>
  <p:transition spd="med">
    <p:strips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BCCEBD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8CDD7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8CDD7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1563" y="214313"/>
            <a:ext cx="7681912" cy="12144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Департамент образования города Москвы</a:t>
            </a:r>
            <a:r>
              <a:rPr sz="20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sz="20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Восточное окружное управление образования</a:t>
            </a:r>
            <a:r>
              <a:rPr sz="20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20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0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СРЕДНЯЯ  ОБЩЕОБРАЗОВАТЕЛЬНАЯ  ШКОЛА  №400</a:t>
            </a:r>
            <a:r>
              <a:rPr sz="20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20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шоссе Энтузиастов, 100а       тел. 307-40-20      </a:t>
            </a:r>
            <a:r>
              <a:rPr sz="20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0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sz="20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0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sz="2000" b="1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sch</a:t>
            </a:r>
            <a:r>
              <a:rPr lang="ru-RU" sz="20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400</a:t>
            </a:r>
            <a:r>
              <a:rPr sz="20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@mail</a:t>
            </a:r>
            <a:r>
              <a:rPr lang="ru-RU" sz="20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sz="2000" b="1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20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email">
            <a:lum bright="-8000" contrast="-8000"/>
          </a:blip>
          <a:srcRect/>
          <a:stretch>
            <a:fillRect/>
          </a:stretch>
        </p:blipFill>
        <p:spPr bwMode="auto">
          <a:xfrm>
            <a:off x="1714500" y="3214688"/>
            <a:ext cx="5929313" cy="2849562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2268538" y="6165850"/>
            <a:ext cx="5040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solidFill>
                  <a:srgbClr val="45472B"/>
                </a:solidFill>
                <a:latin typeface="Arial" charset="0"/>
              </a:rPr>
              <a:t>Автор: Е.В. Павлихина, учитель математики</a:t>
            </a:r>
          </a:p>
        </p:txBody>
      </p:sp>
      <p:pic>
        <p:nvPicPr>
          <p:cNvPr id="4101" name="Picture 0" descr="эмблем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5" y="500063"/>
            <a:ext cx="563563" cy="533400"/>
          </a:xfrm>
          <a:prstGeom prst="rect">
            <a:avLst/>
          </a:prstGeom>
          <a:noFill/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642938" y="3930650"/>
            <a:ext cx="8501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685800" algn="l"/>
              </a:tabLst>
            </a:pPr>
            <a:endParaRPr lang="ru-RU" altLang="zh-CN" sz="2400" b="1">
              <a:solidFill>
                <a:srgbClr val="FFFF00"/>
              </a:solidFill>
            </a:endParaRPr>
          </a:p>
        </p:txBody>
      </p:sp>
      <p:sp>
        <p:nvSpPr>
          <p:cNvPr id="7171" name="Заголовок 6"/>
          <p:cNvSpPr>
            <a:spLocks noGrp="1"/>
          </p:cNvSpPr>
          <p:nvPr>
            <p:ph type="title"/>
          </p:nvPr>
        </p:nvSpPr>
        <p:spPr>
          <a:xfrm>
            <a:off x="755650" y="404813"/>
            <a:ext cx="7772400" cy="793750"/>
          </a:xfrm>
        </p:spPr>
        <p:txBody>
          <a:bodyPr/>
          <a:lstStyle/>
          <a:p>
            <a:pPr algn="ctr" eaLnBrk="1" hangingPunct="1"/>
            <a:r>
              <a:rPr lang="ru-RU" sz="2400" b="1" smtClean="0"/>
              <a:t>Распределение заданий экзаменационной работы по содержанию (ГИА-2012).</a:t>
            </a:r>
            <a:endParaRPr lang="ru-RU" sz="2400" smtClean="0"/>
          </a:p>
        </p:txBody>
      </p:sp>
      <p:pic>
        <p:nvPicPr>
          <p:cNvPr id="7172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38" y="1428750"/>
            <a:ext cx="7000875" cy="2476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3" name="Picture 11"/>
          <p:cNvPicPr>
            <a:picLocks noChangeAspect="1" noChangeArrowheads="1"/>
          </p:cNvPicPr>
          <p:nvPr/>
        </p:nvPicPr>
        <p:blipFill>
          <a:blip r:embed="rId3"/>
          <a:srcRect l="8292" t="5263" r="3317" b="6316"/>
          <a:stretch>
            <a:fillRect/>
          </a:stretch>
        </p:blipFill>
        <p:spPr bwMode="auto">
          <a:xfrm>
            <a:off x="1285875" y="5143500"/>
            <a:ext cx="6858000" cy="1081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74" name="Rectangle 1"/>
          <p:cNvSpPr>
            <a:spLocks noChangeArrowheads="1"/>
          </p:cNvSpPr>
          <p:nvPr/>
        </p:nvSpPr>
        <p:spPr bwMode="auto">
          <a:xfrm>
            <a:off x="642938" y="3930650"/>
            <a:ext cx="8501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685800" algn="l"/>
              </a:tabLst>
            </a:pPr>
            <a:endParaRPr lang="ru-RU" altLang="zh-CN" sz="2400" b="1">
              <a:solidFill>
                <a:srgbClr val="FFFF00"/>
              </a:solidFill>
            </a:endParaRPr>
          </a:p>
        </p:txBody>
      </p:sp>
      <p:sp>
        <p:nvSpPr>
          <p:cNvPr id="7175" name="Заголовок 6"/>
          <p:cNvSpPr txBox="1">
            <a:spLocks/>
          </p:cNvSpPr>
          <p:nvPr/>
        </p:nvSpPr>
        <p:spPr bwMode="auto">
          <a:xfrm>
            <a:off x="1619250" y="4000500"/>
            <a:ext cx="6192838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b"/>
          <a:lstStyle/>
          <a:p>
            <a:pPr algn="ctr"/>
            <a:r>
              <a:rPr lang="ru-RU" sz="2400" b="1">
                <a:solidFill>
                  <a:schemeClr val="tx2"/>
                </a:solidFill>
                <a:latin typeface="Calibri" pitchFamily="34" charset="0"/>
              </a:rPr>
              <a:t>Кодификатор требований </a:t>
            </a:r>
          </a:p>
          <a:p>
            <a:pPr algn="ctr"/>
            <a:r>
              <a:rPr lang="ru-RU" sz="2400" b="1">
                <a:solidFill>
                  <a:schemeClr val="tx2"/>
                </a:solidFill>
                <a:latin typeface="Calibri" pitchFamily="34" charset="0"/>
              </a:rPr>
              <a:t>к уровню подготовки (ГИА-2012).</a:t>
            </a:r>
            <a:endParaRPr lang="ru-RU" sz="240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40"/>
          <p:cNvSpPr>
            <a:spLocks noChangeArrowheads="1" noChangeShapeType="1" noTextEdit="1"/>
          </p:cNvSpPr>
          <p:nvPr/>
        </p:nvSpPr>
        <p:spPr bwMode="auto">
          <a:xfrm>
            <a:off x="714375" y="1571625"/>
            <a:ext cx="7715250" cy="1357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6B704F"/>
                  </a:solidFill>
                  <a:round/>
                  <a:headEnd/>
                  <a:tailEnd/>
                </a:ln>
                <a:solidFill>
                  <a:srgbClr val="F0F1E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Impact"/>
              </a:rPr>
              <a:t>Тема урока:</a:t>
            </a:r>
          </a:p>
          <a:p>
            <a:pPr algn="ctr"/>
            <a:r>
              <a:rPr lang="ru-RU" sz="3600" b="1" kern="10">
                <a:ln w="12700">
                  <a:solidFill>
                    <a:srgbClr val="6B704F"/>
                  </a:solidFill>
                  <a:round/>
                  <a:headEnd/>
                  <a:tailEnd/>
                </a:ln>
                <a:solidFill>
                  <a:srgbClr val="F0F1E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Impact"/>
              </a:rPr>
              <a:t>«Подготовка к ГИА. </a:t>
            </a:r>
          </a:p>
          <a:p>
            <a:pPr algn="ctr"/>
            <a:r>
              <a:rPr lang="ru-RU" sz="3600" b="1" kern="10">
                <a:ln w="12700">
                  <a:solidFill>
                    <a:srgbClr val="6B704F"/>
                  </a:solidFill>
                  <a:round/>
                  <a:headEnd/>
                  <a:tailEnd/>
                </a:ln>
                <a:solidFill>
                  <a:srgbClr val="F0F1E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Impact"/>
              </a:rPr>
              <a:t>Последовательности и прогрессии».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50" y="3357563"/>
            <a:ext cx="8358188" cy="32004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 u="sng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+mn-ea"/>
                <a:cs typeface="+mn-cs"/>
              </a:rPr>
              <a:t>Цели урока:</a:t>
            </a:r>
          </a:p>
          <a:p>
            <a:pPr>
              <a:defRPr/>
            </a:pPr>
            <a:endParaRPr lang="ru-RU" sz="800" b="1" u="sng" dirty="0">
              <a:solidFill>
                <a:schemeClr val="bg2">
                  <a:lumMod val="25000"/>
                </a:schemeClr>
              </a:solidFill>
              <a:latin typeface="Arial" pitchFamily="34" charset="0"/>
              <a:ea typeface="+mn-ea"/>
              <a:cs typeface="+mn-cs"/>
            </a:endParaRPr>
          </a:p>
          <a:p>
            <a:pPr marL="357188" lvl="1" indent="-265113">
              <a:buFontTx/>
              <a:buBlip>
                <a:blip r:embed="rId2"/>
              </a:buBlip>
              <a:defRPr/>
            </a:pPr>
            <a:r>
              <a:rPr lang="ru-RU" sz="1800" dirty="0">
                <a:latin typeface="Arial" pitchFamily="34" charset="0"/>
                <a:ea typeface="+mn-ea"/>
                <a:cs typeface="+mn-cs"/>
              </a:rPr>
              <a:t>повторить основные теоретические сведения о последовательностях и прогрессиях;</a:t>
            </a:r>
          </a:p>
          <a:p>
            <a:pPr marL="357188" lvl="1" indent="-265113">
              <a:defRPr/>
            </a:pPr>
            <a:endParaRPr lang="ru-RU" sz="800" dirty="0">
              <a:latin typeface="Arial" pitchFamily="34" charset="0"/>
              <a:ea typeface="+mn-ea"/>
              <a:cs typeface="+mn-cs"/>
            </a:endParaRPr>
          </a:p>
          <a:p>
            <a:pPr marL="357188" lvl="1" indent="-265113">
              <a:buFontTx/>
              <a:buBlip>
                <a:blip r:embed="rId2"/>
              </a:buBlip>
              <a:defRPr/>
            </a:pPr>
            <a:r>
              <a:rPr lang="ru-RU" sz="1800" dirty="0">
                <a:latin typeface="Arial" pitchFamily="34" charset="0"/>
                <a:ea typeface="+mn-ea"/>
                <a:cs typeface="+mn-cs"/>
              </a:rPr>
              <a:t>рассмотреть нахождение членов последовательностей, заданных разными способами;</a:t>
            </a:r>
          </a:p>
          <a:p>
            <a:pPr marL="357188" lvl="1" indent="-265113">
              <a:defRPr/>
            </a:pPr>
            <a:endParaRPr lang="ru-RU" sz="800" dirty="0">
              <a:latin typeface="Arial" pitchFamily="34" charset="0"/>
              <a:ea typeface="+mn-ea"/>
              <a:cs typeface="+mn-cs"/>
            </a:endParaRPr>
          </a:p>
          <a:p>
            <a:pPr marL="357188" lvl="1" indent="-265113">
              <a:buFontTx/>
              <a:buBlip>
                <a:blip r:embed="rId2"/>
              </a:buBlip>
              <a:defRPr/>
            </a:pPr>
            <a:r>
              <a:rPr lang="ru-RU" sz="1800" dirty="0">
                <a:latin typeface="Arial" pitchFamily="34" charset="0"/>
                <a:ea typeface="+mn-ea"/>
                <a:cs typeface="+mn-cs"/>
              </a:rPr>
              <a:t>рассмотреть арифметические и геометрические прогрессии при различных способах задания;</a:t>
            </a:r>
          </a:p>
          <a:p>
            <a:pPr marL="357188" lvl="1" indent="-265113">
              <a:defRPr/>
            </a:pPr>
            <a:endParaRPr lang="ru-RU" sz="800" dirty="0">
              <a:latin typeface="Arial" pitchFamily="34" charset="0"/>
              <a:ea typeface="+mn-ea"/>
              <a:cs typeface="+mn-cs"/>
            </a:endParaRPr>
          </a:p>
          <a:p>
            <a:pPr marL="357188" lvl="1" indent="-265113">
              <a:buFontTx/>
              <a:buBlip>
                <a:blip r:embed="rId2"/>
              </a:buBlip>
              <a:defRPr/>
            </a:pPr>
            <a:r>
              <a:rPr lang="ru-RU" sz="1800" dirty="0">
                <a:latin typeface="Arial" pitchFamily="34" charset="0"/>
                <a:ea typeface="+mn-ea"/>
                <a:cs typeface="+mn-cs"/>
              </a:rPr>
              <a:t>рассмотреть задания с разной формой записи ответа;</a:t>
            </a:r>
          </a:p>
          <a:p>
            <a:pPr marL="357188" lvl="1" indent="-265113">
              <a:defRPr/>
            </a:pPr>
            <a:endParaRPr lang="ru-RU" sz="800" dirty="0">
              <a:latin typeface="Arial" pitchFamily="34" charset="0"/>
              <a:ea typeface="+mn-ea"/>
              <a:cs typeface="+mn-cs"/>
            </a:endParaRPr>
          </a:p>
          <a:p>
            <a:pPr marL="357188" lvl="1" indent="-265113">
              <a:buFontTx/>
              <a:buBlip>
                <a:blip r:embed="rId2"/>
              </a:buBlip>
              <a:defRPr/>
            </a:pPr>
            <a:r>
              <a:rPr lang="ru-RU" sz="1800" dirty="0" err="1">
                <a:latin typeface="Arial" pitchFamily="34" charset="0"/>
                <a:ea typeface="+mn-ea"/>
                <a:cs typeface="+mn-cs"/>
              </a:rPr>
              <a:t>прорешать</a:t>
            </a:r>
            <a:r>
              <a:rPr lang="ru-RU" sz="1800" dirty="0">
                <a:latin typeface="Arial" pitchFamily="34" charset="0"/>
                <a:ea typeface="+mn-ea"/>
                <a:cs typeface="+mn-cs"/>
              </a:rPr>
              <a:t>  прототипы открытого банка заданий ГИА по теме.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6013" y="260350"/>
            <a:ext cx="6192837" cy="996950"/>
          </a:xfrm>
          <a:prstGeom prst="rect">
            <a:avLst/>
          </a:prstGeom>
          <a:noFill/>
          <a:ln w="15875">
            <a:solidFill>
              <a:srgbClr val="00808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323850" y="228600"/>
            <a:ext cx="8605838" cy="1287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altLang="zh-CN" sz="1400" u="sng">
                <a:latin typeface="Tahoma" pitchFamily="34" charset="0"/>
                <a:cs typeface="Tahoma" pitchFamily="34" charset="0"/>
              </a:rPr>
              <a:t>Определение:</a:t>
            </a:r>
            <a:r>
              <a:rPr lang="ru-RU" altLang="zh-CN" sz="1400">
                <a:latin typeface="Tahoma" pitchFamily="34" charset="0"/>
                <a:cs typeface="Tahoma" pitchFamily="34" charset="0"/>
              </a:rPr>
              <a:t>  </a:t>
            </a:r>
          </a:p>
          <a:p>
            <a:pPr eaLnBrk="0" hangingPunct="0">
              <a:defRPr/>
            </a:pPr>
            <a:endParaRPr lang="ru-RU" altLang="zh-CN" sz="800">
              <a:latin typeface="Tahoma" pitchFamily="34" charset="0"/>
              <a:cs typeface="Tahoma" pitchFamily="34" charset="0"/>
            </a:endParaRPr>
          </a:p>
          <a:p>
            <a:pPr eaLnBrk="0" hangingPunct="0">
              <a:defRPr/>
            </a:pPr>
            <a:r>
              <a:rPr lang="ru-RU" altLang="zh-CN" sz="1400"/>
              <a:t>Если каждому натуральному числу </a:t>
            </a:r>
            <a:r>
              <a:rPr lang="en-US" altLang="zh-CN" sz="1400" b="1"/>
              <a:t>n</a:t>
            </a:r>
            <a:r>
              <a:rPr lang="ru-RU" altLang="zh-CN" sz="1400"/>
              <a:t> поставлено в соответствие по некоторому закону число </a:t>
            </a:r>
            <a:r>
              <a:rPr lang="en-US" altLang="zh-CN" sz="1400" b="1"/>
              <a:t>x</a:t>
            </a:r>
            <a:r>
              <a:rPr lang="ru-RU" altLang="zh-CN" sz="1400" b="1"/>
              <a:t> </a:t>
            </a:r>
            <a:r>
              <a:rPr lang="en-US" altLang="zh-CN" sz="1400" b="1" baseline="-30000"/>
              <a:t>n</a:t>
            </a:r>
            <a:r>
              <a:rPr lang="ru-RU" altLang="zh-CN" sz="1400"/>
              <a:t>, то говорят, что задана числовая последовательность </a:t>
            </a:r>
            <a:r>
              <a:rPr lang="en-US" altLang="zh-CN" sz="1400" b="1"/>
              <a:t>x</a:t>
            </a:r>
            <a:r>
              <a:rPr lang="ru-RU" altLang="zh-CN" sz="1400" b="1" baseline="-30000"/>
              <a:t>1</a:t>
            </a:r>
            <a:r>
              <a:rPr lang="ru-RU" altLang="zh-CN" sz="1400" b="1"/>
              <a:t>, </a:t>
            </a:r>
            <a:r>
              <a:rPr lang="en-US" altLang="zh-CN" sz="1400" b="1"/>
              <a:t>x</a:t>
            </a:r>
            <a:r>
              <a:rPr lang="ru-RU" altLang="zh-CN" sz="1400" b="1" baseline="-30000"/>
              <a:t>2 </a:t>
            </a:r>
            <a:r>
              <a:rPr lang="ru-RU" altLang="zh-CN" sz="1400" b="1"/>
              <a:t>, …, </a:t>
            </a:r>
            <a:r>
              <a:rPr lang="en-US" altLang="zh-CN" sz="1400" b="1"/>
              <a:t>x</a:t>
            </a:r>
            <a:r>
              <a:rPr lang="ru-RU" altLang="zh-CN" sz="1400" b="1"/>
              <a:t> </a:t>
            </a:r>
            <a:r>
              <a:rPr lang="en-US" altLang="zh-CN" sz="1400" b="1" baseline="-30000"/>
              <a:t>n</a:t>
            </a:r>
            <a:r>
              <a:rPr lang="ru-RU" altLang="zh-CN" sz="1400" b="1"/>
              <a:t>, …</a:t>
            </a:r>
          </a:p>
        </p:txBody>
      </p:sp>
      <p:graphicFrame>
        <p:nvGraphicFramePr>
          <p:cNvPr id="9248" name="Group 32"/>
          <p:cNvGraphicFramePr>
            <a:graphicFrameLocks noGrp="1"/>
          </p:cNvGraphicFramePr>
          <p:nvPr/>
        </p:nvGraphicFramePr>
        <p:xfrm>
          <a:off x="214313" y="1643063"/>
          <a:ext cx="8715375" cy="4795838"/>
        </p:xfrm>
        <a:graphic>
          <a:graphicData uri="http://schemas.openxmlformats.org/drawingml/2006/table">
            <a:tbl>
              <a:tblPr/>
              <a:tblGrid>
                <a:gridCol w="2124075"/>
                <a:gridCol w="3076575"/>
                <a:gridCol w="3514725"/>
              </a:tblGrid>
              <a:tr h="981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Способ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задания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последовательности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</a:rPr>
                        <a:t>Реккурентный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</a:rPr>
                        <a:t>Аналитический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90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Суть способа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1362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Способ нахождения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члена последовательности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1362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Примеры протопипов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открытого банка заданий ГИА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</a:tbl>
          </a:graphicData>
        </a:graphic>
      </p:graphicFrame>
      <p:pic>
        <p:nvPicPr>
          <p:cNvPr id="9241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5229225"/>
            <a:ext cx="2917825" cy="928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42" name="Picture 1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1863" y="5157788"/>
            <a:ext cx="2428875" cy="1214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43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4005263"/>
            <a:ext cx="2778125" cy="642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2781300"/>
            <a:ext cx="3119438" cy="477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45" name="Picture 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4525" y="3933825"/>
            <a:ext cx="2984500" cy="714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47" name="Picture 3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28875" y="2714625"/>
            <a:ext cx="2847975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Group 1025"/>
          <p:cNvGraphicFramePr>
            <a:graphicFrameLocks noGrp="1"/>
          </p:cNvGraphicFramePr>
          <p:nvPr/>
        </p:nvGraphicFramePr>
        <p:xfrm>
          <a:off x="214313" y="142875"/>
          <a:ext cx="8715375" cy="6500814"/>
        </p:xfrm>
        <a:graphic>
          <a:graphicData uri="http://schemas.openxmlformats.org/drawingml/2006/table">
            <a:tbl>
              <a:tblPr/>
              <a:tblGrid>
                <a:gridCol w="1981200"/>
                <a:gridCol w="3233737"/>
                <a:gridCol w="3500438"/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Название прогрессии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</a:rPr>
                        <a:t>Арифметическая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</a:rPr>
                        <a:t>Геометрическая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65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Определение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2274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Примеры протопипов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открытого банка заданий ГИА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2389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Примеры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заданий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ГИА</a:t>
                      </a: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413" y="2060575"/>
            <a:ext cx="2973387" cy="2143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75" y="785813"/>
            <a:ext cx="2714625" cy="1125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7400" y="2060575"/>
            <a:ext cx="2597150" cy="2143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5" name="Picture 3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11413" y="836613"/>
            <a:ext cx="2895600" cy="1057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7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19475" y="4365625"/>
            <a:ext cx="3643313" cy="223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53" name="Group 17"/>
          <p:cNvGraphicFramePr>
            <a:graphicFrameLocks noGrp="1"/>
          </p:cNvGraphicFramePr>
          <p:nvPr/>
        </p:nvGraphicFramePr>
        <p:xfrm>
          <a:off x="214313" y="285750"/>
          <a:ext cx="8678862" cy="5449253"/>
        </p:xfrm>
        <a:graphic>
          <a:graphicData uri="http://schemas.openxmlformats.org/drawingml/2006/table">
            <a:tbl>
              <a:tblPr/>
              <a:tblGrid>
                <a:gridCol w="1549400"/>
                <a:gridCol w="3600450"/>
                <a:gridCol w="3529012"/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прогрессии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</a:rPr>
                        <a:t>Арифметическая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</a:rPr>
                        <a:t>Геометрическая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Реккурентная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формула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145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Примеры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заданий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ГИА</a:t>
                      </a: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2571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Примеры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заданий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ГИА</a:t>
                      </a: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формулы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b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n=</a:t>
                      </a: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b</a:t>
                      </a:r>
                      <a:r>
                        <a:rPr kumimoji="0" lang="ru-RU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⋅q</a:t>
                      </a:r>
                      <a:r>
                        <a:rPr kumimoji="0" lang="ru-RU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n−1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выразите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b</a:t>
                      </a:r>
                      <a:r>
                        <a:rPr kumimoji="0" lang="ru-RU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0D0"/>
                    </a:solidFill>
                  </a:tcPr>
                </a:tc>
              </a:tr>
            </a:tbl>
          </a:graphicData>
        </a:graphic>
      </p:graphicFrame>
      <p:pic>
        <p:nvPicPr>
          <p:cNvPr id="1128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981075"/>
            <a:ext cx="2428875" cy="500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8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513" y="1052513"/>
            <a:ext cx="2500312" cy="500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9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1773238"/>
            <a:ext cx="2722563" cy="1285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9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1844675"/>
            <a:ext cx="3190875" cy="928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92" name="Picture 7" descr="http://sgtnd.narod.ru/education/rus/izfizma/image27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3" y="5857875"/>
            <a:ext cx="1905000" cy="733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24525" y="4365625"/>
            <a:ext cx="3000375" cy="1852613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1294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051050" y="3213100"/>
            <a:ext cx="3000375" cy="2370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642938" y="3929063"/>
            <a:ext cx="8501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685800" algn="l"/>
              </a:tabLst>
            </a:pPr>
            <a:endParaRPr lang="ru-RU" altLang="zh-CN" sz="2400" b="1">
              <a:solidFill>
                <a:srgbClr val="FFFF00"/>
              </a:solidFill>
            </a:endParaRPr>
          </a:p>
        </p:txBody>
      </p:sp>
      <p:sp>
        <p:nvSpPr>
          <p:cNvPr id="7" name="Заголовок 6"/>
          <p:cNvSpPr txBox="1">
            <a:spLocks/>
          </p:cNvSpPr>
          <p:nvPr/>
        </p:nvSpPr>
        <p:spPr>
          <a:xfrm>
            <a:off x="755650" y="404813"/>
            <a:ext cx="7772400" cy="7937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Самопроверка правильности выполнения теста.</a:t>
            </a:r>
            <a:endParaRPr lang="ru-RU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7188" y="1071563"/>
          <a:ext cx="8485321" cy="3522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1"/>
                <a:gridCol w="792000"/>
                <a:gridCol w="792000"/>
                <a:gridCol w="792000"/>
                <a:gridCol w="792000"/>
                <a:gridCol w="792000"/>
                <a:gridCol w="792000"/>
                <a:gridCol w="792000"/>
                <a:gridCol w="792000"/>
                <a:gridCol w="792000"/>
              </a:tblGrid>
              <a:tr h="7044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№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задания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0445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2929"/>
                          </a:solidFill>
                        </a:rPr>
                        <a:t>Вариант 1</a:t>
                      </a:r>
                      <a:endParaRPr lang="ru-RU" b="1" dirty="0">
                        <a:solidFill>
                          <a:srgbClr val="FF292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2929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FF292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2929"/>
                          </a:solidFill>
                        </a:rPr>
                        <a:t>26</a:t>
                      </a:r>
                      <a:endParaRPr lang="ru-RU" b="1" dirty="0">
                        <a:solidFill>
                          <a:srgbClr val="FF292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2929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FF292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2929"/>
                          </a:solidFill>
                        </a:rPr>
                        <a:t>40</a:t>
                      </a:r>
                      <a:endParaRPr lang="ru-RU" b="1" dirty="0">
                        <a:solidFill>
                          <a:srgbClr val="FF292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2929"/>
                          </a:solidFill>
                        </a:rPr>
                        <a:t>213</a:t>
                      </a:r>
                      <a:endParaRPr lang="ru-RU" b="1" dirty="0">
                        <a:solidFill>
                          <a:srgbClr val="FF292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2929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FF292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2929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FF292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2929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FF292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2929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FF2929"/>
                        </a:solidFill>
                      </a:endParaRPr>
                    </a:p>
                  </a:txBody>
                  <a:tcPr/>
                </a:tc>
              </a:tr>
              <a:tr h="704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9933FF"/>
                          </a:solidFill>
                        </a:rPr>
                        <a:t>Вариант 2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9933FF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99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9933FF"/>
                          </a:solidFill>
                        </a:rPr>
                        <a:t>-1/3</a:t>
                      </a:r>
                      <a:endParaRPr lang="ru-RU" b="1" dirty="0">
                        <a:solidFill>
                          <a:srgbClr val="99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9933FF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99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9933FF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99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9933FF"/>
                          </a:solidFill>
                        </a:rPr>
                        <a:t>123</a:t>
                      </a:r>
                      <a:endParaRPr lang="ru-RU" b="1" dirty="0">
                        <a:solidFill>
                          <a:srgbClr val="99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9933FF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99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9933FF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99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9933FF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99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9933FF"/>
                          </a:solidFill>
                        </a:rPr>
                        <a:t>55</a:t>
                      </a:r>
                      <a:endParaRPr lang="ru-RU" b="1" dirty="0">
                        <a:solidFill>
                          <a:srgbClr val="9933FF"/>
                        </a:solidFill>
                      </a:endParaRPr>
                    </a:p>
                  </a:txBody>
                  <a:tcPr/>
                </a:tc>
              </a:tr>
              <a:tr h="704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C0000"/>
                          </a:solidFill>
                        </a:rPr>
                        <a:t>Вариант 3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C000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CC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C0000"/>
                          </a:solidFill>
                        </a:rPr>
                        <a:t>-20</a:t>
                      </a:r>
                      <a:endParaRPr lang="ru-RU" b="1" dirty="0">
                        <a:solidFill>
                          <a:srgbClr val="CC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C0000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CC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C0000"/>
                          </a:solidFill>
                        </a:rPr>
                        <a:t>16</a:t>
                      </a:r>
                      <a:endParaRPr lang="ru-RU" b="1" dirty="0">
                        <a:solidFill>
                          <a:srgbClr val="CC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C0000"/>
                          </a:solidFill>
                        </a:rPr>
                        <a:t>321</a:t>
                      </a:r>
                      <a:endParaRPr lang="ru-RU" b="1" dirty="0">
                        <a:solidFill>
                          <a:srgbClr val="CC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C000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CC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C000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CC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C0000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CC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C0000"/>
                          </a:solidFill>
                        </a:rPr>
                        <a:t>-1</a:t>
                      </a:r>
                      <a:endParaRPr lang="ru-RU" b="1" dirty="0">
                        <a:solidFill>
                          <a:srgbClr val="CC0000"/>
                        </a:solidFill>
                      </a:endParaRPr>
                    </a:p>
                  </a:txBody>
                  <a:tcPr/>
                </a:tc>
              </a:tr>
              <a:tr h="704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Вариант 4</a:t>
                      </a:r>
                    </a:p>
                    <a:p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-5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29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213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971550" y="5300663"/>
            <a:ext cx="7056438" cy="711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eaLnBrk="0" hangingPunct="0">
              <a:tabLst>
                <a:tab pos="685800" algn="l"/>
              </a:tabLst>
              <a:defRPr/>
            </a:pPr>
            <a:r>
              <a:rPr lang="ru-RU" altLang="zh-CN"/>
              <a:t>Критерии выставления оценки:</a:t>
            </a:r>
          </a:p>
          <a:p>
            <a:pPr indent="450850" eaLnBrk="0" hangingPunct="0">
              <a:tabLst>
                <a:tab pos="685800" algn="l"/>
              </a:tabLst>
              <a:defRPr/>
            </a:pPr>
            <a:r>
              <a:rPr lang="ru-RU" altLang="zh-CN"/>
              <a:t> «3» - 5-6 заданий, «4» - 7-8 заданий, «5» - 9 заданий.</a:t>
            </a: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692150"/>
            <a:ext cx="4967288" cy="2587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938" y="2133600"/>
            <a:ext cx="5040312" cy="221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16" name="Заголовок 6"/>
          <p:cNvSpPr txBox="1">
            <a:spLocks/>
          </p:cNvSpPr>
          <p:nvPr/>
        </p:nvSpPr>
        <p:spPr bwMode="auto">
          <a:xfrm>
            <a:off x="1908175" y="188913"/>
            <a:ext cx="47529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>
                <a:solidFill>
                  <a:schemeClr val="tx2"/>
                </a:solidFill>
                <a:latin typeface="Calibri" pitchFamily="34" charset="0"/>
              </a:rPr>
              <a:t>Самоподготовка к ГИА.</a:t>
            </a:r>
            <a:endParaRPr lang="ru-RU" sz="24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851275" y="981075"/>
            <a:ext cx="4540250" cy="101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tabLst>
                <a:tab pos="685800" algn="l"/>
              </a:tabLst>
              <a:defRPr/>
            </a:pPr>
            <a:r>
              <a:rPr lang="ru-RU" altLang="zh-CN"/>
              <a:t>Решение тематических тренингов на окружном сервере подготовки к ГИА http://vuo.mioo.ru/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5364163" y="5013325"/>
            <a:ext cx="2808287" cy="101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tabLst>
                <a:tab pos="685800" algn="l"/>
              </a:tabLst>
              <a:defRPr/>
            </a:pPr>
            <a:r>
              <a:rPr lang="ru-RU" altLang="zh-CN"/>
              <a:t>Решение тематических заданий сайта http://mathgia.ru</a:t>
            </a: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3716338"/>
            <a:ext cx="4321175" cy="267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1150</TotalTime>
  <Words>296</Words>
  <PresentationFormat>Экран (4:3)</PresentationFormat>
  <Paragraphs>132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Times New Roman</vt:lpstr>
      <vt:lpstr>SimSun</vt:lpstr>
      <vt:lpstr>Arial</vt:lpstr>
      <vt:lpstr>Calibri</vt:lpstr>
      <vt:lpstr>Cambria</vt:lpstr>
      <vt:lpstr>Wingdings 2</vt:lpstr>
      <vt:lpstr>Perpetua</vt:lpstr>
      <vt:lpstr>Tahoma</vt:lpstr>
      <vt:lpstr>Справедливость</vt:lpstr>
      <vt:lpstr>Департамент образования города Москвы  Восточное окружное управление образования  СРЕДНЯЯ  ОБЩЕОБРАЗОВАТЕЛЬНАЯ  ШКОЛА  №400 шоссе Энтузиастов, 100а       тел. 307-40-20      e-mail: sch400@mail.ru </vt:lpstr>
      <vt:lpstr>Распределение заданий экзаменационной работы по содержанию (ГИА-2012).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Tata</cp:lastModifiedBy>
  <cp:revision>146</cp:revision>
  <dcterms:modified xsi:type="dcterms:W3CDTF">2012-05-20T20:27:18Z</dcterms:modified>
</cp:coreProperties>
</file>