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8"/>
  </p:notesMasterIdLst>
  <p:handoutMasterIdLst>
    <p:handoutMasterId r:id="rId39"/>
  </p:handoutMasterIdLst>
  <p:sldIdLst>
    <p:sldId id="304" r:id="rId3"/>
    <p:sldId id="284" r:id="rId4"/>
    <p:sldId id="270" r:id="rId5"/>
    <p:sldId id="275" r:id="rId6"/>
    <p:sldId id="309" r:id="rId7"/>
    <p:sldId id="310" r:id="rId8"/>
    <p:sldId id="278" r:id="rId9"/>
    <p:sldId id="311" r:id="rId10"/>
    <p:sldId id="282" r:id="rId11"/>
    <p:sldId id="283" r:id="rId12"/>
    <p:sldId id="285" r:id="rId13"/>
    <p:sldId id="313" r:id="rId14"/>
    <p:sldId id="289" r:id="rId15"/>
    <p:sldId id="290" r:id="rId16"/>
    <p:sldId id="291" r:id="rId17"/>
    <p:sldId id="288" r:id="rId18"/>
    <p:sldId id="286" r:id="rId19"/>
    <p:sldId id="292" r:id="rId20"/>
    <p:sldId id="293" r:id="rId21"/>
    <p:sldId id="294" r:id="rId22"/>
    <p:sldId id="297" r:id="rId23"/>
    <p:sldId id="295" r:id="rId24"/>
    <p:sldId id="317" r:id="rId25"/>
    <p:sldId id="302" r:id="rId26"/>
    <p:sldId id="259" r:id="rId27"/>
    <p:sldId id="296" r:id="rId28"/>
    <p:sldId id="260" r:id="rId29"/>
    <p:sldId id="305" r:id="rId30"/>
    <p:sldId id="306" r:id="rId31"/>
    <p:sldId id="307" r:id="rId32"/>
    <p:sldId id="308" r:id="rId33"/>
    <p:sldId id="300" r:id="rId34"/>
    <p:sldId id="315" r:id="rId35"/>
    <p:sldId id="316" r:id="rId36"/>
    <p:sldId id="312" r:id="rId37"/>
  </p:sldIdLst>
  <p:sldSz cx="9144000" cy="6858000" type="screen4x3"/>
  <p:notesSz cx="6858000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66"/>
    <a:srgbClr val="5C0000"/>
    <a:srgbClr val="CC0066"/>
    <a:srgbClr val="003300"/>
    <a:srgbClr val="202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6" d="100"/>
          <a:sy n="56" d="100"/>
        </p:scale>
        <p:origin x="-176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884" y="-102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A7624-F454-464A-9BEA-568ECF6118C2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ADE38-669F-49FC-8876-D665C06BB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49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17E7D-B274-4041-BE57-126EB16683D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88199-A00B-4480-9AB5-CD156EB7A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2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Задание для наблюдательных: Рассмотрите запись, найдите закономерность и попытайтесь определить тему урока.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работать индивидуально или в парах (время 1-2 мин)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Обсуждение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Определение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88199-A00B-4480-9AB5-CD156EB7AD2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2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88199-A00B-4480-9AB5-CD156EB7AD2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Обсуждение информации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о том, что растение может быть и ядовитым и лекарственным. Из многих ядовитых растений человек научился получать лекарства.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88199-A00B-4480-9AB5-CD156EB7AD2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3AEC8-A2F6-4B35-AE30-CAE4B277B2F1}" type="datetime1">
              <a:rPr lang="ru-RU" smtClean="0"/>
              <a:t>13.12.2011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13103-4E04-495D-BAA6-CADCFE72B975}" type="datetime1">
              <a:rPr lang="ru-RU" smtClean="0"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FB17C8-AB08-475B-9000-1A5D5B85840E}" type="datetime1">
              <a:rPr lang="ru-RU" smtClean="0"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E877217-90A1-4AFF-A77C-084BB006D33B}" type="datetime1">
              <a:rPr lang="ru-RU" smtClean="0">
                <a:solidFill>
                  <a:srgbClr val="B13F9A">
                    <a:tint val="60000"/>
                    <a:satMod val="155000"/>
                  </a:srgbClr>
                </a:solidFill>
              </a:rPr>
              <a:t>13.12.2011</a:t>
            </a:fld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09AAD-5B4C-454A-AA46-FEBF155CBE16}" type="datetime1">
              <a:rPr lang="ru-RU" smtClean="0">
                <a:solidFill>
                  <a:srgbClr val="B13F9A">
                    <a:tint val="60000"/>
                    <a:satMod val="155000"/>
                  </a:srgbClr>
                </a:solidFill>
              </a:rPr>
              <a:t>13.12.2011</a:t>
            </a:fld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25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25B8F5-49AE-40C3-AA57-18186FA32B57}" type="datetime1">
              <a:rPr lang="ru-RU" smtClean="0">
                <a:solidFill>
                  <a:srgbClr val="B13F9A">
                    <a:tint val="60000"/>
                    <a:satMod val="155000"/>
                  </a:srgbClr>
                </a:solidFill>
              </a:rPr>
              <a:t>13.12.2011</a:t>
            </a:fld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6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89F1D-4684-464F-AA33-5899FF85F51B}" type="datetime1">
              <a:rPr lang="ru-RU" smtClean="0">
                <a:solidFill>
                  <a:srgbClr val="B13F9A">
                    <a:tint val="60000"/>
                    <a:satMod val="155000"/>
                  </a:srgbClr>
                </a:solidFill>
              </a:rPr>
              <a:t>13.12.2011</a:t>
            </a:fld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65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A077F-B3F5-43EE-996A-2CFFACA7E1F1}" type="datetime1">
              <a:rPr lang="ru-RU" smtClean="0">
                <a:solidFill>
                  <a:srgbClr val="B13F9A">
                    <a:tint val="60000"/>
                    <a:satMod val="155000"/>
                  </a:srgbClr>
                </a:solidFill>
              </a:rPr>
              <a:t>13.12.2011</a:t>
            </a:fld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85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39803-4E30-4CEE-B0E3-8F0B1F1B3D8B}" type="datetime1">
              <a:rPr lang="ru-RU" smtClean="0">
                <a:solidFill>
                  <a:srgbClr val="B13F9A">
                    <a:tint val="60000"/>
                    <a:satMod val="155000"/>
                  </a:srgbClr>
                </a:solidFill>
              </a:rPr>
              <a:t>13.12.2011</a:t>
            </a:fld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23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319F4-1E43-49AE-85D1-29551C220B5A}" type="datetime1">
              <a:rPr lang="ru-RU" smtClean="0">
                <a:solidFill>
                  <a:srgbClr val="B13F9A">
                    <a:tint val="60000"/>
                    <a:satMod val="155000"/>
                  </a:srgbClr>
                </a:solidFill>
              </a:rPr>
              <a:t>13.12.2011</a:t>
            </a:fld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12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6357131-6DC8-4FE7-9B13-FF08C480A5CC}" type="datetime1">
              <a:rPr lang="ru-RU" smtClean="0">
                <a:solidFill>
                  <a:srgbClr val="B13F9A">
                    <a:tint val="60000"/>
                    <a:satMod val="155000"/>
                  </a:srgbClr>
                </a:solidFill>
              </a:rPr>
              <a:t>13.12.2011</a:t>
            </a:fld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70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0A87B-FD75-4ECF-B6AF-55EDAD13F340}" type="datetime1">
              <a:rPr lang="ru-RU" smtClean="0"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220A60-3977-4503-8873-3FBCFD756E84}" type="datetime1">
              <a:rPr lang="ru-RU" smtClean="0">
                <a:solidFill>
                  <a:srgbClr val="B13F9A">
                    <a:tint val="60000"/>
                    <a:satMod val="155000"/>
                  </a:srgbClr>
                </a:solidFill>
              </a:rPr>
              <a:t>13.12.2011</a:t>
            </a:fld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75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82363-3D4F-49EB-9376-25F507B54A5D}" type="datetime1">
              <a:rPr lang="ru-RU" smtClean="0">
                <a:solidFill>
                  <a:srgbClr val="B13F9A">
                    <a:tint val="60000"/>
                    <a:satMod val="155000"/>
                  </a:srgbClr>
                </a:solidFill>
              </a:rPr>
              <a:t>13.12.2011</a:t>
            </a:fld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16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7278C-6B2E-48B8-A679-715AF3A3C90E}" type="datetime1">
              <a:rPr lang="ru-RU" smtClean="0">
                <a:solidFill>
                  <a:srgbClr val="B13F9A">
                    <a:tint val="60000"/>
                    <a:satMod val="155000"/>
                  </a:srgbClr>
                </a:solidFill>
              </a:rPr>
              <a:t>13.12.2011</a:t>
            </a:fld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8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FB0EE3-EF0F-4EA0-A3B9-36CBA4EA4ECC}" type="datetime1">
              <a:rPr lang="ru-RU" smtClean="0"/>
              <a:t>13.12.2011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8CF9DF-E7A3-4F04-892A-B777442396A0}" type="datetime1">
              <a:rPr lang="ru-RU" smtClean="0"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E8655-9529-42E0-80DD-8F4218A2168E}" type="datetime1">
              <a:rPr lang="ru-RU" smtClean="0"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110BA7-E46B-49A4-B08D-36E450B0021E}" type="datetime1">
              <a:rPr lang="ru-RU" smtClean="0"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2DBABA-6AB8-4648-99D4-F3D38473A0CB}" type="datetime1">
              <a:rPr lang="ru-RU" smtClean="0"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92642A-80AF-4512-B204-F5E220B671E4}" type="datetime1">
              <a:rPr lang="ru-RU" smtClean="0"/>
              <a:t>13.12.2011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ABADE64-6C9A-4858-9608-4755CE754D5A}" type="datetime1">
              <a:rPr lang="ru-RU" smtClean="0"/>
              <a:t>13.12.2011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66"/>
            </a:gs>
            <a:gs pos="5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C4784EE-D8CE-4E57-AB46-533545BB47C2}" type="datetime1">
              <a:rPr lang="ru-RU" smtClean="0"/>
              <a:t>13.12.2011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66"/>
            </a:gs>
            <a:gs pos="5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B8A61CA-D662-497A-AD87-7F7952E6F5B8}" type="datetime1">
              <a:rPr lang="ru-RU" smtClean="0">
                <a:solidFill>
                  <a:srgbClr val="B13F9A">
                    <a:tint val="60000"/>
                    <a:satMod val="155000"/>
                  </a:srgbClr>
                </a:solidFill>
              </a:rPr>
              <a:t>13.12.2011</a:t>
            </a:fld>
            <a:endParaRPr lang="ru-RU">
              <a:solidFill>
                <a:srgbClr val="B13F9A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9279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u.wikipedia.org/wiki/%D0%A4%D0%B0%D0%B9%D0%BB:Koeh-038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krugosvet.ru/uploads/enc/images/16/12361574755ca6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miretrav.ru/yadrast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4" name="Содержимое 8" descr="ЛАНДЫШ МАЙСКИЙ. Это изящное растение содержит сильно действующее вещество, близкое к гликозидам наперстянки и способное нарушить работу сердца.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3448"/>
            <a:ext cx="9144000" cy="766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eznaika1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43465" y="2214830"/>
            <a:ext cx="1078825" cy="9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8488" y="3356992"/>
            <a:ext cx="72347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u="sng" spc="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Вов</a:t>
            </a:r>
            <a:r>
              <a:rPr lang="ru-RU" sz="4800" b="1" u="sng" cap="none" spc="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пвавсвнвывев</a:t>
            </a:r>
            <a:endParaRPr lang="ru-RU" sz="4800" b="1" u="sng" cap="none" spc="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4800" b="1" u="sng" cap="none" spc="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ru-RU" sz="4800" b="1" u="sng" cap="none" spc="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врвавсвтвевнвивяв</a:t>
            </a:r>
            <a:endParaRPr lang="ru-RU" sz="4800" b="1" u="sng" cap="none" spc="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5665666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Баянова</a:t>
            </a:r>
            <a:r>
              <a:rPr lang="ru-RU" sz="1400" b="1" dirty="0" smtClean="0"/>
              <a:t> Ирина Владимировна</a:t>
            </a:r>
          </a:p>
          <a:p>
            <a:r>
              <a:rPr lang="ru-RU" sz="1400" b="1" dirty="0"/>
              <a:t>у</a:t>
            </a:r>
            <a:r>
              <a:rPr lang="ru-RU" sz="1400" b="1" dirty="0" smtClean="0"/>
              <a:t>читель биологии</a:t>
            </a:r>
          </a:p>
          <a:p>
            <a:r>
              <a:rPr lang="ru-RU" sz="1400" b="1" dirty="0" smtClean="0"/>
              <a:t>МОУ «</a:t>
            </a:r>
            <a:r>
              <a:rPr lang="ru-RU" sz="1400" b="1" dirty="0" err="1" smtClean="0"/>
              <a:t>Кыласовская</a:t>
            </a:r>
            <a:r>
              <a:rPr lang="ru-RU" sz="1400" b="1" dirty="0" smtClean="0"/>
              <a:t> СОШ» </a:t>
            </a:r>
          </a:p>
          <a:p>
            <a:r>
              <a:rPr lang="ru-RU" sz="1400" b="1" dirty="0" smtClean="0"/>
              <a:t>Кунгурский район Пермский край</a:t>
            </a:r>
          </a:p>
          <a:p>
            <a:r>
              <a:rPr lang="ru-RU" sz="1400" b="1" dirty="0" smtClean="0"/>
              <a:t>2011</a:t>
            </a:r>
            <a:endParaRPr lang="ru-RU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66381" y="3542805"/>
            <a:ext cx="360040" cy="443436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3626201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411760" y="3693336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75856" y="3693336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962250" y="3693336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788024" y="3693336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96136" y="3693336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516216" y="3693336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8039" y="4365104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367644" y="4405961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160051" y="4405961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915816" y="4405961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55836" y="4405961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427984" y="4405961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256076" y="4405961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156176" y="4433581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912260" y="4423638"/>
            <a:ext cx="360040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Изображение 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</p:spPr>
      </p:pic>
      <p:pic>
        <p:nvPicPr>
          <p:cNvPr id="6" name="Picture 2" descr="G:\Анимация\gif_анимация\FANTASY\AN2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1465" flipH="1">
            <a:off x="6047389" y="4032784"/>
            <a:ext cx="1500198" cy="1676692"/>
          </a:xfrm>
          <a:prstGeom prst="rect">
            <a:avLst/>
          </a:prstGeom>
          <a:noFill/>
        </p:spPr>
      </p:pic>
      <p:pic>
        <p:nvPicPr>
          <p:cNvPr id="7" name="Picture 5" descr="neznaika1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43834" y="4500570"/>
            <a:ext cx="1143008" cy="10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00024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 решили друзья:</a:t>
            </a:r>
          </a:p>
          <a:p>
            <a:r>
              <a:rPr lang="ru-RU" sz="2400" b="1" dirty="0" smtClean="0"/>
              <a:t>Пойдём в поле,</a:t>
            </a:r>
          </a:p>
          <a:p>
            <a:r>
              <a:rPr lang="ru-RU" sz="2400" b="1" dirty="0" smtClean="0"/>
              <a:t>Пойдём в лес!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214686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Много там ещё чудес!</a:t>
            </a:r>
          </a:p>
          <a:p>
            <a:r>
              <a:rPr lang="ru-RU" sz="2400" b="1" dirty="0" smtClean="0"/>
              <a:t>Будем знать цветы, плоды</a:t>
            </a:r>
          </a:p>
          <a:p>
            <a:r>
              <a:rPr lang="ru-RU" sz="2400" b="1" dirty="0" smtClean="0"/>
              <a:t>Чтобы не было беды…</a:t>
            </a:r>
          </a:p>
          <a:p>
            <a:r>
              <a:rPr lang="ru-RU" sz="2400" b="1" dirty="0" smtClean="0"/>
              <a:t>Обратились к Яге:</a:t>
            </a:r>
          </a:p>
          <a:p>
            <a:endParaRPr lang="ru-RU" sz="2400" b="1" dirty="0" smtClean="0">
              <a:solidFill>
                <a:srgbClr val="006600"/>
              </a:solidFill>
            </a:endParaRPr>
          </a:p>
          <a:p>
            <a:endParaRPr lang="ru-RU" sz="2400" b="1" dirty="0" smtClean="0">
              <a:solidFill>
                <a:srgbClr val="006600"/>
              </a:solidFill>
            </a:endParaRPr>
          </a:p>
          <a:p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0"/>
            <a:ext cx="6929454" cy="20005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Бабка - </a:t>
            </a:r>
            <a:r>
              <a:rPr lang="ru-RU" sz="2400" b="1" dirty="0" err="1" smtClean="0">
                <a:solidFill>
                  <a:schemeClr val="bg1"/>
                </a:solidFill>
              </a:rPr>
              <a:t>Ёжка</a:t>
            </a:r>
            <a:r>
              <a:rPr lang="ru-RU" sz="2400" b="1" dirty="0" smtClean="0">
                <a:solidFill>
                  <a:schemeClr val="bg1"/>
                </a:solidFill>
              </a:rPr>
              <a:t>, костяная ножка,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Всюду ты летаешь,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Всё на свете знаешь!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Расскажи и покажи ты растения разные,</a:t>
            </a:r>
          </a:p>
          <a:p>
            <a:r>
              <a:rPr lang="ru-RU" sz="2400" b="1" i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28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</a:t>
            </a:r>
            <a:r>
              <a:rPr lang="ru-RU" sz="28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ля детей опасные</a:t>
            </a:r>
            <a:r>
              <a:rPr lang="ru-RU" sz="2800" b="1" u="sng" dirty="0" smtClean="0">
                <a:solidFill>
                  <a:srgbClr val="FF0000"/>
                </a:solidFill>
              </a:rPr>
              <a:t>… </a:t>
            </a:r>
            <a:r>
              <a:rPr lang="ru-RU" sz="2400" b="1" dirty="0" smtClean="0">
                <a:solidFill>
                  <a:schemeClr val="bg1"/>
                </a:solidFill>
              </a:rPr>
              <a:t>Пожалуйста!!!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2" name="Picture 2" descr="C:\Users\олег\Pictures\избушка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7770" y="2836438"/>
            <a:ext cx="2747321" cy="34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Анимация\анимация\разное\Баба яг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67544" y="1366751"/>
            <a:ext cx="2500311" cy="25003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03082" y="1412776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Чтобы ягоду сорвать 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надо вам растенья знать!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Отправляйтесь в путь скорей -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Попрошу своих друзей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С вами всюду побывать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 что надо рассказать…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1" descr="G:\Анимация\gif_анимация\FANTASY\AN5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230771" y="2636912"/>
            <a:ext cx="1102828" cy="114129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468630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Белена чёрная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829180" cy="156705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 Древние </a:t>
            </a:r>
            <a:r>
              <a:rPr lang="ru-RU" sz="2400" b="1" dirty="0">
                <a:solidFill>
                  <a:srgbClr val="000000"/>
                </a:solidFill>
              </a:rPr>
              <a:t>племена, жившие в Европе, назвали это растение в честь бога солнца </a:t>
            </a:r>
            <a:r>
              <a:rPr lang="ru-RU" sz="2400" b="1" dirty="0" err="1" smtClean="0">
                <a:solidFill>
                  <a:srgbClr val="000000"/>
                </a:solidFill>
              </a:rPr>
              <a:t>Беленуса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5" name="Содержимое 4" descr="http://ki-moscow.narod.ru/litra/med/flora/images/070-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969" y="1700808"/>
            <a:ext cx="2197478" cy="257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93649" y="3356992"/>
            <a:ext cx="5634533" cy="3312368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О страшной силе белены знали давно. Человек, пожевавший растение, буйствует, ему что-то мерещится: взбеленился – белены объелся, и сейчас говорят о человеке, внезапно приходящем в неистовство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9" name="Picture 3" descr="G:\Анимация\gif_анимация\PEOPLE\AN1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4509120"/>
            <a:ext cx="1875663" cy="142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76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468630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Белена чёрная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829180" cy="452628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 Детей привлекают кувшинчики с семенами, приятные на вкус и напоминающие семена мака, чаще </a:t>
            </a:r>
            <a:r>
              <a:rPr lang="ru-RU" b="1" dirty="0">
                <a:solidFill>
                  <a:schemeClr val="bg1"/>
                </a:solidFill>
              </a:rPr>
              <a:t>всего они  </a:t>
            </a:r>
            <a:r>
              <a:rPr lang="ru-RU" b="1" dirty="0" smtClean="0">
                <a:solidFill>
                  <a:schemeClr val="bg1"/>
                </a:solidFill>
              </a:rPr>
              <a:t>вызывают отравления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     Первые признаки отравления :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расширение зрачков, головокружение, покраснение лица, чрезмерное возбуждение, сопровождающееся бредом и галлюцинациями , рвота, судороги , может наступить смерть </a:t>
            </a:r>
          </a:p>
          <a:p>
            <a:endParaRPr lang="ru-RU" dirty="0"/>
          </a:p>
        </p:txBody>
      </p:sp>
      <p:pic>
        <p:nvPicPr>
          <p:cNvPr id="5" name="Содержимое 4" descr="http://ki-moscow.narod.ru/litra/med/flora/images/070-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2945" y="3590686"/>
            <a:ext cx="2419202" cy="28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50" name="Picture 2" descr="C:\Users\олег\Downloads\бел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11" y="1721168"/>
            <a:ext cx="2304256" cy="173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G:\Анимация\анимация_новая\J01892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0811" y="1657535"/>
            <a:ext cx="857256" cy="8668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3579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Вех ядовитый не путай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 морковью дикой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571612"/>
            <a:ext cx="4038600" cy="303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 descr="Морковь дикая, желтая репа, птичье гнездышко, корень моркови дикой - Dauci carotae radix (ранее: Radix Dauci carotae), трава моркови дикой - Dauci carotae herba (ранее: Herba Dauci carotae), плоды моркови дикой - Dauci carotae fructus (ранее: Fractus Dauci carotae).  - Энциклопедия лекарственных растений - на сайте Ки Айкидо в Москве - тренировки, занятия, обучение в Ки Классе.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643050"/>
            <a:ext cx="23828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00958" y="564357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                           </a:t>
            </a:r>
            <a:endParaRPr lang="ru-RU" sz="24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285984" y="714356"/>
            <a:ext cx="557824" cy="15625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929454" y="1214422"/>
            <a:ext cx="378850" cy="1422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28596" y="4714884"/>
            <a:ext cx="8358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Цикута коварна своим приятным морковным запахом и корневищем, по вкусу напоминающим брюкву или редьку. 100—200 г корневища достаточно, чтобы убить корову, а 50—100 г убивают овцу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444338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Вех ядовитый (цикута)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5929354" cy="4357718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Самое ядовитое растение, которое встречается в зоне Нечерноземья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На разрезе корневища веха ядовитого имеются перегородки, образующие полости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Признаки отравления: тошнота, рвота и боль в животе, шаткая походка, пена изо рта. Зрачки расширены, судороги могут закончиться параличом и смертью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http://upload.wikimedia.org/wikipedia/commons/thumb/f/fe/Koeh-038.jpg/220px-Koeh-038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714488"/>
            <a:ext cx="276223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Picture 15" descr="G:\Анимация\анимация_новая\J01892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071810"/>
            <a:ext cx="1071570" cy="10836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-285776"/>
            <a:ext cx="3971924" cy="124663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Вороний глаз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http://ki-moscow.narod.ru/litra/med/flora/images/094-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290"/>
            <a:ext cx="34290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000240"/>
            <a:ext cx="5143536" cy="192882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Народные названия: воронец, вороньи ягоды, крест-трава, медвежьи ягоды, </a:t>
            </a:r>
            <a:r>
              <a:rPr lang="ru-RU" b="1" dirty="0" err="1" smtClean="0">
                <a:solidFill>
                  <a:schemeClr val="bg1"/>
                </a:solidFill>
              </a:rPr>
              <a:t>ранник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78632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средние века верили, что "заколдованных" людей можно "расколдовать" с помощью вороньего глаза. Ягоды носили на теле или зашивали в одежду, чтобы уберечься от чумы и других заразных болезней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G:\Анимация\gif_анимация\PEOPLE\AN2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0860" y="5301208"/>
            <a:ext cx="813139" cy="10932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214290"/>
            <a:ext cx="3857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Загадка: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Расту в лесу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под кустиком на длинном стебельке.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Кругом четыре листика, а в самой глубине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Чернее ночи – ягода, да сильный яд во мне?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4857784" cy="11430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Вороний глаз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928802"/>
            <a:ext cx="4038600" cy="327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452628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Все части растения, особенно ягоды, </a:t>
            </a:r>
            <a:r>
              <a:rPr lang="ru-RU" b="1" dirty="0" err="1" smtClean="0">
                <a:solidFill>
                  <a:schemeClr val="bg1"/>
                </a:solidFill>
              </a:rPr>
              <a:t>слабоядовиты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При отравлении отмечали понос, колики, приступы головокружения </a:t>
            </a:r>
          </a:p>
          <a:p>
            <a:pPr>
              <a:buFont typeface="Wingdings" pitchFamily="2" charset="2"/>
              <a:buChar char="v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Picture 15" descr="G:\Анимация\анимация_новая\J01892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1500198" cy="1517054"/>
          </a:xfrm>
          <a:prstGeom prst="rect">
            <a:avLst/>
          </a:prstGeom>
          <a:noFill/>
        </p:spPr>
      </p:pic>
      <p:pic>
        <p:nvPicPr>
          <p:cNvPr id="1027" name="Picture 3" descr="D:\Documents and Settings\ирина\Рабочий стол\яд\AN5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5214950"/>
            <a:ext cx="1357322" cy="1449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6357982" cy="8894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Воронец колосистый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6" descr="Воронец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95536" y="1635272"/>
            <a:ext cx="2664296" cy="28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1670530"/>
            <a:ext cx="5549628" cy="308036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Ядовитое растение.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b="1" dirty="0">
                <a:solidFill>
                  <a:schemeClr val="bg1"/>
                </a:solidFill>
              </a:rPr>
              <a:t>Сок растения может вызвать на коже волдыри и даже язвы, корни — рвоту и сильное расстройство дыхания, плоды — состояние </a:t>
            </a:r>
            <a:r>
              <a:rPr lang="ru-RU" b="1" dirty="0" smtClean="0">
                <a:solidFill>
                  <a:schemeClr val="bg1"/>
                </a:solidFill>
              </a:rPr>
              <a:t>оглушения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Picture 15" descr="G:\Анимация\анимация_новая\J01892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276871"/>
            <a:ext cx="1152128" cy="1165073"/>
          </a:xfrm>
          <a:prstGeom prst="rect">
            <a:avLst/>
          </a:prstGeom>
          <a:noFill/>
        </p:spPr>
      </p:pic>
      <p:pic>
        <p:nvPicPr>
          <p:cNvPr id="2051" name="Picture 3" descr="D:\Documents and Settings\ирина\Рабочий стол\яд\AN06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4748017"/>
            <a:ext cx="1114430" cy="14859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Паслён сладко-горький (красный)</a:t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</a:br>
            <a:endParaRPr lang="ru-RU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аслен сладко-горький, Аптечное наименование: стебли паслена - Dulcamara stipes (ранее: Stipites Dulcamara).  - Энциклопедия лекарственных растений - на сайте Ки айкидо Москва - тренировки, занятия Ки Классе в Москве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2882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14348" y="1571612"/>
            <a:ext cx="1785950" cy="14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185736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Осторожно! Ягоды, особенно незрелые, ядовиты и могут представлять большую опасность для детей!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15" descr="G:\Анимация\анимация_новая\J01892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4293096"/>
            <a:ext cx="1224136" cy="12378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зображение 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285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Здравствуйте!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Сегодня, я расскажу вам интересную историю о Незнайке и его друзьях…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G:\Анимация\gif_анимация\FANTASY\AN2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09994"/>
            <a:ext cx="3571900" cy="4483876"/>
          </a:xfrm>
          <a:prstGeom prst="rect">
            <a:avLst/>
          </a:prstGeom>
          <a:noFill/>
        </p:spPr>
      </p:pic>
      <p:pic>
        <p:nvPicPr>
          <p:cNvPr id="6" name="Picture 2" descr="G:\Анимация\gif_анимация\FANTASY\AN26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214678" y="4500570"/>
            <a:ext cx="1500198" cy="167669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C 0.05694 -0.02685 0.11388 -0.05347 0.09843 -0.09792 C 0.08298 -0.14236 -0.02431 -0.19444 -0.09219 -0.26667 C -0.16007 -0.33889 -0.28612 -0.48125 -0.30938 -0.53125 C -0.33264 -0.58125 -0.24428 -0.56088 -0.23125 -0.56667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361473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Волчье лыко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Содержимое 4" descr="http://ki-moscow.narod.ru/litra/med/flora/images/093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5050" y="2194719"/>
            <a:ext cx="2882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645920"/>
            <a:ext cx="4543428" cy="452628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Очень ядовито. Его прелестные красные ягоды представляют первейшую опасность для детей в лесу: 10-15 ягод могут оказаться смертельной дозой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На коже все части растения вызывают сильное раздражение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Употребление ягод приводит к тяжелому раздражению желудка, кишечника и почек. Понос, рвота, жар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" name="Picture 3" descr="C:\Documents and Settings\Олёаг\Мои документы\Мои результаты сканирования\2009-11 (ноя)\сканирование000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0100" y="1857364"/>
            <a:ext cx="2944368" cy="4494276"/>
          </a:xfrm>
          <a:prstGeom prst="rect">
            <a:avLst/>
          </a:prstGeom>
          <a:noFill/>
        </p:spPr>
      </p:pic>
      <p:pic>
        <p:nvPicPr>
          <p:cNvPr id="9" name="Picture 15" descr="G:\Анимация\анимация_новая\J01892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572008"/>
            <a:ext cx="1422410" cy="14383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115064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Крушина ломкая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Содержимое 4" descr="Крушина ломкая, кора крушины - Frangulae cortex (ранее: Cortex Frangulae).  - Энциклопедия лекарственных растений - на сайте Ки Айкидо в Москве - тренировки, занятия, обучение в Ки Классе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1048"/>
            <a:ext cx="345638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2060848"/>
            <a:ext cx="4038600" cy="452628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Свежие ягоды слабо ядовиты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 Они приводят, особенно у детей, к поносам с коликами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26" name="Picture 2" descr="D:\Documents and Settings\ирина\Рабочий стол\яд\AN0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714884"/>
            <a:ext cx="1322390" cy="1457328"/>
          </a:xfrm>
          <a:prstGeom prst="rect">
            <a:avLst/>
          </a:prstGeom>
          <a:noFill/>
        </p:spPr>
      </p:pic>
      <p:pic>
        <p:nvPicPr>
          <p:cNvPr id="8" name="Picture 15" descr="G:\Анимация\анимация_новая\J01892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2420888"/>
            <a:ext cx="1422410" cy="14383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Ландыш майский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Содержимое 8" descr="ЛАНДЫШ МАЙСКИЙ. Это изящное растение содержит сильно действующее вещество, близкое к гликозидам наперстянки и способное нарушить работу сердца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8385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14290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Загадка: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Белые горошки на зелёной ножке?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7144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Растение ядовитое. Ни в коем случае нельзя брать в рот его цветки и листья, а тем более ягоды!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Это может привести к тяжёлым отравлениям и даже к смерти!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5" descr="G:\Анимация\анимация_новая\J01892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1600" y="4797152"/>
            <a:ext cx="1422410" cy="1438392"/>
          </a:xfrm>
          <a:prstGeom prst="rect">
            <a:avLst/>
          </a:prstGeom>
          <a:noFill/>
        </p:spPr>
      </p:pic>
      <p:pic>
        <p:nvPicPr>
          <p:cNvPr id="1026" name="Picture 2" descr="C:\Users\олег\Downloads\л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91" y="2922584"/>
            <a:ext cx="1428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Picture 5" descr="neznaika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220072" y="2564904"/>
            <a:ext cx="3250704" cy="300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395536" y="188640"/>
            <a:ext cx="6192688" cy="2952328"/>
          </a:xfrm>
          <a:prstGeom prst="cloudCallout">
            <a:avLst>
              <a:gd name="adj1" fmla="val 48726"/>
              <a:gd name="adj2" fmla="val 61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 я слышал, что из ландыша люди получают лекарство для сердца. Значит это лекарственное растение.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Ребята, а вы как считаете?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зображение 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3851951"/>
            <a:ext cx="4431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/>
              <a:t>А ещё ядовитыми являются:</a:t>
            </a:r>
            <a:endParaRPr lang="ru-RU" sz="2400" b="1" dirty="0"/>
          </a:p>
        </p:txBody>
      </p:sp>
      <p:pic>
        <p:nvPicPr>
          <p:cNvPr id="6" name="Picture 21" descr="G:\Анимация\gif_анимация\FANTASY\AN5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1520" y="3881947"/>
            <a:ext cx="1445214" cy="149562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8" name="Picture 2" descr="C:\Users\олег\Pictures\избушка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12" y="2771234"/>
            <a:ext cx="2467811" cy="30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Болиголов пятнистый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4877345" y="1556792"/>
            <a:ext cx="4041775" cy="639762"/>
          </a:xfrm>
        </p:spPr>
        <p:txBody>
          <a:bodyPr/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Борщевик Сосновского</a:t>
            </a:r>
          </a:p>
          <a:p>
            <a:endParaRPr lang="ru-RU" sz="2400" u="sng" dirty="0"/>
          </a:p>
        </p:txBody>
      </p:sp>
      <p:pic>
        <p:nvPicPr>
          <p:cNvPr id="11" name="Содержимое 10" descr="БОЛИГОЛОВ ПЯТНИСТЫЙ, или крапчатый, – двулетнее травянистое растение семейства зонтичных. Достаточно высокая доза содержащегося в нем алкалоида приводит к параличу дыхательных мышц.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472716"/>
            <a:ext cx="3970784" cy="352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3438" y="2500306"/>
            <a:ext cx="4301848" cy="350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981075"/>
            <a:ext cx="4040188" cy="238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cap="all" dirty="0" smtClean="0">
                <a:solidFill>
                  <a:schemeClr val="bg1"/>
                </a:solidFill>
              </a:rPr>
              <a:t>Лютик </a:t>
            </a:r>
          </a:p>
          <a:p>
            <a:pPr marL="0" indent="0">
              <a:buNone/>
            </a:pPr>
            <a:r>
              <a:rPr lang="ru-RU" sz="2400" b="1" u="sng" cap="all" dirty="0" smtClean="0">
                <a:solidFill>
                  <a:schemeClr val="bg1"/>
                </a:solidFill>
              </a:rPr>
              <a:t>ядовитый</a:t>
            </a:r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641975" y="981075"/>
            <a:ext cx="3502025" cy="639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cap="all" dirty="0" smtClean="0">
                <a:solidFill>
                  <a:schemeClr val="bg1"/>
                </a:solidFill>
              </a:rPr>
              <a:t>Купена </a:t>
            </a:r>
          </a:p>
          <a:p>
            <a:pPr marL="0" indent="0">
              <a:buNone/>
            </a:pPr>
            <a:r>
              <a:rPr lang="ru-RU" sz="2400" b="1" u="sng" cap="all" dirty="0" smtClean="0">
                <a:solidFill>
                  <a:schemeClr val="bg1"/>
                </a:solidFill>
              </a:rPr>
              <a:t>лекарственная</a:t>
            </a:r>
            <a:endParaRPr lang="ru-RU" sz="2400" b="1" u="sng" cap="all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4887913" y="2205038"/>
            <a:ext cx="42560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0" y="2205038"/>
            <a:ext cx="4152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Калужница 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болотная</a:t>
            </a:r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Багульник 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болотный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51520" y="2276872"/>
            <a:ext cx="4040188" cy="335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36891" y="2276872"/>
            <a:ext cx="4219759" cy="33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prstClr val="black"/>
                </a:solidFill>
              </a:rPr>
              <a:t>Первая помощь  при отравлении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203738"/>
              </p:ext>
            </p:extLst>
          </p:nvPr>
        </p:nvGraphicFramePr>
        <p:xfrm>
          <a:off x="305780" y="653767"/>
          <a:ext cx="8820472" cy="612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236"/>
                <a:gridCol w="4410236"/>
              </a:tblGrid>
              <a:tr h="298945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Дать пострадавшему внутрь большое количество (4—5 стаканов) теплой подсоленной воды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137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или слабый раствор «марганцовки» для промывания желудка 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026" name="Picture 2" descr="C:\Users\олег\Pictures\1255342275_image5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69" y="3933056"/>
            <a:ext cx="3457178" cy="259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ег\Pictures\стакан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9"/>
          <a:stretch/>
        </p:blipFill>
        <p:spPr bwMode="auto">
          <a:xfrm>
            <a:off x="5715253" y="692696"/>
            <a:ext cx="2484107" cy="28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229600" cy="59952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prstClr val="black"/>
                </a:solidFill>
              </a:rPr>
              <a:t>Первая помощь  при отравлении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24932"/>
              </p:ext>
            </p:extLst>
          </p:nvPr>
        </p:nvGraphicFramePr>
        <p:xfrm>
          <a:off x="439924" y="593304"/>
          <a:ext cx="8568952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6264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Несколько таблеток активированного угля измельчают, смешивают с водой и дают выпить пострадавшему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Желательно сделать очистительную клизму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олег\Pictures\1284337966_ugo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68" y="2564904"/>
            <a:ext cx="4594778" cy="39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1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D:\Documents and Settings\ирина\Мои документы\Мои рисунки\поросёнок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49977" y="285728"/>
            <a:ext cx="2214562" cy="2214563"/>
          </a:xfrm>
          <a:prstGeom prst="rect">
            <a:avLst/>
          </a:prstGeom>
          <a:noFill/>
        </p:spPr>
      </p:pic>
      <p:pic>
        <p:nvPicPr>
          <p:cNvPr id="1027" name="Picture 3" descr="D:\Documents and Settings\ирина\Мои документы\Мои рисунки\фунтик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25467" y="2777426"/>
            <a:ext cx="2232813" cy="1664461"/>
          </a:xfrm>
          <a:prstGeom prst="rect">
            <a:avLst/>
          </a:prstGeom>
          <a:noFill/>
        </p:spPr>
      </p:pic>
      <p:pic>
        <p:nvPicPr>
          <p:cNvPr id="1028" name="Picture 4" descr="D:\Documents and Settings\ирина\Мои документы\Мои рисунки\Госпожа Белладон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0232" y="4793952"/>
            <a:ext cx="2161760" cy="1821971"/>
          </a:xfrm>
          <a:prstGeom prst="rect">
            <a:avLst/>
          </a:prstGeom>
          <a:noFill/>
        </p:spPr>
      </p:pic>
      <p:pic>
        <p:nvPicPr>
          <p:cNvPr id="6" name="Picture 5" descr="neznaika1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85720" y="2786058"/>
            <a:ext cx="4038600" cy="373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285728"/>
            <a:ext cx="3714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Посмотрели они свой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любимый мультфильм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000496" y="2071678"/>
            <a:ext cx="2071702" cy="1785950"/>
          </a:xfrm>
          <a:prstGeom prst="cloudCallout">
            <a:avLst>
              <a:gd name="adj1" fmla="val -46051"/>
              <a:gd name="adj2" fmla="val 92500"/>
            </a:avLst>
          </a:prstGeom>
          <a:solidFill>
            <a:schemeClr val="accent1">
              <a:alpha val="83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я знаю, что есть такое растение в лесу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0" y="1178703"/>
            <a:ext cx="2071702" cy="1785950"/>
          </a:xfrm>
          <a:prstGeom prst="cloudCallout">
            <a:avLst>
              <a:gd name="adj1" fmla="val 5673"/>
              <a:gd name="adj2" fmla="val 90976"/>
            </a:avLst>
          </a:prstGeom>
          <a:solidFill>
            <a:schemeClr val="accent1">
              <a:alpha val="83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Может между ними есть что-то общее…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1680846" y="1204734"/>
            <a:ext cx="2571768" cy="1740771"/>
          </a:xfrm>
          <a:prstGeom prst="cloudCallout">
            <a:avLst>
              <a:gd name="adj1" fmla="val -60824"/>
              <a:gd name="adj2" fmla="val 153037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Давайте заглянем в комп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3786182" y="785794"/>
            <a:ext cx="2357454" cy="1214446"/>
          </a:xfrm>
          <a:prstGeom prst="cloudCallout">
            <a:avLst>
              <a:gd name="adj1" fmla="val -72111"/>
              <a:gd name="adj2" fmla="val 156029"/>
            </a:avLst>
          </a:prstGeom>
          <a:solidFill>
            <a:schemeClr val="accent1">
              <a:alpha val="83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О, госпожа Белладонна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583176"/>
          </a:xfrm>
        </p:spPr>
        <p:txBody>
          <a:bodyPr/>
          <a:lstStyle/>
          <a:p>
            <a:r>
              <a:rPr lang="ru-RU" sz="2900" b="1" i="1" dirty="0">
                <a:solidFill>
                  <a:prstClr val="black"/>
                </a:solidFill>
              </a:rPr>
              <a:t>Первая помощь  при отравлении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396235"/>
              </p:ext>
            </p:extLst>
          </p:nvPr>
        </p:nvGraphicFramePr>
        <p:xfrm>
          <a:off x="395536" y="836712"/>
          <a:ext cx="864096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5904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прикосновении к ядовитому растению руками или телом следует пораженный участок обмыть несколько раз водой с мылом или раствором калия перманганата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3074" name="Picture 2" descr="C:\Users\олег\Pictures\128747571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284394" cy="449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ег\Pictures\soap2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9" y="4010709"/>
            <a:ext cx="3130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2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260648"/>
            <a:ext cx="8229600" cy="367152"/>
          </a:xfrm>
        </p:spPr>
        <p:txBody>
          <a:bodyPr>
            <a:normAutofit fontScale="90000"/>
          </a:bodyPr>
          <a:lstStyle/>
          <a:p>
            <a:r>
              <a:rPr lang="ru-RU" sz="2900" b="1" i="1" dirty="0">
                <a:solidFill>
                  <a:prstClr val="black"/>
                </a:solidFill>
              </a:rPr>
              <a:t>Первая помощь  при отравлении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30577"/>
              </p:ext>
            </p:extLst>
          </p:nvPr>
        </p:nvGraphicFramePr>
        <p:xfrm>
          <a:off x="395536" y="692696"/>
          <a:ext cx="8640960" cy="616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6165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Пострадавшего немедленно следует доставить в лечебное учреждение для оказания квалифицированной медицинской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1" i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1" i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Будьте здоровы!</a:t>
                      </a:r>
                      <a:endParaRPr lang="ru-RU" sz="3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4098" name="Picture 2" descr="C:\Users\олег\Pictures\6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6" y="2901280"/>
            <a:ext cx="3871979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Анимация\gif_анимация\FANTASY\AN2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2928866"/>
            <a:ext cx="1801310" cy="2013228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827584" y="5963095"/>
            <a:ext cx="8143932" cy="857256"/>
          </a:xfrm>
          <a:prstGeom prst="wedgeEllipseCallout">
            <a:avLst>
              <a:gd name="adj1" fmla="val -262"/>
              <a:gd name="adj2" fmla="val 51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Это должен знать каждый!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G:\Анимация\анимация\разное\Баба яга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282" y="285728"/>
            <a:ext cx="2714625" cy="271462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2780928"/>
            <a:ext cx="4857752" cy="452628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Побывали мы в лесу,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Увидали всю красу!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Много нового узнали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 теперь умнее стали…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Незнакомых ягод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Мы  не станем рвать!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Растения родного края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Будем изучать!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6" name="Picture 5" descr="neznaika1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60032" y="1700808"/>
            <a:ext cx="1143008" cy="10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3286116" y="214290"/>
            <a:ext cx="4572032" cy="1285884"/>
          </a:xfrm>
          <a:prstGeom prst="cloudCallout">
            <a:avLst>
              <a:gd name="adj1" fmla="val -69895"/>
              <a:gd name="adj2" fmla="val 103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 ребятушки скажете?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зображение 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851" y="0"/>
            <a:ext cx="9144000" cy="702945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274028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Рефлексия</a:t>
            </a:r>
          </a:p>
          <a:p>
            <a:pPr algn="ctr">
              <a:buNone/>
            </a:pPr>
            <a:endParaRPr lang="ru-RU" sz="2800" b="1" dirty="0"/>
          </a:p>
          <a:p>
            <a:pPr lvl="0">
              <a:buClrTx/>
              <a:buSzPct val="101000"/>
              <a:buFont typeface="Arial" pitchFamily="34" charset="0"/>
              <a:buChar char="•"/>
            </a:pPr>
            <a:r>
              <a:rPr lang="ru-RU" sz="2800" b="1" dirty="0"/>
              <a:t>Сегодня я узнал…</a:t>
            </a:r>
          </a:p>
          <a:p>
            <a:pPr lvl="0">
              <a:buClrTx/>
              <a:buSzPct val="101000"/>
              <a:buFont typeface="Arial" pitchFamily="34" charset="0"/>
              <a:buChar char="•"/>
            </a:pPr>
            <a:r>
              <a:rPr lang="ru-RU" sz="2800" b="1" dirty="0"/>
              <a:t>Было интересно…</a:t>
            </a:r>
          </a:p>
          <a:p>
            <a:pPr lvl="0">
              <a:buClrTx/>
              <a:buSzPct val="101000"/>
              <a:buFont typeface="Arial" pitchFamily="34" charset="0"/>
              <a:buChar char="•"/>
            </a:pPr>
            <a:r>
              <a:rPr lang="ru-RU" sz="2800" b="1" dirty="0"/>
              <a:t>Было трудно…</a:t>
            </a:r>
          </a:p>
          <a:p>
            <a:pPr lvl="0">
              <a:buClrTx/>
              <a:buSzPct val="101000"/>
              <a:buFont typeface="Arial" pitchFamily="34" charset="0"/>
              <a:buChar char="•"/>
            </a:pPr>
            <a:r>
              <a:rPr lang="ru-RU" sz="2800" b="1" dirty="0"/>
              <a:t>Полезным было…</a:t>
            </a:r>
          </a:p>
          <a:p>
            <a:pPr lvl="0">
              <a:buClrTx/>
              <a:buSzPct val="101000"/>
              <a:buFont typeface="Arial" pitchFamily="34" charset="0"/>
              <a:buChar char="•"/>
            </a:pPr>
            <a:r>
              <a:rPr lang="ru-RU" sz="2800" b="1" dirty="0" smtClean="0"/>
              <a:t>Я </a:t>
            </a:r>
            <a:r>
              <a:rPr lang="ru-RU" sz="2800" b="1" dirty="0"/>
              <a:t>понял, что…</a:t>
            </a:r>
          </a:p>
          <a:p>
            <a:pPr lvl="0">
              <a:buClrTx/>
              <a:buSzPct val="101000"/>
              <a:buFont typeface="Arial" pitchFamily="34" charset="0"/>
              <a:buChar char="•"/>
            </a:pPr>
            <a:r>
              <a:rPr lang="ru-RU" sz="2800" b="1" dirty="0"/>
              <a:t>Я приобрел…</a:t>
            </a:r>
          </a:p>
          <a:p>
            <a:pPr lvl="0">
              <a:buClrTx/>
              <a:buSzPct val="101000"/>
              <a:buFont typeface="Arial" pitchFamily="34" charset="0"/>
              <a:buChar char="•"/>
            </a:pPr>
            <a:r>
              <a:rPr lang="ru-RU" sz="2800" b="1" dirty="0"/>
              <a:t>Я попробую…</a:t>
            </a:r>
          </a:p>
          <a:p>
            <a:pPr lvl="0">
              <a:buClrTx/>
              <a:buSzPct val="101000"/>
              <a:buFont typeface="Arial" pitchFamily="34" charset="0"/>
              <a:buChar char="•"/>
            </a:pPr>
            <a:r>
              <a:rPr lang="ru-RU" sz="2800" b="1" dirty="0"/>
              <a:t>Меня удивило…</a:t>
            </a:r>
          </a:p>
          <a:p>
            <a:pPr lvl="0">
              <a:buClrTx/>
              <a:buSzPct val="101000"/>
              <a:buFont typeface="Arial" pitchFamily="34" charset="0"/>
              <a:buChar char="•"/>
            </a:pPr>
            <a:r>
              <a:rPr lang="ru-RU" sz="2800" b="1" dirty="0"/>
              <a:t>Занятие дало мне для жизни…</a:t>
            </a:r>
          </a:p>
          <a:p>
            <a:pPr lvl="0">
              <a:buClrTx/>
              <a:buSzPct val="101000"/>
              <a:buFont typeface="Arial" pitchFamily="34" charset="0"/>
              <a:buChar char="•"/>
            </a:pPr>
            <a:r>
              <a:rPr lang="ru-RU" sz="2800" b="1" dirty="0"/>
              <a:t>Мне захотелось…</a:t>
            </a:r>
          </a:p>
        </p:txBody>
      </p:sp>
      <p:pic>
        <p:nvPicPr>
          <p:cNvPr id="1026" name="Picture 2" descr="C:\Users\олег\Pictures\избушк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81" y="3356993"/>
            <a:ext cx="2467811" cy="30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Домашнее задание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646237"/>
            <a:ext cx="8928992" cy="45262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sym typeface="Symbol"/>
              </a:rPr>
              <a:t></a:t>
            </a:r>
            <a:r>
              <a:rPr lang="ru-RU" dirty="0"/>
              <a:t> </a:t>
            </a:r>
            <a:r>
              <a:rPr lang="ru-RU" dirty="0" smtClean="0">
                <a:solidFill>
                  <a:schemeClr val="bg1"/>
                </a:solidFill>
              </a:rPr>
              <a:t>§12. Стр. 51</a:t>
            </a:r>
            <a:r>
              <a:rPr lang="ru-RU" dirty="0">
                <a:solidFill>
                  <a:schemeClr val="bg1"/>
                </a:solidFill>
              </a:rPr>
              <a:t>. Составьте памятку для всей семьи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 теме «Опасные растения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Задания на </a:t>
            </a:r>
            <a:r>
              <a:rPr lang="ru-RU" dirty="0" smtClean="0">
                <a:solidFill>
                  <a:schemeClr val="bg1"/>
                </a:solidFill>
              </a:rPr>
              <a:t>выбор: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r>
              <a:rPr lang="ru-RU" dirty="0" smtClean="0">
                <a:solidFill>
                  <a:schemeClr val="bg1"/>
                </a:solidFill>
              </a:rPr>
              <a:t>Составьте </a:t>
            </a:r>
            <a:r>
              <a:rPr lang="ru-RU" dirty="0" err="1" smtClean="0">
                <a:solidFill>
                  <a:schemeClr val="bg1"/>
                </a:solidFill>
              </a:rPr>
              <a:t>синквейн</a:t>
            </a:r>
            <a:r>
              <a:rPr lang="ru-RU" dirty="0" smtClean="0">
                <a:solidFill>
                  <a:schemeClr val="bg1"/>
                </a:solidFill>
              </a:rPr>
              <a:t> «Ядовитые растения»</a:t>
            </a:r>
          </a:p>
          <a:p>
            <a:pPr marL="0" indent="0">
              <a:buClrTx/>
              <a:buNone/>
            </a:pPr>
            <a:r>
              <a:rPr lang="ru-RU" dirty="0" smtClean="0">
                <a:solidFill>
                  <a:schemeClr val="bg1"/>
                </a:solidFill>
              </a:rPr>
              <a:t>Создайте презентацию «Лекарственные растения» - 5 слайдов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hppt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ki-moscow.narod.ru/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Лекарственные растения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медицине, фармакологии, гомеопатии и народной медицине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hppt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kruqosvet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hppt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obzorfins.ru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hppt//www.rosfoto.ru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hppt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www.vmiretrav.ru. </a:t>
            </a:r>
            <a:r>
              <a:rPr lang="ru-RU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Ядовитые растения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hppt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Picture 7" descr="G:\Анимация\анимация\разное\YY05ANIM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3071813" cy="2813050"/>
          </a:xfrm>
          <a:prstGeom prst="rect">
            <a:avLst/>
          </a:prstGeom>
          <a:noFill/>
        </p:spPr>
      </p:pic>
      <p:pic>
        <p:nvPicPr>
          <p:cNvPr id="5" name="Picture 5" descr="neznaika1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4876" y="2428868"/>
            <a:ext cx="4038600" cy="373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928794" y="188640"/>
            <a:ext cx="3795334" cy="1800200"/>
          </a:xfrm>
          <a:prstGeom prst="cloudCallout">
            <a:avLst>
              <a:gd name="adj1" fmla="val -43757"/>
              <a:gd name="adj2" fmla="val 119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Набрал –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9690" y="90872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Белладонна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37038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Ничего себе!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97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Красавка или </a:t>
            </a:r>
            <a:r>
              <a:rPr lang="ru-RU" dirty="0" err="1" smtClean="0">
                <a:solidFill>
                  <a:schemeClr val="bg1"/>
                </a:solidFill>
              </a:rPr>
              <a:t>Атропа</a:t>
            </a:r>
            <a:r>
              <a:rPr lang="ru-RU" dirty="0" smtClean="0">
                <a:solidFill>
                  <a:schemeClr val="bg1"/>
                </a:solidFill>
              </a:rPr>
              <a:t> Белладонна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http://ki-moscow.narod.ru/litra/med/flora/images/071-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9777"/>
            <a:ext cx="3851920" cy="505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060847"/>
            <a:ext cx="4248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«Красивая женщина» - много столетий назад  сок  белладонны закапывали в глаза для блеска,</a:t>
            </a:r>
          </a:p>
          <a:p>
            <a:pPr>
              <a:buClr>
                <a:srgbClr val="FF0000"/>
              </a:buClr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натирали щёки для румяности</a:t>
            </a:r>
          </a:p>
          <a:p>
            <a:pPr>
              <a:buClr>
                <a:srgbClr val="FF0000"/>
              </a:buClr>
            </a:pPr>
            <a:endParaRPr lang="ru-RU" sz="2800" dirty="0" smtClean="0">
              <a:solidFill>
                <a:prstClr val="white"/>
              </a:solidFill>
            </a:endParaRPr>
          </a:p>
          <a:p>
            <a:pPr>
              <a:buClr>
                <a:srgbClr val="FF0000"/>
              </a:buClr>
            </a:pPr>
            <a:endParaRPr lang="ru-RU" dirty="0" smtClean="0">
              <a:solidFill>
                <a:prstClr val="white"/>
              </a:solidFill>
            </a:endParaRPr>
          </a:p>
          <a:p>
            <a:pPr>
              <a:buClr>
                <a:srgbClr val="FF0000"/>
              </a:buClr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7" name="Picture 5" descr="G:\Анимация\анимация_интернет\анимация\elven_eyes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5157192"/>
            <a:ext cx="1762125" cy="7048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134076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Что  обозначает название 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543296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Белладонна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G:\Анимация\gif_анимация\FANTASY\AN254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06805" y="25963"/>
            <a:ext cx="1219663" cy="139214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39753" y="1484784"/>
            <a:ext cx="6048672" cy="5256584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Её ядовитые свойства были известны давно. Из нее готовили мазь, которую использовали во время судов над ведьмами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ее втирании действующие вещества попадали в кровь, что вызывало галлюцинации, и жертвы под пыткой говорили все, что от них требовали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Из красавки делали также яды и приворотные зелья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Содержимое 4" descr="http://ki-moscow.narod.ru/litra/med/flora/images/071-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2071702" cy="307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5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9442" y="188640"/>
            <a:ext cx="332898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Белладонна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038600" cy="475655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всех частях растения содержатся яды!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детей особенно опасны ее блестящие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иссиня-черные ягоды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которые ни в коем случае нельзя есть, потому что всего несколько ягод могут быть смертельной дозой для ребенка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Содержимое 4" descr="http://ki-moscow.narod.ru/litra/med/flora/images/071-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2861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Анимация\анимация_интернет\анимация\BABY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0035">
            <a:off x="-379327" y="3121143"/>
            <a:ext cx="1357322" cy="1357322"/>
          </a:xfrm>
          <a:prstGeom prst="rect">
            <a:avLst/>
          </a:prstGeom>
          <a:noFill/>
        </p:spPr>
      </p:pic>
      <p:pic>
        <p:nvPicPr>
          <p:cNvPr id="9" name="Picture 15" descr="G:\Анимация\анимация_новая\J01892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571744"/>
            <a:ext cx="931081" cy="9415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12083 -0.0958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-0.09584 C 0.32396 0.175 0.52743 0.44652 0.60903 0.55509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512" y="332656"/>
            <a:ext cx="8286750" cy="595788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Признаки отравления - сухость во рту, царапающая боль в горле с затрудненным глотанием, жажда, рвота, головокружение и головная боль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Очень характерный признак - резко расширенные зрачки, которые увеличиваются очень скоро после отравления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красавкой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Потом появляются галлюцинации с приступами буйного помешательства, после чего через 3-15 часов наступает смерть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7" name="Picture 9" descr="G:\Анимация\анимация_интернет\анимация\EYEFIL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2636912"/>
            <a:ext cx="1471614" cy="110371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8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eznaika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86446" y="4143380"/>
            <a:ext cx="2643206" cy="244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Documents and Settings\ирина\Мои документы\Мои рисунки\Госпожа Белладон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2458064" cy="2071702"/>
          </a:xfrm>
          <a:prstGeom prst="rect">
            <a:avLst/>
          </a:prstGeom>
          <a:noFill/>
        </p:spPr>
      </p:pic>
      <p:pic>
        <p:nvPicPr>
          <p:cNvPr id="4" name="Содержимое 4" descr="http://ki-moscow.narod.ru/litra/med/flora/images/071-1.jpg"/>
          <p:cNvPicPr>
            <a:picLocks/>
          </p:cNvPicPr>
          <p:nvPr/>
        </p:nvPicPr>
        <p:blipFill>
          <a:blip r:embed="rId4" cstate="print"/>
          <a:srcRect b="37322"/>
          <a:stretch>
            <a:fillRect/>
          </a:stretch>
        </p:blipFill>
        <p:spPr bwMode="auto">
          <a:xfrm>
            <a:off x="1500166" y="21429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71934" y="571480"/>
            <a:ext cx="750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=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flipH="1">
            <a:off x="2033504" y="2391845"/>
            <a:ext cx="5074545" cy="2061620"/>
          </a:xfrm>
          <a:prstGeom prst="cloudCallout">
            <a:avLst>
              <a:gd name="adj1" fmla="val -47501"/>
              <a:gd name="adj2" fmla="val 68500"/>
            </a:avLst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Я понял почему её назвали не  госпожа Роза,  а Белладонна!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 вы?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2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000000"/>
      </a:hlink>
      <a:folHlink>
        <a:srgbClr val="00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2610</TotalTime>
  <Words>1165</Words>
  <Application>Microsoft Office PowerPoint</Application>
  <PresentationFormat>Экран (4:3)</PresentationFormat>
  <Paragraphs>210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Литейная</vt:lpstr>
      <vt:lpstr>1_Литейная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Красавка или Атропа Белладонна</vt:lpstr>
      <vt:lpstr>Белладонна</vt:lpstr>
      <vt:lpstr>Белладонна</vt:lpstr>
      <vt:lpstr>Презентация PowerPoint</vt:lpstr>
      <vt:lpstr>Презентация PowerPoint</vt:lpstr>
      <vt:lpstr>Презентация PowerPoint</vt:lpstr>
      <vt:lpstr>Презентация PowerPoint</vt:lpstr>
      <vt:lpstr>Белена чёрная</vt:lpstr>
      <vt:lpstr>Белена чёрная</vt:lpstr>
      <vt:lpstr>Вех ядовитый не путай с морковью дикой</vt:lpstr>
      <vt:lpstr>Вех ядовитый (цикута)</vt:lpstr>
      <vt:lpstr>Вороний глаз</vt:lpstr>
      <vt:lpstr>Вороний глаз</vt:lpstr>
      <vt:lpstr>Воронец колосистый</vt:lpstr>
      <vt:lpstr>Паслён сладко-горький (красный) </vt:lpstr>
      <vt:lpstr>Волчье лыко</vt:lpstr>
      <vt:lpstr>Крушина ломкая</vt:lpstr>
      <vt:lpstr>Ландыш майский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помощь  при отравлении </vt:lpstr>
      <vt:lpstr>Первая помощь  при отравлении</vt:lpstr>
      <vt:lpstr>Первая помощь  при отравлении</vt:lpstr>
      <vt:lpstr>Первая помощь  при отравлении</vt:lpstr>
      <vt:lpstr>Презентация PowerPoint</vt:lpstr>
      <vt:lpstr>Презентация PowerPoint</vt:lpstr>
      <vt:lpstr>Домашнее задание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Опасные растения</dc:subject>
  <dc:creator>Баянова И. В. Кыласово</dc:creator>
  <cp:lastModifiedBy>олег</cp:lastModifiedBy>
  <cp:revision>213</cp:revision>
  <dcterms:modified xsi:type="dcterms:W3CDTF">2011-12-13T02:39:09Z</dcterms:modified>
</cp:coreProperties>
</file>