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6" r:id="rId4"/>
    <p:sldId id="268" r:id="rId5"/>
    <p:sldId id="269" r:id="rId6"/>
    <p:sldId id="271" r:id="rId7"/>
    <p:sldId id="275" r:id="rId8"/>
    <p:sldId id="274" r:id="rId9"/>
    <p:sldId id="27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008000"/>
    <a:srgbClr val="FFFF66"/>
    <a:srgbClr val="CCFF99"/>
    <a:srgbClr val="0000CC"/>
    <a:srgbClr val="FF0066"/>
    <a:srgbClr val="FFCC00"/>
    <a:srgbClr val="99FF66"/>
    <a:srgbClr val="CCFF66"/>
    <a:srgbClr val="66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349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-2702" y="-77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DBFEC4-0B50-4F52-A918-5A132D0D7A7E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E105DD9-F6E6-435E-B251-473BA901DE6E}">
      <dgm:prSet phldrT="[Текст]"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ru-RU" sz="8000" dirty="0" smtClean="0">
              <a:latin typeface="Arial" pitchFamily="34" charset="0"/>
              <a:cs typeface="Arial" pitchFamily="34" charset="0"/>
            </a:rPr>
            <a:t>Ь</a:t>
          </a:r>
          <a:endParaRPr lang="ru-RU" sz="8000" dirty="0">
            <a:latin typeface="Arial" pitchFamily="34" charset="0"/>
            <a:cs typeface="Arial" pitchFamily="34" charset="0"/>
          </a:endParaRPr>
        </a:p>
      </dgm:t>
    </dgm:pt>
    <dgm:pt modelId="{126FC9E9-0138-4793-9C2D-A5D843B08DDA}" type="parTrans" cxnId="{CD972B6A-38C3-4098-8A42-FAE8C9E29D04}">
      <dgm:prSet/>
      <dgm:spPr/>
      <dgm:t>
        <a:bodyPr/>
        <a:lstStyle/>
        <a:p>
          <a:endParaRPr lang="ru-RU"/>
        </a:p>
      </dgm:t>
    </dgm:pt>
    <dgm:pt modelId="{3C3266CF-A7F3-4C26-BDC4-C05459AB6CE9}" type="sibTrans" cxnId="{CD972B6A-38C3-4098-8A42-FAE8C9E29D04}">
      <dgm:prSet/>
      <dgm:spPr/>
      <dgm:t>
        <a:bodyPr/>
        <a:lstStyle/>
        <a:p>
          <a:endParaRPr lang="ru-RU"/>
        </a:p>
      </dgm:t>
    </dgm:pt>
    <dgm:pt modelId="{A70AAED4-D5D4-475F-9690-4597D548337D}">
      <dgm:prSet phldrT="[Текст]" custT="1"/>
      <dgm:spPr>
        <a:solidFill>
          <a:srgbClr val="FFFF66">
            <a:alpha val="89804"/>
          </a:srgbClr>
        </a:solidFill>
      </dgm:spPr>
      <dgm:t>
        <a:bodyPr/>
        <a:lstStyle/>
        <a:p>
          <a:r>
            <a:rPr lang="ru-RU" sz="4000" dirty="0" smtClean="0"/>
            <a:t>Буква </a:t>
          </a:r>
          <a:r>
            <a:rPr lang="ru-RU" sz="4000" b="1" dirty="0" err="1" smtClean="0"/>
            <a:t>ь</a:t>
          </a:r>
          <a:r>
            <a:rPr lang="ru-RU" sz="4000" dirty="0" smtClean="0"/>
            <a:t> звуков не обозначает   </a:t>
          </a:r>
          <a:r>
            <a:rPr lang="en-US" sz="4000" dirty="0" smtClean="0"/>
            <a:t>[</a:t>
          </a:r>
          <a:r>
            <a:rPr lang="ru-RU" sz="4000" dirty="0" smtClean="0"/>
            <a:t> </a:t>
          </a:r>
          <a:r>
            <a:rPr lang="ru-RU" sz="4000" dirty="0" smtClean="0">
              <a:latin typeface="Times New Roman"/>
              <a:cs typeface="Times New Roman"/>
            </a:rPr>
            <a:t>─</a:t>
          </a:r>
          <a:r>
            <a:rPr lang="en-US" sz="4000" dirty="0" smtClean="0"/>
            <a:t> ]</a:t>
          </a:r>
          <a:endParaRPr lang="ru-RU" sz="4000" dirty="0"/>
        </a:p>
      </dgm:t>
    </dgm:pt>
    <dgm:pt modelId="{FE16CA2E-4214-4CA1-9314-BE2E3288978C}" type="parTrans" cxnId="{3FB77D50-D186-4B9E-9D3A-F0A258FA9521}">
      <dgm:prSet/>
      <dgm:spPr/>
      <dgm:t>
        <a:bodyPr/>
        <a:lstStyle/>
        <a:p>
          <a:endParaRPr lang="ru-RU"/>
        </a:p>
      </dgm:t>
    </dgm:pt>
    <dgm:pt modelId="{3E77B63E-27A4-40FF-95D5-5EAC2B3F844C}" type="sibTrans" cxnId="{3FB77D50-D186-4B9E-9D3A-F0A258FA9521}">
      <dgm:prSet/>
      <dgm:spPr/>
      <dgm:t>
        <a:bodyPr/>
        <a:lstStyle/>
        <a:p>
          <a:endParaRPr lang="ru-RU"/>
        </a:p>
      </dgm:t>
    </dgm:pt>
    <dgm:pt modelId="{3E24477E-64A3-4115-8F5F-9156BDE7B5C1}">
      <dgm:prSet phldrT="[Текст]"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ru-RU" sz="8000" dirty="0" smtClean="0">
              <a:latin typeface="Arial" pitchFamily="34" charset="0"/>
              <a:cs typeface="Arial" pitchFamily="34" charset="0"/>
            </a:rPr>
            <a:t>Ъ</a:t>
          </a:r>
          <a:endParaRPr lang="ru-RU" sz="8000" dirty="0">
            <a:latin typeface="Arial" pitchFamily="34" charset="0"/>
            <a:cs typeface="Arial" pitchFamily="34" charset="0"/>
          </a:endParaRPr>
        </a:p>
      </dgm:t>
    </dgm:pt>
    <dgm:pt modelId="{F4EDBCF6-52F4-4CBA-AB51-2424B757A573}" type="parTrans" cxnId="{D33928FA-1BBF-4D9D-8F84-CC9A0163CBE4}">
      <dgm:prSet/>
      <dgm:spPr/>
      <dgm:t>
        <a:bodyPr/>
        <a:lstStyle/>
        <a:p>
          <a:endParaRPr lang="ru-RU"/>
        </a:p>
      </dgm:t>
    </dgm:pt>
    <dgm:pt modelId="{57D9C36A-5068-46C5-91DD-5E116AF5E584}" type="sibTrans" cxnId="{D33928FA-1BBF-4D9D-8F84-CC9A0163CBE4}">
      <dgm:prSet/>
      <dgm:spPr/>
      <dgm:t>
        <a:bodyPr/>
        <a:lstStyle/>
        <a:p>
          <a:endParaRPr lang="ru-RU"/>
        </a:p>
      </dgm:t>
    </dgm:pt>
    <dgm:pt modelId="{6C6A933D-2494-4D53-B5DE-9B1E9C20CC31}">
      <dgm:prSet phldrT="[Текст]" custT="1"/>
      <dgm:spPr>
        <a:solidFill>
          <a:srgbClr val="FFFF66">
            <a:alpha val="90000"/>
          </a:srgbClr>
        </a:solidFill>
      </dgm:spPr>
      <dgm:t>
        <a:bodyPr/>
        <a:lstStyle/>
        <a:p>
          <a:r>
            <a:rPr lang="ru-RU" sz="4000" dirty="0" smtClean="0"/>
            <a:t>Буква </a:t>
          </a:r>
          <a:r>
            <a:rPr lang="ru-RU" sz="4000" b="1" dirty="0" err="1" smtClean="0"/>
            <a:t>ъ</a:t>
          </a:r>
          <a:r>
            <a:rPr lang="ru-RU" sz="4000" dirty="0" smtClean="0"/>
            <a:t> звуков не обозначает   </a:t>
          </a:r>
          <a:r>
            <a:rPr lang="en-US" sz="4000" dirty="0" smtClean="0"/>
            <a:t>[</a:t>
          </a:r>
          <a:r>
            <a:rPr lang="ru-RU" sz="4000" dirty="0" smtClean="0"/>
            <a:t> </a:t>
          </a:r>
          <a:r>
            <a:rPr lang="ru-RU" sz="4000" dirty="0" smtClean="0">
              <a:latin typeface="Times New Roman"/>
              <a:cs typeface="Times New Roman"/>
            </a:rPr>
            <a:t>─</a:t>
          </a:r>
          <a:r>
            <a:rPr lang="en-US" sz="4000" dirty="0" smtClean="0"/>
            <a:t> ]</a:t>
          </a:r>
          <a:endParaRPr lang="ru-RU" sz="4000" dirty="0"/>
        </a:p>
      </dgm:t>
    </dgm:pt>
    <dgm:pt modelId="{4D886E9E-DEF2-409B-9E33-4AE43CD69680}" type="parTrans" cxnId="{395CA620-67B9-493F-8A75-86F2E08388AF}">
      <dgm:prSet/>
      <dgm:spPr/>
      <dgm:t>
        <a:bodyPr/>
        <a:lstStyle/>
        <a:p>
          <a:endParaRPr lang="ru-RU"/>
        </a:p>
      </dgm:t>
    </dgm:pt>
    <dgm:pt modelId="{907F62FB-F964-49C4-BE51-AB361FCB847D}" type="sibTrans" cxnId="{395CA620-67B9-493F-8A75-86F2E08388AF}">
      <dgm:prSet/>
      <dgm:spPr/>
      <dgm:t>
        <a:bodyPr/>
        <a:lstStyle/>
        <a:p>
          <a:endParaRPr lang="ru-RU"/>
        </a:p>
      </dgm:t>
    </dgm:pt>
    <dgm:pt modelId="{1C7470A9-7CE7-4CB1-B3FA-8CC1B6A8C337}" type="pres">
      <dgm:prSet presAssocID="{CCDBFEC4-0B50-4F52-A918-5A132D0D7A7E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16FBA89-5939-4CBC-8A16-AE2E9FC829B2}" type="pres">
      <dgm:prSet presAssocID="{5E105DD9-F6E6-435E-B251-473BA901DE6E}" presName="linNode" presStyleCnt="0"/>
      <dgm:spPr/>
    </dgm:pt>
    <dgm:pt modelId="{F6EE9FB0-577B-4945-B2C4-4373CF2B1D86}" type="pres">
      <dgm:prSet presAssocID="{5E105DD9-F6E6-435E-B251-473BA901DE6E}" presName="parentShp" presStyleLbl="node1" presStyleIdx="0" presStyleCnt="2" custScaleX="66972" custScaleY="87320" custLinFactNeighborX="0" custLinFactNeighborY="-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CD95DD-F441-470F-AFC7-32EF22B4FD23}" type="pres">
      <dgm:prSet presAssocID="{5E105DD9-F6E6-435E-B251-473BA901DE6E}" presName="childShp" presStyleLbl="bgAccFollowNode1" presStyleIdx="0" presStyleCnt="2" custScaleX="127273" custLinFactNeighborX="-2273" custLinFactNeighborY="-26">
        <dgm:presLayoutVars>
          <dgm:bulletEnabled val="1"/>
        </dgm:presLayoutVars>
      </dgm:prSet>
      <dgm:spPr>
        <a:prstGeom prst="wave">
          <a:avLst/>
        </a:prstGeom>
      </dgm:spPr>
      <dgm:t>
        <a:bodyPr/>
        <a:lstStyle/>
        <a:p>
          <a:endParaRPr lang="ru-RU"/>
        </a:p>
      </dgm:t>
    </dgm:pt>
    <dgm:pt modelId="{B0D81DD6-826A-46D2-9CE8-B797F2355FBB}" type="pres">
      <dgm:prSet presAssocID="{3C3266CF-A7F3-4C26-BDC4-C05459AB6CE9}" presName="spacing" presStyleCnt="0"/>
      <dgm:spPr/>
    </dgm:pt>
    <dgm:pt modelId="{45F78624-6C82-4A3F-A25F-68F780BA547B}" type="pres">
      <dgm:prSet presAssocID="{3E24477E-64A3-4115-8F5F-9156BDE7B5C1}" presName="linNode" presStyleCnt="0"/>
      <dgm:spPr/>
    </dgm:pt>
    <dgm:pt modelId="{B60B62EC-CB1B-459C-A095-C2E84F67306A}" type="pres">
      <dgm:prSet presAssocID="{3E24477E-64A3-4115-8F5F-9156BDE7B5C1}" presName="parentShp" presStyleLbl="node1" presStyleIdx="1" presStyleCnt="2" custScaleX="64955" custScaleY="84629" custLinFactNeighborX="1515" custLinFactNeighborY="-158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89F019-98F1-4272-9AA3-AF94385BC2BA}" type="pres">
      <dgm:prSet presAssocID="{3E24477E-64A3-4115-8F5F-9156BDE7B5C1}" presName="childShp" presStyleLbl="bgAccFollowNode1" presStyleIdx="1" presStyleCnt="2" custScaleX="123523" custScaleY="99747" custLinFactNeighborX="-901" custLinFactNeighborY="-1378">
        <dgm:presLayoutVars>
          <dgm:bulletEnabled val="1"/>
        </dgm:presLayoutVars>
      </dgm:prSet>
      <dgm:spPr>
        <a:prstGeom prst="wave">
          <a:avLst/>
        </a:prstGeom>
      </dgm:spPr>
      <dgm:t>
        <a:bodyPr/>
        <a:lstStyle/>
        <a:p>
          <a:endParaRPr lang="ru-RU"/>
        </a:p>
      </dgm:t>
    </dgm:pt>
  </dgm:ptLst>
  <dgm:cxnLst>
    <dgm:cxn modelId="{191B2D90-CD34-4FC1-A249-D74BA1FDF2E3}" type="presOf" srcId="{5E105DD9-F6E6-435E-B251-473BA901DE6E}" destId="{F6EE9FB0-577B-4945-B2C4-4373CF2B1D86}" srcOrd="0" destOrd="0" presId="urn:microsoft.com/office/officeart/2005/8/layout/vList6"/>
    <dgm:cxn modelId="{D33928FA-1BBF-4D9D-8F84-CC9A0163CBE4}" srcId="{CCDBFEC4-0B50-4F52-A918-5A132D0D7A7E}" destId="{3E24477E-64A3-4115-8F5F-9156BDE7B5C1}" srcOrd="1" destOrd="0" parTransId="{F4EDBCF6-52F4-4CBA-AB51-2424B757A573}" sibTransId="{57D9C36A-5068-46C5-91DD-5E116AF5E584}"/>
    <dgm:cxn modelId="{61AF867E-820E-41C6-8CD7-BE105E6BBD47}" type="presOf" srcId="{CCDBFEC4-0B50-4F52-A918-5A132D0D7A7E}" destId="{1C7470A9-7CE7-4CB1-B3FA-8CC1B6A8C337}" srcOrd="0" destOrd="0" presId="urn:microsoft.com/office/officeart/2005/8/layout/vList6"/>
    <dgm:cxn modelId="{3FB77D50-D186-4B9E-9D3A-F0A258FA9521}" srcId="{5E105DD9-F6E6-435E-B251-473BA901DE6E}" destId="{A70AAED4-D5D4-475F-9690-4597D548337D}" srcOrd="0" destOrd="0" parTransId="{FE16CA2E-4214-4CA1-9314-BE2E3288978C}" sibTransId="{3E77B63E-27A4-40FF-95D5-5EAC2B3F844C}"/>
    <dgm:cxn modelId="{3379B11A-EB0F-4E05-8A52-2711B1137FDC}" type="presOf" srcId="{3E24477E-64A3-4115-8F5F-9156BDE7B5C1}" destId="{B60B62EC-CB1B-459C-A095-C2E84F67306A}" srcOrd="0" destOrd="0" presId="urn:microsoft.com/office/officeart/2005/8/layout/vList6"/>
    <dgm:cxn modelId="{F3E72899-A854-485C-8F38-A0A962ADDEC9}" type="presOf" srcId="{6C6A933D-2494-4D53-B5DE-9B1E9C20CC31}" destId="{ED89F019-98F1-4272-9AA3-AF94385BC2BA}" srcOrd="0" destOrd="0" presId="urn:microsoft.com/office/officeart/2005/8/layout/vList6"/>
    <dgm:cxn modelId="{06D0BC13-2391-4910-8625-9FC067BDAE56}" type="presOf" srcId="{A70AAED4-D5D4-475F-9690-4597D548337D}" destId="{68CD95DD-F441-470F-AFC7-32EF22B4FD23}" srcOrd="0" destOrd="0" presId="urn:microsoft.com/office/officeart/2005/8/layout/vList6"/>
    <dgm:cxn modelId="{CD972B6A-38C3-4098-8A42-FAE8C9E29D04}" srcId="{CCDBFEC4-0B50-4F52-A918-5A132D0D7A7E}" destId="{5E105DD9-F6E6-435E-B251-473BA901DE6E}" srcOrd="0" destOrd="0" parTransId="{126FC9E9-0138-4793-9C2D-A5D843B08DDA}" sibTransId="{3C3266CF-A7F3-4C26-BDC4-C05459AB6CE9}"/>
    <dgm:cxn modelId="{395CA620-67B9-493F-8A75-86F2E08388AF}" srcId="{3E24477E-64A3-4115-8F5F-9156BDE7B5C1}" destId="{6C6A933D-2494-4D53-B5DE-9B1E9C20CC31}" srcOrd="0" destOrd="0" parTransId="{4D886E9E-DEF2-409B-9E33-4AE43CD69680}" sibTransId="{907F62FB-F964-49C4-BE51-AB361FCB847D}"/>
    <dgm:cxn modelId="{9B7AE08F-8CCC-4ED1-9C64-8EDF2371E192}" type="presParOf" srcId="{1C7470A9-7CE7-4CB1-B3FA-8CC1B6A8C337}" destId="{116FBA89-5939-4CBC-8A16-AE2E9FC829B2}" srcOrd="0" destOrd="0" presId="urn:microsoft.com/office/officeart/2005/8/layout/vList6"/>
    <dgm:cxn modelId="{FF76474B-1CCE-487D-82FF-6E6E3E1D361E}" type="presParOf" srcId="{116FBA89-5939-4CBC-8A16-AE2E9FC829B2}" destId="{F6EE9FB0-577B-4945-B2C4-4373CF2B1D86}" srcOrd="0" destOrd="0" presId="urn:microsoft.com/office/officeart/2005/8/layout/vList6"/>
    <dgm:cxn modelId="{7B10648E-5D2F-4A04-BBBF-81A5305B8B40}" type="presParOf" srcId="{116FBA89-5939-4CBC-8A16-AE2E9FC829B2}" destId="{68CD95DD-F441-470F-AFC7-32EF22B4FD23}" srcOrd="1" destOrd="0" presId="urn:microsoft.com/office/officeart/2005/8/layout/vList6"/>
    <dgm:cxn modelId="{342960CC-6DA2-4803-BCD4-E9F09BEC605D}" type="presParOf" srcId="{1C7470A9-7CE7-4CB1-B3FA-8CC1B6A8C337}" destId="{B0D81DD6-826A-46D2-9CE8-B797F2355FBB}" srcOrd="1" destOrd="0" presId="urn:microsoft.com/office/officeart/2005/8/layout/vList6"/>
    <dgm:cxn modelId="{A4AFB7A5-47F1-4C00-B3E4-35B90729F9E4}" type="presParOf" srcId="{1C7470A9-7CE7-4CB1-B3FA-8CC1B6A8C337}" destId="{45F78624-6C82-4A3F-A25F-68F780BA547B}" srcOrd="2" destOrd="0" presId="urn:microsoft.com/office/officeart/2005/8/layout/vList6"/>
    <dgm:cxn modelId="{C6E4F93B-F896-463E-9FE8-A3BDB01D2C92}" type="presParOf" srcId="{45F78624-6C82-4A3F-A25F-68F780BA547B}" destId="{B60B62EC-CB1B-459C-A095-C2E84F67306A}" srcOrd="0" destOrd="0" presId="urn:microsoft.com/office/officeart/2005/8/layout/vList6"/>
    <dgm:cxn modelId="{12E4C587-FDB3-4C3B-B200-2C442F29CB19}" type="presParOf" srcId="{45F78624-6C82-4A3F-A25F-68F780BA547B}" destId="{ED89F019-98F1-4272-9AA3-AF94385BC2BA}" srcOrd="1" destOrd="0" presId="urn:microsoft.com/office/officeart/2005/8/layout/vList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BFC6FD-D63F-422A-950E-4CDAD09426D7}" type="datetimeFigureOut">
              <a:rPr lang="ru-RU" smtClean="0"/>
              <a:pPr/>
              <a:t>23.01.2012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26D397-FA33-4731-B7A5-4DB8137BEE4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6D397-FA33-4731-B7A5-4DB8137BEE48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357298"/>
            <a:ext cx="8229600" cy="3857652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slope"/>
          </a:sp3d>
        </p:spPr>
        <p:txBody>
          <a:bodyPr>
            <a:noAutofit/>
          </a:bodyPr>
          <a:lstStyle/>
          <a:p>
            <a:r>
              <a:rPr lang="ru-RU" sz="6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Фонетический разбор слова</a:t>
            </a:r>
            <a:br>
              <a:rPr lang="ru-RU" sz="6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6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6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начальная школа</a:t>
            </a:r>
            <a:endParaRPr lang="ru-RU" sz="3600" b="1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5357826"/>
            <a:ext cx="8229600" cy="768337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000132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ru-RU" sz="6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Ф</a:t>
            </a:r>
            <a:r>
              <a:rPr lang="ru-RU" sz="6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ru-RU" sz="6600" b="1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Н</a:t>
            </a:r>
            <a:r>
              <a:rPr lang="ru-RU" sz="66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ru-RU" sz="6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Т</a:t>
            </a:r>
            <a:r>
              <a:rPr lang="ru-RU" sz="6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66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К</a:t>
            </a:r>
            <a:r>
              <a:rPr lang="ru-RU" sz="66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А</a:t>
            </a:r>
            <a:endParaRPr lang="ru-RU" sz="66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idx="1"/>
          </p:nvPr>
        </p:nvSpPr>
        <p:spPr>
          <a:xfrm>
            <a:off x="285720" y="1857364"/>
            <a:ext cx="8572560" cy="4572032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Это  раздел  русского  языка, который  изучает  </a:t>
            </a:r>
            <a:r>
              <a:rPr lang="ru-RU" sz="4000" b="1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звуки </a:t>
            </a:r>
            <a:r>
              <a:rPr lang="ru-RU" sz="40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 нашей речи.</a:t>
            </a:r>
          </a:p>
          <a:p>
            <a:pPr algn="ctr">
              <a:buNone/>
            </a:pP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Фонетический разбор слова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ru-RU" sz="36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это </a:t>
            </a:r>
            <a:r>
              <a:rPr lang="ru-RU" sz="3600" b="1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звуковой </a:t>
            </a:r>
            <a:r>
              <a:rPr lang="ru-RU" sz="36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разбор  слова</a:t>
            </a:r>
          </a:p>
        </p:txBody>
      </p:sp>
      <p:sp>
        <p:nvSpPr>
          <p:cNvPr id="17" name="Солнце 16"/>
          <p:cNvSpPr/>
          <p:nvPr/>
        </p:nvSpPr>
        <p:spPr>
          <a:xfrm>
            <a:off x="0" y="6286520"/>
            <a:ext cx="642910" cy="571480"/>
          </a:xfrm>
          <a:prstGeom prst="sun">
            <a:avLst/>
          </a:prstGeom>
          <a:solidFill>
            <a:srgbClr val="FFFF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олнце 17"/>
          <p:cNvSpPr/>
          <p:nvPr/>
        </p:nvSpPr>
        <p:spPr>
          <a:xfrm>
            <a:off x="0" y="0"/>
            <a:ext cx="571472" cy="571480"/>
          </a:xfrm>
          <a:prstGeom prst="sun">
            <a:avLst/>
          </a:prstGeom>
          <a:solidFill>
            <a:srgbClr val="FFFF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лнце 18"/>
          <p:cNvSpPr/>
          <p:nvPr/>
        </p:nvSpPr>
        <p:spPr>
          <a:xfrm>
            <a:off x="8501090" y="0"/>
            <a:ext cx="642910" cy="571480"/>
          </a:xfrm>
          <a:prstGeom prst="sun">
            <a:avLst/>
          </a:prstGeom>
          <a:solidFill>
            <a:srgbClr val="FFFF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олнце 19"/>
          <p:cNvSpPr/>
          <p:nvPr/>
        </p:nvSpPr>
        <p:spPr>
          <a:xfrm>
            <a:off x="8501090" y="6286520"/>
            <a:ext cx="642910" cy="571480"/>
          </a:xfrm>
          <a:prstGeom prst="sun">
            <a:avLst/>
          </a:prstGeom>
          <a:solidFill>
            <a:srgbClr val="FFFF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Порядок выполнения фонетического разбора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idx="1"/>
          </p:nvPr>
        </p:nvSpPr>
        <p:spPr>
          <a:xfrm>
            <a:off x="285720" y="1714488"/>
            <a:ext cx="8572560" cy="4714908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/>
          <a:lstStyle/>
          <a:p>
            <a:pPr>
              <a:buNone/>
            </a:pPr>
            <a:r>
              <a:rPr lang="ru-RU" dirty="0" smtClean="0"/>
              <a:t>1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Вслух чётко </a:t>
            </a:r>
            <a:r>
              <a:rPr lang="ru-RU" sz="3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произнеси слово.</a:t>
            </a:r>
          </a:p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2. Раздели слово </a:t>
            </a:r>
            <a:r>
              <a:rPr lang="ru-RU" sz="3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на слоги.</a:t>
            </a:r>
          </a:p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3. Поставь </a:t>
            </a:r>
            <a:r>
              <a:rPr lang="ru-RU" sz="3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ударение.</a:t>
            </a:r>
          </a:p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4. Запиши </a:t>
            </a:r>
            <a:r>
              <a:rPr lang="ru-RU" sz="3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транскрипцию.</a:t>
            </a:r>
          </a:p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5. Охарактеризуй </a:t>
            </a:r>
            <a:r>
              <a:rPr lang="ru-RU" sz="3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каждый звук.</a:t>
            </a:r>
          </a:p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Запиши сколько в слове слогов,    </a:t>
            </a:r>
          </a:p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     букв и звуков.</a:t>
            </a: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17" name="Солнце 16"/>
          <p:cNvSpPr/>
          <p:nvPr/>
        </p:nvSpPr>
        <p:spPr>
          <a:xfrm>
            <a:off x="0" y="6286520"/>
            <a:ext cx="642910" cy="571480"/>
          </a:xfrm>
          <a:prstGeom prst="sun">
            <a:avLst/>
          </a:prstGeom>
          <a:solidFill>
            <a:srgbClr val="FFFF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олнце 17"/>
          <p:cNvSpPr/>
          <p:nvPr/>
        </p:nvSpPr>
        <p:spPr>
          <a:xfrm>
            <a:off x="0" y="0"/>
            <a:ext cx="571472" cy="571480"/>
          </a:xfrm>
          <a:prstGeom prst="sun">
            <a:avLst/>
          </a:prstGeom>
          <a:solidFill>
            <a:srgbClr val="FFFF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лнце 18"/>
          <p:cNvSpPr/>
          <p:nvPr/>
        </p:nvSpPr>
        <p:spPr>
          <a:xfrm>
            <a:off x="8501090" y="0"/>
            <a:ext cx="642910" cy="571480"/>
          </a:xfrm>
          <a:prstGeom prst="sun">
            <a:avLst/>
          </a:prstGeom>
          <a:solidFill>
            <a:srgbClr val="FFFF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олнце 19"/>
          <p:cNvSpPr/>
          <p:nvPr/>
        </p:nvSpPr>
        <p:spPr>
          <a:xfrm>
            <a:off x="8501090" y="6286520"/>
            <a:ext cx="642910" cy="571480"/>
          </a:xfrm>
          <a:prstGeom prst="sun">
            <a:avLst/>
          </a:prstGeom>
          <a:solidFill>
            <a:srgbClr val="FFFF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Не  забывай!</a:t>
            </a:r>
            <a:endParaRPr lang="ru-RU" sz="4000" b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sz="half" idx="1"/>
          </p:nvPr>
        </p:nvSpPr>
        <p:spPr>
          <a:xfrm>
            <a:off x="571472" y="1571612"/>
            <a:ext cx="3786214" cy="4786346"/>
          </a:xfrm>
          <a:solidFill>
            <a:schemeClr val="bg1">
              <a:lumMod val="95000"/>
            </a:schemeClr>
          </a:solidFill>
          <a:ln w="9525">
            <a:solidFill>
              <a:srgbClr val="003300"/>
            </a:solidFill>
            <a:prstDash val="sysDot"/>
          </a:ln>
        </p:spPr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ru-RU" dirty="0" smtClean="0"/>
              <a:t> </a:t>
            </a:r>
          </a:p>
          <a:p>
            <a:pPr algn="ctr">
              <a:buNone/>
            </a:pPr>
            <a:r>
              <a:rPr lang="ru-RU" sz="3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Буквы </a:t>
            </a:r>
            <a:r>
              <a:rPr lang="ru-RU" sz="4300" b="1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Ж</a:t>
            </a:r>
            <a:r>
              <a:rPr lang="ru-RU" sz="43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4300" b="1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Ш, Ц </a:t>
            </a:r>
            <a:r>
              <a:rPr lang="ru-RU" sz="3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обозначают только твёрдый звук</a:t>
            </a:r>
          </a:p>
          <a:p>
            <a:pPr algn="ctr">
              <a:buNone/>
            </a:pPr>
            <a:r>
              <a:rPr lang="ru-RU" sz="3900" b="1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Ж</a:t>
            </a:r>
            <a:r>
              <a:rPr lang="ru-RU" sz="3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3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[</a:t>
            </a:r>
            <a:r>
              <a:rPr lang="ru-RU" sz="3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</a:t>
            </a:r>
            <a:r>
              <a:rPr lang="en-US" sz="3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]</a:t>
            </a:r>
          </a:p>
          <a:p>
            <a:pPr algn="ctr">
              <a:buNone/>
            </a:pPr>
            <a:r>
              <a:rPr lang="ru-RU" sz="3900" b="1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Ш</a:t>
            </a:r>
            <a:r>
              <a:rPr lang="ru-RU" sz="3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– [</a:t>
            </a:r>
            <a:r>
              <a:rPr lang="ru-RU" sz="3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Ш</a:t>
            </a:r>
            <a:r>
              <a:rPr lang="en-US" sz="3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]</a:t>
            </a:r>
          </a:p>
          <a:p>
            <a:pPr algn="ctr">
              <a:buNone/>
            </a:pPr>
            <a:r>
              <a:rPr lang="ru-RU" sz="3900" b="1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Ц</a:t>
            </a:r>
            <a:r>
              <a:rPr lang="ru-RU" sz="3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– [ </a:t>
            </a:r>
            <a:r>
              <a:rPr lang="ru-RU" sz="3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Ц</a:t>
            </a:r>
            <a:r>
              <a:rPr lang="ru-RU" sz="3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]</a:t>
            </a:r>
            <a:endParaRPr lang="ru-RU" sz="3900" dirty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>
          <a:xfrm>
            <a:off x="4648200" y="1571612"/>
            <a:ext cx="4038600" cy="4786346"/>
          </a:xfrm>
          <a:solidFill>
            <a:schemeClr val="accent3">
              <a:lumMod val="20000"/>
              <a:lumOff val="80000"/>
            </a:schemeClr>
          </a:solidFill>
          <a:ln>
            <a:solidFill>
              <a:srgbClr val="003300"/>
            </a:solidFill>
          </a:ln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endParaRPr lang="ru-RU" sz="3900" dirty="0" smtClean="0">
              <a:solidFill>
                <a:srgbClr val="CCFF99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ru-RU" sz="3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Буквы </a:t>
            </a:r>
            <a:r>
              <a:rPr lang="ru-RU" sz="4300" b="1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Й</a:t>
            </a:r>
            <a:r>
              <a:rPr lang="ru-RU" sz="43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4300" b="1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Ч, Щ </a:t>
            </a:r>
            <a:r>
              <a:rPr lang="ru-RU" sz="3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обозначают только мягкий звук</a:t>
            </a:r>
          </a:p>
          <a:p>
            <a:pPr algn="ctr">
              <a:buNone/>
            </a:pPr>
            <a:r>
              <a:rPr lang="ru-RU" sz="3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Й– </a:t>
            </a:r>
            <a:r>
              <a:rPr lang="en-US" sz="3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[</a:t>
            </a:r>
            <a:r>
              <a:rPr lang="ru-RU" sz="3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9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Йʹ</a:t>
            </a:r>
            <a:r>
              <a:rPr lang="ru-RU" sz="3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]</a:t>
            </a:r>
          </a:p>
          <a:p>
            <a:pPr algn="ctr">
              <a:buNone/>
            </a:pPr>
            <a:r>
              <a:rPr lang="ru-RU" sz="3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Ч</a:t>
            </a:r>
            <a:r>
              <a:rPr lang="en-US" sz="3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– [</a:t>
            </a:r>
            <a:r>
              <a:rPr lang="ru-RU" sz="3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9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Чʹ</a:t>
            </a:r>
            <a:r>
              <a:rPr lang="ru-RU" sz="3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]</a:t>
            </a:r>
          </a:p>
          <a:p>
            <a:pPr algn="ctr">
              <a:buNone/>
            </a:pPr>
            <a:r>
              <a:rPr lang="ru-RU" sz="3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Щ</a:t>
            </a:r>
            <a:r>
              <a:rPr lang="en-US" sz="3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– [</a:t>
            </a:r>
            <a:r>
              <a:rPr lang="ru-RU" sz="3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9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Щʹ</a:t>
            </a:r>
            <a:r>
              <a:rPr lang="ru-RU" sz="3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]</a:t>
            </a:r>
            <a:endParaRPr lang="ru-RU" sz="3900" dirty="0" smtClean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17" name="Солнце 16"/>
          <p:cNvSpPr/>
          <p:nvPr/>
        </p:nvSpPr>
        <p:spPr>
          <a:xfrm>
            <a:off x="0" y="6286520"/>
            <a:ext cx="642910" cy="571480"/>
          </a:xfrm>
          <a:prstGeom prst="sun">
            <a:avLst/>
          </a:prstGeom>
          <a:solidFill>
            <a:srgbClr val="FFFF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олнце 17"/>
          <p:cNvSpPr/>
          <p:nvPr/>
        </p:nvSpPr>
        <p:spPr>
          <a:xfrm>
            <a:off x="0" y="0"/>
            <a:ext cx="571472" cy="571480"/>
          </a:xfrm>
          <a:prstGeom prst="sun">
            <a:avLst/>
          </a:prstGeom>
          <a:solidFill>
            <a:srgbClr val="FFFF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лнце 18"/>
          <p:cNvSpPr/>
          <p:nvPr/>
        </p:nvSpPr>
        <p:spPr>
          <a:xfrm>
            <a:off x="8501090" y="0"/>
            <a:ext cx="642910" cy="571480"/>
          </a:xfrm>
          <a:prstGeom prst="sun">
            <a:avLst/>
          </a:prstGeom>
          <a:solidFill>
            <a:srgbClr val="FFFF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олнце 19"/>
          <p:cNvSpPr/>
          <p:nvPr/>
        </p:nvSpPr>
        <p:spPr>
          <a:xfrm>
            <a:off x="8501090" y="6286520"/>
            <a:ext cx="642910" cy="571480"/>
          </a:xfrm>
          <a:prstGeom prst="sun">
            <a:avLst/>
          </a:prstGeom>
          <a:solidFill>
            <a:srgbClr val="FFFF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2" animBg="1"/>
      <p:bldP spid="15" grpId="0" build="p" animBg="1"/>
      <p:bldP spid="8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Давай вспомним, когда буквы </a:t>
            </a:r>
            <a:r>
              <a:rPr lang="ru-RU" sz="4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4800" dirty="0" smtClean="0">
                <a:latin typeface="Arial" pitchFamily="34" charset="0"/>
                <a:cs typeface="Arial" pitchFamily="34" charset="0"/>
              </a:rPr>
            </a:br>
            <a:r>
              <a:rPr lang="ru-RU" sz="53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Е, Ё, Ю, Я</a:t>
            </a:r>
            <a:endParaRPr lang="ru-RU" sz="53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idx="1"/>
          </p:nvPr>
        </p:nvSpPr>
        <p:spPr>
          <a:xfrm>
            <a:off x="285720" y="1857364"/>
            <a:ext cx="8572560" cy="4572032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/>
          <a:lstStyle/>
          <a:p>
            <a:pPr algn="ctr">
              <a:buNone/>
            </a:pPr>
            <a:r>
              <a:rPr lang="ru-RU" sz="36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обозначают два звука:</a:t>
            </a:r>
          </a:p>
          <a:p>
            <a:pPr algn="ctr">
              <a:buNone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[ </a:t>
            </a:r>
            <a:r>
              <a:rPr lang="ru-RU" sz="40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Й′</a:t>
            </a:r>
            <a:r>
              <a:rPr lang="ru-RU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Э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]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[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Й′</a:t>
            </a:r>
            <a:r>
              <a:rPr lang="ru-RU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]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[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Й′</a:t>
            </a:r>
            <a:r>
              <a:rPr lang="ru-RU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]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[ </a:t>
            </a:r>
            <a:r>
              <a:rPr lang="ru-RU" sz="40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Й′</a:t>
            </a:r>
            <a:r>
              <a:rPr lang="ru-RU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]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когда стоят в начале слова</a:t>
            </a:r>
          </a:p>
          <a:p>
            <a:pPr>
              <a:buFont typeface="Wingdings" pitchFamily="2" charset="2"/>
              <a:buChar char="ü"/>
            </a:pPr>
            <a:r>
              <a:rPr lang="ru-RU" sz="36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когда стоят после гласной буквы</a:t>
            </a:r>
          </a:p>
          <a:p>
            <a:pPr>
              <a:buFont typeface="Wingdings" pitchFamily="2" charset="2"/>
              <a:buChar char="ü"/>
            </a:pPr>
            <a:r>
              <a:rPr lang="ru-RU" sz="36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когда стоят после </a:t>
            </a:r>
            <a:r>
              <a:rPr lang="ru-RU" sz="3600" b="1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Ь</a:t>
            </a:r>
            <a:r>
              <a:rPr lang="ru-RU" sz="36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или </a:t>
            </a:r>
            <a:r>
              <a:rPr lang="ru-RU" sz="3600" b="1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Ъ</a:t>
            </a:r>
            <a:endParaRPr lang="ru-RU" sz="3600" dirty="0" smtClean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Солнце 16"/>
          <p:cNvSpPr/>
          <p:nvPr/>
        </p:nvSpPr>
        <p:spPr>
          <a:xfrm>
            <a:off x="0" y="6286520"/>
            <a:ext cx="642910" cy="571480"/>
          </a:xfrm>
          <a:prstGeom prst="sun">
            <a:avLst/>
          </a:prstGeom>
          <a:solidFill>
            <a:srgbClr val="FFFF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олнце 17"/>
          <p:cNvSpPr/>
          <p:nvPr/>
        </p:nvSpPr>
        <p:spPr>
          <a:xfrm>
            <a:off x="0" y="0"/>
            <a:ext cx="571472" cy="571480"/>
          </a:xfrm>
          <a:prstGeom prst="sun">
            <a:avLst/>
          </a:prstGeom>
          <a:solidFill>
            <a:srgbClr val="FFFF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лнце 18"/>
          <p:cNvSpPr/>
          <p:nvPr/>
        </p:nvSpPr>
        <p:spPr>
          <a:xfrm>
            <a:off x="8501090" y="0"/>
            <a:ext cx="642910" cy="571480"/>
          </a:xfrm>
          <a:prstGeom prst="sun">
            <a:avLst/>
          </a:prstGeom>
          <a:solidFill>
            <a:srgbClr val="FFFF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олнце 19"/>
          <p:cNvSpPr/>
          <p:nvPr/>
        </p:nvSpPr>
        <p:spPr>
          <a:xfrm>
            <a:off x="8501090" y="6286520"/>
            <a:ext cx="642910" cy="571480"/>
          </a:xfrm>
          <a:prstGeom prst="sun">
            <a:avLst/>
          </a:prstGeom>
          <a:solidFill>
            <a:srgbClr val="FFFF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Помни!</a:t>
            </a:r>
            <a:endParaRPr lang="ru-RU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>
              <a:buNone/>
            </a:pPr>
            <a:endParaRPr lang="ru-RU" dirty="0" smtClean="0">
              <a:latin typeface="Arial" pitchFamily="34" charset="0"/>
              <a:ea typeface="Batang" pitchFamily="18" charset="-127"/>
              <a:cs typeface="Arial" pitchFamily="34" charset="0"/>
            </a:endParaRPr>
          </a:p>
          <a:p>
            <a:pPr algn="ctr">
              <a:buNone/>
            </a:pPr>
            <a:endParaRPr lang="ru-RU" sz="60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Солнце 16"/>
          <p:cNvSpPr/>
          <p:nvPr/>
        </p:nvSpPr>
        <p:spPr>
          <a:xfrm>
            <a:off x="0" y="6286520"/>
            <a:ext cx="642910" cy="571480"/>
          </a:xfrm>
          <a:prstGeom prst="sun">
            <a:avLst/>
          </a:prstGeom>
          <a:solidFill>
            <a:srgbClr val="FFFF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олнце 17"/>
          <p:cNvSpPr/>
          <p:nvPr/>
        </p:nvSpPr>
        <p:spPr>
          <a:xfrm>
            <a:off x="0" y="0"/>
            <a:ext cx="571472" cy="571480"/>
          </a:xfrm>
          <a:prstGeom prst="sun">
            <a:avLst/>
          </a:prstGeom>
          <a:solidFill>
            <a:srgbClr val="FFFF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лнце 18"/>
          <p:cNvSpPr/>
          <p:nvPr/>
        </p:nvSpPr>
        <p:spPr>
          <a:xfrm>
            <a:off x="8501090" y="0"/>
            <a:ext cx="642910" cy="571480"/>
          </a:xfrm>
          <a:prstGeom prst="sun">
            <a:avLst/>
          </a:prstGeom>
          <a:solidFill>
            <a:srgbClr val="FFFF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олнце 19"/>
          <p:cNvSpPr/>
          <p:nvPr/>
        </p:nvSpPr>
        <p:spPr>
          <a:xfrm>
            <a:off x="8501090" y="6286520"/>
            <a:ext cx="642910" cy="571480"/>
          </a:xfrm>
          <a:prstGeom prst="sun">
            <a:avLst/>
          </a:prstGeom>
          <a:solidFill>
            <a:srgbClr val="FFFF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1" name="Схема 10"/>
          <p:cNvGraphicFramePr/>
          <p:nvPr/>
        </p:nvGraphicFramePr>
        <p:xfrm>
          <a:off x="571472" y="1643050"/>
          <a:ext cx="7858180" cy="4714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Graphic spid="11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Фонетический разбор слова            </a:t>
            </a:r>
            <a:r>
              <a:rPr lang="ru-RU" sz="4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страус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idx="1"/>
          </p:nvPr>
        </p:nvSpPr>
        <p:spPr>
          <a:xfrm>
            <a:off x="285720" y="1500174"/>
            <a:ext cx="8858280" cy="5143536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           /</a:t>
            </a:r>
          </a:p>
          <a:p>
            <a:pPr>
              <a:buNone/>
            </a:pPr>
            <a:r>
              <a:rPr lang="ru-RU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sz="33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СТРА</a:t>
            </a:r>
            <a:r>
              <a:rPr lang="en-US" sz="33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|</a:t>
            </a:r>
            <a:r>
              <a:rPr lang="ru-RU" sz="33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УС – </a:t>
            </a:r>
            <a:r>
              <a:rPr lang="en-US" sz="33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[C</a:t>
            </a:r>
            <a:r>
              <a:rPr lang="ru-RU" sz="33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ТРАУС</a:t>
            </a:r>
            <a:r>
              <a:rPr lang="en-US" sz="33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]</a:t>
            </a:r>
            <a:endParaRPr lang="ru-RU" sz="3300" dirty="0" smtClean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 smtClean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   С  </a:t>
            </a:r>
            <a:r>
              <a:rPr lang="en-US" sz="2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[</a:t>
            </a:r>
            <a:r>
              <a:rPr lang="ru-RU" sz="2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en-US" sz="2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]</a:t>
            </a:r>
            <a:r>
              <a:rPr lang="ru-RU" sz="2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- согласный, твёрдый </a:t>
            </a:r>
            <a:r>
              <a:rPr lang="ru-RU" sz="2900" dirty="0" err="1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парн</a:t>
            </a:r>
            <a:r>
              <a:rPr lang="ru-RU" sz="2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., глухой </a:t>
            </a:r>
            <a:r>
              <a:rPr lang="ru-RU" sz="2900" dirty="0" err="1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парн</a:t>
            </a:r>
            <a:r>
              <a:rPr lang="ru-RU" sz="2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ru-RU" sz="2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   Т  </a:t>
            </a:r>
            <a:r>
              <a:rPr lang="en-US" sz="2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[</a:t>
            </a:r>
            <a:r>
              <a:rPr lang="ru-RU" sz="2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Т</a:t>
            </a:r>
            <a:r>
              <a:rPr lang="en-US" sz="2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]</a:t>
            </a:r>
            <a:r>
              <a:rPr lang="ru-RU" sz="2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 - согласный, твёрдый </a:t>
            </a:r>
            <a:r>
              <a:rPr lang="ru-RU" sz="2900" dirty="0" err="1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парн</a:t>
            </a:r>
            <a:r>
              <a:rPr lang="ru-RU" sz="2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., глухой </a:t>
            </a:r>
            <a:r>
              <a:rPr lang="ru-RU" sz="2900" dirty="0" err="1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парн</a:t>
            </a:r>
            <a:r>
              <a:rPr lang="ru-RU" sz="2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ru-RU" sz="2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   Р   </a:t>
            </a:r>
            <a:r>
              <a:rPr lang="en-US" sz="2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[</a:t>
            </a:r>
            <a:r>
              <a:rPr lang="ru-RU" sz="2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Р</a:t>
            </a:r>
            <a:r>
              <a:rPr lang="en-US" sz="2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]</a:t>
            </a:r>
            <a:r>
              <a:rPr lang="ru-RU" sz="2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-  согласный, твёрдый </a:t>
            </a:r>
            <a:r>
              <a:rPr lang="ru-RU" sz="2900" dirty="0" err="1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парн</a:t>
            </a:r>
            <a:r>
              <a:rPr lang="ru-RU" sz="2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., звонкий </a:t>
            </a:r>
            <a:r>
              <a:rPr lang="ru-RU" sz="2900" dirty="0" err="1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непарн</a:t>
            </a:r>
            <a:r>
              <a:rPr lang="ru-RU" sz="2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ru-RU" sz="2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   А   </a:t>
            </a:r>
            <a:r>
              <a:rPr lang="en-US" sz="2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[</a:t>
            </a:r>
            <a:r>
              <a:rPr lang="ru-RU" sz="2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2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]</a:t>
            </a:r>
            <a:r>
              <a:rPr lang="ru-RU" sz="2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 - гласный, ударный</a:t>
            </a:r>
          </a:p>
          <a:p>
            <a:pPr>
              <a:buNone/>
            </a:pPr>
            <a:r>
              <a:rPr lang="ru-RU" sz="2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   У   </a:t>
            </a:r>
            <a:r>
              <a:rPr lang="en-US" sz="2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[</a:t>
            </a:r>
            <a:r>
              <a:rPr lang="ru-RU" sz="2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У</a:t>
            </a:r>
            <a:r>
              <a:rPr lang="en-US" sz="2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]</a:t>
            </a:r>
            <a:r>
              <a:rPr lang="ru-RU" sz="2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 - гласный, безударный</a:t>
            </a:r>
          </a:p>
          <a:p>
            <a:pPr>
              <a:buNone/>
            </a:pPr>
            <a:r>
              <a:rPr lang="ru-RU" sz="2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   С   </a:t>
            </a:r>
            <a:r>
              <a:rPr lang="en-US" sz="2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[</a:t>
            </a:r>
            <a:r>
              <a:rPr lang="ru-RU" sz="2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en-US" sz="2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]</a:t>
            </a:r>
            <a:r>
              <a:rPr lang="ru-RU" sz="2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- согласный, твёрдый </a:t>
            </a:r>
            <a:r>
              <a:rPr lang="ru-RU" sz="2900" dirty="0" err="1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парн</a:t>
            </a:r>
            <a:r>
              <a:rPr lang="ru-RU" sz="2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., глухой </a:t>
            </a:r>
            <a:r>
              <a:rPr lang="ru-RU" sz="2900" dirty="0" err="1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парн</a:t>
            </a:r>
            <a:r>
              <a:rPr lang="ru-RU" sz="2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buNone/>
            </a:pPr>
            <a:r>
              <a:rPr lang="ru-RU" sz="2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   _______________________________________</a:t>
            </a:r>
          </a:p>
          <a:p>
            <a:pPr>
              <a:buNone/>
            </a:pPr>
            <a:r>
              <a:rPr lang="ru-RU" sz="29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  2 слога,6 букв, 6 звуков</a:t>
            </a:r>
          </a:p>
          <a:p>
            <a:pPr lvl="0">
              <a:buNone/>
            </a:pPr>
            <a:endParaRPr lang="ru-RU" sz="2900" b="1" dirty="0"/>
          </a:p>
        </p:txBody>
      </p:sp>
      <p:sp>
        <p:nvSpPr>
          <p:cNvPr id="17" name="Солнце 16"/>
          <p:cNvSpPr/>
          <p:nvPr/>
        </p:nvSpPr>
        <p:spPr>
          <a:xfrm>
            <a:off x="0" y="6286520"/>
            <a:ext cx="642910" cy="571480"/>
          </a:xfrm>
          <a:prstGeom prst="sun">
            <a:avLst/>
          </a:prstGeom>
          <a:solidFill>
            <a:srgbClr val="FFFF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олнце 17"/>
          <p:cNvSpPr/>
          <p:nvPr/>
        </p:nvSpPr>
        <p:spPr>
          <a:xfrm>
            <a:off x="0" y="0"/>
            <a:ext cx="571472" cy="571480"/>
          </a:xfrm>
          <a:prstGeom prst="sun">
            <a:avLst/>
          </a:prstGeom>
          <a:solidFill>
            <a:srgbClr val="FFFF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лнце 18"/>
          <p:cNvSpPr/>
          <p:nvPr/>
        </p:nvSpPr>
        <p:spPr>
          <a:xfrm>
            <a:off x="8501090" y="0"/>
            <a:ext cx="642910" cy="571480"/>
          </a:xfrm>
          <a:prstGeom prst="sun">
            <a:avLst/>
          </a:prstGeom>
          <a:solidFill>
            <a:srgbClr val="FFFF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олнце 19"/>
          <p:cNvSpPr/>
          <p:nvPr/>
        </p:nvSpPr>
        <p:spPr>
          <a:xfrm>
            <a:off x="8501090" y="6286520"/>
            <a:ext cx="642910" cy="571480"/>
          </a:xfrm>
          <a:prstGeom prst="sun">
            <a:avLst/>
          </a:prstGeom>
          <a:solidFill>
            <a:srgbClr val="FFFF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1" name="Picture 3" descr="G:\страус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36" y="819592"/>
            <a:ext cx="2529960" cy="18950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Фонетический разбор слова </a:t>
            </a:r>
            <a:r>
              <a:rPr lang="ru-RU" sz="4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якорь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idx="1"/>
          </p:nvPr>
        </p:nvSpPr>
        <p:spPr>
          <a:xfrm>
            <a:off x="214282" y="1500174"/>
            <a:ext cx="8715436" cy="4929222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>
            <a:noAutofit/>
          </a:bodyPr>
          <a:lstStyle/>
          <a:p>
            <a:pPr>
              <a:buNone/>
            </a:pPr>
            <a:r>
              <a:rPr lang="ru-RU" sz="25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ru-RU" sz="25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 /</a:t>
            </a:r>
          </a:p>
          <a:p>
            <a:pPr>
              <a:buNone/>
            </a:pPr>
            <a:r>
              <a:rPr lang="ru-RU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en-US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|</a:t>
            </a:r>
            <a:r>
              <a:rPr lang="ru-RU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КОРЬ – </a:t>
            </a:r>
            <a:r>
              <a:rPr lang="en-US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[  </a:t>
            </a:r>
            <a:r>
              <a:rPr lang="ru-RU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ЙʹАКАРʹ</a:t>
            </a:r>
            <a:r>
              <a:rPr lang="en-US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]</a:t>
            </a:r>
            <a:endParaRPr lang="ru-RU" sz="2700" dirty="0" smtClean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2700" dirty="0" smtClean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Я  </a:t>
            </a:r>
            <a:r>
              <a:rPr lang="en-US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[</a:t>
            </a:r>
            <a:r>
              <a:rPr lang="ru-RU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Й′ </a:t>
            </a:r>
            <a:r>
              <a:rPr lang="en-US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]</a:t>
            </a:r>
            <a:r>
              <a:rPr lang="ru-RU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– согласный, мягкий </a:t>
            </a:r>
            <a:r>
              <a:rPr lang="ru-RU" sz="2700" dirty="0" err="1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непарн</a:t>
            </a:r>
            <a:r>
              <a:rPr lang="ru-RU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., звонкий </a:t>
            </a:r>
            <a:r>
              <a:rPr lang="ru-RU" sz="2700" dirty="0" err="1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непарн</a:t>
            </a:r>
            <a:r>
              <a:rPr lang="ru-RU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700" dirty="0" smtClean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en-US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[</a:t>
            </a:r>
            <a:r>
              <a:rPr lang="ru-RU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А</a:t>
            </a:r>
            <a:r>
              <a:rPr lang="en-US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]</a:t>
            </a:r>
            <a:r>
              <a:rPr lang="ru-RU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– гласный, ударный</a:t>
            </a:r>
          </a:p>
          <a:p>
            <a:pPr>
              <a:buNone/>
            </a:pPr>
            <a:r>
              <a:rPr lang="ru-RU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К  </a:t>
            </a:r>
            <a:r>
              <a:rPr lang="en-US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[ </a:t>
            </a:r>
            <a:r>
              <a:rPr lang="ru-RU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К </a:t>
            </a:r>
            <a:r>
              <a:rPr lang="en-US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]</a:t>
            </a:r>
            <a:r>
              <a:rPr lang="ru-RU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– согласный, твёрдый </a:t>
            </a:r>
            <a:r>
              <a:rPr lang="ru-RU" sz="2700" dirty="0" err="1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парн</a:t>
            </a:r>
            <a:r>
              <a:rPr lang="ru-RU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., глухой </a:t>
            </a:r>
            <a:r>
              <a:rPr lang="ru-RU" sz="2700" dirty="0" err="1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парн</a:t>
            </a:r>
            <a:r>
              <a:rPr lang="ru-RU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ru-RU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О  </a:t>
            </a:r>
            <a:r>
              <a:rPr lang="en-US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[</a:t>
            </a:r>
            <a:r>
              <a:rPr lang="ru-RU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А</a:t>
            </a:r>
            <a:r>
              <a:rPr lang="en-US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]</a:t>
            </a:r>
            <a:r>
              <a:rPr lang="ru-RU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– гласный, безударный</a:t>
            </a:r>
          </a:p>
          <a:p>
            <a:pPr>
              <a:buNone/>
            </a:pPr>
            <a:r>
              <a:rPr lang="ru-RU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Р  </a:t>
            </a:r>
            <a:r>
              <a:rPr lang="en-US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[</a:t>
            </a:r>
            <a:r>
              <a:rPr lang="ru-RU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Р′</a:t>
            </a:r>
            <a:r>
              <a:rPr lang="en-US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]</a:t>
            </a:r>
            <a:r>
              <a:rPr lang="ru-RU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– согласный, мягкий </a:t>
            </a:r>
            <a:r>
              <a:rPr lang="ru-RU" sz="2700" dirty="0" err="1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парн</a:t>
            </a:r>
            <a:r>
              <a:rPr lang="ru-RU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., звонкий </a:t>
            </a:r>
            <a:r>
              <a:rPr lang="ru-RU" sz="2700" dirty="0" err="1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непарн</a:t>
            </a:r>
            <a:r>
              <a:rPr lang="ru-RU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ru-RU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Ь</a:t>
            </a:r>
            <a:r>
              <a:rPr lang="en-US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 [ </a:t>
            </a:r>
            <a:r>
              <a:rPr lang="ru-RU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]</a:t>
            </a:r>
            <a:r>
              <a:rPr lang="ru-RU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 – звука не обозначает</a:t>
            </a:r>
          </a:p>
          <a:p>
            <a:pPr>
              <a:buNone/>
            </a:pPr>
            <a:r>
              <a:rPr lang="ru-RU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________________________________________</a:t>
            </a:r>
          </a:p>
          <a:p>
            <a:pPr>
              <a:buNone/>
            </a:pPr>
            <a:r>
              <a:rPr lang="ru-RU" sz="27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  2 слога, 5 букв, 5 звуков</a:t>
            </a:r>
          </a:p>
          <a:p>
            <a:endParaRPr lang="ru-RU" sz="2400" dirty="0"/>
          </a:p>
        </p:txBody>
      </p:sp>
      <p:sp>
        <p:nvSpPr>
          <p:cNvPr id="17" name="Солнце 16"/>
          <p:cNvSpPr/>
          <p:nvPr/>
        </p:nvSpPr>
        <p:spPr>
          <a:xfrm>
            <a:off x="0" y="6286520"/>
            <a:ext cx="642910" cy="571480"/>
          </a:xfrm>
          <a:prstGeom prst="sun">
            <a:avLst/>
          </a:prstGeom>
          <a:solidFill>
            <a:srgbClr val="FFFF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олнце 17"/>
          <p:cNvSpPr/>
          <p:nvPr/>
        </p:nvSpPr>
        <p:spPr>
          <a:xfrm>
            <a:off x="0" y="0"/>
            <a:ext cx="571472" cy="571480"/>
          </a:xfrm>
          <a:prstGeom prst="sun">
            <a:avLst/>
          </a:prstGeom>
          <a:solidFill>
            <a:srgbClr val="FFFF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лнце 18"/>
          <p:cNvSpPr/>
          <p:nvPr/>
        </p:nvSpPr>
        <p:spPr>
          <a:xfrm>
            <a:off x="8501090" y="0"/>
            <a:ext cx="642910" cy="571480"/>
          </a:xfrm>
          <a:prstGeom prst="sun">
            <a:avLst/>
          </a:prstGeom>
          <a:solidFill>
            <a:srgbClr val="FFFF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олнце 19"/>
          <p:cNvSpPr/>
          <p:nvPr/>
        </p:nvSpPr>
        <p:spPr>
          <a:xfrm>
            <a:off x="8501090" y="6286520"/>
            <a:ext cx="642910" cy="571480"/>
          </a:xfrm>
          <a:prstGeom prst="sun">
            <a:avLst/>
          </a:prstGeom>
          <a:solidFill>
            <a:srgbClr val="FFFF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G:\якорь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785794"/>
            <a:ext cx="1785950" cy="1785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30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30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30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30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30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30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3000"/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3428992" y="6072206"/>
            <a:ext cx="5286412" cy="57150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Презентацию подготовила учитель начальных классов ГБОУ СОШ №1244 г.Москвы Пичугина И.В.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9" name="Рисунок 8"/>
          <p:cNvSpPr>
            <a:spLocks noGrp="1"/>
          </p:cNvSpPr>
          <p:nvPr>
            <p:ph type="pic" idx="1"/>
          </p:nvPr>
        </p:nvSpPr>
        <p:spPr/>
      </p:sp>
      <p:sp>
        <p:nvSpPr>
          <p:cNvPr id="10" name="Текст 9"/>
          <p:cNvSpPr>
            <a:spLocks noGrp="1"/>
          </p:cNvSpPr>
          <p:nvPr>
            <p:ph type="body" sz="half" idx="2"/>
          </p:nvPr>
        </p:nvSpPr>
        <p:spPr>
          <a:xfrm>
            <a:off x="1714480" y="4857760"/>
            <a:ext cx="5494356" cy="642942"/>
          </a:xfrm>
          <a:effectLst>
            <a:glow rad="139700">
              <a:schemeClr val="accent2">
                <a:satMod val="175000"/>
                <a:alpha val="40000"/>
              </a:schemeClr>
            </a:glow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algn="ctr"/>
            <a:r>
              <a:rPr lang="ru-RU" sz="6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Молодцы!</a:t>
            </a:r>
            <a:endParaRPr lang="ru-RU" sz="6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Солнце 16"/>
          <p:cNvSpPr/>
          <p:nvPr/>
        </p:nvSpPr>
        <p:spPr>
          <a:xfrm>
            <a:off x="0" y="6286520"/>
            <a:ext cx="642910" cy="571480"/>
          </a:xfrm>
          <a:prstGeom prst="sun">
            <a:avLst/>
          </a:prstGeom>
          <a:solidFill>
            <a:srgbClr val="FFFF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олнце 17"/>
          <p:cNvSpPr/>
          <p:nvPr/>
        </p:nvSpPr>
        <p:spPr>
          <a:xfrm>
            <a:off x="0" y="0"/>
            <a:ext cx="571472" cy="571480"/>
          </a:xfrm>
          <a:prstGeom prst="sun">
            <a:avLst/>
          </a:prstGeom>
          <a:solidFill>
            <a:srgbClr val="FFFF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лнце 18"/>
          <p:cNvSpPr/>
          <p:nvPr/>
        </p:nvSpPr>
        <p:spPr>
          <a:xfrm>
            <a:off x="8501090" y="0"/>
            <a:ext cx="642910" cy="571480"/>
          </a:xfrm>
          <a:prstGeom prst="sun">
            <a:avLst/>
          </a:prstGeom>
          <a:solidFill>
            <a:srgbClr val="FFFF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олнце 19"/>
          <p:cNvSpPr/>
          <p:nvPr/>
        </p:nvSpPr>
        <p:spPr>
          <a:xfrm>
            <a:off x="8501090" y="6286520"/>
            <a:ext cx="642910" cy="571480"/>
          </a:xfrm>
          <a:prstGeom prst="sun">
            <a:avLst/>
          </a:prstGeom>
          <a:solidFill>
            <a:srgbClr val="FFFF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4" name="Picture 2" descr="G:\солнце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285728"/>
            <a:ext cx="6143668" cy="45720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</TotalTime>
  <Words>396</Words>
  <PresentationFormat>Экран (4:3)</PresentationFormat>
  <Paragraphs>65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Фонетический разбор слова  начальная школа</vt:lpstr>
      <vt:lpstr>ФОНЕТИКА</vt:lpstr>
      <vt:lpstr>Порядок выполнения фонетического разбора</vt:lpstr>
      <vt:lpstr>Не  забывай!</vt:lpstr>
      <vt:lpstr>Давай вспомним, когда буквы  Е, Ё, Ю, Я</vt:lpstr>
      <vt:lpstr>Помни!</vt:lpstr>
      <vt:lpstr>Фонетический разбор слова            страус</vt:lpstr>
      <vt:lpstr>Фонетический разбор слова якорь</vt:lpstr>
      <vt:lpstr>Презентацию подготовила учитель начальных классов ГБОУ СОШ №1244 г.Москвы Пичугина И.В.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Инесса</dc:creator>
  <cp:lastModifiedBy>Инесса</cp:lastModifiedBy>
  <cp:revision>38</cp:revision>
  <dcterms:created xsi:type="dcterms:W3CDTF">2012-01-16T16:40:52Z</dcterms:created>
  <dcterms:modified xsi:type="dcterms:W3CDTF">2012-01-23T19:11:15Z</dcterms:modified>
</cp:coreProperties>
</file>