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8"/>
  </p:notesMasterIdLst>
  <p:handoutMasterIdLst>
    <p:handoutMasterId r:id="rId19"/>
  </p:handoutMasterIdLst>
  <p:sldIdLst>
    <p:sldId id="278" r:id="rId2"/>
    <p:sldId id="260" r:id="rId3"/>
    <p:sldId id="261" r:id="rId4"/>
    <p:sldId id="293" r:id="rId5"/>
    <p:sldId id="294" r:id="rId6"/>
    <p:sldId id="297" r:id="rId7"/>
    <p:sldId id="292" r:id="rId8"/>
    <p:sldId id="314" r:id="rId9"/>
    <p:sldId id="296" r:id="rId10"/>
    <p:sldId id="301" r:id="rId11"/>
    <p:sldId id="295" r:id="rId12"/>
    <p:sldId id="312" r:id="rId13"/>
    <p:sldId id="311" r:id="rId14"/>
    <p:sldId id="310" r:id="rId15"/>
    <p:sldId id="308" r:id="rId16"/>
    <p:sldId id="31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A0000"/>
    <a:srgbClr val="00FF00"/>
    <a:srgbClr val="234AF1"/>
    <a:srgbClr val="FA1800"/>
    <a:srgbClr val="EA14D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94" autoAdjust="0"/>
  </p:normalViewPr>
  <p:slideViewPr>
    <p:cSldViewPr>
      <p:cViewPr>
        <p:scale>
          <a:sx n="77" d="100"/>
          <a:sy n="77" d="100"/>
        </p:scale>
        <p:origin x="-960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580" y="-102"/>
      </p:cViewPr>
      <p:guideLst>
        <p:guide orient="horz" pos="2880"/>
        <p:guide pos="2160"/>
      </p:guideLst>
    </p:cSldViewPr>
  </p:notes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2" Type="http://schemas.openxmlformats.org/officeDocument/2006/relationships/image" Target="../media/image7.emf"/><Relationship Id="rId1" Type="http://schemas.openxmlformats.org/officeDocument/2006/relationships/image" Target="../media/image6.wmf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e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image" Target="../media/image3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F3931-6BC9-42EB-961A-9E6F95518C3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997FD-55DA-47B2-B25A-8DEFE35D8F2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97297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80FB6-3925-4DFF-AA5E-B3EE8452F316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EF7C0D-68B7-4BC3-AB71-348B500EC04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10812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304DE-7E69-4958-B237-53EB63A7825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F7C0D-68B7-4BC3-AB71-348B500EC049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F7C0D-68B7-4BC3-AB71-348B500EC049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DDE70F-0DE5-444E-9BB6-6621797D486F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1D8F09-C149-4605-BF3F-FC4CFC6D84AD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7.gif"/><Relationship Id="rId4" Type="http://schemas.openxmlformats.org/officeDocument/2006/relationships/image" Target="http://live.mephist.ru/tests/mathege2010/get_att_jsp__att_id-2707.png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gif"/><Relationship Id="rId3" Type="http://schemas.openxmlformats.org/officeDocument/2006/relationships/image" Target="../media/image33.png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http://live.mephist.ru/tests/mathege2010-2/GetFormula__formId-3518.png" TargetMode="External"/><Relationship Id="rId5" Type="http://schemas.openxmlformats.org/officeDocument/2006/relationships/image" Target="../media/image34.png"/><Relationship Id="rId4" Type="http://schemas.openxmlformats.org/officeDocument/2006/relationships/image" Target="http://live.mephist.ru/tests/mathege2010-2/GetPicture__picId-2937.pn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gif"/><Relationship Id="rId5" Type="http://schemas.openxmlformats.org/officeDocument/2006/relationships/oleObject" Target="../embeddings/oleObject21.bin"/><Relationship Id="rId4" Type="http://schemas.openxmlformats.org/officeDocument/2006/relationships/image" Target="http://live.mephist.ru/tests/mathege2010-2/GetPicture__picId-1586.pn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9.gif"/><Relationship Id="rId4" Type="http://schemas.openxmlformats.org/officeDocument/2006/relationships/oleObject" Target="../embeddings/oleObject2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live.mephist.ru/tests/mathege2010/get_att_jsp__att_id-2712.png" TargetMode="External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hyperlink" Target="http://schoolmathematics.ru/wp-content/uploads/2011/04/111.pn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Применение производной к решению задач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ЕГЭ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9" descr="C41-12 копия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785786" y="1714488"/>
            <a:ext cx="3318068" cy="4387199"/>
          </a:xfrm>
          <a:prstGeom prst="rect">
            <a:avLst/>
          </a:prstGeom>
        </p:spPr>
      </p:pic>
      <p:pic>
        <p:nvPicPr>
          <p:cNvPr id="1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6" y="1785926"/>
            <a:ext cx="2714644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3008652" y="5682947"/>
            <a:ext cx="61436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Скоро ЕГЭ!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 еще есть время подготовиться!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MA.E10.B8.104_dop/innerimg0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95288" y="1700213"/>
            <a:ext cx="5616575" cy="38877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3" name="Заголовок 26"/>
          <p:cNvSpPr txBox="1">
            <a:spLocks/>
          </p:cNvSpPr>
          <p:nvPr/>
        </p:nvSpPr>
        <p:spPr>
          <a:xfrm>
            <a:off x="179512" y="260648"/>
            <a:ext cx="8964488" cy="108012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На рисунке изображен график</a:t>
            </a:r>
            <a:r>
              <a:rPr kumimoji="0" lang="ru-RU" sz="20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функции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у =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f(x)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, определенной на интервале (-5;5). Определите количество целых точек, в которых производная функции отрицательна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graphicFrame>
        <p:nvGraphicFramePr>
          <p:cNvPr id="4" name="Group 59"/>
          <p:cNvGraphicFramePr>
            <a:graphicFrameLocks/>
          </p:cNvGraphicFramePr>
          <p:nvPr/>
        </p:nvGraphicFramePr>
        <p:xfrm>
          <a:off x="6772275" y="1684338"/>
          <a:ext cx="1876453" cy="822960"/>
        </p:xfrm>
        <a:graphic>
          <a:graphicData uri="http://schemas.openxmlformats.org/drawingml/2006/table">
            <a:tbl>
              <a:tblPr/>
              <a:tblGrid>
                <a:gridCol w="1090635"/>
                <a:gridCol w="785818"/>
              </a:tblGrid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В8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Freeform 16"/>
          <p:cNvSpPr>
            <a:spLocks/>
          </p:cNvSpPr>
          <p:nvPr/>
        </p:nvSpPr>
        <p:spPr bwMode="auto">
          <a:xfrm>
            <a:off x="1258888" y="1844675"/>
            <a:ext cx="2592387" cy="3049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9" y="91"/>
              </a:cxn>
              <a:cxn ang="0">
                <a:pos x="636" y="227"/>
              </a:cxn>
              <a:cxn ang="0">
                <a:pos x="772" y="318"/>
              </a:cxn>
              <a:cxn ang="0">
                <a:pos x="908" y="545"/>
              </a:cxn>
              <a:cxn ang="0">
                <a:pos x="953" y="862"/>
              </a:cxn>
              <a:cxn ang="0">
                <a:pos x="998" y="1044"/>
              </a:cxn>
              <a:cxn ang="0">
                <a:pos x="1271" y="1225"/>
              </a:cxn>
              <a:cxn ang="0">
                <a:pos x="1543" y="1815"/>
              </a:cxn>
              <a:cxn ang="0">
                <a:pos x="1633" y="1860"/>
              </a:cxn>
            </a:cxnLst>
            <a:rect l="0" t="0" r="r" b="b"/>
            <a:pathLst>
              <a:path w="1633" h="1921">
                <a:moveTo>
                  <a:pt x="0" y="0"/>
                </a:moveTo>
                <a:cubicBezTo>
                  <a:pt x="151" y="26"/>
                  <a:pt x="303" y="53"/>
                  <a:pt x="409" y="91"/>
                </a:cubicBezTo>
                <a:cubicBezTo>
                  <a:pt x="515" y="129"/>
                  <a:pt x="576" y="189"/>
                  <a:pt x="636" y="227"/>
                </a:cubicBezTo>
                <a:cubicBezTo>
                  <a:pt x="696" y="265"/>
                  <a:pt x="727" y="265"/>
                  <a:pt x="772" y="318"/>
                </a:cubicBezTo>
                <a:cubicBezTo>
                  <a:pt x="817" y="371"/>
                  <a:pt x="878" y="454"/>
                  <a:pt x="908" y="545"/>
                </a:cubicBezTo>
                <a:cubicBezTo>
                  <a:pt x="938" y="636"/>
                  <a:pt x="938" y="779"/>
                  <a:pt x="953" y="862"/>
                </a:cubicBezTo>
                <a:cubicBezTo>
                  <a:pt x="968" y="945"/>
                  <a:pt x="945" y="984"/>
                  <a:pt x="998" y="1044"/>
                </a:cubicBezTo>
                <a:cubicBezTo>
                  <a:pt x="1051" y="1104"/>
                  <a:pt x="1180" y="1097"/>
                  <a:pt x="1271" y="1225"/>
                </a:cubicBezTo>
                <a:cubicBezTo>
                  <a:pt x="1362" y="1353"/>
                  <a:pt x="1483" y="1709"/>
                  <a:pt x="1543" y="1815"/>
                </a:cubicBezTo>
                <a:cubicBezTo>
                  <a:pt x="1603" y="1921"/>
                  <a:pt x="1618" y="1853"/>
                  <a:pt x="1633" y="1860"/>
                </a:cubicBezTo>
              </a:path>
            </a:pathLst>
          </a:custGeom>
          <a:noFill/>
          <a:ln w="76200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" name="Freeform 20"/>
          <p:cNvSpPr>
            <a:spLocks/>
          </p:cNvSpPr>
          <p:nvPr/>
        </p:nvSpPr>
        <p:spPr bwMode="auto">
          <a:xfrm>
            <a:off x="4427538" y="3573463"/>
            <a:ext cx="733425" cy="15732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6" y="181"/>
              </a:cxn>
              <a:cxn ang="0">
                <a:pos x="409" y="862"/>
              </a:cxn>
              <a:cxn ang="0">
                <a:pos x="454" y="953"/>
              </a:cxn>
            </a:cxnLst>
            <a:rect l="0" t="0" r="r" b="b"/>
            <a:pathLst>
              <a:path w="462" h="991">
                <a:moveTo>
                  <a:pt x="0" y="0"/>
                </a:moveTo>
                <a:cubicBezTo>
                  <a:pt x="34" y="18"/>
                  <a:pt x="68" y="37"/>
                  <a:pt x="136" y="181"/>
                </a:cubicBezTo>
                <a:cubicBezTo>
                  <a:pt x="204" y="325"/>
                  <a:pt x="356" y="733"/>
                  <a:pt x="409" y="862"/>
                </a:cubicBezTo>
                <a:cubicBezTo>
                  <a:pt x="462" y="991"/>
                  <a:pt x="447" y="938"/>
                  <a:pt x="454" y="953"/>
                </a:cubicBezTo>
              </a:path>
            </a:pathLst>
          </a:custGeom>
          <a:noFill/>
          <a:ln w="76200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7" name="Group 61"/>
          <p:cNvGrpSpPr>
            <a:grpSpLocks/>
          </p:cNvGrpSpPr>
          <p:nvPr/>
        </p:nvGrpSpPr>
        <p:grpSpPr bwMode="auto">
          <a:xfrm>
            <a:off x="1214437" y="1876426"/>
            <a:ext cx="3949701" cy="2919413"/>
            <a:chOff x="765" y="1182"/>
            <a:chExt cx="2488" cy="1839"/>
          </a:xfrm>
        </p:grpSpPr>
        <p:sp>
          <p:nvSpPr>
            <p:cNvPr id="8" name="Line 24"/>
            <p:cNvSpPr>
              <a:spLocks noChangeShapeType="1"/>
            </p:cNvSpPr>
            <p:nvPr/>
          </p:nvSpPr>
          <p:spPr bwMode="auto">
            <a:xfrm>
              <a:off x="1729" y="2039"/>
              <a:ext cx="0" cy="27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60"/>
            <p:cNvGrpSpPr>
              <a:grpSpLocks/>
            </p:cNvGrpSpPr>
            <p:nvPr/>
          </p:nvGrpSpPr>
          <p:grpSpPr bwMode="auto">
            <a:xfrm>
              <a:off x="765" y="1182"/>
              <a:ext cx="2488" cy="1839"/>
              <a:chOff x="765" y="1182"/>
              <a:chExt cx="2488" cy="1839"/>
            </a:xfrm>
          </p:grpSpPr>
          <p:sp>
            <p:nvSpPr>
              <p:cNvPr id="10" name="Line 21"/>
              <p:cNvSpPr>
                <a:spLocks noChangeShapeType="1"/>
              </p:cNvSpPr>
              <p:nvPr/>
            </p:nvSpPr>
            <p:spPr bwMode="auto">
              <a:xfrm>
                <a:off x="847" y="1182"/>
                <a:ext cx="0" cy="1134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Line 22"/>
              <p:cNvSpPr>
                <a:spLocks noChangeShapeType="1"/>
              </p:cNvSpPr>
              <p:nvPr/>
            </p:nvSpPr>
            <p:spPr bwMode="auto">
              <a:xfrm>
                <a:off x="1139" y="1252"/>
                <a:ext cx="0" cy="1089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Line 23"/>
              <p:cNvSpPr>
                <a:spLocks noChangeShapeType="1"/>
              </p:cNvSpPr>
              <p:nvPr/>
            </p:nvSpPr>
            <p:spPr bwMode="auto">
              <a:xfrm>
                <a:off x="1433" y="1384"/>
                <a:ext cx="0" cy="953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Line 25"/>
              <p:cNvSpPr>
                <a:spLocks noChangeShapeType="1"/>
              </p:cNvSpPr>
              <p:nvPr/>
            </p:nvSpPr>
            <p:spPr bwMode="auto">
              <a:xfrm flipV="1">
                <a:off x="2307" y="2366"/>
                <a:ext cx="0" cy="499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Line 28"/>
              <p:cNvSpPr>
                <a:spLocks noChangeShapeType="1"/>
              </p:cNvSpPr>
              <p:nvPr/>
            </p:nvSpPr>
            <p:spPr bwMode="auto">
              <a:xfrm flipV="1">
                <a:off x="3190" y="2341"/>
                <a:ext cx="0" cy="68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Oval 29"/>
              <p:cNvSpPr>
                <a:spLocks noChangeArrowheads="1"/>
              </p:cNvSpPr>
              <p:nvPr/>
            </p:nvSpPr>
            <p:spPr bwMode="auto">
              <a:xfrm>
                <a:off x="765" y="2295"/>
                <a:ext cx="152" cy="13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" name="Oval 38"/>
              <p:cNvSpPr>
                <a:spLocks noChangeArrowheads="1"/>
              </p:cNvSpPr>
              <p:nvPr/>
            </p:nvSpPr>
            <p:spPr bwMode="auto">
              <a:xfrm>
                <a:off x="1066" y="2295"/>
                <a:ext cx="149" cy="13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" name="Oval 39"/>
              <p:cNvSpPr>
                <a:spLocks noChangeArrowheads="1"/>
              </p:cNvSpPr>
              <p:nvPr/>
            </p:nvSpPr>
            <p:spPr bwMode="auto">
              <a:xfrm>
                <a:off x="1350" y="2295"/>
                <a:ext cx="147" cy="13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" name="Oval 40"/>
              <p:cNvSpPr>
                <a:spLocks noChangeArrowheads="1"/>
              </p:cNvSpPr>
              <p:nvPr/>
            </p:nvSpPr>
            <p:spPr bwMode="auto">
              <a:xfrm>
                <a:off x="1655" y="2295"/>
                <a:ext cx="145" cy="13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" name="Oval 41"/>
              <p:cNvSpPr>
                <a:spLocks noChangeArrowheads="1"/>
              </p:cNvSpPr>
              <p:nvPr/>
            </p:nvSpPr>
            <p:spPr bwMode="auto">
              <a:xfrm>
                <a:off x="1944" y="2282"/>
                <a:ext cx="143" cy="13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" name="Oval 42"/>
              <p:cNvSpPr>
                <a:spLocks noChangeArrowheads="1"/>
              </p:cNvSpPr>
              <p:nvPr/>
            </p:nvSpPr>
            <p:spPr bwMode="auto">
              <a:xfrm>
                <a:off x="2245" y="2295"/>
                <a:ext cx="140" cy="13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" name="Oval 43"/>
              <p:cNvSpPr>
                <a:spLocks noChangeArrowheads="1"/>
              </p:cNvSpPr>
              <p:nvPr/>
            </p:nvSpPr>
            <p:spPr bwMode="auto">
              <a:xfrm>
                <a:off x="2819" y="2287"/>
                <a:ext cx="136" cy="13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" name="Oval 44"/>
              <p:cNvSpPr>
                <a:spLocks noChangeArrowheads="1"/>
              </p:cNvSpPr>
              <p:nvPr/>
            </p:nvSpPr>
            <p:spPr bwMode="auto">
              <a:xfrm>
                <a:off x="3120" y="2282"/>
                <a:ext cx="133" cy="13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pic>
        <p:nvPicPr>
          <p:cNvPr id="23" name="Picture 5" descr="12m6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308304" y="3284984"/>
            <a:ext cx="1657027" cy="1404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0962" name="Object 2"/>
          <p:cNvGraphicFramePr>
            <a:graphicFrameLocks noGrp="1" noChangeAspect="1"/>
          </p:cNvGraphicFramePr>
          <p:nvPr/>
        </p:nvGraphicFramePr>
        <p:xfrm>
          <a:off x="428596" y="5715016"/>
          <a:ext cx="7921625" cy="857250"/>
        </p:xfrm>
        <a:graphic>
          <a:graphicData uri="http://schemas.openxmlformats.org/presentationml/2006/ole">
            <p:oleObj spid="_x0000_s40962" name="Формула" r:id="rId6" imgW="67516200" imgH="7302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ask-7/ps/task-7.133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539750" y="1844675"/>
            <a:ext cx="7489825" cy="4286250"/>
          </a:xfrm>
          <a:prstGeom prst="rect">
            <a:avLst/>
          </a:prstGeom>
          <a:noFill/>
        </p:spPr>
      </p:pic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179388" y="188913"/>
            <a:ext cx="84963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 smtClean="0"/>
              <a:t>На </a:t>
            </a:r>
            <a:r>
              <a:rPr lang="ru-RU" sz="2000" b="1" dirty="0"/>
              <a:t>рисунке изображен график </a:t>
            </a:r>
            <a:r>
              <a:rPr lang="ru-RU" sz="2000" b="1" u="sng" dirty="0">
                <a:solidFill>
                  <a:srgbClr val="00FF00"/>
                </a:solidFill>
              </a:rPr>
              <a:t>производной </a:t>
            </a:r>
            <a:r>
              <a:rPr lang="ru-RU" sz="2000" b="1" dirty="0" smtClean="0"/>
              <a:t>функции</a:t>
            </a:r>
            <a:r>
              <a:rPr lang="en-US" sz="2000" b="1" dirty="0" smtClean="0"/>
              <a:t> f(x)</a:t>
            </a:r>
            <a:r>
              <a:rPr lang="ru-RU" sz="2000" b="1" dirty="0" smtClean="0"/>
              <a:t>,</a:t>
            </a:r>
            <a:r>
              <a:rPr lang="en-US" sz="2000" b="1" dirty="0" smtClean="0"/>
              <a:t> </a:t>
            </a:r>
            <a:r>
              <a:rPr lang="ru-RU" sz="2000" b="1" dirty="0" smtClean="0"/>
              <a:t>определенной </a:t>
            </a:r>
            <a:r>
              <a:rPr lang="ru-RU" sz="2000" b="1" dirty="0"/>
              <a:t>на интервале   </a:t>
            </a:r>
            <a:r>
              <a:rPr lang="en-US" sz="2000" b="1" dirty="0" smtClean="0"/>
              <a:t>  </a:t>
            </a:r>
            <a:r>
              <a:rPr lang="ru-RU" sz="2000" b="1" dirty="0" smtClean="0"/>
              <a:t>           </a:t>
            </a:r>
            <a:r>
              <a:rPr lang="ru-RU" sz="2000" b="1" dirty="0"/>
              <a:t>. </a:t>
            </a:r>
            <a:r>
              <a:rPr lang="ru-RU" sz="2000" b="1" dirty="0" smtClean="0"/>
              <a:t> Найдите </a:t>
            </a:r>
            <a:r>
              <a:rPr lang="ru-RU" sz="2000" b="1" dirty="0"/>
              <a:t>промежутки убывания функции . В ответе укажите длину наибольшего из них.</a:t>
            </a:r>
          </a:p>
        </p:txBody>
      </p:sp>
      <p:pic>
        <p:nvPicPr>
          <p:cNvPr id="4" name="Picture 6" descr="(-4; 13)"/>
          <p:cNvPicPr>
            <a:picLocks noChangeAspect="1" noChangeArrowheads="1"/>
          </p:cNvPicPr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3857620" y="500042"/>
            <a:ext cx="857256" cy="357190"/>
          </a:xfrm>
          <a:prstGeom prst="rect">
            <a:avLst/>
          </a:prstGeom>
          <a:noFill/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42910" y="4120735"/>
            <a:ext cx="7345363" cy="2449512"/>
          </a:xfrm>
          <a:prstGeom prst="rect">
            <a:avLst/>
          </a:prstGeom>
          <a:solidFill>
            <a:srgbClr val="3366FF">
              <a:alpha val="25000"/>
            </a:srgbClr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900113" y="6165850"/>
            <a:ext cx="64087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aphicFrame>
        <p:nvGraphicFramePr>
          <p:cNvPr id="11" name="Object 27"/>
          <p:cNvGraphicFramePr>
            <a:graphicFrameLocks noGrp="1" noChangeAspect="1"/>
          </p:cNvGraphicFramePr>
          <p:nvPr/>
        </p:nvGraphicFramePr>
        <p:xfrm>
          <a:off x="900113" y="5805488"/>
          <a:ext cx="6011862" cy="647700"/>
        </p:xfrm>
        <a:graphic>
          <a:graphicData uri="http://schemas.openxmlformats.org/presentationml/2006/ole">
            <p:oleObj spid="_x0000_s39938" name="Формула" r:id="rId7" imgW="67923000" imgH="7302600" progId="Equation.3">
              <p:embed/>
            </p:oleObj>
          </a:graphicData>
        </a:graphic>
      </p:graphicFrame>
      <p:graphicFrame>
        <p:nvGraphicFramePr>
          <p:cNvPr id="12" name="Group 53"/>
          <p:cNvGraphicFramePr>
            <a:graphicFrameLocks/>
          </p:cNvGraphicFramePr>
          <p:nvPr/>
        </p:nvGraphicFramePr>
        <p:xfrm>
          <a:off x="6947390" y="1250913"/>
          <a:ext cx="1871663" cy="822960"/>
        </p:xfrm>
        <a:graphic>
          <a:graphicData uri="http://schemas.openxmlformats.org/drawingml/2006/table">
            <a:tbl>
              <a:tblPr/>
              <a:tblGrid>
                <a:gridCol w="1152525"/>
                <a:gridCol w="719138"/>
              </a:tblGrid>
              <a:tr h="7143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В8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3" name="Group 32"/>
          <p:cNvGrpSpPr>
            <a:grpSpLocks/>
          </p:cNvGrpSpPr>
          <p:nvPr/>
        </p:nvGrpSpPr>
        <p:grpSpPr bwMode="auto">
          <a:xfrm>
            <a:off x="1116013" y="4148138"/>
            <a:ext cx="5689600" cy="0"/>
            <a:chOff x="1116013" y="4148138"/>
            <a:chExt cx="5689600" cy="0"/>
          </a:xfrm>
        </p:grpSpPr>
        <p:sp>
          <p:nvSpPr>
            <p:cNvPr id="14" name="Line 29"/>
            <p:cNvSpPr>
              <a:spLocks noChangeShapeType="1"/>
            </p:cNvSpPr>
            <p:nvPr/>
          </p:nvSpPr>
          <p:spPr bwMode="auto">
            <a:xfrm>
              <a:off x="748" y="2341"/>
              <a:ext cx="18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30"/>
            <p:cNvSpPr>
              <a:spLocks noChangeShapeType="1"/>
            </p:cNvSpPr>
            <p:nvPr/>
          </p:nvSpPr>
          <p:spPr bwMode="auto">
            <a:xfrm>
              <a:off x="1429" y="2341"/>
              <a:ext cx="136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31"/>
            <p:cNvSpPr>
              <a:spLocks noChangeShapeType="1"/>
            </p:cNvSpPr>
            <p:nvPr/>
          </p:nvSpPr>
          <p:spPr bwMode="auto">
            <a:xfrm>
              <a:off x="3696" y="2341"/>
              <a:ext cx="63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1123950" y="4114800"/>
            <a:ext cx="5734050" cy="1498600"/>
            <a:chOff x="1123950" y="4114800"/>
            <a:chExt cx="5734050" cy="1498600"/>
          </a:xfrm>
        </p:grpSpPr>
        <p:sp>
          <p:nvSpPr>
            <p:cNvPr id="19" name="Полилиния 18"/>
            <p:cNvSpPr/>
            <p:nvPr/>
          </p:nvSpPr>
          <p:spPr>
            <a:xfrm>
              <a:off x="1123950" y="4114800"/>
              <a:ext cx="361950" cy="914400"/>
            </a:xfrm>
            <a:custGeom>
              <a:avLst/>
              <a:gdLst>
                <a:gd name="connsiteX0" fmla="*/ 0 w 361950"/>
                <a:gd name="connsiteY0" fmla="*/ 914400 h 914400"/>
                <a:gd name="connsiteX1" fmla="*/ 361950 w 361950"/>
                <a:gd name="connsiteY1" fmla="*/ 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61950" h="914400">
                  <a:moveTo>
                    <a:pt x="0" y="914400"/>
                  </a:moveTo>
                  <a:lnTo>
                    <a:pt x="361950" y="0"/>
                  </a:lnTo>
                </a:path>
              </a:pathLst>
            </a:custGeom>
            <a:ln w="50800">
              <a:solidFill>
                <a:srgbClr val="234AF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2190750" y="4133850"/>
              <a:ext cx="2152650" cy="1479550"/>
            </a:xfrm>
            <a:custGeom>
              <a:avLst/>
              <a:gdLst>
                <a:gd name="connsiteX0" fmla="*/ 0 w 2152650"/>
                <a:gd name="connsiteY0" fmla="*/ 0 h 1479550"/>
                <a:gd name="connsiteX1" fmla="*/ 266700 w 2152650"/>
                <a:gd name="connsiteY1" fmla="*/ 219075 h 1479550"/>
                <a:gd name="connsiteX2" fmla="*/ 419100 w 2152650"/>
                <a:gd name="connsiteY2" fmla="*/ 523875 h 1479550"/>
                <a:gd name="connsiteX3" fmla="*/ 552450 w 2152650"/>
                <a:gd name="connsiteY3" fmla="*/ 1047750 h 1479550"/>
                <a:gd name="connsiteX4" fmla="*/ 647700 w 2152650"/>
                <a:gd name="connsiteY4" fmla="*/ 1323975 h 1479550"/>
                <a:gd name="connsiteX5" fmla="*/ 742950 w 2152650"/>
                <a:gd name="connsiteY5" fmla="*/ 1400175 h 1479550"/>
                <a:gd name="connsiteX6" fmla="*/ 971550 w 2152650"/>
                <a:gd name="connsiteY6" fmla="*/ 847725 h 1479550"/>
                <a:gd name="connsiteX7" fmla="*/ 1085850 w 2152650"/>
                <a:gd name="connsiteY7" fmla="*/ 695325 h 1479550"/>
                <a:gd name="connsiteX8" fmla="*/ 1228725 w 2152650"/>
                <a:gd name="connsiteY8" fmla="*/ 962025 h 1479550"/>
                <a:gd name="connsiteX9" fmla="*/ 1352550 w 2152650"/>
                <a:gd name="connsiteY9" fmla="*/ 1323975 h 1479550"/>
                <a:gd name="connsiteX10" fmla="*/ 1476375 w 2152650"/>
                <a:gd name="connsiteY10" fmla="*/ 1409700 h 1479550"/>
                <a:gd name="connsiteX11" fmla="*/ 1676400 w 2152650"/>
                <a:gd name="connsiteY11" fmla="*/ 1304925 h 1479550"/>
                <a:gd name="connsiteX12" fmla="*/ 1885950 w 2152650"/>
                <a:gd name="connsiteY12" fmla="*/ 885825 h 1479550"/>
                <a:gd name="connsiteX13" fmla="*/ 2152650 w 2152650"/>
                <a:gd name="connsiteY13" fmla="*/ 9525 h 147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52650" h="1479550">
                  <a:moveTo>
                    <a:pt x="0" y="0"/>
                  </a:moveTo>
                  <a:cubicBezTo>
                    <a:pt x="98425" y="65881"/>
                    <a:pt x="196850" y="131763"/>
                    <a:pt x="266700" y="219075"/>
                  </a:cubicBezTo>
                  <a:cubicBezTo>
                    <a:pt x="336550" y="306388"/>
                    <a:pt x="371475" y="385763"/>
                    <a:pt x="419100" y="523875"/>
                  </a:cubicBezTo>
                  <a:cubicBezTo>
                    <a:pt x="466725" y="661987"/>
                    <a:pt x="514350" y="914400"/>
                    <a:pt x="552450" y="1047750"/>
                  </a:cubicBezTo>
                  <a:cubicBezTo>
                    <a:pt x="590550" y="1181100"/>
                    <a:pt x="615950" y="1265238"/>
                    <a:pt x="647700" y="1323975"/>
                  </a:cubicBezTo>
                  <a:cubicBezTo>
                    <a:pt x="679450" y="1382712"/>
                    <a:pt x="688975" y="1479550"/>
                    <a:pt x="742950" y="1400175"/>
                  </a:cubicBezTo>
                  <a:cubicBezTo>
                    <a:pt x="796925" y="1320800"/>
                    <a:pt x="914400" y="965200"/>
                    <a:pt x="971550" y="847725"/>
                  </a:cubicBezTo>
                  <a:cubicBezTo>
                    <a:pt x="1028700" y="730250"/>
                    <a:pt x="1042988" y="676275"/>
                    <a:pt x="1085850" y="695325"/>
                  </a:cubicBezTo>
                  <a:cubicBezTo>
                    <a:pt x="1128713" y="714375"/>
                    <a:pt x="1184275" y="857250"/>
                    <a:pt x="1228725" y="962025"/>
                  </a:cubicBezTo>
                  <a:cubicBezTo>
                    <a:pt x="1273175" y="1066800"/>
                    <a:pt x="1311275" y="1249363"/>
                    <a:pt x="1352550" y="1323975"/>
                  </a:cubicBezTo>
                  <a:cubicBezTo>
                    <a:pt x="1393825" y="1398587"/>
                    <a:pt x="1422400" y="1412875"/>
                    <a:pt x="1476375" y="1409700"/>
                  </a:cubicBezTo>
                  <a:cubicBezTo>
                    <a:pt x="1530350" y="1406525"/>
                    <a:pt x="1608138" y="1392238"/>
                    <a:pt x="1676400" y="1304925"/>
                  </a:cubicBezTo>
                  <a:cubicBezTo>
                    <a:pt x="1744663" y="1217613"/>
                    <a:pt x="1806575" y="1101725"/>
                    <a:pt x="1885950" y="885825"/>
                  </a:cubicBezTo>
                  <a:cubicBezTo>
                    <a:pt x="1965325" y="669925"/>
                    <a:pt x="2152650" y="9525"/>
                    <a:pt x="2152650" y="9525"/>
                  </a:cubicBezTo>
                </a:path>
              </a:pathLst>
            </a:custGeom>
            <a:ln w="50800">
              <a:solidFill>
                <a:srgbClr val="234AF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5772150" y="4124325"/>
              <a:ext cx="1085850" cy="644525"/>
            </a:xfrm>
            <a:custGeom>
              <a:avLst/>
              <a:gdLst>
                <a:gd name="connsiteX0" fmla="*/ 0 w 1085850"/>
                <a:gd name="connsiteY0" fmla="*/ 0 h 644525"/>
                <a:gd name="connsiteX1" fmla="*/ 323850 w 1085850"/>
                <a:gd name="connsiteY1" fmla="*/ 390525 h 644525"/>
                <a:gd name="connsiteX2" fmla="*/ 571500 w 1085850"/>
                <a:gd name="connsiteY2" fmla="*/ 600075 h 644525"/>
                <a:gd name="connsiteX3" fmla="*/ 723900 w 1085850"/>
                <a:gd name="connsiteY3" fmla="*/ 638175 h 644525"/>
                <a:gd name="connsiteX4" fmla="*/ 847725 w 1085850"/>
                <a:gd name="connsiteY4" fmla="*/ 561975 h 644525"/>
                <a:gd name="connsiteX5" fmla="*/ 962025 w 1085850"/>
                <a:gd name="connsiteY5" fmla="*/ 333375 h 644525"/>
                <a:gd name="connsiteX6" fmla="*/ 1085850 w 1085850"/>
                <a:gd name="connsiteY6" fmla="*/ 0 h 64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85850" h="644525">
                  <a:moveTo>
                    <a:pt x="0" y="0"/>
                  </a:moveTo>
                  <a:cubicBezTo>
                    <a:pt x="114300" y="145256"/>
                    <a:pt x="228600" y="290513"/>
                    <a:pt x="323850" y="390525"/>
                  </a:cubicBezTo>
                  <a:cubicBezTo>
                    <a:pt x="419100" y="490537"/>
                    <a:pt x="504825" y="558800"/>
                    <a:pt x="571500" y="600075"/>
                  </a:cubicBezTo>
                  <a:cubicBezTo>
                    <a:pt x="638175" y="641350"/>
                    <a:pt x="677862" y="644525"/>
                    <a:pt x="723900" y="638175"/>
                  </a:cubicBezTo>
                  <a:cubicBezTo>
                    <a:pt x="769938" y="631825"/>
                    <a:pt x="808038" y="612775"/>
                    <a:pt x="847725" y="561975"/>
                  </a:cubicBezTo>
                  <a:cubicBezTo>
                    <a:pt x="887412" y="511175"/>
                    <a:pt x="922338" y="427038"/>
                    <a:pt x="962025" y="333375"/>
                  </a:cubicBezTo>
                  <a:cubicBezTo>
                    <a:pt x="1001713" y="239713"/>
                    <a:pt x="1043781" y="119856"/>
                    <a:pt x="1085850" y="0"/>
                  </a:cubicBezTo>
                </a:path>
              </a:pathLst>
            </a:custGeom>
            <a:ln w="50800">
              <a:solidFill>
                <a:srgbClr val="234AF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7" name="Line 51"/>
          <p:cNvSpPr>
            <a:spLocks noChangeShapeType="1"/>
          </p:cNvSpPr>
          <p:nvPr/>
        </p:nvSpPr>
        <p:spPr bwMode="auto">
          <a:xfrm>
            <a:off x="2197100" y="4148138"/>
            <a:ext cx="2159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28" name="Picture 5" descr="12m6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486973" y="2285992"/>
            <a:ext cx="1657027" cy="1404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6576" y="373208"/>
            <a:ext cx="8016875" cy="9286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effectLst/>
              </a:rPr>
              <a:t>На рисунке изображен график </a:t>
            </a:r>
            <a:r>
              <a:rPr lang="ru-RU" sz="2000" b="1" i="1" u="sng" dirty="0" smtClean="0">
                <a:solidFill>
                  <a:srgbClr val="00FF00"/>
                </a:solidFill>
                <a:effectLst/>
              </a:rPr>
              <a:t>производной</a:t>
            </a:r>
            <a:r>
              <a:rPr lang="ru-RU" sz="2000" b="1" i="1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функции </a:t>
            </a:r>
            <a:r>
              <a:rPr sz="2000" b="1" dirty="0" smtClean="0">
                <a:solidFill>
                  <a:schemeClr val="tx1"/>
                </a:solidFill>
                <a:effectLst/>
              </a:rPr>
              <a:t>f(x)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,определенной на интервале (-6;6). Найдите промежутки возрастания функции </a:t>
            </a:r>
            <a:r>
              <a:rPr sz="2000" b="1" dirty="0" smtClean="0">
                <a:solidFill>
                  <a:schemeClr val="tx1"/>
                </a:solidFill>
                <a:effectLst/>
              </a:rPr>
              <a:t>f(x)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. В ответе укажите сумму целых точек, входящих в эти промежутки.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task-6/ps/task-6.191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23850" y="1285860"/>
            <a:ext cx="6337300" cy="4356115"/>
          </a:xfrm>
          <a:prstGeom prst="rect">
            <a:avLst/>
          </a:prstGeom>
          <a:noFill/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571473" y="1857364"/>
            <a:ext cx="5572164" cy="1944686"/>
          </a:xfrm>
          <a:prstGeom prst="rect">
            <a:avLst/>
          </a:prstGeom>
          <a:solidFill>
            <a:schemeClr val="accent2">
              <a:alpha val="2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19"/>
          <p:cNvSpPr txBox="1">
            <a:spLocks/>
          </p:cNvSpPr>
          <p:nvPr/>
        </p:nvSpPr>
        <p:spPr>
          <a:xfrm>
            <a:off x="1600200" y="2507786"/>
            <a:ext cx="7086600" cy="1509712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Object 15"/>
          <p:cNvGraphicFramePr>
            <a:graphicFrameLocks noGrp="1" noChangeAspect="1"/>
          </p:cNvGraphicFramePr>
          <p:nvPr/>
        </p:nvGraphicFramePr>
        <p:xfrm>
          <a:off x="285720" y="5500702"/>
          <a:ext cx="6357968" cy="714375"/>
        </p:xfrm>
        <a:graphic>
          <a:graphicData uri="http://schemas.openxmlformats.org/presentationml/2006/ole">
            <p:oleObj spid="_x0000_s45058" name="Equation" r:id="rId5" imgW="2361960" imgH="253800" progId="">
              <p:embed/>
            </p:oleObj>
          </a:graphicData>
        </a:graphic>
      </p:graphicFrame>
      <p:graphicFrame>
        <p:nvGraphicFramePr>
          <p:cNvPr id="8" name="Group 49"/>
          <p:cNvGraphicFramePr>
            <a:graphicFrameLocks/>
          </p:cNvGraphicFramePr>
          <p:nvPr/>
        </p:nvGraphicFramePr>
        <p:xfrm>
          <a:off x="6934887" y="3455541"/>
          <a:ext cx="1714512" cy="822960"/>
        </p:xfrm>
        <a:graphic>
          <a:graphicData uri="http://schemas.openxmlformats.org/drawingml/2006/table">
            <a:tbl>
              <a:tblPr/>
              <a:tblGrid>
                <a:gridCol w="1035507"/>
                <a:gridCol w="679005"/>
              </a:tblGrid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В8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Freeform 18"/>
          <p:cNvSpPr>
            <a:spLocks/>
          </p:cNvSpPr>
          <p:nvPr/>
        </p:nvSpPr>
        <p:spPr bwMode="auto">
          <a:xfrm>
            <a:off x="2797175" y="2184400"/>
            <a:ext cx="2376488" cy="1620838"/>
          </a:xfrm>
          <a:custGeom>
            <a:avLst/>
            <a:gdLst/>
            <a:ahLst/>
            <a:cxnLst>
              <a:cxn ang="0">
                <a:pos x="0" y="975"/>
              </a:cxn>
              <a:cxn ang="0">
                <a:pos x="272" y="522"/>
              </a:cxn>
              <a:cxn ang="0">
                <a:pos x="454" y="431"/>
              </a:cxn>
              <a:cxn ang="0">
                <a:pos x="726" y="23"/>
              </a:cxn>
              <a:cxn ang="0">
                <a:pos x="998" y="567"/>
              </a:cxn>
              <a:cxn ang="0">
                <a:pos x="1225" y="658"/>
              </a:cxn>
              <a:cxn ang="0">
                <a:pos x="1497" y="1021"/>
              </a:cxn>
            </a:cxnLst>
            <a:rect l="0" t="0" r="r" b="b"/>
            <a:pathLst>
              <a:path w="1497" h="1021">
                <a:moveTo>
                  <a:pt x="0" y="975"/>
                </a:moveTo>
                <a:cubicBezTo>
                  <a:pt x="98" y="794"/>
                  <a:pt x="196" y="613"/>
                  <a:pt x="272" y="522"/>
                </a:cubicBezTo>
                <a:cubicBezTo>
                  <a:pt x="348" y="431"/>
                  <a:pt x="378" y="514"/>
                  <a:pt x="454" y="431"/>
                </a:cubicBezTo>
                <a:cubicBezTo>
                  <a:pt x="530" y="348"/>
                  <a:pt x="635" y="0"/>
                  <a:pt x="726" y="23"/>
                </a:cubicBezTo>
                <a:cubicBezTo>
                  <a:pt x="817" y="46"/>
                  <a:pt x="915" y="461"/>
                  <a:pt x="998" y="567"/>
                </a:cubicBezTo>
                <a:cubicBezTo>
                  <a:pt x="1081" y="673"/>
                  <a:pt x="1142" y="582"/>
                  <a:pt x="1225" y="658"/>
                </a:cubicBezTo>
                <a:cubicBezTo>
                  <a:pt x="1308" y="734"/>
                  <a:pt x="1452" y="961"/>
                  <a:pt x="1497" y="1021"/>
                </a:cubicBezTo>
              </a:path>
            </a:pathLst>
          </a:custGeom>
          <a:noFill/>
          <a:ln w="762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0" name="Group 50"/>
          <p:cNvGrpSpPr>
            <a:grpSpLocks/>
          </p:cNvGrpSpPr>
          <p:nvPr/>
        </p:nvGrpSpPr>
        <p:grpSpPr bwMode="auto">
          <a:xfrm>
            <a:off x="2824163" y="3697297"/>
            <a:ext cx="2371725" cy="496889"/>
            <a:chOff x="1779" y="2329"/>
            <a:chExt cx="1494" cy="313"/>
          </a:xfrm>
        </p:grpSpPr>
        <p:sp>
          <p:nvSpPr>
            <p:cNvPr id="11" name="Text Box 19"/>
            <p:cNvSpPr txBox="1">
              <a:spLocks noChangeArrowheads="1"/>
            </p:cNvSpPr>
            <p:nvPr/>
          </p:nvSpPr>
          <p:spPr bwMode="auto">
            <a:xfrm>
              <a:off x="1779" y="2329"/>
              <a:ext cx="27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500" b="1" dirty="0">
                  <a:solidFill>
                    <a:srgbClr val="FF0000"/>
                  </a:solidFill>
                </a:rPr>
                <a:t>-1</a:t>
              </a:r>
            </a:p>
          </p:txBody>
        </p:sp>
        <p:sp>
          <p:nvSpPr>
            <p:cNvPr id="12" name="Text Box 29"/>
            <p:cNvSpPr txBox="1">
              <a:spLocks noChangeArrowheads="1"/>
            </p:cNvSpPr>
            <p:nvPr/>
          </p:nvSpPr>
          <p:spPr bwMode="auto">
            <a:xfrm>
              <a:off x="3001" y="2341"/>
              <a:ext cx="2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 dirty="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13" name="Text Box 30"/>
            <p:cNvSpPr txBox="1">
              <a:spLocks noChangeArrowheads="1"/>
            </p:cNvSpPr>
            <p:nvPr/>
          </p:nvSpPr>
          <p:spPr bwMode="auto">
            <a:xfrm>
              <a:off x="2058" y="2339"/>
              <a:ext cx="27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500" b="1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4" name="Text Box 31"/>
            <p:cNvSpPr txBox="1">
              <a:spLocks noChangeArrowheads="1"/>
            </p:cNvSpPr>
            <p:nvPr/>
          </p:nvSpPr>
          <p:spPr bwMode="auto">
            <a:xfrm>
              <a:off x="2269" y="2341"/>
              <a:ext cx="27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500" b="1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5" name="Text Box 32"/>
            <p:cNvSpPr txBox="1">
              <a:spLocks noChangeArrowheads="1"/>
            </p:cNvSpPr>
            <p:nvPr/>
          </p:nvSpPr>
          <p:spPr bwMode="auto">
            <a:xfrm>
              <a:off x="2514" y="2335"/>
              <a:ext cx="27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500" b="1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6" name="Text Box 33"/>
            <p:cNvSpPr txBox="1">
              <a:spLocks noChangeArrowheads="1"/>
            </p:cNvSpPr>
            <p:nvPr/>
          </p:nvSpPr>
          <p:spPr bwMode="auto">
            <a:xfrm>
              <a:off x="2775" y="2346"/>
              <a:ext cx="18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sp>
        <p:nvSpPr>
          <p:cNvPr id="17" name="Text Box 34"/>
          <p:cNvSpPr txBox="1">
            <a:spLocks noChangeArrowheads="1"/>
          </p:cNvSpPr>
          <p:nvPr/>
        </p:nvSpPr>
        <p:spPr bwMode="auto">
          <a:xfrm>
            <a:off x="6533469" y="1987548"/>
            <a:ext cx="24479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0000"/>
                </a:solidFill>
              </a:rPr>
              <a:t>-1+0+1+2+3+4=…</a:t>
            </a:r>
          </a:p>
        </p:txBody>
      </p:sp>
      <p:pic>
        <p:nvPicPr>
          <p:cNvPr id="18" name="Picture 5" descr="12m6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094541" y="4870452"/>
            <a:ext cx="1657027" cy="1404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57158" y="2643182"/>
            <a:ext cx="8286808" cy="3714776"/>
            <a:chOff x="2409" y="164"/>
            <a:chExt cx="3223" cy="3065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409" y="203"/>
              <a:ext cx="3148" cy="3026"/>
              <a:chOff x="2409" y="203"/>
              <a:chExt cx="3148" cy="3026"/>
            </a:xfrm>
          </p:grpSpPr>
          <p:sp>
            <p:nvSpPr>
              <p:cNvPr id="6" name="Freeform 9"/>
              <p:cNvSpPr>
                <a:spLocks/>
              </p:cNvSpPr>
              <p:nvPr/>
            </p:nvSpPr>
            <p:spPr bwMode="auto">
              <a:xfrm>
                <a:off x="2426" y="211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" name="Freeform 10"/>
              <p:cNvSpPr>
                <a:spLocks/>
              </p:cNvSpPr>
              <p:nvPr/>
            </p:nvSpPr>
            <p:spPr bwMode="auto">
              <a:xfrm>
                <a:off x="2409" y="2945"/>
                <a:ext cx="312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4" y="8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Freeform 11"/>
              <p:cNvSpPr>
                <a:spLocks/>
              </p:cNvSpPr>
              <p:nvPr/>
            </p:nvSpPr>
            <p:spPr bwMode="auto">
              <a:xfrm>
                <a:off x="2677" y="211"/>
                <a:ext cx="8" cy="29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" y="2994"/>
                  </a:cxn>
                </a:cxnLst>
                <a:rect l="0" t="0" r="r" b="b"/>
                <a:pathLst>
                  <a:path w="8" h="2994">
                    <a:moveTo>
                      <a:pt x="0" y="0"/>
                    </a:moveTo>
                    <a:lnTo>
                      <a:pt x="8" y="2994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Line 12"/>
              <p:cNvSpPr>
                <a:spLocks noChangeShapeType="1"/>
              </p:cNvSpPr>
              <p:nvPr/>
            </p:nvSpPr>
            <p:spPr bwMode="auto">
              <a:xfrm>
                <a:off x="2426" y="2704"/>
                <a:ext cx="31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Freeform 13"/>
              <p:cNvSpPr>
                <a:spLocks/>
              </p:cNvSpPr>
              <p:nvPr/>
            </p:nvSpPr>
            <p:spPr bwMode="auto">
              <a:xfrm>
                <a:off x="2426" y="3203"/>
                <a:ext cx="312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4" y="8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/>
            </p:nvSpPr>
            <p:spPr bwMode="auto">
              <a:xfrm>
                <a:off x="2418" y="2450"/>
                <a:ext cx="3131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31" y="0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/>
            </p:nvSpPr>
            <p:spPr bwMode="auto">
              <a:xfrm>
                <a:off x="2426" y="2205"/>
                <a:ext cx="3131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31" y="0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/>
            </p:nvSpPr>
            <p:spPr bwMode="auto">
              <a:xfrm>
                <a:off x="2409" y="1955"/>
                <a:ext cx="3132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32" y="8"/>
                  </a:cxn>
                </a:cxnLst>
                <a:rect l="0" t="0" r="r" b="b"/>
                <a:pathLst>
                  <a:path w="3132" h="8">
                    <a:moveTo>
                      <a:pt x="0" y="0"/>
                    </a:moveTo>
                    <a:lnTo>
                      <a:pt x="3132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/>
            </p:nvSpPr>
            <p:spPr bwMode="auto">
              <a:xfrm>
                <a:off x="2434" y="1444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" name="Freeform 18"/>
              <p:cNvSpPr>
                <a:spLocks/>
              </p:cNvSpPr>
              <p:nvPr/>
            </p:nvSpPr>
            <p:spPr bwMode="auto">
              <a:xfrm>
                <a:off x="2426" y="1207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6" name="Freeform 19"/>
              <p:cNvSpPr>
                <a:spLocks/>
              </p:cNvSpPr>
              <p:nvPr/>
            </p:nvSpPr>
            <p:spPr bwMode="auto">
              <a:xfrm>
                <a:off x="2426" y="949"/>
                <a:ext cx="3123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3" y="8"/>
                  </a:cxn>
                </a:cxnLst>
                <a:rect l="0" t="0" r="r" b="b"/>
                <a:pathLst>
                  <a:path w="3123" h="8">
                    <a:moveTo>
                      <a:pt x="0" y="0"/>
                    </a:moveTo>
                    <a:lnTo>
                      <a:pt x="3123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20"/>
              <p:cNvSpPr>
                <a:spLocks/>
              </p:cNvSpPr>
              <p:nvPr/>
            </p:nvSpPr>
            <p:spPr bwMode="auto">
              <a:xfrm>
                <a:off x="2426" y="708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eeform 21"/>
              <p:cNvSpPr>
                <a:spLocks/>
              </p:cNvSpPr>
              <p:nvPr/>
            </p:nvSpPr>
            <p:spPr bwMode="auto">
              <a:xfrm>
                <a:off x="2434" y="446"/>
                <a:ext cx="311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15" y="8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Freeform 22"/>
              <p:cNvSpPr>
                <a:spLocks/>
              </p:cNvSpPr>
              <p:nvPr/>
            </p:nvSpPr>
            <p:spPr bwMode="auto">
              <a:xfrm>
                <a:off x="2426" y="210"/>
                <a:ext cx="311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15" y="8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eeform 23"/>
              <p:cNvSpPr>
                <a:spLocks/>
              </p:cNvSpPr>
              <p:nvPr/>
            </p:nvSpPr>
            <p:spPr bwMode="auto">
              <a:xfrm>
                <a:off x="2937" y="203"/>
                <a:ext cx="8" cy="302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3026"/>
                  </a:cxn>
                </a:cxnLst>
                <a:rect l="0" t="0" r="r" b="b"/>
                <a:pathLst>
                  <a:path w="8" h="3026">
                    <a:moveTo>
                      <a:pt x="8" y="0"/>
                    </a:moveTo>
                    <a:lnTo>
                      <a:pt x="0" y="3026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/>
            </p:nvSpPr>
            <p:spPr bwMode="auto">
              <a:xfrm>
                <a:off x="3198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/>
            </p:nvSpPr>
            <p:spPr bwMode="auto">
              <a:xfrm>
                <a:off x="3470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/>
            </p:nvSpPr>
            <p:spPr bwMode="auto">
              <a:xfrm>
                <a:off x="3707" y="219"/>
                <a:ext cx="9" cy="301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3010"/>
                  </a:cxn>
                </a:cxnLst>
                <a:rect l="0" t="0" r="r" b="b"/>
                <a:pathLst>
                  <a:path w="9" h="3010">
                    <a:moveTo>
                      <a:pt x="9" y="0"/>
                    </a:moveTo>
                    <a:lnTo>
                      <a:pt x="0" y="301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/>
            </p:nvSpPr>
            <p:spPr bwMode="auto">
              <a:xfrm>
                <a:off x="4241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28"/>
              <p:cNvSpPr>
                <a:spLocks/>
              </p:cNvSpPr>
              <p:nvPr/>
            </p:nvSpPr>
            <p:spPr bwMode="auto">
              <a:xfrm>
                <a:off x="4494" y="203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29"/>
              <p:cNvSpPr>
                <a:spLocks/>
              </p:cNvSpPr>
              <p:nvPr/>
            </p:nvSpPr>
            <p:spPr bwMode="auto">
              <a:xfrm>
                <a:off x="4762" y="219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30"/>
              <p:cNvSpPr>
                <a:spLocks/>
              </p:cNvSpPr>
              <p:nvPr/>
            </p:nvSpPr>
            <p:spPr bwMode="auto">
              <a:xfrm>
                <a:off x="5012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/>
            </p:nvSpPr>
            <p:spPr bwMode="auto">
              <a:xfrm>
                <a:off x="5284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" name="Text Box 32"/>
            <p:cNvSpPr txBox="1">
              <a:spLocks noChangeArrowheads="1"/>
            </p:cNvSpPr>
            <p:nvPr/>
          </p:nvSpPr>
          <p:spPr bwMode="auto">
            <a:xfrm>
              <a:off x="5420" y="166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х</a:t>
              </a:r>
            </a:p>
          </p:txBody>
        </p:sp>
        <p:sp>
          <p:nvSpPr>
            <p:cNvPr id="5" name="Text Box 33"/>
            <p:cNvSpPr txBox="1">
              <a:spLocks noChangeArrowheads="1"/>
            </p:cNvSpPr>
            <p:nvPr/>
          </p:nvSpPr>
          <p:spPr bwMode="auto">
            <a:xfrm>
              <a:off x="3742" y="16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у</a:t>
              </a:r>
            </a:p>
          </p:txBody>
        </p:sp>
      </p:grpSp>
      <p:cxnSp>
        <p:nvCxnSpPr>
          <p:cNvPr id="29" name="Прямая со стрелкой 28"/>
          <p:cNvCxnSpPr/>
          <p:nvPr/>
        </p:nvCxnSpPr>
        <p:spPr>
          <a:xfrm>
            <a:off x="357158" y="4500570"/>
            <a:ext cx="8501122" cy="1588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 flipH="1" flipV="1">
            <a:off x="2572530" y="4499776"/>
            <a:ext cx="3714776" cy="1588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олилиния 30"/>
          <p:cNvSpPr/>
          <p:nvPr/>
        </p:nvSpPr>
        <p:spPr>
          <a:xfrm>
            <a:off x="1071538" y="2857496"/>
            <a:ext cx="7072362" cy="3500462"/>
          </a:xfrm>
          <a:custGeom>
            <a:avLst/>
            <a:gdLst>
              <a:gd name="connsiteX0" fmla="*/ 0 w 5754030"/>
              <a:gd name="connsiteY0" fmla="*/ 159834 h 2016512"/>
              <a:gd name="connsiteX1" fmla="*/ 669074 w 5754030"/>
              <a:gd name="connsiteY1" fmla="*/ 1051932 h 2016512"/>
              <a:gd name="connsiteX2" fmla="*/ 1984918 w 5754030"/>
              <a:gd name="connsiteY2" fmla="*/ 460917 h 2016512"/>
              <a:gd name="connsiteX3" fmla="*/ 3958683 w 5754030"/>
              <a:gd name="connsiteY3" fmla="*/ 1977483 h 2016512"/>
              <a:gd name="connsiteX4" fmla="*/ 5018049 w 5754030"/>
              <a:gd name="connsiteY4" fmla="*/ 226741 h 2016512"/>
              <a:gd name="connsiteX5" fmla="*/ 5754030 w 5754030"/>
              <a:gd name="connsiteY5" fmla="*/ 617034 h 2016512"/>
              <a:gd name="connsiteX6" fmla="*/ 5754030 w 5754030"/>
              <a:gd name="connsiteY6" fmla="*/ 617034 h 2016512"/>
              <a:gd name="connsiteX7" fmla="*/ 5754030 w 5754030"/>
              <a:gd name="connsiteY7" fmla="*/ 617034 h 2016512"/>
              <a:gd name="connsiteX8" fmla="*/ 5731727 w 5754030"/>
              <a:gd name="connsiteY8" fmla="*/ 639337 h 2016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54030" h="2016512">
                <a:moveTo>
                  <a:pt x="0" y="159834"/>
                </a:moveTo>
                <a:cubicBezTo>
                  <a:pt x="169127" y="580793"/>
                  <a:pt x="338254" y="1001752"/>
                  <a:pt x="669074" y="1051932"/>
                </a:cubicBezTo>
                <a:cubicBezTo>
                  <a:pt x="999894" y="1102112"/>
                  <a:pt x="1436650" y="306659"/>
                  <a:pt x="1984918" y="460917"/>
                </a:cubicBezTo>
                <a:cubicBezTo>
                  <a:pt x="2533186" y="615175"/>
                  <a:pt x="3453161" y="2016512"/>
                  <a:pt x="3958683" y="1977483"/>
                </a:cubicBezTo>
                <a:cubicBezTo>
                  <a:pt x="4464205" y="1938454"/>
                  <a:pt x="4718825" y="453482"/>
                  <a:pt x="5018049" y="226741"/>
                </a:cubicBezTo>
                <a:cubicBezTo>
                  <a:pt x="5317273" y="0"/>
                  <a:pt x="5754030" y="617034"/>
                  <a:pt x="5754030" y="617034"/>
                </a:cubicBezTo>
                <a:lnTo>
                  <a:pt x="5754030" y="617034"/>
                </a:lnTo>
                <a:lnTo>
                  <a:pt x="5754030" y="617034"/>
                </a:lnTo>
                <a:lnTo>
                  <a:pt x="5731727" y="639337"/>
                </a:ln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428596" y="2500306"/>
          <a:ext cx="2103437" cy="700088"/>
        </p:xfrm>
        <a:graphic>
          <a:graphicData uri="http://schemas.openxmlformats.org/presentationml/2006/ole">
            <p:oleObj spid="_x0000_s46082" name="Формула" r:id="rId3" imgW="19513800" imgH="6489720" progId="Equation.3">
              <p:embed/>
            </p:oleObj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7158" y="857233"/>
            <a:ext cx="850112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На рисунке изображён график </a:t>
            </a:r>
            <a:r>
              <a:rPr lang="ru-RU" sz="2400" b="1" i="1" u="sng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производной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функции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определённой на интервале (-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6)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Найдите количество точек, в которых касательная к графику функции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y = f(x)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параллельна прямой у = 2х –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или совпадает с ней.</a:t>
            </a: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34" name="Object 3"/>
          <p:cNvGraphicFramePr>
            <a:graphicFrameLocks noChangeAspect="1"/>
          </p:cNvGraphicFramePr>
          <p:nvPr/>
        </p:nvGraphicFramePr>
        <p:xfrm>
          <a:off x="379413" y="5286375"/>
          <a:ext cx="2058987" cy="700088"/>
        </p:xfrm>
        <a:graphic>
          <a:graphicData uri="http://schemas.openxmlformats.org/presentationml/2006/ole">
            <p:oleObj spid="_x0000_s46083" name="Формула" r:id="rId4" imgW="19107000" imgH="6489720" progId="Equation.3">
              <p:embed/>
            </p:oleObj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4429124" y="364331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1071538" y="3929066"/>
            <a:ext cx="7286676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Овал 36"/>
          <p:cNvSpPr/>
          <p:nvPr/>
        </p:nvSpPr>
        <p:spPr>
          <a:xfrm>
            <a:off x="6870373" y="3835618"/>
            <a:ext cx="214314" cy="21431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3714744" y="3823261"/>
            <a:ext cx="214314" cy="21431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2655531" y="3823261"/>
            <a:ext cx="214314" cy="21431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226771" y="3835618"/>
            <a:ext cx="214314" cy="21431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8001024" y="3835618"/>
            <a:ext cx="214314" cy="21431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357158" y="6000768"/>
            <a:ext cx="2136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 5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429124" y="450057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pic>
        <p:nvPicPr>
          <p:cNvPr id="44" name="Picture 5" descr="12m6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55776" y="5820061"/>
            <a:ext cx="1224979" cy="103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MA.E10.B8.91_dop/innerimg0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50825" y="1341438"/>
            <a:ext cx="6337300" cy="3670300"/>
          </a:xfrm>
          <a:prstGeom prst="rect">
            <a:avLst/>
          </a:prstGeom>
          <a:noFill/>
        </p:spPr>
      </p:pic>
      <p:sp>
        <p:nvSpPr>
          <p:cNvPr id="3" name="Line 16"/>
          <p:cNvSpPr>
            <a:spLocks noChangeShapeType="1"/>
          </p:cNvSpPr>
          <p:nvPr/>
        </p:nvSpPr>
        <p:spPr bwMode="auto">
          <a:xfrm>
            <a:off x="2498952" y="3185205"/>
            <a:ext cx="18716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2268538" y="2781300"/>
            <a:ext cx="57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FF"/>
                </a:solidFill>
              </a:rPr>
              <a:t>-3</a:t>
            </a: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4140200" y="3213100"/>
            <a:ext cx="576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" name="Заголовок 13"/>
          <p:cNvSpPr txBox="1">
            <a:spLocks/>
          </p:cNvSpPr>
          <p:nvPr/>
        </p:nvSpPr>
        <p:spPr>
          <a:xfrm>
            <a:off x="251520" y="188640"/>
            <a:ext cx="8435280" cy="108012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На рисунке изображен график </a:t>
            </a:r>
            <a:r>
              <a:rPr kumimoji="0" lang="ru-RU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производной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функции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f(x)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, определенной на интервале (-9;8). Найдите точку экстремума функции на интервале (-3;3).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graphicFrame>
        <p:nvGraphicFramePr>
          <p:cNvPr id="8" name="Group 42"/>
          <p:cNvGraphicFramePr>
            <a:graphicFrameLocks/>
          </p:cNvGraphicFramePr>
          <p:nvPr/>
        </p:nvGraphicFramePr>
        <p:xfrm>
          <a:off x="428596" y="5589588"/>
          <a:ext cx="2090765" cy="822960"/>
        </p:xfrm>
        <a:graphic>
          <a:graphicData uri="http://schemas.openxmlformats.org/drawingml/2006/table">
            <a:tbl>
              <a:tblPr/>
              <a:tblGrid>
                <a:gridCol w="1106410"/>
                <a:gridCol w="492178"/>
                <a:gridCol w="492177"/>
              </a:tblGrid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В8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2916238" y="2781300"/>
            <a:ext cx="358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CC00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0" name="Text Box 47"/>
          <p:cNvSpPr txBox="1">
            <a:spLocks noChangeArrowheads="1"/>
          </p:cNvSpPr>
          <p:nvPr/>
        </p:nvSpPr>
        <p:spPr bwMode="auto">
          <a:xfrm>
            <a:off x="2411413" y="3141663"/>
            <a:ext cx="358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0000FF"/>
                </a:solidFill>
                <a:latin typeface="Arial Black" pitchFamily="34" charset="0"/>
              </a:rPr>
              <a:t>-</a:t>
            </a:r>
          </a:p>
        </p:txBody>
      </p:sp>
      <p:pic>
        <p:nvPicPr>
          <p:cNvPr id="11" name="Picture 5" descr="12m6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35300" y="5250782"/>
            <a:ext cx="1657027" cy="1404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Овал 11"/>
          <p:cNvSpPr/>
          <p:nvPr/>
        </p:nvSpPr>
        <p:spPr>
          <a:xfrm>
            <a:off x="2722565" y="3113876"/>
            <a:ext cx="144000" cy="14400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Группа 50"/>
          <p:cNvGrpSpPr/>
          <p:nvPr/>
        </p:nvGrpSpPr>
        <p:grpSpPr>
          <a:xfrm>
            <a:off x="214282" y="1755946"/>
            <a:ext cx="8429684" cy="4357718"/>
            <a:chOff x="214282" y="1755946"/>
            <a:chExt cx="8429684" cy="4357718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57158" y="1857154"/>
              <a:ext cx="8286808" cy="3929300"/>
              <a:chOff x="2409" y="-13"/>
              <a:chExt cx="3223" cy="3242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7" name="Freeform 9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" name="Freeform 10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" name="Freeform 11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" y="2994"/>
                    </a:cxn>
                  </a:cxnLst>
                  <a:rect l="0" t="0" r="r" b="b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" name="Line 12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" name="Freeform 13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" name="Freeform 14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" name="Freeform 15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" name="Freeform 16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32" y="8"/>
                    </a:cxn>
                  </a:cxnLst>
                  <a:rect l="0" t="0" r="r" b="b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" name="Freeform 17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6" name="Freeform 18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7" name="Freeform 19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3" y="8"/>
                    </a:cxn>
                  </a:cxnLst>
                  <a:rect l="0" t="0" r="r" b="b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" name="Freeform 20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" name="Freeform 21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" name="Freeform 22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" name="Freeform 23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/>
                  <a:ahLst/>
                  <a:cxnLst>
                    <a:cxn ang="0">
                      <a:pos x="8" y="0"/>
                    </a:cxn>
                    <a:cxn ang="0">
                      <a:pos x="0" y="3026"/>
                    </a:cxn>
                  </a:cxnLst>
                  <a:rect l="0" t="0" r="r" b="b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" name="Freeform 24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" name="Freeform 25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" name="Freeform 26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/>
                  <a:ahLst/>
                  <a:cxnLst>
                    <a:cxn ang="0">
                      <a:pos x="9" y="0"/>
                    </a:cxn>
                    <a:cxn ang="0">
                      <a:pos x="0" y="3010"/>
                    </a:cxn>
                  </a:cxnLst>
                  <a:rect l="0" t="0" r="r" b="b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" name="Freeform 27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" name="Freeform 28"/>
                <p:cNvSpPr>
                  <a:spLocks/>
                </p:cNvSpPr>
                <p:nvPr/>
              </p:nvSpPr>
              <p:spPr bwMode="auto">
                <a:xfrm>
                  <a:off x="4494" y="215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" name="Freeform 29"/>
                <p:cNvSpPr>
                  <a:spLocks/>
                </p:cNvSpPr>
                <p:nvPr/>
              </p:nvSpPr>
              <p:spPr bwMode="auto">
                <a:xfrm>
                  <a:off x="4756" y="219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" name="Freeform 30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" name="Freeform 31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" name="Text Box 32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х</a:t>
                </a:r>
              </a:p>
            </p:txBody>
          </p:sp>
          <p:sp>
            <p:nvSpPr>
              <p:cNvPr id="6" name="Text Box 33"/>
              <p:cNvSpPr txBox="1">
                <a:spLocks noChangeArrowheads="1"/>
              </p:cNvSpPr>
              <p:nvPr/>
            </p:nvSpPr>
            <p:spPr bwMode="auto">
              <a:xfrm>
                <a:off x="2659" y="-13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у</a:t>
                </a:r>
              </a:p>
            </p:txBody>
          </p:sp>
        </p:grpSp>
        <p:cxnSp>
          <p:nvCxnSpPr>
            <p:cNvPr id="31" name="Прямая со стрелкой 30"/>
            <p:cNvCxnSpPr/>
            <p:nvPr/>
          </p:nvCxnSpPr>
          <p:spPr>
            <a:xfrm rot="5400000" flipH="1" flipV="1">
              <a:off x="-779317" y="3934011"/>
              <a:ext cx="4357718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>
              <a:off x="214282" y="3944056"/>
              <a:ext cx="8286808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5400000">
              <a:off x="2893207" y="3949795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3566129" y="3949795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5400000">
              <a:off x="4224061" y="3953307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5400000">
              <a:off x="4878481" y="3953307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5400000">
              <a:off x="5577871" y="3949795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5400000">
              <a:off x="6250793" y="3949795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-1110833" y="3946283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rot="5400000">
              <a:off x="2565997" y="3938317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5400000">
              <a:off x="220021" y="3964785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904421" y="3964785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rot="5400000">
              <a:off x="1573831" y="3961273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5400000">
              <a:off x="2246753" y="3961273"/>
              <a:ext cx="3643338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Полилиния 53"/>
          <p:cNvSpPr/>
          <p:nvPr/>
        </p:nvSpPr>
        <p:spPr>
          <a:xfrm>
            <a:off x="714375" y="2425700"/>
            <a:ext cx="5686425" cy="2990850"/>
          </a:xfrm>
          <a:custGeom>
            <a:avLst/>
            <a:gdLst>
              <a:gd name="connsiteX0" fmla="*/ 0 w 5686425"/>
              <a:gd name="connsiteY0" fmla="*/ 2308225 h 2990850"/>
              <a:gd name="connsiteX1" fmla="*/ 352425 w 5686425"/>
              <a:gd name="connsiteY1" fmla="*/ 2022475 h 2990850"/>
              <a:gd name="connsiteX2" fmla="*/ 695325 w 5686425"/>
              <a:gd name="connsiteY2" fmla="*/ 2298700 h 2990850"/>
              <a:gd name="connsiteX3" fmla="*/ 1019175 w 5686425"/>
              <a:gd name="connsiteY3" fmla="*/ 1879600 h 2990850"/>
              <a:gd name="connsiteX4" fmla="*/ 2009775 w 5686425"/>
              <a:gd name="connsiteY4" fmla="*/ 2727325 h 2990850"/>
              <a:gd name="connsiteX5" fmla="*/ 2676525 w 5686425"/>
              <a:gd name="connsiteY5" fmla="*/ 927100 h 2990850"/>
              <a:gd name="connsiteX6" fmla="*/ 3352800 w 5686425"/>
              <a:gd name="connsiteY6" fmla="*/ 2727325 h 2990850"/>
              <a:gd name="connsiteX7" fmla="*/ 3686175 w 5686425"/>
              <a:gd name="connsiteY7" fmla="*/ 1946275 h 2990850"/>
              <a:gd name="connsiteX8" fmla="*/ 4352925 w 5686425"/>
              <a:gd name="connsiteY8" fmla="*/ 2717800 h 2990850"/>
              <a:gd name="connsiteX9" fmla="*/ 5334000 w 5686425"/>
              <a:gd name="connsiteY9" fmla="*/ 307975 h 2990850"/>
              <a:gd name="connsiteX10" fmla="*/ 5686425 w 5686425"/>
              <a:gd name="connsiteY10" fmla="*/ 869950 h 299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86425" h="2990850">
                <a:moveTo>
                  <a:pt x="0" y="2308225"/>
                </a:moveTo>
                <a:cubicBezTo>
                  <a:pt x="118269" y="2166143"/>
                  <a:pt x="236538" y="2024062"/>
                  <a:pt x="352425" y="2022475"/>
                </a:cubicBezTo>
                <a:cubicBezTo>
                  <a:pt x="468312" y="2020888"/>
                  <a:pt x="584200" y="2322513"/>
                  <a:pt x="695325" y="2298700"/>
                </a:cubicBezTo>
                <a:cubicBezTo>
                  <a:pt x="806450" y="2274888"/>
                  <a:pt x="800100" y="1808163"/>
                  <a:pt x="1019175" y="1879600"/>
                </a:cubicBezTo>
                <a:cubicBezTo>
                  <a:pt x="1238250" y="1951038"/>
                  <a:pt x="1733550" y="2886075"/>
                  <a:pt x="2009775" y="2727325"/>
                </a:cubicBezTo>
                <a:cubicBezTo>
                  <a:pt x="2286000" y="2568575"/>
                  <a:pt x="2452688" y="927100"/>
                  <a:pt x="2676525" y="927100"/>
                </a:cubicBezTo>
                <a:cubicBezTo>
                  <a:pt x="2900362" y="927100"/>
                  <a:pt x="3184525" y="2557463"/>
                  <a:pt x="3352800" y="2727325"/>
                </a:cubicBezTo>
                <a:cubicBezTo>
                  <a:pt x="3521075" y="2897187"/>
                  <a:pt x="3519488" y="1947862"/>
                  <a:pt x="3686175" y="1946275"/>
                </a:cubicBezTo>
                <a:cubicBezTo>
                  <a:pt x="3852862" y="1944688"/>
                  <a:pt x="4078288" y="2990850"/>
                  <a:pt x="4352925" y="2717800"/>
                </a:cubicBezTo>
                <a:cubicBezTo>
                  <a:pt x="4627563" y="2444750"/>
                  <a:pt x="5111750" y="615950"/>
                  <a:pt x="5334000" y="307975"/>
                </a:cubicBezTo>
                <a:cubicBezTo>
                  <a:pt x="5556250" y="0"/>
                  <a:pt x="5621337" y="434975"/>
                  <a:pt x="5686425" y="869950"/>
                </a:cubicBezTo>
              </a:path>
            </a:pathLst>
          </a:custGeom>
          <a:ln w="28575">
            <a:solidFill>
              <a:srgbClr val="E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695298" y="4686309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6371909" y="3238499"/>
            <a:ext cx="61913" cy="4762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/>
          <p:cNvSpPr txBox="1"/>
          <p:nvPr/>
        </p:nvSpPr>
        <p:spPr>
          <a:xfrm>
            <a:off x="571472" y="3643314"/>
            <a:ext cx="5000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+mj-lt"/>
              </a:rPr>
              <a:t>-2</a:t>
            </a:r>
            <a:endParaRPr lang="ru-RU" sz="1400" dirty="0">
              <a:latin typeface="+mj-lt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409678" y="3433763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352528" y="384333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224600" y="3671889"/>
            <a:ext cx="428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+mj-lt"/>
              </a:rPr>
              <a:t>15</a:t>
            </a:r>
            <a:endParaRPr lang="ru-RU" sz="1400" dirty="0">
              <a:latin typeface="+mj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57158" y="637777"/>
            <a:ext cx="85011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На рисунке изображён график </a:t>
            </a:r>
            <a:r>
              <a:rPr lang="ru-RU" sz="2400" b="1" i="1" u="sng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производной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функции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определённой на интервале (-2;15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Найдите количество точек экстремума функции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на отрезке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2;10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357158" y="6000768"/>
            <a:ext cx="2136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 3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5" name="Picture 5" descr="12m6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74340" y="5311742"/>
            <a:ext cx="1657027" cy="1404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9096" y="1987548"/>
            <a:ext cx="5765808" cy="233910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7300" b="1" cap="none" spc="0" dirty="0" smtClean="0">
                <a:ln/>
                <a:solidFill>
                  <a:schemeClr val="accent3"/>
                </a:solidFill>
                <a:effectLst/>
              </a:rPr>
              <a:t>Спасибо</a:t>
            </a:r>
          </a:p>
          <a:p>
            <a:pPr algn="ctr"/>
            <a:r>
              <a:rPr lang="ru-RU" sz="7300" b="1" dirty="0" smtClean="0">
                <a:ln/>
                <a:solidFill>
                  <a:schemeClr val="accent3"/>
                </a:solidFill>
              </a:rPr>
              <a:t>за работу!</a:t>
            </a:r>
            <a:endParaRPr lang="ru-RU" sz="73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14348" y="642918"/>
            <a:ext cx="7494585" cy="965195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Производные  основных  элементарных функций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753988" y="214290"/>
            <a:ext cx="1138239" cy="1079500"/>
            <a:chOff x="703" y="1389"/>
            <a:chExt cx="717" cy="680"/>
          </a:xfrm>
        </p:grpSpPr>
        <p:pic>
          <p:nvPicPr>
            <p:cNvPr id="6" name="Picture 27" descr="f243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3" y="1389"/>
              <a:ext cx="680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WordArt 38"/>
            <p:cNvSpPr>
              <a:spLocks noChangeArrowheads="1" noChangeShapeType="1" noTextEdit="1"/>
            </p:cNvSpPr>
            <p:nvPr/>
          </p:nvSpPr>
          <p:spPr bwMode="auto">
            <a:xfrm>
              <a:off x="1279" y="1706"/>
              <a:ext cx="141" cy="19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endPara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endParaRPr>
            </a:p>
          </p:txBody>
        </p:sp>
      </p:grp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" name="Рисунок 24" descr="производная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5785" y="1857364"/>
            <a:ext cx="7617131" cy="42576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350"/>
                            </p:stCondLst>
                            <p:childTnLst>
                              <p:par>
                                <p:cTn id="1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85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ru-RU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 rot="10800000" flipV="1">
            <a:off x="571472" y="0"/>
            <a:ext cx="8115328" cy="642918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Геометрический смысл производной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71538" y="3929066"/>
            <a:ext cx="5072098" cy="1588"/>
          </a:xfrm>
          <a:prstGeom prst="straightConnector1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 flipH="1" flipV="1">
            <a:off x="357158" y="2786058"/>
            <a:ext cx="4286280" cy="1588"/>
          </a:xfrm>
          <a:prstGeom prst="straightConnector1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олилиния 11"/>
          <p:cNvSpPr/>
          <p:nvPr/>
        </p:nvSpPr>
        <p:spPr>
          <a:xfrm>
            <a:off x="1357290" y="1785926"/>
            <a:ext cx="3714776" cy="2193920"/>
          </a:xfrm>
          <a:custGeom>
            <a:avLst/>
            <a:gdLst>
              <a:gd name="connsiteX0" fmla="*/ 0 w 2962275"/>
              <a:gd name="connsiteY0" fmla="*/ 962025 h 2836862"/>
              <a:gd name="connsiteX1" fmla="*/ 752475 w 2962275"/>
              <a:gd name="connsiteY1" fmla="*/ 2676525 h 2836862"/>
              <a:gd name="connsiteX2" fmla="*/ 2962275 w 2962275"/>
              <a:gd name="connsiteY2" fmla="*/ 0 h 2836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62275" h="2836862">
                <a:moveTo>
                  <a:pt x="0" y="962025"/>
                </a:moveTo>
                <a:cubicBezTo>
                  <a:pt x="129381" y="1899443"/>
                  <a:pt x="258763" y="2836862"/>
                  <a:pt x="752475" y="2676525"/>
                </a:cubicBezTo>
                <a:cubicBezTo>
                  <a:pt x="1246187" y="2516188"/>
                  <a:pt x="2104231" y="1258094"/>
                  <a:pt x="2962275" y="0"/>
                </a:cubicBezTo>
              </a:path>
            </a:pathLst>
          </a:cu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2071670" y="2071678"/>
            <a:ext cx="2857520" cy="2286016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3357554" y="3143248"/>
            <a:ext cx="142876" cy="14287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500298" y="3286124"/>
            <a:ext cx="928694" cy="1588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14" idx="4"/>
          </p:cNvCxnSpPr>
          <p:nvPr/>
        </p:nvCxnSpPr>
        <p:spPr>
          <a:xfrm rot="5400000">
            <a:off x="3117983" y="3597133"/>
            <a:ext cx="622018" cy="1588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>
            <a:off x="2643174" y="3643314"/>
            <a:ext cx="571504" cy="571504"/>
          </a:xfrm>
          <a:prstGeom prst="arc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857884" y="407194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71670" y="642918"/>
            <a:ext cx="354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00298" y="392906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9339271">
            <a:off x="3584630" y="2537595"/>
            <a:ext cx="1915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касательная</a:t>
            </a:r>
            <a:endParaRPr lang="ru-RU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3214678" y="3929066"/>
          <a:ext cx="428628" cy="500066"/>
        </p:xfrm>
        <a:graphic>
          <a:graphicData uri="http://schemas.openxmlformats.org/presentationml/2006/ole">
            <p:oleObj spid="_x0000_s19457" name="Формула" r:id="rId4" imgW="165028" imgH="228501" progId="Equation.3">
              <p:embed/>
            </p:oleObj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071802" y="3357562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000628" y="714356"/>
            <a:ext cx="36433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угловой коэффициент прямой (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касательной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5720" y="5000636"/>
            <a:ext cx="83308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Геометрический смысл производной: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к графику функции 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точке с абсциссой         можно провести касательную, непараллельную оси у, </a:t>
            </a:r>
          </a:p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              выражает угловой коэффициент касательной, т.е. 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7158" y="6072206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Поскольку                               , то верно равенство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Object 12"/>
          <p:cNvGraphicFramePr>
            <a:graphicFrameLocks noChangeAspect="1"/>
          </p:cNvGraphicFramePr>
          <p:nvPr/>
        </p:nvGraphicFramePr>
        <p:xfrm>
          <a:off x="5340350" y="5892800"/>
          <a:ext cx="2286000" cy="657225"/>
        </p:xfrm>
        <a:graphic>
          <a:graphicData uri="http://schemas.openxmlformats.org/presentationml/2006/ole">
            <p:oleObj spid="_x0000_s19458" name="Формула" r:id="rId5" imgW="26022600" imgH="7302600" progId="Equation.3">
              <p:embed/>
            </p:oleObj>
          </a:graphicData>
        </a:graphic>
      </p:graphicFrame>
      <p:graphicFrame>
        <p:nvGraphicFramePr>
          <p:cNvPr id="28" name="Object 13"/>
          <p:cNvGraphicFramePr>
            <a:graphicFrameLocks noChangeAspect="1"/>
          </p:cNvGraphicFramePr>
          <p:nvPr/>
        </p:nvGraphicFramePr>
        <p:xfrm>
          <a:off x="1714480" y="5929330"/>
          <a:ext cx="1428750" cy="584200"/>
        </p:xfrm>
        <a:graphic>
          <a:graphicData uri="http://schemas.openxmlformats.org/presentationml/2006/ole">
            <p:oleObj spid="_x0000_s19459" name="Формула" r:id="rId6" imgW="16259400" imgH="6489720" progId="Equation.3">
              <p:embed/>
            </p:oleObj>
          </a:graphicData>
        </a:graphic>
      </p:graphicFrame>
      <p:graphicFrame>
        <p:nvGraphicFramePr>
          <p:cNvPr id="29" name="Object 14"/>
          <p:cNvGraphicFramePr>
            <a:graphicFrameLocks noChangeAspect="1"/>
          </p:cNvGraphicFramePr>
          <p:nvPr/>
        </p:nvGraphicFramePr>
        <p:xfrm>
          <a:off x="6643688" y="5535613"/>
          <a:ext cx="1857375" cy="657225"/>
        </p:xfrm>
        <a:graphic>
          <a:graphicData uri="http://schemas.openxmlformats.org/presentationml/2006/ole">
            <p:oleObj spid="_x0000_s19460" name="Формула" r:id="rId7" imgW="21141000" imgH="7302600" progId="Equation.3">
              <p:embed/>
            </p:oleObj>
          </a:graphicData>
        </a:graphic>
      </p:graphicFrame>
      <p:graphicFrame>
        <p:nvGraphicFramePr>
          <p:cNvPr id="30" name="Object 18"/>
          <p:cNvGraphicFramePr>
            <a:graphicFrameLocks noChangeAspect="1"/>
          </p:cNvGraphicFramePr>
          <p:nvPr/>
        </p:nvGraphicFramePr>
        <p:xfrm>
          <a:off x="2500298" y="1500174"/>
          <a:ext cx="2071687" cy="712788"/>
        </p:xfrm>
        <a:graphic>
          <a:graphicData uri="http://schemas.openxmlformats.org/presentationml/2006/ole">
            <p:oleObj spid="_x0000_s19461" name="Формула" r:id="rId8" imgW="18700200" imgH="6489720" progId="Equation.3">
              <p:embed/>
            </p:oleObj>
          </a:graphicData>
        </a:graphic>
      </p:graphicFrame>
      <p:graphicFrame>
        <p:nvGraphicFramePr>
          <p:cNvPr id="31" name="Object 20"/>
          <p:cNvGraphicFramePr>
            <a:graphicFrameLocks noChangeAspect="1"/>
          </p:cNvGraphicFramePr>
          <p:nvPr/>
        </p:nvGraphicFramePr>
        <p:xfrm>
          <a:off x="4786314" y="2857496"/>
          <a:ext cx="2019300" cy="600075"/>
        </p:xfrm>
        <a:graphic>
          <a:graphicData uri="http://schemas.openxmlformats.org/presentationml/2006/ole">
            <p:oleObj spid="_x0000_s19462" name="Формула" r:id="rId9" imgW="21547800" imgH="6489720" progId="Equation.3">
              <p:embed/>
            </p:oleObj>
          </a:graphicData>
        </a:graphic>
      </p:graphicFrame>
      <p:graphicFrame>
        <p:nvGraphicFramePr>
          <p:cNvPr id="32" name="Object 21"/>
          <p:cNvGraphicFramePr>
            <a:graphicFrameLocks noChangeAspect="1"/>
          </p:cNvGraphicFramePr>
          <p:nvPr/>
        </p:nvGraphicFramePr>
        <p:xfrm>
          <a:off x="730250" y="5545138"/>
          <a:ext cx="754063" cy="482600"/>
        </p:xfrm>
        <a:graphic>
          <a:graphicData uri="http://schemas.openxmlformats.org/presentationml/2006/ole">
            <p:oleObj spid="_x0000_s19463" name="Формула" r:id="rId10" imgW="13818600" imgH="7302600" progId="Equation.3">
              <p:embed/>
            </p:oleObj>
          </a:graphicData>
        </a:graphic>
      </p:graphicFrame>
      <p:graphicFrame>
        <p:nvGraphicFramePr>
          <p:cNvPr id="33" name="Object 22"/>
          <p:cNvGraphicFramePr>
            <a:graphicFrameLocks noChangeAspect="1"/>
          </p:cNvGraphicFramePr>
          <p:nvPr/>
        </p:nvGraphicFramePr>
        <p:xfrm>
          <a:off x="2500298" y="5214950"/>
          <a:ext cx="288925" cy="482600"/>
        </p:xfrm>
        <a:graphic>
          <a:graphicData uri="http://schemas.openxmlformats.org/presentationml/2006/ole">
            <p:oleObj spid="_x0000_s19464" name="Формула" r:id="rId11" imgW="5275800" imgH="7302600" progId="Equation.3">
              <p:embed/>
            </p:oleObj>
          </a:graphicData>
        </a:graphic>
      </p:graphicFrame>
      <p:sp>
        <p:nvSpPr>
          <p:cNvPr id="34" name="Содержимое 33"/>
          <p:cNvSpPr>
            <a:spLocks noGrp="1"/>
          </p:cNvSpPr>
          <p:nvPr>
            <p:ph sz="half" idx="2"/>
          </p:nvPr>
        </p:nvSpPr>
        <p:spPr>
          <a:xfrm rot="10800000" flipV="1">
            <a:off x="5500694" y="2214554"/>
            <a:ext cx="3214710" cy="5000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Уравнение прямой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21" grpId="0"/>
      <p:bldP spid="23" grpId="0"/>
      <p:bldP spid="23" grpId="1"/>
      <p:bldP spid="25" grpId="0"/>
      <p:bldP spid="3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714480" y="1000108"/>
            <a:ext cx="5116512" cy="4865688"/>
            <a:chOff x="2409" y="164"/>
            <a:chExt cx="3223" cy="3065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409" y="203"/>
              <a:ext cx="3148" cy="3026"/>
              <a:chOff x="2409" y="203"/>
              <a:chExt cx="3148" cy="3026"/>
            </a:xfrm>
          </p:grpSpPr>
          <p:sp>
            <p:nvSpPr>
              <p:cNvPr id="6" name="Freeform 9"/>
              <p:cNvSpPr>
                <a:spLocks/>
              </p:cNvSpPr>
              <p:nvPr/>
            </p:nvSpPr>
            <p:spPr bwMode="auto">
              <a:xfrm>
                <a:off x="2426" y="211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" name="Freeform 10"/>
              <p:cNvSpPr>
                <a:spLocks/>
              </p:cNvSpPr>
              <p:nvPr/>
            </p:nvSpPr>
            <p:spPr bwMode="auto">
              <a:xfrm>
                <a:off x="2409" y="2945"/>
                <a:ext cx="312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4" y="8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Freeform 11"/>
              <p:cNvSpPr>
                <a:spLocks/>
              </p:cNvSpPr>
              <p:nvPr/>
            </p:nvSpPr>
            <p:spPr bwMode="auto">
              <a:xfrm>
                <a:off x="2677" y="211"/>
                <a:ext cx="8" cy="29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" y="2994"/>
                  </a:cxn>
                </a:cxnLst>
                <a:rect l="0" t="0" r="r" b="b"/>
                <a:pathLst>
                  <a:path w="8" h="2994">
                    <a:moveTo>
                      <a:pt x="0" y="0"/>
                    </a:moveTo>
                    <a:lnTo>
                      <a:pt x="8" y="2994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Line 12"/>
              <p:cNvSpPr>
                <a:spLocks noChangeShapeType="1"/>
              </p:cNvSpPr>
              <p:nvPr/>
            </p:nvSpPr>
            <p:spPr bwMode="auto">
              <a:xfrm>
                <a:off x="2426" y="2704"/>
                <a:ext cx="31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Freeform 13"/>
              <p:cNvSpPr>
                <a:spLocks/>
              </p:cNvSpPr>
              <p:nvPr/>
            </p:nvSpPr>
            <p:spPr bwMode="auto">
              <a:xfrm>
                <a:off x="2426" y="3203"/>
                <a:ext cx="312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4" y="8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/>
            </p:nvSpPr>
            <p:spPr bwMode="auto">
              <a:xfrm>
                <a:off x="2418" y="2450"/>
                <a:ext cx="3131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31" y="0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/>
            </p:nvSpPr>
            <p:spPr bwMode="auto">
              <a:xfrm>
                <a:off x="2426" y="2205"/>
                <a:ext cx="3131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31" y="0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/>
            </p:nvSpPr>
            <p:spPr bwMode="auto">
              <a:xfrm>
                <a:off x="2409" y="1955"/>
                <a:ext cx="3132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32" y="8"/>
                  </a:cxn>
                </a:cxnLst>
                <a:rect l="0" t="0" r="r" b="b"/>
                <a:pathLst>
                  <a:path w="3132" h="8">
                    <a:moveTo>
                      <a:pt x="0" y="0"/>
                    </a:moveTo>
                    <a:lnTo>
                      <a:pt x="3132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/>
            </p:nvSpPr>
            <p:spPr bwMode="auto">
              <a:xfrm>
                <a:off x="2434" y="1444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" name="Freeform 18"/>
              <p:cNvSpPr>
                <a:spLocks/>
              </p:cNvSpPr>
              <p:nvPr/>
            </p:nvSpPr>
            <p:spPr bwMode="auto">
              <a:xfrm>
                <a:off x="2426" y="1207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19"/>
              <p:cNvSpPr>
                <a:spLocks/>
              </p:cNvSpPr>
              <p:nvPr/>
            </p:nvSpPr>
            <p:spPr bwMode="auto">
              <a:xfrm>
                <a:off x="2426" y="949"/>
                <a:ext cx="3123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3" y="8"/>
                  </a:cxn>
                </a:cxnLst>
                <a:rect l="0" t="0" r="r" b="b"/>
                <a:pathLst>
                  <a:path w="3123" h="8">
                    <a:moveTo>
                      <a:pt x="0" y="0"/>
                    </a:moveTo>
                    <a:lnTo>
                      <a:pt x="3123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20"/>
              <p:cNvSpPr>
                <a:spLocks/>
              </p:cNvSpPr>
              <p:nvPr/>
            </p:nvSpPr>
            <p:spPr bwMode="auto">
              <a:xfrm>
                <a:off x="2426" y="708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eeform 21"/>
              <p:cNvSpPr>
                <a:spLocks/>
              </p:cNvSpPr>
              <p:nvPr/>
            </p:nvSpPr>
            <p:spPr bwMode="auto">
              <a:xfrm>
                <a:off x="2434" y="446"/>
                <a:ext cx="311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15" y="8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Freeform 22"/>
              <p:cNvSpPr>
                <a:spLocks/>
              </p:cNvSpPr>
              <p:nvPr/>
            </p:nvSpPr>
            <p:spPr bwMode="auto">
              <a:xfrm>
                <a:off x="2426" y="210"/>
                <a:ext cx="311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15" y="8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eeform 23"/>
              <p:cNvSpPr>
                <a:spLocks/>
              </p:cNvSpPr>
              <p:nvPr/>
            </p:nvSpPr>
            <p:spPr bwMode="auto">
              <a:xfrm>
                <a:off x="2937" y="203"/>
                <a:ext cx="8" cy="302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3026"/>
                  </a:cxn>
                </a:cxnLst>
                <a:rect l="0" t="0" r="r" b="b"/>
                <a:pathLst>
                  <a:path w="8" h="3026">
                    <a:moveTo>
                      <a:pt x="8" y="0"/>
                    </a:moveTo>
                    <a:lnTo>
                      <a:pt x="0" y="3026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/>
            </p:nvSpPr>
            <p:spPr bwMode="auto">
              <a:xfrm>
                <a:off x="3198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/>
            </p:nvSpPr>
            <p:spPr bwMode="auto">
              <a:xfrm>
                <a:off x="3470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/>
            </p:nvSpPr>
            <p:spPr bwMode="auto">
              <a:xfrm>
                <a:off x="3707" y="219"/>
                <a:ext cx="9" cy="301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3010"/>
                  </a:cxn>
                </a:cxnLst>
                <a:rect l="0" t="0" r="r" b="b"/>
                <a:pathLst>
                  <a:path w="9" h="3010">
                    <a:moveTo>
                      <a:pt x="9" y="0"/>
                    </a:moveTo>
                    <a:lnTo>
                      <a:pt x="0" y="301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/>
            </p:nvSpPr>
            <p:spPr bwMode="auto">
              <a:xfrm>
                <a:off x="4241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28"/>
              <p:cNvSpPr>
                <a:spLocks/>
              </p:cNvSpPr>
              <p:nvPr/>
            </p:nvSpPr>
            <p:spPr bwMode="auto">
              <a:xfrm>
                <a:off x="4494" y="203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29"/>
              <p:cNvSpPr>
                <a:spLocks/>
              </p:cNvSpPr>
              <p:nvPr/>
            </p:nvSpPr>
            <p:spPr bwMode="auto">
              <a:xfrm>
                <a:off x="4762" y="219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30"/>
              <p:cNvSpPr>
                <a:spLocks/>
              </p:cNvSpPr>
              <p:nvPr/>
            </p:nvSpPr>
            <p:spPr bwMode="auto">
              <a:xfrm>
                <a:off x="5012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/>
            </p:nvSpPr>
            <p:spPr bwMode="auto">
              <a:xfrm>
                <a:off x="5284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" name="Text Box 32"/>
            <p:cNvSpPr txBox="1">
              <a:spLocks noChangeArrowheads="1"/>
            </p:cNvSpPr>
            <p:nvPr/>
          </p:nvSpPr>
          <p:spPr bwMode="auto">
            <a:xfrm>
              <a:off x="5420" y="166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х</a:t>
              </a:r>
            </a:p>
          </p:txBody>
        </p:sp>
        <p:sp>
          <p:nvSpPr>
            <p:cNvPr id="5" name="Text Box 33"/>
            <p:cNvSpPr txBox="1">
              <a:spLocks noChangeArrowheads="1"/>
            </p:cNvSpPr>
            <p:nvPr/>
          </p:nvSpPr>
          <p:spPr bwMode="auto">
            <a:xfrm>
              <a:off x="3742" y="16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у</a:t>
              </a:r>
            </a:p>
          </p:txBody>
        </p:sp>
      </p:grpSp>
      <p:cxnSp>
        <p:nvCxnSpPr>
          <p:cNvPr id="29" name="Прямая со стрелкой 28"/>
          <p:cNvCxnSpPr/>
          <p:nvPr/>
        </p:nvCxnSpPr>
        <p:spPr>
          <a:xfrm>
            <a:off x="1643042" y="3357562"/>
            <a:ext cx="5286412" cy="1588"/>
          </a:xfrm>
          <a:prstGeom prst="straightConnector1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 flipH="1" flipV="1">
            <a:off x="1785918" y="3357562"/>
            <a:ext cx="4857784" cy="1588"/>
          </a:xfrm>
          <a:prstGeom prst="straightConnector1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олилиния 30"/>
          <p:cNvSpPr/>
          <p:nvPr/>
        </p:nvSpPr>
        <p:spPr>
          <a:xfrm>
            <a:off x="2143108" y="1714488"/>
            <a:ext cx="3743325" cy="2897188"/>
          </a:xfrm>
          <a:custGeom>
            <a:avLst/>
            <a:gdLst>
              <a:gd name="connsiteX0" fmla="*/ 0 w 3743325"/>
              <a:gd name="connsiteY0" fmla="*/ 2006600 h 2897188"/>
              <a:gd name="connsiteX1" fmla="*/ 828675 w 3743325"/>
              <a:gd name="connsiteY1" fmla="*/ 139700 h 2897188"/>
              <a:gd name="connsiteX2" fmla="*/ 2095500 w 3743325"/>
              <a:gd name="connsiteY2" fmla="*/ 2844800 h 2897188"/>
              <a:gd name="connsiteX3" fmla="*/ 3409950 w 3743325"/>
              <a:gd name="connsiteY3" fmla="*/ 454025 h 2897188"/>
              <a:gd name="connsiteX4" fmla="*/ 3743325 w 3743325"/>
              <a:gd name="connsiteY4" fmla="*/ 282575 h 28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325" h="2897188">
                <a:moveTo>
                  <a:pt x="0" y="2006600"/>
                </a:moveTo>
                <a:cubicBezTo>
                  <a:pt x="239712" y="1003300"/>
                  <a:pt x="479425" y="0"/>
                  <a:pt x="828675" y="139700"/>
                </a:cubicBezTo>
                <a:cubicBezTo>
                  <a:pt x="1177925" y="279400"/>
                  <a:pt x="1665288" y="2792413"/>
                  <a:pt x="2095500" y="2844800"/>
                </a:cubicBezTo>
                <a:cubicBezTo>
                  <a:pt x="2525713" y="2897188"/>
                  <a:pt x="3135313" y="881063"/>
                  <a:pt x="3409950" y="454025"/>
                </a:cubicBezTo>
                <a:cubicBezTo>
                  <a:pt x="3684588" y="26988"/>
                  <a:pt x="3713956" y="154781"/>
                  <a:pt x="3743325" y="282575"/>
                </a:cubicBezTo>
              </a:path>
            </a:pathLst>
          </a:cu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1428728" y="1815422"/>
            <a:ext cx="3714776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3277591" y="2607463"/>
            <a:ext cx="3500462" cy="1714512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6200000" flipV="1">
            <a:off x="1964513" y="2893215"/>
            <a:ext cx="3357586" cy="1000132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2786050" y="1714488"/>
            <a:ext cx="214314" cy="21431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4714876" y="3786190"/>
            <a:ext cx="214314" cy="21431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3428992" y="3000372"/>
            <a:ext cx="214314" cy="21431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>
            <a:off x="4884946" y="3044616"/>
            <a:ext cx="714380" cy="642942"/>
          </a:xfrm>
          <a:prstGeom prst="arc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Дуга 38"/>
          <p:cNvSpPr/>
          <p:nvPr/>
        </p:nvSpPr>
        <p:spPr>
          <a:xfrm>
            <a:off x="3157988" y="3059364"/>
            <a:ext cx="714380" cy="642942"/>
          </a:xfrm>
          <a:prstGeom prst="arc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4572000" y="2714620"/>
          <a:ext cx="428628" cy="644528"/>
        </p:xfrm>
        <a:graphic>
          <a:graphicData uri="http://schemas.openxmlformats.org/presentationml/2006/ole">
            <p:oleObj spid="_x0000_s37890" name="Формула" r:id="rId3" imgW="152268" imgH="215713" progId="Equation.3">
              <p:embed/>
            </p:oleObj>
          </a:graphicData>
        </a:graphic>
      </p:graphicFrame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2571750" y="3195638"/>
          <a:ext cx="571500" cy="681037"/>
        </p:xfrm>
        <a:graphic>
          <a:graphicData uri="http://schemas.openxmlformats.org/presentationml/2006/ole">
            <p:oleObj spid="_x0000_s37891" name="Формула" r:id="rId4" imgW="164880" imgH="228600" progId="Equation.3">
              <p:embed/>
            </p:oleObj>
          </a:graphicData>
        </a:graphic>
      </p:graphicFrame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3214688" y="3232150"/>
          <a:ext cx="500062" cy="606425"/>
        </p:xfrm>
        <a:graphic>
          <a:graphicData uri="http://schemas.openxmlformats.org/presentationml/2006/ole">
            <p:oleObj spid="_x0000_s37892" name="Формула" r:id="rId5" imgW="164880" imgH="215640" progId="Equation.3">
              <p:embed/>
            </p:oleObj>
          </a:graphicData>
        </a:graphic>
      </p:graphicFrame>
      <p:cxnSp>
        <p:nvCxnSpPr>
          <p:cNvPr id="43" name="Прямая соединительная линия 42"/>
          <p:cNvCxnSpPr/>
          <p:nvPr/>
        </p:nvCxnSpPr>
        <p:spPr>
          <a:xfrm rot="16200000" flipH="1">
            <a:off x="2214545" y="2643183"/>
            <a:ext cx="1428763" cy="1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16200000" flipH="1">
            <a:off x="4536280" y="3536157"/>
            <a:ext cx="500069" cy="1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3428992" y="3286124"/>
            <a:ext cx="142876" cy="1588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786314" y="285728"/>
            <a:ext cx="42012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el-GR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&lt; 90°, то 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&gt; 0.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214282" y="273282"/>
            <a:ext cx="42012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el-GR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90°, то 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&lt; 0.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214810" y="335756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graphicFrame>
        <p:nvGraphicFramePr>
          <p:cNvPr id="49" name="Object 5"/>
          <p:cNvGraphicFramePr>
            <a:graphicFrameLocks noChangeAspect="1"/>
          </p:cNvGraphicFramePr>
          <p:nvPr/>
        </p:nvGraphicFramePr>
        <p:xfrm>
          <a:off x="6286512" y="1071546"/>
          <a:ext cx="2016125" cy="700088"/>
        </p:xfrm>
        <a:graphic>
          <a:graphicData uri="http://schemas.openxmlformats.org/presentationml/2006/ole">
            <p:oleObj spid="_x0000_s37893" name="Формула" r:id="rId6" imgW="18700200" imgH="6489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6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643042" y="928670"/>
            <a:ext cx="5116512" cy="4865688"/>
            <a:chOff x="2409" y="164"/>
            <a:chExt cx="3223" cy="3065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409" y="203"/>
              <a:ext cx="3148" cy="3026"/>
              <a:chOff x="2409" y="203"/>
              <a:chExt cx="3148" cy="3026"/>
            </a:xfrm>
          </p:grpSpPr>
          <p:sp>
            <p:nvSpPr>
              <p:cNvPr id="6" name="Freeform 9"/>
              <p:cNvSpPr>
                <a:spLocks/>
              </p:cNvSpPr>
              <p:nvPr/>
            </p:nvSpPr>
            <p:spPr bwMode="auto">
              <a:xfrm>
                <a:off x="2426" y="211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" name="Freeform 10"/>
              <p:cNvSpPr>
                <a:spLocks/>
              </p:cNvSpPr>
              <p:nvPr/>
            </p:nvSpPr>
            <p:spPr bwMode="auto">
              <a:xfrm>
                <a:off x="2409" y="2945"/>
                <a:ext cx="312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4" y="8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Freeform 11"/>
              <p:cNvSpPr>
                <a:spLocks/>
              </p:cNvSpPr>
              <p:nvPr/>
            </p:nvSpPr>
            <p:spPr bwMode="auto">
              <a:xfrm>
                <a:off x="2677" y="211"/>
                <a:ext cx="8" cy="29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" y="2994"/>
                  </a:cxn>
                </a:cxnLst>
                <a:rect l="0" t="0" r="r" b="b"/>
                <a:pathLst>
                  <a:path w="8" h="2994">
                    <a:moveTo>
                      <a:pt x="0" y="0"/>
                    </a:moveTo>
                    <a:lnTo>
                      <a:pt x="8" y="2994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Line 12"/>
              <p:cNvSpPr>
                <a:spLocks noChangeShapeType="1"/>
              </p:cNvSpPr>
              <p:nvPr/>
            </p:nvSpPr>
            <p:spPr bwMode="auto">
              <a:xfrm>
                <a:off x="2426" y="2704"/>
                <a:ext cx="31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Freeform 13"/>
              <p:cNvSpPr>
                <a:spLocks/>
              </p:cNvSpPr>
              <p:nvPr/>
            </p:nvSpPr>
            <p:spPr bwMode="auto">
              <a:xfrm>
                <a:off x="2426" y="3203"/>
                <a:ext cx="312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4" y="8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/>
            </p:nvSpPr>
            <p:spPr bwMode="auto">
              <a:xfrm>
                <a:off x="2418" y="2450"/>
                <a:ext cx="3131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31" y="0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/>
            </p:nvSpPr>
            <p:spPr bwMode="auto">
              <a:xfrm>
                <a:off x="2426" y="2205"/>
                <a:ext cx="3131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31" y="0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3" name="Freeform 16"/>
              <p:cNvSpPr>
                <a:spLocks/>
              </p:cNvSpPr>
              <p:nvPr/>
            </p:nvSpPr>
            <p:spPr bwMode="auto">
              <a:xfrm>
                <a:off x="2409" y="1955"/>
                <a:ext cx="3132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32" y="8"/>
                  </a:cxn>
                </a:cxnLst>
                <a:rect l="0" t="0" r="r" b="b"/>
                <a:pathLst>
                  <a:path w="3132" h="8">
                    <a:moveTo>
                      <a:pt x="0" y="0"/>
                    </a:moveTo>
                    <a:lnTo>
                      <a:pt x="3132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/>
            </p:nvSpPr>
            <p:spPr bwMode="auto">
              <a:xfrm>
                <a:off x="2434" y="1444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" name="Freeform 18"/>
              <p:cNvSpPr>
                <a:spLocks/>
              </p:cNvSpPr>
              <p:nvPr/>
            </p:nvSpPr>
            <p:spPr bwMode="auto">
              <a:xfrm>
                <a:off x="2426" y="1207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19"/>
              <p:cNvSpPr>
                <a:spLocks/>
              </p:cNvSpPr>
              <p:nvPr/>
            </p:nvSpPr>
            <p:spPr bwMode="auto">
              <a:xfrm>
                <a:off x="2426" y="949"/>
                <a:ext cx="3123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3" y="8"/>
                  </a:cxn>
                </a:cxnLst>
                <a:rect l="0" t="0" r="r" b="b"/>
                <a:pathLst>
                  <a:path w="3123" h="8">
                    <a:moveTo>
                      <a:pt x="0" y="0"/>
                    </a:moveTo>
                    <a:lnTo>
                      <a:pt x="3123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20"/>
              <p:cNvSpPr>
                <a:spLocks/>
              </p:cNvSpPr>
              <p:nvPr/>
            </p:nvSpPr>
            <p:spPr bwMode="auto">
              <a:xfrm>
                <a:off x="2426" y="708"/>
                <a:ext cx="3107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107" y="0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eeform 21"/>
              <p:cNvSpPr>
                <a:spLocks/>
              </p:cNvSpPr>
              <p:nvPr/>
            </p:nvSpPr>
            <p:spPr bwMode="auto">
              <a:xfrm>
                <a:off x="2434" y="446"/>
                <a:ext cx="311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15" y="8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Freeform 22"/>
              <p:cNvSpPr>
                <a:spLocks/>
              </p:cNvSpPr>
              <p:nvPr/>
            </p:nvSpPr>
            <p:spPr bwMode="auto">
              <a:xfrm>
                <a:off x="2426" y="210"/>
                <a:ext cx="311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15" y="8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eeform 23"/>
              <p:cNvSpPr>
                <a:spLocks/>
              </p:cNvSpPr>
              <p:nvPr/>
            </p:nvSpPr>
            <p:spPr bwMode="auto">
              <a:xfrm>
                <a:off x="2937" y="203"/>
                <a:ext cx="8" cy="302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3026"/>
                  </a:cxn>
                </a:cxnLst>
                <a:rect l="0" t="0" r="r" b="b"/>
                <a:pathLst>
                  <a:path w="8" h="3026">
                    <a:moveTo>
                      <a:pt x="8" y="0"/>
                    </a:moveTo>
                    <a:lnTo>
                      <a:pt x="0" y="3026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/>
            </p:nvSpPr>
            <p:spPr bwMode="auto">
              <a:xfrm>
                <a:off x="3198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/>
            </p:nvSpPr>
            <p:spPr bwMode="auto">
              <a:xfrm>
                <a:off x="3470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/>
            </p:nvSpPr>
            <p:spPr bwMode="auto">
              <a:xfrm>
                <a:off x="3707" y="219"/>
                <a:ext cx="9" cy="301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3010"/>
                  </a:cxn>
                </a:cxnLst>
                <a:rect l="0" t="0" r="r" b="b"/>
                <a:pathLst>
                  <a:path w="9" h="3010">
                    <a:moveTo>
                      <a:pt x="9" y="0"/>
                    </a:moveTo>
                    <a:lnTo>
                      <a:pt x="0" y="301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/>
            </p:nvSpPr>
            <p:spPr bwMode="auto">
              <a:xfrm>
                <a:off x="4241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28"/>
              <p:cNvSpPr>
                <a:spLocks/>
              </p:cNvSpPr>
              <p:nvPr/>
            </p:nvSpPr>
            <p:spPr bwMode="auto">
              <a:xfrm>
                <a:off x="4494" y="203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29"/>
              <p:cNvSpPr>
                <a:spLocks/>
              </p:cNvSpPr>
              <p:nvPr/>
            </p:nvSpPr>
            <p:spPr bwMode="auto">
              <a:xfrm>
                <a:off x="4762" y="219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30"/>
              <p:cNvSpPr>
                <a:spLocks/>
              </p:cNvSpPr>
              <p:nvPr/>
            </p:nvSpPr>
            <p:spPr bwMode="auto">
              <a:xfrm>
                <a:off x="5012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/>
            </p:nvSpPr>
            <p:spPr bwMode="auto">
              <a:xfrm>
                <a:off x="5284" y="210"/>
                <a:ext cx="1" cy="300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002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" name="Text Box 32"/>
            <p:cNvSpPr txBox="1">
              <a:spLocks noChangeArrowheads="1"/>
            </p:cNvSpPr>
            <p:nvPr/>
          </p:nvSpPr>
          <p:spPr bwMode="auto">
            <a:xfrm>
              <a:off x="5420" y="166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х</a:t>
              </a:r>
            </a:p>
          </p:txBody>
        </p:sp>
        <p:sp>
          <p:nvSpPr>
            <p:cNvPr id="5" name="Text Box 33"/>
            <p:cNvSpPr txBox="1">
              <a:spLocks noChangeArrowheads="1"/>
            </p:cNvSpPr>
            <p:nvPr/>
          </p:nvSpPr>
          <p:spPr bwMode="auto">
            <a:xfrm>
              <a:off x="3742" y="16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у</a:t>
              </a:r>
            </a:p>
          </p:txBody>
        </p:sp>
      </p:grpSp>
      <p:cxnSp>
        <p:nvCxnSpPr>
          <p:cNvPr id="30" name="Прямая со стрелкой 29"/>
          <p:cNvCxnSpPr/>
          <p:nvPr/>
        </p:nvCxnSpPr>
        <p:spPr>
          <a:xfrm rot="5400000" flipH="1" flipV="1">
            <a:off x="1733149" y="3393281"/>
            <a:ext cx="4786346" cy="1588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Полилиния 69"/>
          <p:cNvSpPr/>
          <p:nvPr/>
        </p:nvSpPr>
        <p:spPr>
          <a:xfrm>
            <a:off x="3308122" y="993978"/>
            <a:ext cx="2123768" cy="2362200"/>
          </a:xfrm>
          <a:custGeom>
            <a:avLst/>
            <a:gdLst>
              <a:gd name="connsiteX0" fmla="*/ 0 w 2123768"/>
              <a:gd name="connsiteY0" fmla="*/ 722671 h 2362200"/>
              <a:gd name="connsiteX1" fmla="*/ 825910 w 2123768"/>
              <a:gd name="connsiteY1" fmla="*/ 2241755 h 2362200"/>
              <a:gd name="connsiteX2" fmla="*/ 2123768 w 2123768"/>
              <a:gd name="connsiteY2" fmla="*/ 0 h 236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23768" h="2362200">
                <a:moveTo>
                  <a:pt x="0" y="722671"/>
                </a:moveTo>
                <a:cubicBezTo>
                  <a:pt x="235974" y="1542435"/>
                  <a:pt x="471949" y="2362200"/>
                  <a:pt x="825910" y="2241755"/>
                </a:cubicBezTo>
                <a:cubicBezTo>
                  <a:pt x="1179871" y="2121310"/>
                  <a:pt x="1900084" y="398207"/>
                  <a:pt x="2123768" y="0"/>
                </a:cubicBezTo>
              </a:path>
            </a:pathLst>
          </a:custGeom>
          <a:ln w="381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16200000" flipH="1">
            <a:off x="1813112" y="2000240"/>
            <a:ext cx="3857652" cy="2000264"/>
          </a:xfrm>
          <a:prstGeom prst="line">
            <a:avLst/>
          </a:prstGeom>
          <a:ln w="571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1643042" y="3357562"/>
            <a:ext cx="5286412" cy="1588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095064" y="276428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4214810" y="33575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4467904" y="303303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36" name="Овал 35"/>
          <p:cNvSpPr/>
          <p:nvPr/>
        </p:nvSpPr>
        <p:spPr>
          <a:xfrm>
            <a:off x="4084380" y="3714752"/>
            <a:ext cx="142876" cy="11715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3271368" y="2115922"/>
            <a:ext cx="142876" cy="11715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rot="5400000">
            <a:off x="2519389" y="2989859"/>
            <a:ext cx="1625917" cy="2092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endCxn id="36" idx="2"/>
          </p:cNvCxnSpPr>
          <p:nvPr/>
        </p:nvCxnSpPr>
        <p:spPr>
          <a:xfrm flipV="1">
            <a:off x="3298562" y="3773331"/>
            <a:ext cx="785818" cy="1285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830132" y="278605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Левая фигурная скобка 40"/>
          <p:cNvSpPr/>
          <p:nvPr/>
        </p:nvSpPr>
        <p:spPr>
          <a:xfrm>
            <a:off x="3080470" y="2143116"/>
            <a:ext cx="214314" cy="1643074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Левая фигурная скобка 41"/>
          <p:cNvSpPr/>
          <p:nvPr/>
        </p:nvSpPr>
        <p:spPr>
          <a:xfrm rot="16200000">
            <a:off x="3605208" y="3524250"/>
            <a:ext cx="242889" cy="814394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3628792" y="399824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Дуга 43"/>
          <p:cNvSpPr/>
          <p:nvPr/>
        </p:nvSpPr>
        <p:spPr>
          <a:xfrm rot="14748305">
            <a:off x="3940175" y="3450295"/>
            <a:ext cx="298644" cy="485963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Дуга 44"/>
          <p:cNvSpPr/>
          <p:nvPr/>
        </p:nvSpPr>
        <p:spPr>
          <a:xfrm rot="14746082">
            <a:off x="3693918" y="3013837"/>
            <a:ext cx="335431" cy="473136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3428992" y="3071810"/>
          <a:ext cx="357190" cy="282576"/>
        </p:xfrm>
        <a:graphic>
          <a:graphicData uri="http://schemas.openxmlformats.org/presentationml/2006/ole">
            <p:oleObj spid="_x0000_s38914" name="Формула" r:id="rId3" imgW="152334" imgH="139639" progId="Equation.3">
              <p:embed/>
            </p:oleObj>
          </a:graphicData>
        </a:graphic>
      </p:graphicFrame>
      <p:graphicFrame>
        <p:nvGraphicFramePr>
          <p:cNvPr id="47" name="Object 5"/>
          <p:cNvGraphicFramePr>
            <a:graphicFrameLocks noChangeAspect="1"/>
          </p:cNvGraphicFramePr>
          <p:nvPr/>
        </p:nvGraphicFramePr>
        <p:xfrm>
          <a:off x="3613810" y="3529934"/>
          <a:ext cx="357188" cy="282575"/>
        </p:xfrm>
        <a:graphic>
          <a:graphicData uri="http://schemas.openxmlformats.org/presentationml/2006/ole">
            <p:oleObj spid="_x0000_s38915" name="Формула" r:id="rId4" imgW="152334" imgH="139639" progId="Equation.3">
              <p:embed/>
            </p:oleObj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214282" y="214290"/>
            <a:ext cx="2714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Задание №1.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818212" y="285728"/>
            <a:ext cx="342902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рисунке изображён график функции 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 = f(x) 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касательная  к этому графику, проведённая в точке с абсциссой -1. Найдите значение производной функции 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f(x) 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точке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₀ = -1.</a:t>
            </a:r>
          </a:p>
          <a:p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0" name="Object 9"/>
          <p:cNvGraphicFramePr>
            <a:graphicFrameLocks noChangeAspect="1"/>
          </p:cNvGraphicFramePr>
          <p:nvPr/>
        </p:nvGraphicFramePr>
        <p:xfrm>
          <a:off x="4071934" y="5786454"/>
          <a:ext cx="1285884" cy="951282"/>
        </p:xfrm>
        <a:graphic>
          <a:graphicData uri="http://schemas.openxmlformats.org/presentationml/2006/ole">
            <p:oleObj spid="_x0000_s38916" name="Формула" r:id="rId5" imgW="533160" imgH="393480" progId="Equation.3">
              <p:embed/>
            </p:oleObj>
          </a:graphicData>
        </a:graphic>
      </p:graphicFrame>
      <p:graphicFrame>
        <p:nvGraphicFramePr>
          <p:cNvPr id="51" name="Object 10"/>
          <p:cNvGraphicFramePr>
            <a:graphicFrameLocks noChangeAspect="1"/>
          </p:cNvGraphicFramePr>
          <p:nvPr/>
        </p:nvGraphicFramePr>
        <p:xfrm>
          <a:off x="6429388" y="6000768"/>
          <a:ext cx="2143140" cy="611564"/>
        </p:xfrm>
        <a:graphic>
          <a:graphicData uri="http://schemas.openxmlformats.org/presentationml/2006/ole">
            <p:oleObj spid="_x0000_s38917" name="Формула" r:id="rId6" imgW="736560" imgH="228600" progId="Equation.3">
              <p:embed/>
            </p:oleObj>
          </a:graphicData>
        </a:graphic>
      </p:graphicFrame>
      <p:sp>
        <p:nvSpPr>
          <p:cNvPr id="52" name="Овал 51"/>
          <p:cNvSpPr/>
          <p:nvPr/>
        </p:nvSpPr>
        <p:spPr>
          <a:xfrm>
            <a:off x="2786730" y="1264088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4410074" y="442913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rot="16200000" flipH="1">
            <a:off x="1313747" y="3000372"/>
            <a:ext cx="3143273" cy="2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63610" y="4550236"/>
            <a:ext cx="1624024" cy="2857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Дуга 55"/>
          <p:cNvSpPr/>
          <p:nvPr/>
        </p:nvSpPr>
        <p:spPr>
          <a:xfrm rot="14748305">
            <a:off x="4236174" y="4262300"/>
            <a:ext cx="478810" cy="448845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Левая фигурная скобка 56"/>
          <p:cNvSpPr/>
          <p:nvPr/>
        </p:nvSpPr>
        <p:spPr>
          <a:xfrm>
            <a:off x="2587382" y="1428736"/>
            <a:ext cx="298323" cy="3143272"/>
          </a:xfrm>
          <a:prstGeom prst="lef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Левая фигурная скобка 57"/>
          <p:cNvSpPr/>
          <p:nvPr/>
        </p:nvSpPr>
        <p:spPr>
          <a:xfrm rot="16200000">
            <a:off x="3578560" y="3874072"/>
            <a:ext cx="285753" cy="1643076"/>
          </a:xfrm>
          <a:prstGeom prst="lef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/>
          <p:cNvSpPr txBox="1"/>
          <p:nvPr/>
        </p:nvSpPr>
        <p:spPr>
          <a:xfrm>
            <a:off x="3643306" y="486252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199732" y="278605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" name="Object 11"/>
          <p:cNvGraphicFramePr>
            <a:graphicFrameLocks noChangeAspect="1"/>
          </p:cNvGraphicFramePr>
          <p:nvPr/>
        </p:nvGraphicFramePr>
        <p:xfrm>
          <a:off x="5429256" y="3714752"/>
          <a:ext cx="3603626" cy="615950"/>
        </p:xfrm>
        <a:graphic>
          <a:graphicData uri="http://schemas.openxmlformats.org/presentationml/2006/ole">
            <p:oleObj spid="_x0000_s38918" name="Формула" r:id="rId7" imgW="38226600" imgH="6489720" progId="Equation.3">
              <p:embed/>
            </p:oleObj>
          </a:graphicData>
        </a:graphic>
      </p:graphicFrame>
      <p:sp>
        <p:nvSpPr>
          <p:cNvPr id="35" name="Овал 34"/>
          <p:cNvSpPr/>
          <p:nvPr/>
        </p:nvSpPr>
        <p:spPr>
          <a:xfrm>
            <a:off x="3643306" y="2890296"/>
            <a:ext cx="142876" cy="142876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714348" y="5970423"/>
          <a:ext cx="2428892" cy="616424"/>
        </p:xfrm>
        <a:graphic>
          <a:graphicData uri="http://schemas.openxmlformats.org/presentationml/2006/ole">
            <p:oleObj spid="_x0000_s38919" name="Формула" r:id="rId8" imgW="9014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 autoUpdateAnimBg="0"/>
      <p:bldP spid="37" grpId="0" animBg="1" autoUpdateAnimBg="0"/>
      <p:bldP spid="40" grpId="0" autoUpdateAnimBg="0"/>
      <p:bldP spid="41" grpId="0" animBg="1" autoUpdateAnimBg="0"/>
      <p:bldP spid="42" grpId="0" animBg="1" autoUpdateAnimBg="0"/>
      <p:bldP spid="43" grpId="0" autoUpdateAnimBg="0"/>
      <p:bldP spid="44" grpId="0" animBg="1" autoUpdateAnimBg="0"/>
      <p:bldP spid="45" grpId="0" animBg="1" autoUpdateAnimBg="0"/>
      <p:bldP spid="52" grpId="0" animBg="1" autoUpdateAnimBg="0"/>
      <p:bldP spid="53" grpId="0" animBg="1" autoUpdateAnimBg="0"/>
      <p:bldP spid="56" grpId="0" animBg="1" autoUpdateAnimBg="0"/>
      <p:bldP spid="57" grpId="0" animBg="1" autoUpdateAnimBg="0"/>
      <p:bldP spid="58" grpId="0" animBg="1" autoUpdateAnimBg="0"/>
      <p:bldP spid="59" grpId="0" autoUpdateAnimBg="0"/>
      <p:bldP spid="60" grpId="0" autoUpdateAnimBg="0"/>
      <p:bldP spid="35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 b="4388"/>
          <a:stretch>
            <a:fillRect/>
          </a:stretch>
        </p:blipFill>
        <p:spPr bwMode="auto">
          <a:xfrm>
            <a:off x="642910" y="785794"/>
            <a:ext cx="6172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14282" y="142852"/>
            <a:ext cx="26885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№2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1285852" y="1714488"/>
            <a:ext cx="4071966" cy="3143272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3153241" y="3659069"/>
            <a:ext cx="2123138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571604" y="4704406"/>
            <a:ext cx="2643206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00100" y="5857892"/>
          <a:ext cx="6453192" cy="65659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928694"/>
                <a:gridCol w="785818"/>
                <a:gridCol w="705435"/>
                <a:gridCol w="806649"/>
                <a:gridCol w="806649"/>
                <a:gridCol w="806649"/>
                <a:gridCol w="806649"/>
                <a:gridCol w="806649"/>
              </a:tblGrid>
              <a:tr h="656592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8</a:t>
                      </a:r>
                      <a:endParaRPr lang="ru-RU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endParaRPr lang="ru-RU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ru-RU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00760" y="4572008"/>
            <a:ext cx="25523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Левая фигурная скобка 10"/>
          <p:cNvSpPr/>
          <p:nvPr/>
        </p:nvSpPr>
        <p:spPr>
          <a:xfrm rot="16200000">
            <a:off x="2678893" y="3516155"/>
            <a:ext cx="357190" cy="2714644"/>
          </a:xfrm>
          <a:prstGeom prst="leftBrac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4210048" y="2673662"/>
            <a:ext cx="357190" cy="2000264"/>
          </a:xfrm>
          <a:prstGeom prst="rightBrac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4116612" y="2544906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572954" y="3429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0364" y="498063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428728" y="4572008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5" descr="12m6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43834" y="5429264"/>
            <a:ext cx="1254576" cy="1063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0" grpId="0" animBg="1"/>
      <p:bldP spid="18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214422"/>
            <a:ext cx="7710494" cy="432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57158" y="357166"/>
            <a:ext cx="2714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Задание №3.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3791120" y="3786190"/>
            <a:ext cx="1857388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692576" y="4714884"/>
            <a:ext cx="714380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85786" y="5929330"/>
          <a:ext cx="6453192" cy="65659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928694"/>
                <a:gridCol w="785818"/>
                <a:gridCol w="705435"/>
                <a:gridCol w="806649"/>
                <a:gridCol w="806649"/>
                <a:gridCol w="806649"/>
                <a:gridCol w="806649"/>
                <a:gridCol w="806649"/>
              </a:tblGrid>
              <a:tr h="656592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8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00760" y="4572008"/>
            <a:ext cx="25523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344438" y="4621068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628506" y="2728000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5" descr="12m6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43834" y="5429264"/>
            <a:ext cx="1254576" cy="1063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44" y="1266822"/>
            <a:ext cx="7710494" cy="432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44" y="1266822"/>
            <a:ext cx="7710494" cy="432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44" y="1266822"/>
            <a:ext cx="7710494" cy="432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44" y="1266822"/>
            <a:ext cx="7710494" cy="432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44" y="1266822"/>
            <a:ext cx="7710494" cy="432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44" y="1266822"/>
            <a:ext cx="7710494" cy="432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44" y="1266822"/>
            <a:ext cx="7710494" cy="432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Группа 115"/>
          <p:cNvGrpSpPr/>
          <p:nvPr/>
        </p:nvGrpSpPr>
        <p:grpSpPr>
          <a:xfrm>
            <a:off x="1500414" y="1627185"/>
            <a:ext cx="4820151" cy="4349534"/>
            <a:chOff x="1549242" y="1639377"/>
            <a:chExt cx="4820151" cy="4349534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2204542" y="3898049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>
              <a:off x="2782544" y="3898049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>
              <a:off x="3347671" y="3889473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5400000">
              <a:off x="3909781" y="3889473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5400000">
              <a:off x="-91573" y="3901290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>
              <a:off x="496288" y="3901290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5400000">
              <a:off x="1071273" y="3897675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5400000">
              <a:off x="1649275" y="3897675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5400000">
              <a:off x="2491054" y="3904145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3069056" y="3904145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rot="5400000">
              <a:off x="3634183" y="3895569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 rot="5400000">
              <a:off x="194939" y="3907386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 rot="5400000">
              <a:off x="1357785" y="3903771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5400000">
              <a:off x="1935787" y="3903771"/>
              <a:ext cx="3750991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 стрелкой 63"/>
            <p:cNvCxnSpPr/>
            <p:nvPr/>
          </p:nvCxnSpPr>
          <p:spPr>
            <a:xfrm rot="5400000" flipH="1" flipV="1">
              <a:off x="510471" y="3825939"/>
              <a:ext cx="4324356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/>
            <p:nvPr/>
          </p:nvCxnSpPr>
          <p:spPr>
            <a:xfrm flipV="1">
              <a:off x="1652355" y="2061690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2361054" y="1639377"/>
              <a:ext cx="3603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009030" y="2967513"/>
              <a:ext cx="3603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  <p:cxnSp>
          <p:nvCxnSpPr>
            <p:cNvPr id="92" name="Прямая соединительная линия 91"/>
            <p:cNvCxnSpPr/>
            <p:nvPr/>
          </p:nvCxnSpPr>
          <p:spPr>
            <a:xfrm rot="5400000">
              <a:off x="3513006" y="3427485"/>
              <a:ext cx="8640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3778122" y="2659506"/>
              <a:ext cx="7207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</a:t>
              </a:r>
              <a:r>
                <a:rPr lang="en-US" baseline="-25000" dirty="0" smtClean="0"/>
                <a:t>0</a:t>
              </a:r>
              <a:endParaRPr lang="ru-RU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831145" y="2927730"/>
              <a:ext cx="3603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ru-RU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666553" y="2542983"/>
              <a:ext cx="3603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ru-RU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410521" y="2921634"/>
              <a:ext cx="3603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endParaRPr lang="ru-RU" dirty="0"/>
            </a:p>
          </p:txBody>
        </p:sp>
        <p:cxnSp>
          <p:nvCxnSpPr>
            <p:cNvPr id="99" name="Прямая соединительная линия 98"/>
            <p:cNvCxnSpPr/>
            <p:nvPr/>
          </p:nvCxnSpPr>
          <p:spPr>
            <a:xfrm flipV="1">
              <a:off x="1656471" y="2288232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/>
            <p:cNvCxnSpPr/>
            <p:nvPr/>
          </p:nvCxnSpPr>
          <p:spPr>
            <a:xfrm flipV="1">
              <a:off x="1644114" y="2510658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Прямая соединительная линия 100"/>
            <p:cNvCxnSpPr/>
            <p:nvPr/>
          </p:nvCxnSpPr>
          <p:spPr>
            <a:xfrm flipV="1">
              <a:off x="1648230" y="2737200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Прямая соединительная линия 101"/>
            <p:cNvCxnSpPr/>
            <p:nvPr/>
          </p:nvCxnSpPr>
          <p:spPr>
            <a:xfrm flipV="1">
              <a:off x="1643793" y="3249780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единительная линия 102"/>
            <p:cNvCxnSpPr/>
            <p:nvPr/>
          </p:nvCxnSpPr>
          <p:spPr>
            <a:xfrm flipV="1">
              <a:off x="1647909" y="3476322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Прямая соединительная линия 103"/>
            <p:cNvCxnSpPr/>
            <p:nvPr/>
          </p:nvCxnSpPr>
          <p:spPr>
            <a:xfrm flipV="1">
              <a:off x="1635552" y="3698748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Прямая соединительная линия 104"/>
            <p:cNvCxnSpPr/>
            <p:nvPr/>
          </p:nvCxnSpPr>
          <p:spPr>
            <a:xfrm flipV="1">
              <a:off x="1639668" y="3925290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Прямая соединительная линия 105"/>
            <p:cNvCxnSpPr/>
            <p:nvPr/>
          </p:nvCxnSpPr>
          <p:spPr>
            <a:xfrm flipV="1">
              <a:off x="1623195" y="4170324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Прямая соединительная линия 106"/>
            <p:cNvCxnSpPr/>
            <p:nvPr/>
          </p:nvCxnSpPr>
          <p:spPr>
            <a:xfrm flipV="1">
              <a:off x="1627311" y="4396866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Прямая соединительная линия 107"/>
            <p:cNvCxnSpPr/>
            <p:nvPr/>
          </p:nvCxnSpPr>
          <p:spPr>
            <a:xfrm flipV="1">
              <a:off x="1614954" y="4619292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Прямая соединительная линия 108"/>
            <p:cNvCxnSpPr/>
            <p:nvPr/>
          </p:nvCxnSpPr>
          <p:spPr>
            <a:xfrm flipV="1">
              <a:off x="1619070" y="4845834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Прямая соединительная линия 109"/>
            <p:cNvCxnSpPr/>
            <p:nvPr/>
          </p:nvCxnSpPr>
          <p:spPr>
            <a:xfrm flipV="1">
              <a:off x="1625301" y="5092878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Прямая соединительная линия 110"/>
            <p:cNvCxnSpPr/>
            <p:nvPr/>
          </p:nvCxnSpPr>
          <p:spPr>
            <a:xfrm flipV="1">
              <a:off x="1629417" y="5319420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Прямая соединительная линия 111"/>
            <p:cNvCxnSpPr/>
            <p:nvPr/>
          </p:nvCxnSpPr>
          <p:spPr>
            <a:xfrm flipV="1">
              <a:off x="1617060" y="5541846"/>
              <a:ext cx="434874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>
              <a:off x="1689096" y="3388860"/>
              <a:ext cx="3780000" cy="752236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Овал 85"/>
            <p:cNvSpPr/>
            <p:nvPr/>
          </p:nvSpPr>
          <p:spPr>
            <a:xfrm>
              <a:off x="4348559" y="3904291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85" name="Овал 84"/>
            <p:cNvSpPr/>
            <p:nvPr/>
          </p:nvSpPr>
          <p:spPr>
            <a:xfrm>
              <a:off x="2046978" y="3448238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1877568" y="3775508"/>
              <a:ext cx="3133344" cy="1564640"/>
            </a:xfrm>
            <a:custGeom>
              <a:avLst/>
              <a:gdLst>
                <a:gd name="connsiteX0" fmla="*/ 0 w 3133344"/>
                <a:gd name="connsiteY0" fmla="*/ 298704 h 1564640"/>
                <a:gd name="connsiteX1" fmla="*/ 1036320 w 3133344"/>
                <a:gd name="connsiteY1" fmla="*/ 1530096 h 1564640"/>
                <a:gd name="connsiteX2" fmla="*/ 1926336 w 3133344"/>
                <a:gd name="connsiteY2" fmla="*/ 91440 h 1564640"/>
                <a:gd name="connsiteX3" fmla="*/ 3133344 w 3133344"/>
                <a:gd name="connsiteY3" fmla="*/ 981456 h 1564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3344" h="1564640">
                  <a:moveTo>
                    <a:pt x="0" y="298704"/>
                  </a:moveTo>
                  <a:cubicBezTo>
                    <a:pt x="357632" y="931672"/>
                    <a:pt x="715264" y="1564640"/>
                    <a:pt x="1036320" y="1530096"/>
                  </a:cubicBezTo>
                  <a:cubicBezTo>
                    <a:pt x="1357376" y="1495552"/>
                    <a:pt x="1576832" y="182880"/>
                    <a:pt x="1926336" y="91440"/>
                  </a:cubicBezTo>
                  <a:cubicBezTo>
                    <a:pt x="2275840" y="0"/>
                    <a:pt x="2704592" y="490728"/>
                    <a:pt x="3133344" y="981456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5" name="Прямая со стрелкой 114"/>
            <p:cNvCxnSpPr/>
            <p:nvPr/>
          </p:nvCxnSpPr>
          <p:spPr>
            <a:xfrm>
              <a:off x="1549242" y="2993331"/>
              <a:ext cx="468471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Заголовок 26"/>
          <p:cNvSpPr txBox="1">
            <a:spLocks/>
          </p:cNvSpPr>
          <p:nvPr/>
        </p:nvSpPr>
        <p:spPr>
          <a:xfrm>
            <a:off x="353680" y="391274"/>
            <a:ext cx="8356481" cy="108012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На рисунке изображен график</a:t>
            </a:r>
            <a:r>
              <a:rPr kumimoji="0" lang="ru-RU" sz="20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функции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у =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f(x)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и касательная к нему в точке с абсциссой х</a:t>
            </a:r>
            <a:r>
              <a:rPr kumimoji="0" lang="ru-RU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0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. Найдите значение производной функции </a:t>
            </a:r>
            <a:r>
              <a:rPr lang="ru-RU" sz="2000" dirty="0" smtClean="0"/>
              <a:t> </a:t>
            </a:r>
            <a:r>
              <a:rPr lang="en-US" sz="2000" dirty="0" smtClean="0"/>
              <a:t>f(x) </a:t>
            </a:r>
            <a:r>
              <a:rPr lang="ru-RU" sz="2000" dirty="0" smtClean="0"/>
              <a:t> в точке х</a:t>
            </a:r>
            <a:r>
              <a:rPr lang="ru-RU" sz="2000" baseline="-25000" dirty="0" smtClean="0"/>
              <a:t>0</a:t>
            </a:r>
            <a:r>
              <a:rPr lang="ru-RU" sz="2000" dirty="0" smtClean="0"/>
              <a:t>.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6013452" y="4149726"/>
            <a:ext cx="28675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 -0,25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9" name="Picture 5" descr="12m6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34178" y="4870452"/>
            <a:ext cx="1657027" cy="1404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520" y="428604"/>
            <a:ext cx="8435280" cy="8401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EA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Разберем аналогию графика функции и графика производной функции: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Рисунок 3" descr="ЕГЭ по математике: задание В8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889448"/>
            <a:ext cx="7992888" cy="4707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8" descr="Совёнок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0937" y="714356"/>
            <a:ext cx="1643063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1351</TotalTime>
  <Words>447</Words>
  <Application>Microsoft Office PowerPoint</Application>
  <PresentationFormat>Экран (4:3)</PresentationFormat>
  <Paragraphs>104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Поток</vt:lpstr>
      <vt:lpstr>Формула</vt:lpstr>
      <vt:lpstr>Equation</vt:lpstr>
      <vt:lpstr> Применение производной к решению задач   ЕГЭ     </vt:lpstr>
      <vt:lpstr>Производные  основных  элементарных функций</vt:lpstr>
      <vt:lpstr>Геометрический смысл производной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На рисунке изображен график производной функции f(x),определенной на интервале (-6;6). Найдите промежутки возрастания функции f(x). В ответе укажите сумму целых точек, входящих в эти промежутки.</vt:lpstr>
      <vt:lpstr>Слайд 13</vt:lpstr>
      <vt:lpstr>Слайд 14</vt:lpstr>
      <vt:lpstr>Слайд 15</vt:lpstr>
      <vt:lpstr>Слайд 16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</dc:creator>
  <cp:lastModifiedBy>Tata</cp:lastModifiedBy>
  <cp:revision>152</cp:revision>
  <dcterms:created xsi:type="dcterms:W3CDTF">2011-10-30T09:43:12Z</dcterms:created>
  <dcterms:modified xsi:type="dcterms:W3CDTF">2012-05-19T15:47:16Z</dcterms:modified>
</cp:coreProperties>
</file>