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75" r:id="rId3"/>
    <p:sldId id="273" r:id="rId4"/>
    <p:sldId id="258" r:id="rId5"/>
    <p:sldId id="274" r:id="rId6"/>
    <p:sldId id="259" r:id="rId7"/>
    <p:sldId id="260" r:id="rId8"/>
    <p:sldId id="261" r:id="rId9"/>
    <p:sldId id="262" r:id="rId10"/>
    <p:sldId id="263" r:id="rId11"/>
    <p:sldId id="271" r:id="rId12"/>
    <p:sldId id="264" r:id="rId13"/>
    <p:sldId id="265" r:id="rId14"/>
    <p:sldId id="266" r:id="rId15"/>
    <p:sldId id="267" r:id="rId16"/>
    <p:sldId id="268" r:id="rId17"/>
    <p:sldId id="277" r:id="rId18"/>
    <p:sldId id="269" r:id="rId19"/>
    <p:sldId id="270" r:id="rId20"/>
    <p:sldId id="27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Objects="1">
      <p:cViewPr>
        <p:scale>
          <a:sx n="60" d="100"/>
          <a:sy n="60" d="100"/>
        </p:scale>
        <p:origin x="-222"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184792-514B-4396-A310-A03040005BC3}" type="datetimeFigureOut">
              <a:rPr lang="ru-RU" smtClean="0"/>
              <a:pPr/>
              <a:t>03.12.2011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EBFABB-0BE3-4D11-B53E-F35620AA853E}" type="slidenum">
              <a:rPr lang="ru-RU" smtClean="0"/>
              <a:pPr/>
              <a:t>‹#›</a:t>
            </a:fld>
            <a:endParaRPr lang="ru-RU"/>
          </a:p>
        </p:txBody>
      </p:sp>
    </p:spTree>
    <p:extLst>
      <p:ext uri="{BB962C8B-B14F-4D97-AF65-F5344CB8AC3E}">
        <p14:creationId xmlns:p14="http://schemas.microsoft.com/office/powerpoint/2010/main" xmlns="" val="25255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a:t>
            </a:r>
            <a:endParaRPr lang="ru-RU" dirty="0"/>
          </a:p>
        </p:txBody>
      </p:sp>
      <p:sp>
        <p:nvSpPr>
          <p:cNvPr id="4" name="Номер слайда 3"/>
          <p:cNvSpPr>
            <a:spLocks noGrp="1"/>
          </p:cNvSpPr>
          <p:nvPr>
            <p:ph type="sldNum" sz="quarter" idx="10"/>
          </p:nvPr>
        </p:nvSpPr>
        <p:spPr/>
        <p:txBody>
          <a:bodyPr/>
          <a:lstStyle/>
          <a:p>
            <a:fld id="{55EBFABB-0BE3-4D11-B53E-F35620AA853E}"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1_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7A92576-7489-4D4E-A552-668B3B6AEDC0}" type="datetimeFigureOut">
              <a:rPr lang="ru-RU" smtClean="0"/>
              <a:pPr/>
              <a:t>03.12.2011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311529-6CC9-44B7-BCA4-4FD3BC93DDB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7A92576-7489-4D4E-A552-668B3B6AEDC0}" type="datetimeFigureOut">
              <a:rPr lang="ru-RU" smtClean="0"/>
              <a:pPr/>
              <a:t>03.12.2011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311529-6CC9-44B7-BCA4-4FD3BC93DDB1}"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A92576-7489-4D4E-A552-668B3B6AEDC0}" type="datetimeFigureOut">
              <a:rPr lang="ru-RU" smtClean="0"/>
              <a:pPr/>
              <a:t>03.12.2011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311529-6CC9-44B7-BCA4-4FD3BC93DDB1}"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dirty="0" smtClean="0"/>
              <a:t>Образец заголовка</a:t>
            </a:r>
            <a:endParaRPr lang="ru-RU" dirty="0"/>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7A92576-7489-4D4E-A552-668B3B6AEDC0}" type="datetimeFigureOut">
              <a:rPr lang="ru-RU" smtClean="0"/>
              <a:pPr/>
              <a:t>03.12.2011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311529-6CC9-44B7-BCA4-4FD3BC93DDB1}"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7A92576-7489-4D4E-A552-668B3B6AEDC0}" type="datetimeFigureOut">
              <a:rPr lang="ru-RU" smtClean="0"/>
              <a:pPr/>
              <a:t>03.12.2011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311529-6CC9-44B7-BCA4-4FD3BC93DDB1}"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7A92576-7489-4D4E-A552-668B3B6AEDC0}" type="datetimeFigureOut">
              <a:rPr lang="ru-RU" smtClean="0"/>
              <a:pPr/>
              <a:t>03.12.2011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A311529-6CC9-44B7-BCA4-4FD3BC93DDB1}"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7A92576-7489-4D4E-A552-668B3B6AEDC0}" type="datetimeFigureOut">
              <a:rPr lang="ru-RU" smtClean="0"/>
              <a:pPr/>
              <a:t>03.12.2011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A311529-6CC9-44B7-BCA4-4FD3BC93DDB1}"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7A92576-7489-4D4E-A552-668B3B6AEDC0}" type="datetimeFigureOut">
              <a:rPr lang="ru-RU" smtClean="0"/>
              <a:pPr/>
              <a:t>03.12.2011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311529-6CC9-44B7-BCA4-4FD3BC93DDB1}"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7A92576-7489-4D4E-A552-668B3B6AEDC0}" type="datetimeFigureOut">
              <a:rPr lang="ru-RU" smtClean="0"/>
              <a:pPr/>
              <a:t>03.12.2011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A311529-6CC9-44B7-BCA4-4FD3BC93DDB1}"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A92576-7489-4D4E-A552-668B3B6AEDC0}" type="datetimeFigureOut">
              <a:rPr lang="ru-RU" smtClean="0"/>
              <a:pPr/>
              <a:t>03.12.2011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311529-6CC9-44B7-BCA4-4FD3BC93DDB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A92576-7489-4D4E-A552-668B3B6AEDC0}" type="datetimeFigureOut">
              <a:rPr lang="ru-RU" smtClean="0"/>
              <a:pPr/>
              <a:t>03.12.2011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311529-6CC9-44B7-BCA4-4FD3BC93DDB1}"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1_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7A92576-7489-4D4E-A552-668B3B6AEDC0}" type="datetimeFigureOut">
              <a:rPr lang="ru-RU" smtClean="0"/>
              <a:pPr/>
              <a:t>03.12.2011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311529-6CC9-44B7-BCA4-4FD3BC93DDB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03.12.2011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03.12.2011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03.12.2011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5" r:id="rId1"/>
    <p:sldLayoutId id="2147483649" r:id="rId2"/>
    <p:sldLayoutId id="2147483650" r:id="rId3"/>
    <p:sldLayoutId id="2147483651" r:id="rId4"/>
    <p:sldLayoutId id="2147483652" r:id="rId5"/>
    <p:sldLayoutId id="2147483653"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92576-7489-4D4E-A552-668B3B6AEDC0}" type="datetimeFigureOut">
              <a:rPr lang="ru-RU" smtClean="0"/>
              <a:pPr/>
              <a:t>03.12.2011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11529-6CC9-44B7-BCA4-4FD3BC93DDB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74" r:id="rId8"/>
    <p:sldLayoutId id="2147483670" r:id="rId9"/>
    <p:sldLayoutId id="2147483671"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 name="Рисунок 5" descr="1268596641_01.jpg"/>
          <p:cNvPicPr>
            <a:picLocks noGrp="1" noChangeAspect="1"/>
          </p:cNvPicPr>
          <p:nvPr>
            <p:ph type="pic" idx="1"/>
          </p:nvPr>
        </p:nvPicPr>
        <p:blipFill>
          <a:blip r:embed="rId2" cstate="print"/>
          <a:srcRect t="22125" b="22125"/>
          <a:stretch>
            <a:fillRect/>
          </a:stretch>
        </p:blipFill>
        <p:spPr>
          <a:xfrm>
            <a:off x="1571604" y="174889"/>
            <a:ext cx="6286544" cy="5192449"/>
          </a:xfrm>
        </p:spPr>
      </p:pic>
      <p:sp>
        <p:nvSpPr>
          <p:cNvPr id="4" name="Текст 3"/>
          <p:cNvSpPr>
            <a:spLocks noGrp="1"/>
          </p:cNvSpPr>
          <p:nvPr>
            <p:ph type="body" sz="half" idx="2"/>
          </p:nvPr>
        </p:nvSpPr>
        <p:spPr>
          <a:xfrm>
            <a:off x="1792288" y="5111729"/>
            <a:ext cx="5486400" cy="1246229"/>
          </a:xfrm>
        </p:spPr>
        <p:txBody>
          <a:bodyPr>
            <a:noAutofit/>
          </a:bodyPr>
          <a:lstStyle/>
          <a:p>
            <a:pPr algn="ctr">
              <a:spcBef>
                <a:spcPts val="0"/>
              </a:spcBef>
            </a:pPr>
            <a:endParaRPr lang="ru-RU" sz="2000" b="1" dirty="0" smtClean="0">
              <a:latin typeface="Times New Roman" pitchFamily="18" charset="0"/>
              <a:cs typeface="Times New Roman" pitchFamily="18" charset="0"/>
            </a:endParaRPr>
          </a:p>
          <a:p>
            <a:pPr algn="ctr">
              <a:spcBef>
                <a:spcPts val="0"/>
              </a:spcBef>
            </a:pPr>
            <a:r>
              <a:rPr lang="ru-RU" sz="2000" b="1" dirty="0" smtClean="0">
                <a:latin typeface="Times New Roman" pitchFamily="18" charset="0"/>
                <a:cs typeface="Times New Roman" pitchFamily="18" charset="0"/>
              </a:rPr>
              <a:t>Император  Петр </a:t>
            </a:r>
            <a:r>
              <a:rPr lang="en-US" sz="2000" b="1" dirty="0" smtClean="0">
                <a:latin typeface="Times New Roman" pitchFamily="18" charset="0"/>
                <a:cs typeface="Times New Roman" pitchFamily="18" charset="0"/>
              </a:rPr>
              <a:t>I</a:t>
            </a:r>
            <a:r>
              <a:rPr lang="ru-RU" sz="2000" b="1" dirty="0" smtClean="0">
                <a:latin typeface="Times New Roman" pitchFamily="18" charset="0"/>
                <a:cs typeface="Times New Roman" pitchFamily="18" charset="0"/>
              </a:rPr>
              <a:t>  </a:t>
            </a:r>
          </a:p>
          <a:p>
            <a:pPr algn="ctr">
              <a:spcBef>
                <a:spcPts val="0"/>
              </a:spcBef>
            </a:pPr>
            <a:r>
              <a:rPr lang="ru-RU" sz="2000" b="1" dirty="0" smtClean="0">
                <a:latin typeface="Times New Roman" pitchFamily="18" charset="0"/>
                <a:cs typeface="Times New Roman" pitchFamily="18" charset="0"/>
              </a:rPr>
              <a:t>Время правления:</a:t>
            </a:r>
          </a:p>
          <a:p>
            <a:pPr algn="ctr">
              <a:spcBef>
                <a:spcPts val="0"/>
              </a:spcBef>
            </a:pPr>
            <a:r>
              <a:rPr lang="ru-RU" sz="2000" b="1"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682-1725</a:t>
            </a:r>
            <a:r>
              <a:rPr lang="ru-RU" sz="2000" b="1" dirty="0" smtClean="0">
                <a:latin typeface="Times New Roman" pitchFamily="18" charset="0"/>
                <a:cs typeface="Times New Roman" pitchFamily="18" charset="0"/>
              </a:rPr>
              <a:t> гг.</a:t>
            </a:r>
            <a:endParaRPr lang="ru-RU" sz="20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83254"/>
          </a:xfrm>
        </p:spPr>
        <p:txBody>
          <a:bodyPr>
            <a:normAutofit fontScale="90000"/>
          </a:bodyPr>
          <a:lstStyle/>
          <a:p>
            <a:r>
              <a:rPr lang="ru-RU" b="1" dirty="0" smtClean="0"/>
              <a:t/>
            </a:r>
            <a:br>
              <a:rPr lang="ru-RU" b="1" dirty="0" smtClean="0"/>
            </a:br>
            <a:r>
              <a:rPr lang="ru-RU" b="1" dirty="0" smtClean="0"/>
              <a:t/>
            </a:r>
            <a:br>
              <a:rPr lang="ru-RU" b="1" dirty="0" smtClean="0"/>
            </a:br>
            <a:r>
              <a:rPr lang="ru-RU" b="1" u="sng" dirty="0" smtClean="0"/>
              <a:t>«Указ о порядке наследования»</a:t>
            </a:r>
            <a:r>
              <a:rPr lang="ru-RU" b="1" dirty="0" smtClean="0"/>
              <a:t/>
            </a:r>
            <a:br>
              <a:rPr lang="ru-RU" b="1" dirty="0" smtClean="0"/>
            </a:br>
            <a:r>
              <a:rPr lang="ru-RU" b="1" dirty="0" smtClean="0"/>
              <a:t>1714г.</a:t>
            </a:r>
            <a:br>
              <a:rPr lang="ru-RU" b="1" dirty="0" smtClean="0"/>
            </a:br>
            <a:r>
              <a:rPr lang="ru-RU" b="1" dirty="0" smtClean="0"/>
              <a:t/>
            </a:r>
            <a:br>
              <a:rPr lang="ru-RU" b="1" dirty="0" smtClean="0"/>
            </a:br>
            <a:r>
              <a:rPr lang="ru-RU" dirty="0" smtClean="0"/>
              <a:t>« Кто имеет сыновей и ему же, </a:t>
            </a:r>
            <a:r>
              <a:rPr lang="ru-RU" dirty="0" err="1" smtClean="0"/>
              <a:t>аще</a:t>
            </a:r>
            <a:r>
              <a:rPr lang="ru-RU" dirty="0" smtClean="0"/>
              <a:t> </a:t>
            </a:r>
            <a:r>
              <a:rPr lang="ru-RU" dirty="0" err="1" smtClean="0"/>
              <a:t>хощет</a:t>
            </a:r>
            <a:r>
              <a:rPr lang="ru-RU" dirty="0" smtClean="0"/>
              <a:t>, единому из оных дать недвижимое...»</a:t>
            </a:r>
            <a:br>
              <a:rPr lang="ru-RU" dirty="0" smtClean="0"/>
            </a:br>
            <a:r>
              <a:rPr lang="ru-RU" b="1" dirty="0" smtClean="0"/>
              <a:t/>
            </a:r>
            <a:br>
              <a:rPr lang="ru-RU" b="1" dirty="0" smtClean="0"/>
            </a:br>
            <a:r>
              <a:rPr lang="ru-RU" b="1" dirty="0" smtClean="0"/>
              <a:t/>
            </a:r>
            <a:br>
              <a:rPr lang="ru-RU" b="1" dirty="0" smtClean="0"/>
            </a:br>
            <a:r>
              <a:rPr lang="ru-RU" b="1" dirty="0" smtClean="0"/>
              <a:t/>
            </a:r>
            <a:br>
              <a:rPr lang="ru-RU" b="1" dirty="0" smtClean="0"/>
            </a:br>
            <a:endParaRPr lang="ru-RU"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229600" cy="5400600"/>
          </a:xfrm>
        </p:spPr>
        <p:txBody>
          <a:bodyPr anchor="ctr"/>
          <a:lstStyle/>
          <a:p>
            <a:r>
              <a:rPr lang="ru-RU" b="1" u="sng" dirty="0" smtClean="0"/>
              <a:t>Табель о рангах 1721г.</a:t>
            </a:r>
            <a:r>
              <a:rPr lang="ru-RU" b="1" dirty="0" smtClean="0"/>
              <a:t/>
            </a:r>
            <a:br>
              <a:rPr lang="ru-RU" b="1" dirty="0" smtClean="0"/>
            </a:br>
            <a:r>
              <a:rPr lang="ru-RU" sz="3200" dirty="0" smtClean="0"/>
              <a:t>«…Воинским чином, которые дослужатся до </a:t>
            </a:r>
            <a:r>
              <a:rPr lang="ru-RU" sz="3200" dirty="0" err="1" smtClean="0"/>
              <a:t>обер-офицерства</a:t>
            </a:r>
            <a:r>
              <a:rPr lang="ru-RU" sz="3200" dirty="0" smtClean="0"/>
              <a:t> не из дворян, то когда, кто получит </a:t>
            </a:r>
            <a:r>
              <a:rPr lang="ru-RU" sz="3200" dirty="0" err="1" smtClean="0"/>
              <a:t>вышеписанный</a:t>
            </a:r>
            <a:r>
              <a:rPr lang="ru-RU" sz="3200" dirty="0" smtClean="0"/>
              <a:t> чин, иной суть дворянин…»</a:t>
            </a:r>
            <a:r>
              <a:rPr lang="ru-RU" b="1" dirty="0" smtClean="0"/>
              <a:t/>
            </a:r>
            <a:br>
              <a:rPr lang="ru-RU" b="1" dirty="0" smtClean="0"/>
            </a:br>
            <a:endParaRPr lang="ru-RU" b="1" dirty="0"/>
          </a:p>
        </p:txBody>
      </p:sp>
      <p:sp>
        <p:nvSpPr>
          <p:cNvPr id="4" name="Круглая лента лицом вниз 3"/>
          <p:cNvSpPr/>
          <p:nvPr/>
        </p:nvSpPr>
        <p:spPr>
          <a:xfrm>
            <a:off x="4067944" y="468551"/>
            <a:ext cx="936104" cy="584185"/>
          </a:xfrm>
          <a:prstGeom prst="ellipseRibbon">
            <a:avLst/>
          </a:prstGeom>
          <a:gradFill flip="none" rotWithShape="1">
            <a:gsLst>
              <a:gs pos="6000">
                <a:schemeClr val="accent1">
                  <a:lumMod val="75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74638"/>
            <a:ext cx="7499176" cy="6394722"/>
          </a:xfrm>
        </p:spPr>
        <p:txBody>
          <a:bodyPr anchor="t">
            <a:normAutofit fontScale="90000"/>
          </a:bodyPr>
          <a:lstStyle/>
          <a:p>
            <a:r>
              <a:rPr lang="ru-RU" sz="3100" b="1" u="sng" dirty="0" smtClean="0"/>
              <a:t>Принятие титула </a:t>
            </a:r>
            <a:br>
              <a:rPr lang="ru-RU" sz="3100" b="1" u="sng" dirty="0" smtClean="0"/>
            </a:br>
            <a:r>
              <a:rPr lang="ru-RU" sz="3100" b="1" dirty="0" smtClean="0"/>
              <a:t>«Отца Отечества, Императора Всероссийского, Петра Великого»  1721г. </a:t>
            </a:r>
            <a:r>
              <a:rPr lang="ru-RU" sz="3100" dirty="0" smtClean="0"/>
              <a:t/>
            </a:r>
            <a:br>
              <a:rPr lang="ru-RU" sz="3100" dirty="0" smtClean="0"/>
            </a:br>
            <a:r>
              <a:rPr lang="ru-RU" sz="3100" dirty="0" smtClean="0"/>
              <a:t>«Понеже труды вашего Величества в произведении нашего отечества и подданного вашего всероссийского народа всему свету известны…</a:t>
            </a:r>
            <a:r>
              <a:rPr lang="ru-RU" sz="3100" dirty="0" err="1" smtClean="0"/>
              <a:t>принесть</a:t>
            </a:r>
            <a:r>
              <a:rPr lang="ru-RU" sz="3100" dirty="0" smtClean="0"/>
              <a:t> свое прошение и вам публично, дабы изволили принять от нас, яко от верных своих подданных во благодарение титул Отца Отечества, Императора Всероссийского, Петра Великого».</a:t>
            </a:r>
            <a:br>
              <a:rPr lang="ru-RU" sz="3100" dirty="0" smtClean="0"/>
            </a:br>
            <a:r>
              <a:rPr lang="en-US" sz="3100" dirty="0" smtClean="0"/>
              <a:t>(</a:t>
            </a:r>
            <a:r>
              <a:rPr lang="ru-RU" sz="2700" i="1" dirty="0" smtClean="0"/>
              <a:t>Александр </a:t>
            </a:r>
            <a:r>
              <a:rPr lang="ru-RU" sz="2700" i="1" dirty="0" smtClean="0"/>
              <a:t>Меньшиков, граф Головин, кн.Григорий, Долгорукой, граф Апраксин, кн.Дмитрий Голицын, Петр </a:t>
            </a:r>
            <a:r>
              <a:rPr lang="ru-RU" sz="2700" i="1" dirty="0" smtClean="0"/>
              <a:t>Толстой</a:t>
            </a:r>
            <a:r>
              <a:rPr lang="en-US" sz="2700" i="1" smtClean="0"/>
              <a:t>)</a:t>
            </a:r>
            <a:r>
              <a:rPr lang="ru-RU" sz="2700" i="1" dirty="0" smtClean="0"/>
              <a:t/>
            </a:r>
            <a:br>
              <a:rPr lang="ru-RU" sz="2700" i="1" dirty="0" smtClean="0"/>
            </a:br>
            <a:r>
              <a:rPr lang="ru-RU" sz="2400" i="1" dirty="0" smtClean="0"/>
              <a:t/>
            </a:r>
            <a:br>
              <a:rPr lang="ru-RU" sz="2400" i="1" dirty="0" smtClean="0"/>
            </a:br>
            <a:r>
              <a:rPr lang="ru-RU" sz="2800" dirty="0" smtClean="0"/>
              <a:t/>
            </a:r>
            <a:br>
              <a:rPr lang="ru-RU" sz="2800" dirty="0" smtClean="0"/>
            </a:br>
            <a:endParaRPr lang="ru-RU" dirty="0"/>
          </a:p>
        </p:txBody>
      </p:sp>
      <p:sp>
        <p:nvSpPr>
          <p:cNvPr id="3" name="Вертикальный свиток 2"/>
          <p:cNvSpPr/>
          <p:nvPr/>
        </p:nvSpPr>
        <p:spPr>
          <a:xfrm>
            <a:off x="370376" y="404664"/>
            <a:ext cx="817248" cy="904035"/>
          </a:xfrm>
          <a:prstGeom prst="verticalScroll">
            <a:avLst/>
          </a:prstGeom>
          <a:gradFill flip="none" rotWithShape="1">
            <a:gsLst>
              <a:gs pos="0">
                <a:schemeClr val="accent1">
                  <a:lumMod val="75000"/>
                </a:schemeClr>
              </a:gs>
              <a:gs pos="50000">
                <a:schemeClr val="tx2">
                  <a:lumMod val="20000"/>
                  <a:lumOff val="80000"/>
                </a:schemeClr>
              </a:gs>
              <a:gs pos="100000">
                <a:schemeClr val="accent1">
                  <a:tint val="23500"/>
                  <a:satMod val="160000"/>
                </a:schemeClr>
              </a:gs>
            </a:gsLst>
            <a:lin ang="10800000" scaled="1"/>
            <a:tileRect/>
          </a:gradFill>
          <a:effectLst>
            <a:outerShdw blurRad="50800" dist="50800" dir="54000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chor="ctr">
            <a:normAutofit/>
          </a:bodyPr>
          <a:lstStyle/>
          <a:p>
            <a:r>
              <a:rPr lang="ru-RU" b="1" u="sng" dirty="0" smtClean="0"/>
              <a:t>Указ о наследии престола</a:t>
            </a:r>
            <a:br>
              <a:rPr lang="ru-RU" b="1" u="sng" dirty="0" smtClean="0"/>
            </a:br>
            <a:r>
              <a:rPr lang="ru-RU" b="1" dirty="0" smtClean="0"/>
              <a:t>1721г.</a:t>
            </a:r>
            <a:r>
              <a:rPr lang="ru-RU" sz="3200" dirty="0" smtClean="0"/>
              <a:t/>
            </a:r>
            <a:br>
              <a:rPr lang="ru-RU" sz="3200" dirty="0" smtClean="0"/>
            </a:br>
            <a:r>
              <a:rPr lang="ru-RU" sz="3600" dirty="0" smtClean="0"/>
              <a:t>«…дабы сие было всегда в воле  правительствующего государя, кому иной хочет, тому и определяет наследство и определенному, паки отменит».</a:t>
            </a:r>
            <a:endParaRPr lang="ru-RU" sz="3600" dirty="0"/>
          </a:p>
        </p:txBody>
      </p:sp>
      <p:sp>
        <p:nvSpPr>
          <p:cNvPr id="3" name="Круглая лента лицом вниз 2"/>
          <p:cNvSpPr/>
          <p:nvPr/>
        </p:nvSpPr>
        <p:spPr>
          <a:xfrm>
            <a:off x="4067944" y="468551"/>
            <a:ext cx="936104" cy="584185"/>
          </a:xfrm>
          <a:prstGeom prst="ellipseRibbon">
            <a:avLst/>
          </a:prstGeom>
          <a:gradFill flip="none" rotWithShape="1">
            <a:gsLst>
              <a:gs pos="6000">
                <a:schemeClr val="accent1">
                  <a:lumMod val="75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43408"/>
            <a:ext cx="8229600" cy="6192688"/>
          </a:xfrm>
        </p:spPr>
        <p:txBody>
          <a:bodyPr anchor="ctr"/>
          <a:lstStyle/>
          <a:p>
            <a:r>
              <a:rPr lang="ru-RU" b="1" u="sng" dirty="0" smtClean="0"/>
              <a:t>Создание Святейшего Синода </a:t>
            </a:r>
            <a:r>
              <a:rPr lang="ru-RU" u="sng" dirty="0" smtClean="0"/>
              <a:t>(Духовной Коллегии)</a:t>
            </a:r>
            <a:r>
              <a:rPr lang="ru-RU" b="1" u="sng" dirty="0" smtClean="0"/>
              <a:t/>
            </a:r>
            <a:br>
              <a:rPr lang="ru-RU" b="1" u="sng" dirty="0" smtClean="0"/>
            </a:br>
            <a:r>
              <a:rPr lang="ru-RU" sz="3200" dirty="0" smtClean="0"/>
              <a:t>Церковь подчинилась светской власти, </a:t>
            </a:r>
            <a:br>
              <a:rPr lang="ru-RU" sz="3200" dirty="0" smtClean="0"/>
            </a:br>
            <a:r>
              <a:rPr lang="ru-RU" sz="3200" dirty="0" smtClean="0"/>
              <a:t>стала государственным учреждением.</a:t>
            </a:r>
            <a:endParaRPr lang="ru-RU" dirty="0"/>
          </a:p>
        </p:txBody>
      </p:sp>
      <p:sp>
        <p:nvSpPr>
          <p:cNvPr id="4" name="Круглая лента лицом вниз 3"/>
          <p:cNvSpPr/>
          <p:nvPr/>
        </p:nvSpPr>
        <p:spPr>
          <a:xfrm>
            <a:off x="4292352" y="620951"/>
            <a:ext cx="936104" cy="584185"/>
          </a:xfrm>
          <a:prstGeom prst="ellipseRibbon">
            <a:avLst/>
          </a:prstGeom>
          <a:gradFill flip="none" rotWithShape="1">
            <a:gsLst>
              <a:gs pos="6000">
                <a:schemeClr val="accent1">
                  <a:lumMod val="75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pic>
        <p:nvPicPr>
          <p:cNvPr id="3074" name="Picture 2" descr="C:\Users\Нотик\Desktop\Презентация петр 1\forgiveness.jpg"/>
          <p:cNvPicPr>
            <a:picLocks noChangeAspect="1" noChangeArrowheads="1"/>
          </p:cNvPicPr>
          <p:nvPr/>
        </p:nvPicPr>
        <p:blipFill>
          <a:blip r:embed="rId2" cstate="print"/>
          <a:srcRect/>
          <a:stretch>
            <a:fillRect/>
          </a:stretch>
        </p:blipFill>
        <p:spPr bwMode="auto">
          <a:xfrm>
            <a:off x="3502149" y="4166195"/>
            <a:ext cx="2641487" cy="220123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u="sng" dirty="0" smtClean="0"/>
              <a:t>Государственное устройство России в </a:t>
            </a:r>
            <a:r>
              <a:rPr lang="en-US" sz="3600" b="1" dirty="0" smtClean="0"/>
              <a:t>XVIII</a:t>
            </a:r>
            <a:r>
              <a:rPr lang="ru-RU" sz="3600" b="1" dirty="0" smtClean="0"/>
              <a:t>в. </a:t>
            </a:r>
            <a:endParaRPr lang="ru-RU" sz="3600" b="1" dirty="0"/>
          </a:p>
        </p:txBody>
      </p:sp>
      <p:pic>
        <p:nvPicPr>
          <p:cNvPr id="1027" name="Picture 3" descr="G:\Безымянный-3.jpg"/>
          <p:cNvPicPr>
            <a:picLocks noChangeAspect="1" noChangeArrowheads="1"/>
          </p:cNvPicPr>
          <p:nvPr/>
        </p:nvPicPr>
        <p:blipFill>
          <a:blip r:embed="rId2" cstate="print"/>
          <a:srcRect/>
          <a:stretch>
            <a:fillRect/>
          </a:stretch>
        </p:blipFill>
        <p:spPr bwMode="auto">
          <a:xfrm>
            <a:off x="849072" y="1417638"/>
            <a:ext cx="7223390" cy="501175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txBody>
          <a:bodyPr>
            <a:normAutofit fontScale="90000"/>
          </a:bodyPr>
          <a:lstStyle/>
          <a:p>
            <a:r>
              <a:rPr lang="ru-RU" sz="3200" b="1" dirty="0" smtClean="0"/>
              <a:t/>
            </a:r>
            <a:br>
              <a:rPr lang="ru-RU" sz="3200" b="1" dirty="0" smtClean="0"/>
            </a:br>
            <a:r>
              <a:rPr lang="ru-RU" sz="3200" b="1" dirty="0" smtClean="0"/>
              <a:t/>
            </a:r>
            <a:br>
              <a:rPr lang="ru-RU" sz="3200" b="1" dirty="0" smtClean="0"/>
            </a:br>
            <a:r>
              <a:rPr lang="ru-RU" sz="3200" b="1" dirty="0" smtClean="0"/>
              <a:t/>
            </a:r>
            <a:br>
              <a:rPr lang="ru-RU" sz="3200" b="1" dirty="0" smtClean="0"/>
            </a:br>
            <a:r>
              <a:rPr lang="ru-RU" sz="3200" b="1" dirty="0" smtClean="0"/>
              <a:t/>
            </a:r>
            <a:br>
              <a:rPr lang="ru-RU" sz="3200" b="1" dirty="0" smtClean="0"/>
            </a:br>
            <a:r>
              <a:rPr lang="ru-RU" sz="3200" b="1" dirty="0" smtClean="0"/>
              <a:t/>
            </a:r>
            <a:br>
              <a:rPr lang="ru-RU" sz="3200" b="1" dirty="0" smtClean="0"/>
            </a:br>
            <a:r>
              <a:rPr lang="ru-RU" sz="3200" b="1" dirty="0" smtClean="0"/>
              <a:t/>
            </a:r>
            <a:br>
              <a:rPr lang="ru-RU" sz="3200" b="1" dirty="0" smtClean="0"/>
            </a:br>
            <a:r>
              <a:rPr lang="ru-RU" sz="3200" b="1" dirty="0" smtClean="0"/>
              <a:t/>
            </a:r>
            <a:br>
              <a:rPr lang="ru-RU" sz="3200" b="1" dirty="0" smtClean="0"/>
            </a:br>
            <a:r>
              <a:rPr lang="ru-RU" sz="3200" b="1" dirty="0" smtClean="0"/>
              <a:t/>
            </a:r>
            <a:br>
              <a:rPr lang="ru-RU" sz="3200" b="1" dirty="0" smtClean="0"/>
            </a:br>
            <a:r>
              <a:rPr lang="ru-RU" sz="3200" b="1" dirty="0" smtClean="0"/>
              <a:t>«Его величество есть самовластный монарх, который никому на свете в своих делах ответу дать не должен»</a:t>
            </a:r>
            <a:r>
              <a:rPr lang="ru-RU" sz="3200" dirty="0" smtClean="0"/>
              <a:t/>
            </a:r>
            <a:br>
              <a:rPr lang="ru-RU" sz="3200" dirty="0" smtClean="0"/>
            </a:br>
            <a:r>
              <a:rPr lang="ru-RU" sz="3200" dirty="0" smtClean="0"/>
              <a:t>(Из предисловия к «Воинскому уставу»)</a:t>
            </a:r>
            <a:endParaRPr lang="ru-RU" sz="3200" dirty="0"/>
          </a:p>
        </p:txBody>
      </p:sp>
      <p:pic>
        <p:nvPicPr>
          <p:cNvPr id="1026" name="Picture 2" descr="G:\петр 1 мое фото\tumblr_l2bm2bhRnz1qz9r2uo1_500.jpg"/>
          <p:cNvPicPr>
            <a:picLocks noChangeAspect="1" noChangeArrowheads="1"/>
          </p:cNvPicPr>
          <p:nvPr/>
        </p:nvPicPr>
        <p:blipFill>
          <a:blip r:embed="rId2" cstate="print"/>
          <a:srcRect/>
          <a:stretch>
            <a:fillRect/>
          </a:stretch>
        </p:blipFill>
        <p:spPr bwMode="auto">
          <a:xfrm>
            <a:off x="2714612" y="274638"/>
            <a:ext cx="3656252" cy="371475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chor="t">
            <a:normAutofit fontScale="90000"/>
          </a:bodyPr>
          <a:lstStyle/>
          <a:p>
            <a:pPr lvl="0">
              <a:defRPr/>
            </a:pPr>
            <a:r>
              <a:rPr lang="ru-RU" b="1" u="sng" dirty="0" smtClean="0"/>
              <a:t>Реформы:</a:t>
            </a:r>
            <a:br>
              <a:rPr lang="ru-RU" b="1" u="sng" dirty="0" smtClean="0"/>
            </a:br>
            <a:r>
              <a:rPr lang="ru-RU" sz="3100" dirty="0" smtClean="0"/>
              <a:t>1710 г. – Областная реформа</a:t>
            </a:r>
            <a:br>
              <a:rPr lang="ru-RU" sz="3100" dirty="0" smtClean="0"/>
            </a:br>
            <a:r>
              <a:rPr lang="ru-RU" sz="3100" dirty="0" smtClean="0"/>
              <a:t>1711 г. -  Создание Сената</a:t>
            </a:r>
            <a:br>
              <a:rPr lang="ru-RU" sz="3100" dirty="0" smtClean="0"/>
            </a:br>
            <a:r>
              <a:rPr lang="ru-RU" sz="3100" dirty="0" smtClean="0"/>
              <a:t>1711 г.- Введение должности фискалов</a:t>
            </a:r>
            <a:br>
              <a:rPr lang="ru-RU" sz="3100" dirty="0" smtClean="0"/>
            </a:br>
            <a:r>
              <a:rPr lang="ru-RU" sz="3100" dirty="0" smtClean="0"/>
              <a:t>1714 г. – «Указ о порядке наследования»</a:t>
            </a:r>
            <a:br>
              <a:rPr lang="ru-RU" sz="3100" dirty="0" smtClean="0"/>
            </a:br>
            <a:r>
              <a:rPr lang="ru-RU" sz="3100" dirty="0" smtClean="0"/>
              <a:t>1722 г.- Создание коллегий</a:t>
            </a:r>
            <a:br>
              <a:rPr lang="ru-RU" sz="3100" dirty="0" smtClean="0"/>
            </a:br>
            <a:r>
              <a:rPr lang="ru-RU" sz="3100" dirty="0" smtClean="0"/>
              <a:t>1722 г. - Создание прокуратуры</a:t>
            </a:r>
            <a:br>
              <a:rPr lang="ru-RU" sz="3100" dirty="0" smtClean="0"/>
            </a:br>
            <a:r>
              <a:rPr lang="ru-RU" sz="3100" dirty="0" smtClean="0"/>
              <a:t>1722 г. – «Табель о рангах»</a:t>
            </a:r>
            <a:br>
              <a:rPr lang="ru-RU" sz="3100" dirty="0" smtClean="0"/>
            </a:br>
            <a:r>
              <a:rPr lang="ru-RU" sz="3100" dirty="0" smtClean="0"/>
              <a:t>1721 г. - Принятие титула </a:t>
            </a:r>
            <a:br>
              <a:rPr lang="ru-RU" sz="3100" dirty="0" smtClean="0"/>
            </a:br>
            <a:r>
              <a:rPr lang="ru-RU" sz="3100" dirty="0" smtClean="0"/>
              <a:t>«Отца Отечества Императора Всероссийского Петра Великого»</a:t>
            </a:r>
            <a:br>
              <a:rPr lang="ru-RU" sz="3100" dirty="0" smtClean="0"/>
            </a:br>
            <a:r>
              <a:rPr lang="ru-RU" sz="3100" dirty="0" smtClean="0"/>
              <a:t>1722 г. – «Указ о наследии престола»</a:t>
            </a:r>
            <a:br>
              <a:rPr lang="ru-RU" sz="3100" dirty="0" smtClean="0"/>
            </a:br>
            <a:r>
              <a:rPr lang="ru-RU" sz="3100" dirty="0" smtClean="0"/>
              <a:t>1721 г. - Создание Святейшего Синода</a:t>
            </a:r>
            <a:br>
              <a:rPr lang="ru-RU" sz="3100" dirty="0" smtClean="0"/>
            </a:br>
            <a:r>
              <a:rPr lang="ru-RU" sz="3100" u="sng" dirty="0" smtClean="0"/>
              <a:t/>
            </a:r>
            <a:br>
              <a:rPr lang="ru-RU" sz="3100" u="sng" dirty="0" smtClean="0"/>
            </a:br>
            <a:endParaRPr lang="ru-RU" sz="3100" u="sn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chor="t"/>
          <a:lstStyle/>
          <a:p>
            <a:r>
              <a:rPr lang="ru-RU" dirty="0" smtClean="0"/>
              <a:t>Домашнее задание:</a:t>
            </a:r>
            <a:br>
              <a:rPr lang="ru-RU" dirty="0" smtClean="0"/>
            </a:br>
            <a:r>
              <a:rPr lang="ru-RU" sz="3200" dirty="0" smtClean="0"/>
              <a:t>Для итогового урока по теме</a:t>
            </a:r>
            <a:br>
              <a:rPr lang="ru-RU" sz="3200" dirty="0" smtClean="0"/>
            </a:br>
            <a:r>
              <a:rPr lang="ru-RU" sz="3200" dirty="0" smtClean="0"/>
              <a:t> «Россия при Петре </a:t>
            </a:r>
            <a:r>
              <a:rPr lang="en-US" sz="3200" dirty="0" smtClean="0"/>
              <a:t>I</a:t>
            </a:r>
            <a:r>
              <a:rPr lang="ru-RU" sz="3200" dirty="0" smtClean="0"/>
              <a:t>»</a:t>
            </a:r>
            <a:r>
              <a:rPr lang="ru-RU" dirty="0" smtClean="0"/>
              <a:t/>
            </a:r>
            <a:br>
              <a:rPr lang="ru-RU" dirty="0" smtClean="0"/>
            </a:br>
            <a:r>
              <a:rPr lang="ru-RU" sz="3200" dirty="0" smtClean="0"/>
              <a:t>1. Подобрать различные взгляды историков на реформы Петра </a:t>
            </a:r>
            <a:r>
              <a:rPr lang="en-US" sz="3200" dirty="0" smtClean="0"/>
              <a:t>I</a:t>
            </a:r>
            <a:r>
              <a:rPr lang="ru-RU" sz="3200" dirty="0" smtClean="0"/>
              <a:t> и личность Петра </a:t>
            </a:r>
            <a:r>
              <a:rPr lang="en-US" sz="3200" dirty="0" smtClean="0"/>
              <a:t>I</a:t>
            </a:r>
            <a:r>
              <a:rPr lang="ru-RU" sz="3200" dirty="0" smtClean="0"/>
              <a:t>. </a:t>
            </a:r>
            <a:r>
              <a:rPr lang="en-US" sz="3200" dirty="0" smtClean="0"/>
              <a:t/>
            </a:r>
            <a:br>
              <a:rPr lang="en-US" sz="3200" dirty="0" smtClean="0"/>
            </a:br>
            <a:r>
              <a:rPr lang="en-US" sz="3200" dirty="0" smtClean="0"/>
              <a:t>2</a:t>
            </a:r>
            <a:r>
              <a:rPr lang="ru-RU" sz="3200" dirty="0" smtClean="0"/>
              <a:t>. Ответить на вопрос</a:t>
            </a:r>
            <a:br>
              <a:rPr lang="ru-RU" sz="3200" dirty="0" smtClean="0"/>
            </a:br>
            <a:r>
              <a:rPr lang="ru-RU" sz="3200" dirty="0" smtClean="0"/>
              <a:t> Кто для вас Петр </a:t>
            </a:r>
            <a:r>
              <a:rPr lang="en-US" sz="3200" dirty="0" smtClean="0"/>
              <a:t>I</a:t>
            </a:r>
            <a:r>
              <a:rPr lang="ru-RU" sz="3200" dirty="0" smtClean="0"/>
              <a:t>: Великий реформатор или тиран и деспот, нарушивший исконно русский путь развития России?</a:t>
            </a:r>
            <a:br>
              <a:rPr lang="ru-RU" sz="3200" dirty="0" smtClean="0"/>
            </a:br>
            <a:r>
              <a:rPr lang="ru-RU" sz="3200" dirty="0" smtClean="0"/>
              <a:t>3. Что осталось неизменным в России и после реформ Петра?</a:t>
            </a:r>
            <a:endParaRPr lang="ru-RU"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57200" y="5013176"/>
            <a:ext cx="8229600" cy="1143000"/>
          </a:xfrm>
        </p:spPr>
        <p:txBody>
          <a:bodyPr>
            <a:normAutofit fontScale="90000"/>
          </a:bodyPr>
          <a:lstStyle/>
          <a:p>
            <a:r>
              <a:rPr lang="en-US" sz="2700" b="1" dirty="0" smtClean="0"/>
              <a:t/>
            </a:r>
            <a:br>
              <a:rPr lang="en-US" sz="2700" b="1" dirty="0" smtClean="0"/>
            </a:br>
            <a:r>
              <a:rPr lang="ru-RU" sz="2700" b="1" dirty="0" smtClean="0"/>
              <a:t>«А о Петре ведайте, что ему жизнь его не дорога, только бы жила Россия в блаженстве и славе, для благосостояния вашего». </a:t>
            </a:r>
            <a:r>
              <a:rPr lang="ru-RU" sz="2700" dirty="0" smtClean="0"/>
              <a:t/>
            </a:r>
            <a:br>
              <a:rPr lang="ru-RU" sz="2700" dirty="0" smtClean="0"/>
            </a:br>
            <a:r>
              <a:rPr lang="ru-RU" sz="2200" dirty="0" smtClean="0"/>
              <a:t>(Из речи Петра </a:t>
            </a:r>
            <a:r>
              <a:rPr lang="en-US" sz="2200" dirty="0" smtClean="0"/>
              <a:t>I</a:t>
            </a:r>
            <a:r>
              <a:rPr lang="ru-RU" sz="2200" dirty="0" smtClean="0"/>
              <a:t> перед началом Полтавской битвы)</a:t>
            </a:r>
            <a:r>
              <a:rPr lang="ru-RU" sz="4000" dirty="0" smtClean="0"/>
              <a:t/>
            </a:r>
            <a:br>
              <a:rPr lang="ru-RU" sz="4000" dirty="0" smtClean="0"/>
            </a:br>
            <a:endParaRPr lang="ru-RU" dirty="0"/>
          </a:p>
        </p:txBody>
      </p:sp>
      <p:sp>
        <p:nvSpPr>
          <p:cNvPr id="7" name="Рисунок 4"/>
          <p:cNvSpPr txBox="1">
            <a:spLocks/>
          </p:cNvSpPr>
          <p:nvPr/>
        </p:nvSpPr>
        <p:spPr>
          <a:xfrm>
            <a:off x="1785918" y="3356992"/>
            <a:ext cx="5486400" cy="4186238"/>
          </a:xfrm>
          <a:prstGeom prst="rect">
            <a:avLst/>
          </a:prstGeom>
        </p:spPr>
      </p:sp>
      <p:pic>
        <p:nvPicPr>
          <p:cNvPr id="4098" name="Picture 2" descr="C:\Users\Нотик\Desktop\Презентация петр 1\99719681b392t.jpg"/>
          <p:cNvPicPr>
            <a:picLocks noChangeAspect="1" noChangeArrowheads="1"/>
          </p:cNvPicPr>
          <p:nvPr/>
        </p:nvPicPr>
        <p:blipFill>
          <a:blip r:embed="rId2" cstate="print"/>
          <a:srcRect/>
          <a:stretch>
            <a:fillRect/>
          </a:stretch>
        </p:blipFill>
        <p:spPr bwMode="auto">
          <a:xfrm>
            <a:off x="2843808" y="177460"/>
            <a:ext cx="3456384" cy="4476017"/>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28604"/>
            <a:ext cx="7772400" cy="2714645"/>
          </a:xfrm>
        </p:spPr>
        <p:txBody>
          <a:bodyPr anchor="b">
            <a:noAutofit/>
          </a:bodyPr>
          <a:lstStyle/>
          <a:p>
            <a:r>
              <a:rPr lang="ru-RU" sz="3600" b="1" dirty="0" smtClean="0">
                <a:latin typeface="HeliosBlack" pitchFamily="82" charset="0"/>
              </a:rPr>
              <a:t>ПЕТР</a:t>
            </a:r>
            <a:r>
              <a:rPr lang="en-US" sz="3600" b="1" smtClean="0">
                <a:latin typeface="Times New Roman" pitchFamily="18" charset="0"/>
                <a:cs typeface="Times New Roman" pitchFamily="18" charset="0"/>
              </a:rPr>
              <a:t> I</a:t>
            </a:r>
            <a:r>
              <a:rPr lang="ru-RU" sz="3600" u="sng" dirty="0" smtClean="0"/>
              <a:t/>
            </a:r>
            <a:br>
              <a:rPr lang="ru-RU" sz="3600" u="sng" dirty="0" smtClean="0"/>
            </a:br>
            <a:r>
              <a:rPr lang="ru-RU" sz="3600" u="sng" dirty="0" smtClean="0"/>
              <a:t>Реформы центральных органов власти  и управления</a:t>
            </a:r>
            <a:r>
              <a:rPr lang="ru-RU" sz="3600" dirty="0" smtClean="0"/>
              <a:t/>
            </a:r>
            <a:br>
              <a:rPr lang="ru-RU" sz="3600" dirty="0" smtClean="0"/>
            </a:br>
            <a:endParaRPr lang="ru-RU" sz="3600" u="sng" dirty="0"/>
          </a:p>
        </p:txBody>
      </p:sp>
      <p:sp>
        <p:nvSpPr>
          <p:cNvPr id="3" name="Подзаголовок 2"/>
          <p:cNvSpPr>
            <a:spLocks noGrp="1"/>
          </p:cNvSpPr>
          <p:nvPr>
            <p:ph type="subTitle" idx="1"/>
          </p:nvPr>
        </p:nvSpPr>
        <p:spPr>
          <a:xfrm>
            <a:off x="685800" y="2643182"/>
            <a:ext cx="7086600" cy="3643338"/>
          </a:xfrm>
        </p:spPr>
        <p:txBody>
          <a:bodyPr>
            <a:normAutofit/>
          </a:bodyPr>
          <a:lstStyle/>
          <a:p>
            <a:endParaRPr lang="ru-RU" sz="2800" dirty="0"/>
          </a:p>
        </p:txBody>
      </p:sp>
      <p:pic>
        <p:nvPicPr>
          <p:cNvPr id="2050" name="Picture 2" descr="D:\Презентация петр 1\0010-005-Preobrazovanija-Petra-1.jpg"/>
          <p:cNvPicPr>
            <a:picLocks noChangeAspect="1" noChangeArrowheads="1"/>
          </p:cNvPicPr>
          <p:nvPr/>
        </p:nvPicPr>
        <p:blipFill>
          <a:blip r:embed="rId2" cstate="print"/>
          <a:srcRect/>
          <a:stretch>
            <a:fillRect/>
          </a:stretch>
        </p:blipFill>
        <p:spPr bwMode="auto">
          <a:xfrm>
            <a:off x="685800" y="2643182"/>
            <a:ext cx="3353612" cy="3643338"/>
          </a:xfrm>
          <a:prstGeom prst="rect">
            <a:avLst/>
          </a:prstGeom>
          <a:noFill/>
        </p:spPr>
      </p:pic>
      <p:pic>
        <p:nvPicPr>
          <p:cNvPr id="2051" name="Picture 3" descr="D:\Презентация петр 1\VADdNUZzEr_3.jpg"/>
          <p:cNvPicPr>
            <a:picLocks noChangeAspect="1" noChangeArrowheads="1"/>
          </p:cNvPicPr>
          <p:nvPr/>
        </p:nvPicPr>
        <p:blipFill>
          <a:blip r:embed="rId3" cstate="print"/>
          <a:srcRect/>
          <a:stretch>
            <a:fillRect/>
          </a:stretch>
        </p:blipFill>
        <p:spPr bwMode="auto">
          <a:xfrm>
            <a:off x="4201264" y="2857496"/>
            <a:ext cx="4493395" cy="342902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357166"/>
            <a:ext cx="8229600" cy="1487658"/>
          </a:xfrm>
        </p:spPr>
        <p:txBody>
          <a:bodyPr anchor="t">
            <a:normAutofit/>
          </a:bodyPr>
          <a:lstStyle/>
          <a:p>
            <a:r>
              <a:rPr lang="ru-RU" sz="3200" b="1" dirty="0" smtClean="0"/>
              <a:t>Государственный аппарат России в </a:t>
            </a:r>
            <a:r>
              <a:rPr lang="en-US" sz="3200" b="1" dirty="0" smtClean="0"/>
              <a:t>XVII </a:t>
            </a:r>
            <a:r>
              <a:rPr lang="ru-RU" sz="3200" b="1" dirty="0" smtClean="0"/>
              <a:t>веке</a:t>
            </a:r>
            <a:br>
              <a:rPr lang="ru-RU" sz="3200" b="1" dirty="0" smtClean="0"/>
            </a:br>
            <a:r>
              <a:rPr lang="ru-RU" sz="3200" b="1" dirty="0" smtClean="0"/>
              <a:t>(до Петра </a:t>
            </a:r>
            <a:r>
              <a:rPr lang="en-US" sz="3200" b="1" dirty="0" smtClean="0"/>
              <a:t>I</a:t>
            </a:r>
            <a:r>
              <a:rPr lang="ru-RU" sz="3200" b="1" dirty="0" smtClean="0"/>
              <a:t>)</a:t>
            </a:r>
            <a:endParaRPr lang="ru-RU" sz="3200" b="1" dirty="0"/>
          </a:p>
        </p:txBody>
      </p:sp>
      <p:pic>
        <p:nvPicPr>
          <p:cNvPr id="1026" name="Picture 2" descr="C:\Users\Нотик\Desktop\Презентация петр 1\схема.jpg"/>
          <p:cNvPicPr>
            <a:picLocks noGrp="1" noChangeAspect="1" noChangeArrowheads="1"/>
          </p:cNvPicPr>
          <p:nvPr>
            <p:ph idx="1"/>
          </p:nvPr>
        </p:nvPicPr>
        <p:blipFill>
          <a:blip r:embed="rId2" cstate="print"/>
          <a:srcRect/>
          <a:stretch>
            <a:fillRect/>
          </a:stretch>
        </p:blipFill>
        <p:spPr bwMode="auto">
          <a:xfrm>
            <a:off x="827584" y="1484784"/>
            <a:ext cx="7613266" cy="538224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normAutofit/>
          </a:bodyPr>
          <a:lstStyle/>
          <a:p>
            <a:r>
              <a:rPr lang="ru-RU" sz="2800" b="1" u="sng" dirty="0" smtClean="0"/>
              <a:t>Методические рекомендации </a:t>
            </a:r>
            <a:r>
              <a:rPr lang="ru-RU" sz="2800" u="sng" dirty="0" smtClean="0"/>
              <a:t/>
            </a:r>
            <a:br>
              <a:rPr lang="ru-RU" sz="2800" u="sng" dirty="0" smtClean="0"/>
            </a:br>
            <a:r>
              <a:rPr lang="ru-RU" sz="2800" b="1" u="sng" dirty="0" smtClean="0"/>
              <a:t>по изучению исторических документов:</a:t>
            </a:r>
            <a:r>
              <a:rPr lang="en-US" sz="2400" dirty="0" smtClean="0"/>
              <a:t/>
            </a:r>
            <a:br>
              <a:rPr lang="en-US" sz="2400" dirty="0" smtClean="0"/>
            </a:br>
            <a:r>
              <a:rPr lang="ru-RU" sz="2400" b="1" dirty="0" smtClean="0"/>
              <a:t>Вид документа</a:t>
            </a:r>
            <a:r>
              <a:rPr lang="ru-RU" sz="2400" dirty="0" smtClean="0"/>
              <a:t>:  Документы государственного характера: </a:t>
            </a:r>
            <a:br>
              <a:rPr lang="ru-RU" sz="2400" dirty="0" smtClean="0"/>
            </a:br>
            <a:r>
              <a:rPr lang="ru-RU" sz="2400" dirty="0" smtClean="0"/>
              <a:t>-грамоты, - указы, - приказы, законы, - речи государственных   деятелей, - протоколы государственных мероприятий.</a:t>
            </a:r>
            <a:br>
              <a:rPr lang="ru-RU" sz="2400" dirty="0" smtClean="0"/>
            </a:br>
            <a:r>
              <a:rPr lang="ru-RU" sz="2400" dirty="0" smtClean="0"/>
              <a:t> </a:t>
            </a:r>
            <a:r>
              <a:rPr lang="ru-RU" sz="2400" b="1" dirty="0" smtClean="0"/>
              <a:t>Вопросы к  документу:</a:t>
            </a:r>
            <a:r>
              <a:rPr lang="ru-RU" sz="2400" dirty="0" smtClean="0"/>
              <a:t/>
            </a:r>
            <a:br>
              <a:rPr lang="ru-RU" sz="2400" dirty="0" smtClean="0"/>
            </a:br>
            <a:r>
              <a:rPr lang="ru-RU" sz="2400" dirty="0" smtClean="0"/>
              <a:t>Когда, где, почему появился этот документ?</a:t>
            </a:r>
            <a:br>
              <a:rPr lang="ru-RU" sz="2400" dirty="0" smtClean="0"/>
            </a:br>
            <a:r>
              <a:rPr lang="ru-RU" sz="2400" dirty="0" smtClean="0"/>
              <a:t>Кто является автором документа? </a:t>
            </a:r>
            <a:br>
              <a:rPr lang="ru-RU" sz="2400" dirty="0" smtClean="0"/>
            </a:br>
            <a:r>
              <a:rPr lang="ru-RU" sz="2400" dirty="0" smtClean="0"/>
              <a:t>Объясните основные понятия, употребляющиеся в тексте документа.</a:t>
            </a:r>
            <a:br>
              <a:rPr lang="ru-RU" sz="2400" dirty="0" smtClean="0"/>
            </a:br>
            <a:r>
              <a:rPr lang="ru-RU" sz="2400" dirty="0" smtClean="0"/>
              <a:t>Интересы каких слоев, групп, классов общества отражает этот документ ?</a:t>
            </a:r>
            <a:br>
              <a:rPr lang="ru-RU" sz="2400" dirty="0" smtClean="0"/>
            </a:br>
            <a:r>
              <a:rPr lang="ru-RU" sz="2400" dirty="0" smtClean="0"/>
              <a:t>К каким результатам, изменениям в государстве и обществе привело введение этого документа?</a:t>
            </a:r>
            <a:br>
              <a:rPr lang="ru-RU" sz="2400" dirty="0" smtClean="0"/>
            </a:br>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30626"/>
          </a:xfrm>
        </p:spPr>
        <p:txBody>
          <a:bodyPr anchor="ctr">
            <a:normAutofit/>
          </a:bodyPr>
          <a:lstStyle/>
          <a:p>
            <a:pPr>
              <a:spcBef>
                <a:spcPts val="0"/>
              </a:spcBef>
            </a:pPr>
            <a:r>
              <a:rPr lang="ru-RU" b="1" u="sng" dirty="0" smtClean="0"/>
              <a:t>Областная реформа </a:t>
            </a:r>
            <a:r>
              <a:rPr lang="ru-RU" b="1" dirty="0" smtClean="0"/>
              <a:t/>
            </a:r>
            <a:br>
              <a:rPr lang="ru-RU" b="1" dirty="0" smtClean="0"/>
            </a:br>
            <a:r>
              <a:rPr lang="ru-RU" sz="3600" b="1" dirty="0" smtClean="0"/>
              <a:t>1710г.</a:t>
            </a:r>
            <a:r>
              <a:rPr lang="ru-RU" sz="3600" dirty="0" smtClean="0"/>
              <a:t/>
            </a:r>
            <a:br>
              <a:rPr lang="ru-RU" sz="3600" dirty="0" smtClean="0"/>
            </a:br>
            <a:r>
              <a:rPr lang="ru-RU" sz="3200" dirty="0" smtClean="0"/>
              <a:t> Страна поделена на 8 губерний и </a:t>
            </a:r>
            <a:r>
              <a:rPr lang="en-US" sz="3200" dirty="0" smtClean="0"/>
              <a:t>50 </a:t>
            </a:r>
            <a:r>
              <a:rPr lang="ru-RU" sz="3200" dirty="0" smtClean="0"/>
              <a:t>провинций.</a:t>
            </a:r>
            <a:br>
              <a:rPr lang="ru-RU" sz="3200" dirty="0" smtClean="0"/>
            </a:br>
            <a:r>
              <a:rPr lang="ru-RU" sz="3200" dirty="0" smtClean="0"/>
              <a:t>Во главе</a:t>
            </a:r>
            <a:r>
              <a:rPr lang="en-US" sz="3200" dirty="0" smtClean="0"/>
              <a:t> </a:t>
            </a:r>
            <a:r>
              <a:rPr lang="ru-RU" sz="3200" dirty="0" smtClean="0"/>
              <a:t>губернии –  губернатор,</a:t>
            </a:r>
            <a:br>
              <a:rPr lang="ru-RU" sz="3200" dirty="0" smtClean="0"/>
            </a:br>
            <a:r>
              <a:rPr lang="ru-RU" sz="3200" dirty="0" smtClean="0"/>
              <a:t>             В провинции</a:t>
            </a:r>
            <a:r>
              <a:rPr lang="en-US" sz="3200" dirty="0" smtClean="0"/>
              <a:t> </a:t>
            </a:r>
            <a:r>
              <a:rPr lang="ru-RU" sz="3200" dirty="0" smtClean="0"/>
              <a:t>- воевода. </a:t>
            </a:r>
            <a:endParaRPr lang="ru-RU" sz="3200" dirty="0"/>
          </a:p>
        </p:txBody>
      </p:sp>
      <p:sp>
        <p:nvSpPr>
          <p:cNvPr id="6" name="Круглая лента лицом вниз 5"/>
          <p:cNvSpPr/>
          <p:nvPr/>
        </p:nvSpPr>
        <p:spPr>
          <a:xfrm>
            <a:off x="3851920" y="620688"/>
            <a:ext cx="936104" cy="584185"/>
          </a:xfrm>
          <a:prstGeom prst="ellipseRibbon">
            <a:avLst/>
          </a:prstGeom>
          <a:gradFill flip="none" rotWithShape="1">
            <a:gsLst>
              <a:gs pos="6000">
                <a:schemeClr val="accent1">
                  <a:lumMod val="75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5530626"/>
          </a:xfrm>
        </p:spPr>
        <p:txBody>
          <a:bodyPr anchor="ctr">
            <a:normAutofit fontScale="90000"/>
          </a:bodyPr>
          <a:lstStyle/>
          <a:p>
            <a:r>
              <a:rPr lang="ru-RU" b="1" u="sng" dirty="0" smtClean="0"/>
              <a:t/>
            </a:r>
            <a:br>
              <a:rPr lang="ru-RU" b="1" u="sng" dirty="0" smtClean="0"/>
            </a:br>
            <a:r>
              <a:rPr lang="ru-RU" b="1" u="sng" dirty="0" smtClean="0"/>
              <a:t/>
            </a:r>
            <a:br>
              <a:rPr lang="ru-RU" b="1" u="sng" dirty="0" smtClean="0"/>
            </a:br>
            <a:r>
              <a:rPr lang="ru-RU" b="1" u="sng" dirty="0" smtClean="0"/>
              <a:t/>
            </a:r>
            <a:br>
              <a:rPr lang="ru-RU" b="1" u="sng" dirty="0" smtClean="0"/>
            </a:br>
            <a:r>
              <a:rPr lang="ru-RU" dirty="0" smtClean="0"/>
              <a:t> Боярская Дума – Ближняя канцелярия- </a:t>
            </a:r>
            <a:r>
              <a:rPr lang="ru-RU" dirty="0" err="1" smtClean="0"/>
              <a:t>Консилия</a:t>
            </a:r>
            <a:r>
              <a:rPr lang="ru-RU" dirty="0" smtClean="0"/>
              <a:t> министров -</a:t>
            </a:r>
            <a:r>
              <a:rPr lang="ru-RU" b="1" u="sng" dirty="0" smtClean="0"/>
              <a:t>Создание Сената в 1711г.</a:t>
            </a:r>
            <a:r>
              <a:rPr lang="ru-RU" u="sng" dirty="0" smtClean="0"/>
              <a:t/>
            </a:r>
            <a:br>
              <a:rPr lang="ru-RU" u="sng" dirty="0" smtClean="0"/>
            </a:br>
            <a:r>
              <a:rPr lang="ru-RU" sz="3200" dirty="0" smtClean="0"/>
              <a:t>Функции Сената:</a:t>
            </a:r>
            <a:br>
              <a:rPr lang="ru-RU" sz="3200" dirty="0" smtClean="0"/>
            </a:br>
            <a:r>
              <a:rPr lang="ru-RU" sz="3200" dirty="0" smtClean="0"/>
              <a:t>- следить за судьями</a:t>
            </a:r>
            <a:br>
              <a:rPr lang="ru-RU" sz="3200" dirty="0" smtClean="0"/>
            </a:br>
            <a:r>
              <a:rPr lang="ru-RU" sz="3200" dirty="0" smtClean="0"/>
              <a:t>- следить за расходами казны</a:t>
            </a:r>
            <a:br>
              <a:rPr lang="ru-RU" sz="3200" dirty="0" smtClean="0"/>
            </a:br>
            <a:r>
              <a:rPr lang="ru-RU" sz="3200" dirty="0" smtClean="0"/>
              <a:t>- следить за сбором налогов</a:t>
            </a:r>
            <a:br>
              <a:rPr lang="ru-RU" sz="3200" dirty="0" smtClean="0"/>
            </a:br>
            <a:r>
              <a:rPr lang="ru-RU" sz="3200" dirty="0" smtClean="0"/>
              <a:t>- военные сборы</a:t>
            </a:r>
            <a:br>
              <a:rPr lang="ru-RU" sz="3200" dirty="0" smtClean="0"/>
            </a:br>
            <a:r>
              <a:rPr lang="ru-RU" sz="3200" dirty="0" smtClean="0"/>
              <a:t>-контролировать вопросы торговли </a:t>
            </a:r>
            <a:br>
              <a:rPr lang="ru-RU" sz="3200" dirty="0" smtClean="0"/>
            </a:br>
            <a:endParaRPr lang="ru-RU" dirty="0"/>
          </a:p>
        </p:txBody>
      </p:sp>
      <p:sp>
        <p:nvSpPr>
          <p:cNvPr id="5" name="Круглая лента лицом вниз 4"/>
          <p:cNvSpPr/>
          <p:nvPr/>
        </p:nvSpPr>
        <p:spPr>
          <a:xfrm>
            <a:off x="3851920" y="912780"/>
            <a:ext cx="936104" cy="584185"/>
          </a:xfrm>
          <a:prstGeom prst="ellipseRibbon">
            <a:avLst/>
          </a:prstGeom>
          <a:gradFill flip="none" rotWithShape="1">
            <a:gsLst>
              <a:gs pos="6000">
                <a:schemeClr val="accent1">
                  <a:lumMod val="75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96752"/>
            <a:ext cx="8229600" cy="4536504"/>
          </a:xfrm>
        </p:spPr>
        <p:txBody>
          <a:bodyPr anchor="ctr">
            <a:normAutofit/>
          </a:bodyPr>
          <a:lstStyle/>
          <a:p>
            <a:r>
              <a:rPr lang="ru-RU" sz="4000" b="1" dirty="0" smtClean="0"/>
              <a:t>Введение должности </a:t>
            </a:r>
            <a:r>
              <a:rPr lang="ru-RU" sz="4000" b="1" dirty="0" err="1" smtClean="0"/>
              <a:t>обер-фискала</a:t>
            </a:r>
            <a:r>
              <a:rPr lang="ru-RU" sz="4000" b="1" dirty="0" smtClean="0"/>
              <a:t> 1711г.</a:t>
            </a:r>
            <a:br>
              <a:rPr lang="ru-RU" sz="4000" b="1" dirty="0" smtClean="0"/>
            </a:br>
            <a:r>
              <a:rPr lang="ru-RU" sz="3200" dirty="0" smtClean="0"/>
              <a:t>«Должен он над всеми делами тайно надсматривать и проведывать про неправый суд…  И кто неправду учинит, то должен фискал позвать его перед Сенат и </a:t>
            </a:r>
            <a:r>
              <a:rPr lang="ru-RU" sz="3200" dirty="0" err="1" smtClean="0"/>
              <a:t>тамо</a:t>
            </a:r>
            <a:r>
              <a:rPr lang="ru-RU" sz="3200" dirty="0" smtClean="0"/>
              <a:t> его уличать».</a:t>
            </a:r>
            <a:endParaRPr lang="ru-RU" sz="3200" dirty="0"/>
          </a:p>
        </p:txBody>
      </p:sp>
      <p:sp>
        <p:nvSpPr>
          <p:cNvPr id="3" name="Круглая лента лицом вниз 2"/>
          <p:cNvSpPr/>
          <p:nvPr/>
        </p:nvSpPr>
        <p:spPr>
          <a:xfrm>
            <a:off x="3851920" y="912780"/>
            <a:ext cx="936104" cy="584185"/>
          </a:xfrm>
          <a:prstGeom prst="ellipseRibbon">
            <a:avLst/>
          </a:prstGeom>
          <a:gradFill flip="none" rotWithShape="1">
            <a:gsLst>
              <a:gs pos="6000">
                <a:schemeClr val="accent1">
                  <a:lumMod val="75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5544616"/>
          </a:xfrm>
        </p:spPr>
        <p:txBody>
          <a:bodyPr anchor="t">
            <a:normAutofit fontScale="90000"/>
          </a:bodyPr>
          <a:lstStyle/>
          <a:p>
            <a:r>
              <a:rPr lang="ru-RU" b="1" u="sng" dirty="0" smtClean="0"/>
              <a:t>Учреждение коллегий 1718-1720гг</a:t>
            </a:r>
            <a:r>
              <a:rPr lang="ru-RU" sz="3600" b="1" u="sng" dirty="0" smtClean="0"/>
              <a:t>.</a:t>
            </a:r>
            <a:r>
              <a:rPr lang="ru-RU" sz="3600" b="1" dirty="0" smtClean="0"/>
              <a:t/>
            </a:r>
            <a:br>
              <a:rPr lang="ru-RU" sz="3600" b="1" dirty="0" smtClean="0"/>
            </a:br>
            <a:r>
              <a:rPr lang="ru-RU" sz="3600" i="1" dirty="0" smtClean="0"/>
              <a:t>(вместо приказов)</a:t>
            </a:r>
            <a:r>
              <a:rPr lang="ru-RU" sz="3600" dirty="0" smtClean="0"/>
              <a:t/>
            </a:r>
            <a:br>
              <a:rPr lang="ru-RU" sz="3600" dirty="0" smtClean="0"/>
            </a:br>
            <a:r>
              <a:rPr lang="ru-RU" sz="3600" dirty="0" smtClean="0"/>
              <a:t>«… ради порядочного управления государственных своих дел…и прочих государственных нужд - Государственные коллегии учредить. А именно:</a:t>
            </a:r>
            <a:br>
              <a:rPr lang="ru-RU" sz="3600" dirty="0" smtClean="0"/>
            </a:br>
            <a:r>
              <a:rPr lang="ru-RU" sz="3600" dirty="0" smtClean="0"/>
              <a:t> Иностранных дел, </a:t>
            </a:r>
            <a:r>
              <a:rPr lang="ru-RU" sz="3600" dirty="0" err="1" smtClean="0"/>
              <a:t>Камерц</a:t>
            </a:r>
            <a:r>
              <a:rPr lang="ru-RU" sz="3600" dirty="0" smtClean="0"/>
              <a:t>, </a:t>
            </a:r>
            <a:r>
              <a:rPr lang="ru-RU" sz="3600" dirty="0" err="1" smtClean="0"/>
              <a:t>Юстиц</a:t>
            </a:r>
            <a:r>
              <a:rPr lang="ru-RU" sz="3600" dirty="0" smtClean="0"/>
              <a:t>, </a:t>
            </a:r>
            <a:r>
              <a:rPr lang="ru-RU" sz="3600" dirty="0" err="1" smtClean="0"/>
              <a:t>Ревизион</a:t>
            </a:r>
            <a:r>
              <a:rPr lang="ru-RU" sz="3600" dirty="0" smtClean="0"/>
              <a:t>, Воинская, Адмиралтейская,</a:t>
            </a:r>
            <a:br>
              <a:rPr lang="ru-RU" sz="3600" dirty="0" smtClean="0"/>
            </a:br>
            <a:r>
              <a:rPr lang="ru-RU" sz="3600" dirty="0" err="1" smtClean="0"/>
              <a:t>Комерц</a:t>
            </a:r>
            <a:r>
              <a:rPr lang="ru-RU" sz="3600" dirty="0" smtClean="0"/>
              <a:t>, </a:t>
            </a:r>
            <a:r>
              <a:rPr lang="ru-RU" sz="3600" dirty="0" err="1" smtClean="0"/>
              <a:t>Штатс-Контор</a:t>
            </a:r>
            <a:r>
              <a:rPr lang="ru-RU" sz="3600" dirty="0" smtClean="0"/>
              <a:t>, Берг, </a:t>
            </a:r>
            <a:r>
              <a:rPr lang="ru-RU" sz="3600" dirty="0" err="1" smtClean="0"/>
              <a:t>Мануфактур-Коллегия</a:t>
            </a:r>
            <a:r>
              <a:rPr lang="ru-RU" sz="3600" dirty="0" smtClean="0"/>
              <a:t> , Духовная Коллегия(Святейший Синод), Вотчинная коллегия.</a:t>
            </a:r>
            <a:endParaRPr lang="ru-RU" sz="3600" dirty="0"/>
          </a:p>
        </p:txBody>
      </p:sp>
      <p:sp>
        <p:nvSpPr>
          <p:cNvPr id="4" name="Круглая лента лицом вниз 3"/>
          <p:cNvSpPr/>
          <p:nvPr/>
        </p:nvSpPr>
        <p:spPr>
          <a:xfrm>
            <a:off x="4067944" y="252527"/>
            <a:ext cx="936104" cy="584185"/>
          </a:xfrm>
          <a:prstGeom prst="ellipseRibbon">
            <a:avLst/>
          </a:prstGeom>
          <a:gradFill flip="none" rotWithShape="1">
            <a:gsLst>
              <a:gs pos="6000">
                <a:schemeClr val="accent1">
                  <a:lumMod val="75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52736"/>
            <a:ext cx="8229600" cy="5256584"/>
          </a:xfrm>
        </p:spPr>
        <p:txBody>
          <a:bodyPr anchor="t"/>
          <a:lstStyle/>
          <a:p>
            <a:r>
              <a:rPr lang="ru-RU" b="1" u="sng" dirty="0" smtClean="0"/>
              <a:t>Создание прокуратуры</a:t>
            </a:r>
            <a:br>
              <a:rPr lang="ru-RU" b="1" u="sng" dirty="0" smtClean="0"/>
            </a:br>
            <a:r>
              <a:rPr lang="ru-RU" b="1" dirty="0" smtClean="0"/>
              <a:t>1722г.</a:t>
            </a:r>
            <a:r>
              <a:rPr lang="ru-RU" b="1" u="sng" dirty="0" smtClean="0"/>
              <a:t/>
            </a:r>
            <a:br>
              <a:rPr lang="ru-RU" b="1" u="sng" dirty="0" smtClean="0"/>
            </a:br>
            <a:r>
              <a:rPr lang="ru-RU" sz="3200" dirty="0" smtClean="0"/>
              <a:t>Функции прокуратуры:</a:t>
            </a:r>
            <a:br>
              <a:rPr lang="ru-RU" sz="3200" dirty="0" smtClean="0"/>
            </a:br>
            <a:r>
              <a:rPr lang="ru-RU" sz="3200" dirty="0" smtClean="0"/>
              <a:t>«- Генерал-прокурор повинен сидеть в Сенате и смотреть…дабы Сенат свою должность хранил…</a:t>
            </a:r>
            <a:br>
              <a:rPr lang="ru-RU" sz="3200" dirty="0" smtClean="0"/>
            </a:br>
            <a:r>
              <a:rPr lang="ru-RU" sz="3200" dirty="0" smtClean="0"/>
              <a:t>- смотреть, чтобы в Сенате не на столе только дела вершились, но самим действом по указам исполнялись…»</a:t>
            </a:r>
            <a:endParaRPr lang="ru-RU" sz="3200" dirty="0"/>
          </a:p>
        </p:txBody>
      </p:sp>
      <p:sp>
        <p:nvSpPr>
          <p:cNvPr id="3" name="Круглая лента лицом вниз 2"/>
          <p:cNvSpPr/>
          <p:nvPr/>
        </p:nvSpPr>
        <p:spPr>
          <a:xfrm>
            <a:off x="4067944" y="468551"/>
            <a:ext cx="936104" cy="584185"/>
          </a:xfrm>
          <a:prstGeom prst="ellipseRibbon">
            <a:avLst/>
          </a:prstGeom>
          <a:gradFill flip="none" rotWithShape="1">
            <a:gsLst>
              <a:gs pos="6000">
                <a:schemeClr val="accent1">
                  <a:lumMod val="75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65</Words>
  <Application>Microsoft Office PowerPoint</Application>
  <PresentationFormat>Экран (4:3)</PresentationFormat>
  <Paragraphs>24</Paragraphs>
  <Slides>19</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19</vt:i4>
      </vt:variant>
    </vt:vector>
  </HeadingPairs>
  <TitlesOfParts>
    <vt:vector size="21" baseType="lpstr">
      <vt:lpstr>Тема Office</vt:lpstr>
      <vt:lpstr>Специальное оформление</vt:lpstr>
      <vt:lpstr>Слайд 1</vt:lpstr>
      <vt:lpstr>ПЕТР I Реформы центральных органов власти  и управления </vt:lpstr>
      <vt:lpstr>Государственный аппарат России в XVII веке (до Петра I)</vt:lpstr>
      <vt:lpstr>Методические рекомендации  по изучению исторических документов: Вид документа:  Документы государственного характера:  -грамоты, - указы, - приказы, законы, - речи государственных   деятелей, - протоколы государственных мероприятий.  Вопросы к  документу: Когда, где, почему появился этот документ? Кто является автором документа?  Объясните основные понятия, употребляющиеся в тексте документа. Интересы каких слоев, групп, классов общества отражает этот документ ? К каким результатам, изменениям в государстве и обществе привело введение этого документа? </vt:lpstr>
      <vt:lpstr>Областная реформа  1710г.  Страна поделена на 8 губерний и 50 провинций. Во главе губернии –  губернатор,              В провинции - воевода. </vt:lpstr>
      <vt:lpstr>    Боярская Дума – Ближняя канцелярия- Консилия министров -Создание Сената в 1711г. Функции Сената: - следить за судьями - следить за расходами казны - следить за сбором налогов - военные сборы -контролировать вопросы торговли  </vt:lpstr>
      <vt:lpstr>Введение должности обер-фискала 1711г. «Должен он над всеми делами тайно надсматривать и проведывать про неправый суд…  И кто неправду учинит, то должен фискал позвать его перед Сенат и тамо его уличать».</vt:lpstr>
      <vt:lpstr>Учреждение коллегий 1718-1720гг. (вместо приказов) «… ради порядочного управления государственных своих дел…и прочих государственных нужд - Государственные коллегии учредить. А именно:  Иностранных дел, Камерц, Юстиц, Ревизион, Воинская, Адмиралтейская, Комерц, Штатс-Контор, Берг, Мануфактур-Коллегия , Духовная Коллегия(Святейший Синод), Вотчинная коллегия.</vt:lpstr>
      <vt:lpstr>Создание прокуратуры 1722г. Функции прокуратуры: «- Генерал-прокурор повинен сидеть в Сенате и смотреть…дабы Сенат свою должность хранил… - смотреть, чтобы в Сенате не на столе только дела вершились, но самим действом по указам исполнялись…»</vt:lpstr>
      <vt:lpstr>  «Указ о порядке наследования» 1714г.  « Кто имеет сыновей и ему же, аще хощет, единому из оных дать недвижимое...»    </vt:lpstr>
      <vt:lpstr>Табель о рангах 1721г. «…Воинским чином, которые дослужатся до обер-офицерства не из дворян, то когда, кто получит вышеписанный чин, иной суть дворянин…» </vt:lpstr>
      <vt:lpstr>Принятие титула  «Отца Отечества, Императора Всероссийского, Петра Великого»  1721г.  «Понеже труды вашего Величества в произведении нашего отечества и подданного вашего всероссийского народа всему свету известны…принесть свое прошение и вам публично, дабы изволили принять от нас, яко от верных своих подданных во благодарение титул Отца Отечества, Императора Всероссийского, Петра Великого». (Александр Меньшиков, граф Головин, кн.Григорий, Долгорукой, граф Апраксин, кн.Дмитрий Голицын, Петр Толстой)   </vt:lpstr>
      <vt:lpstr>Указ о наследии престола 1721г. «…дабы сие было всегда в воле  правительствующего государя, кому иной хочет, тому и определяет наследство и определенному, паки отменит».</vt:lpstr>
      <vt:lpstr>Создание Святейшего Синода (Духовной Коллегии) Церковь подчинилась светской власти,  стала государственным учреждением.</vt:lpstr>
      <vt:lpstr>Государственное устройство России в XVIIIв. </vt:lpstr>
      <vt:lpstr>        «Его величество есть самовластный монарх, который никому на свете в своих делах ответу дать не должен» (Из предисловия к «Воинскому уставу»)</vt:lpstr>
      <vt:lpstr>Реформы: 1710 г. – Областная реформа 1711 г. -  Создание Сената 1711 г.- Введение должности фискалов 1714 г. – «Указ о порядке наследования» 1722 г.- Создание коллегий 1722 г. - Создание прокуратуры 1722 г. – «Табель о рангах» 1721 г. - Принятие титула  «Отца Отечества Императора Всероссийского Петра Великого» 1722 г. – «Указ о наследии престола» 1721 г. - Создание Святейшего Синода  </vt:lpstr>
      <vt:lpstr>Домашнее задание: Для итогового урока по теме  «Россия при Петре I» 1. Подобрать различные взгляды историков на реформы Петра I и личность Петра I.  2. Ответить на вопрос  Кто для вас Петр I: Великий реформатор или тиран и деспот, нарушивший исконно русский путь развития России? 3. Что осталось неизменным в России и после реформ Петра?</vt:lpstr>
      <vt:lpstr> «А о Петре ведайте, что ему жизнь его не дорога, только бы жила Россия в блаженстве и славе, для благосостояния вашего».  (Из речи Петра I перед началом Полтавской битвы)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Admin</cp:lastModifiedBy>
  <cp:revision>110</cp:revision>
  <dcterms:modified xsi:type="dcterms:W3CDTF">2011-12-03T12:09:42Z</dcterms:modified>
</cp:coreProperties>
</file>