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 autoAdjust="0"/>
    <p:restoredTop sz="94640" autoAdjust="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63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ECF-61BC-43B7-839C-57C27D6A66A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F4B57-315C-44D7-B4AC-2267D9CA6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ECF-61BC-43B7-839C-57C27D6A66A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F4B57-315C-44D7-B4AC-2267D9CA6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ECF-61BC-43B7-839C-57C27D6A66A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F4B57-315C-44D7-B4AC-2267D9CA6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ECF-61BC-43B7-839C-57C27D6A66A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F4B57-315C-44D7-B4AC-2267D9CA6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ECF-61BC-43B7-839C-57C27D6A66A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F4B57-315C-44D7-B4AC-2267D9CA6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ECF-61BC-43B7-839C-57C27D6A66A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F4B57-315C-44D7-B4AC-2267D9CA6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ECF-61BC-43B7-839C-57C27D6A66A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F4B57-315C-44D7-B4AC-2267D9CA6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ECF-61BC-43B7-839C-57C27D6A66A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F4B57-315C-44D7-B4AC-2267D9CA6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ECF-61BC-43B7-839C-57C27D6A66A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F4B57-315C-44D7-B4AC-2267D9CA6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ECF-61BC-43B7-839C-57C27D6A66A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F4B57-315C-44D7-B4AC-2267D9CA6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84ECF-61BC-43B7-839C-57C27D6A66A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0F4B57-315C-44D7-B4AC-2267D9CA6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84ECF-61BC-43B7-839C-57C27D6A66A4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0F4B57-315C-44D7-B4AC-2267D9CA68E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13" Type="http://schemas.openxmlformats.org/officeDocument/2006/relationships/image" Target="../media/image36.png"/><Relationship Id="rId18" Type="http://schemas.openxmlformats.org/officeDocument/2006/relationships/image" Target="../media/image41.png"/><Relationship Id="rId3" Type="http://schemas.openxmlformats.org/officeDocument/2006/relationships/image" Target="../media/image26.png"/><Relationship Id="rId21" Type="http://schemas.openxmlformats.org/officeDocument/2006/relationships/image" Target="../media/image44.png"/><Relationship Id="rId7" Type="http://schemas.openxmlformats.org/officeDocument/2006/relationships/image" Target="../media/image30.png"/><Relationship Id="rId12" Type="http://schemas.openxmlformats.org/officeDocument/2006/relationships/image" Target="../media/image35.png"/><Relationship Id="rId17" Type="http://schemas.openxmlformats.org/officeDocument/2006/relationships/image" Target="../media/image40.png"/><Relationship Id="rId2" Type="http://schemas.openxmlformats.org/officeDocument/2006/relationships/image" Target="../media/image25.png"/><Relationship Id="rId16" Type="http://schemas.openxmlformats.org/officeDocument/2006/relationships/image" Target="../media/image39.png"/><Relationship Id="rId20" Type="http://schemas.openxmlformats.org/officeDocument/2006/relationships/image" Target="../media/image4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11" Type="http://schemas.openxmlformats.org/officeDocument/2006/relationships/image" Target="../media/image34.png"/><Relationship Id="rId5" Type="http://schemas.openxmlformats.org/officeDocument/2006/relationships/image" Target="../media/image28.png"/><Relationship Id="rId15" Type="http://schemas.openxmlformats.org/officeDocument/2006/relationships/image" Target="../media/image38.png"/><Relationship Id="rId10" Type="http://schemas.openxmlformats.org/officeDocument/2006/relationships/image" Target="../media/image33.png"/><Relationship Id="rId19" Type="http://schemas.openxmlformats.org/officeDocument/2006/relationships/image" Target="../media/image42.png"/><Relationship Id="rId4" Type="http://schemas.openxmlformats.org/officeDocument/2006/relationships/image" Target="../media/image27.png"/><Relationship Id="rId9" Type="http://schemas.openxmlformats.org/officeDocument/2006/relationships/image" Target="../media/image32.png"/><Relationship Id="rId14" Type="http://schemas.openxmlformats.org/officeDocument/2006/relationships/image" Target="../media/image3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13" Type="http://schemas.openxmlformats.org/officeDocument/2006/relationships/image" Target="../media/image56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12" Type="http://schemas.openxmlformats.org/officeDocument/2006/relationships/image" Target="../media/image55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png"/><Relationship Id="rId11" Type="http://schemas.openxmlformats.org/officeDocument/2006/relationships/image" Target="../media/image54.png"/><Relationship Id="rId5" Type="http://schemas.openxmlformats.org/officeDocument/2006/relationships/image" Target="../media/image48.png"/><Relationship Id="rId10" Type="http://schemas.openxmlformats.org/officeDocument/2006/relationships/image" Target="../media/image53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214291"/>
            <a:ext cx="7772400" cy="500065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Слайд 1.</a:t>
            </a:r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57158" y="857232"/>
            <a:ext cx="8501122" cy="5715040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ru-RU" sz="2800" dirty="0" smtClean="0">
                <a:solidFill>
                  <a:schemeClr val="tx1"/>
                </a:solidFill>
              </a:rPr>
              <a:t>Используя свойств показательной функции,</a:t>
            </a:r>
          </a:p>
          <a:p>
            <a:pPr marL="514350" indent="-514350"/>
            <a:endParaRPr 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/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а) сравните числа</a:t>
            </a:r>
            <a:r>
              <a:rPr lang="ru-RU" sz="16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и  </a:t>
            </a:r>
            <a:r>
              <a:rPr lang="ru-RU" sz="16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, если верно неравенство                     </a:t>
            </a:r>
          </a:p>
          <a:p>
            <a:pPr marL="514350" indent="-514350"/>
            <a:endParaRPr 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/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б)  какой знак имеет показатель степени Х, если:</a:t>
            </a:r>
            <a:r>
              <a:rPr lang="ru-RU" sz="1600" dirty="0" smtClean="0"/>
              <a:t>                                                                      </a:t>
            </a:r>
          </a:p>
          <a:p>
            <a:pPr marL="514350" indent="-514350"/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        </a:t>
            </a:r>
          </a:p>
          <a:p>
            <a:pPr marL="514350" indent="-514350"/>
            <a:endParaRPr 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 algn="l"/>
            <a:r>
              <a:rPr lang="ru-RU" sz="1600" dirty="0" smtClean="0"/>
              <a:t>                                        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в)  сравните числа: </a:t>
            </a:r>
            <a:r>
              <a:rPr lang="ru-RU" sz="1600" dirty="0" smtClean="0"/>
              <a:t>                                                          ;             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и </a:t>
            </a:r>
          </a:p>
          <a:p>
            <a:pPr marL="514350" indent="-514350" algn="l"/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2. График, изображенный на рисунке, является графиком одной из перечисленных функций. Выберите эту функцию.</a:t>
            </a:r>
          </a:p>
          <a:p>
            <a:pPr marL="514350" indent="-514350" algn="l"/>
            <a:r>
              <a:rPr lang="ru-RU" sz="20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</a:t>
            </a:r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У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          	1	                  1.  у =                            2.  у = </a:t>
            </a:r>
          </a:p>
          <a:p>
            <a:endParaRPr 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	0	Х	     3.  у =                              4.  у =     </a:t>
            </a:r>
          </a:p>
          <a:p>
            <a:pPr marL="514350" indent="-514350" algn="l"/>
            <a:endParaRPr lang="ru-RU" sz="1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36296" y="1484784"/>
            <a:ext cx="1080120" cy="504056"/>
          </a:xfrm>
          <a:prstGeom prst="rect">
            <a:avLst/>
          </a:prstGeom>
          <a:noFill/>
        </p:spPr>
      </p:pic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92280" y="2204864"/>
            <a:ext cx="864096" cy="360040"/>
          </a:xfrm>
          <a:prstGeom prst="rect">
            <a:avLst/>
          </a:prstGeom>
          <a:noFill/>
        </p:spPr>
      </p:pic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576" y="2636912"/>
            <a:ext cx="936104" cy="360040"/>
          </a:xfrm>
          <a:prstGeom prst="rect">
            <a:avLst/>
          </a:prstGeom>
          <a:noFill/>
        </p:spPr>
      </p:pic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23728" y="2636912"/>
            <a:ext cx="936104" cy="360040"/>
          </a:xfrm>
          <a:prstGeom prst="rect">
            <a:avLst/>
          </a:prstGeom>
          <a:noFill/>
        </p:spPr>
      </p:pic>
      <p:sp>
        <p:nvSpPr>
          <p:cNvPr id="717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91880" y="2636912"/>
            <a:ext cx="1008112" cy="360040"/>
          </a:xfrm>
          <a:prstGeom prst="rect">
            <a:avLst/>
          </a:prstGeom>
          <a:noFill/>
        </p:spPr>
      </p:pic>
      <p:sp>
        <p:nvSpPr>
          <p:cNvPr id="718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32040" y="2636912"/>
            <a:ext cx="864096" cy="360040"/>
          </a:xfrm>
          <a:prstGeom prst="rect">
            <a:avLst/>
          </a:prstGeom>
          <a:noFill/>
        </p:spPr>
      </p:pic>
      <p:sp>
        <p:nvSpPr>
          <p:cNvPr id="7181" name="Rectangle 13"/>
          <p:cNvSpPr>
            <a:spLocks noChangeArrowheads="1"/>
          </p:cNvSpPr>
          <p:nvPr/>
        </p:nvSpPr>
        <p:spPr bwMode="auto">
          <a:xfrm>
            <a:off x="0" y="209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83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82" name="Picture 1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28184" y="2636912"/>
            <a:ext cx="936104" cy="360040"/>
          </a:xfrm>
          <a:prstGeom prst="rect">
            <a:avLst/>
          </a:prstGeom>
          <a:noFill/>
        </p:spPr>
      </p:pic>
      <p:sp>
        <p:nvSpPr>
          <p:cNvPr id="7185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84" name="Picture 16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3968" y="3068960"/>
            <a:ext cx="936104" cy="360040"/>
          </a:xfrm>
          <a:prstGeom prst="rect">
            <a:avLst/>
          </a:prstGeom>
          <a:noFill/>
        </p:spPr>
      </p:pic>
      <p:sp>
        <p:nvSpPr>
          <p:cNvPr id="7187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86" name="Picture 18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8104" y="2996952"/>
            <a:ext cx="1224136" cy="504056"/>
          </a:xfrm>
          <a:prstGeom prst="rect">
            <a:avLst/>
          </a:prstGeom>
          <a:noFill/>
        </p:spPr>
      </p:pic>
      <p:sp>
        <p:nvSpPr>
          <p:cNvPr id="7189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88" name="Picture 20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92280" y="2996952"/>
            <a:ext cx="472058" cy="504056"/>
          </a:xfrm>
          <a:prstGeom prst="rect">
            <a:avLst/>
          </a:prstGeom>
          <a:noFill/>
        </p:spPr>
      </p:pic>
      <p:sp>
        <p:nvSpPr>
          <p:cNvPr id="7191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90" name="Picture 22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68344" y="3068960"/>
            <a:ext cx="576064" cy="360040"/>
          </a:xfrm>
          <a:prstGeom prst="rect">
            <a:avLst/>
          </a:prstGeom>
          <a:noFill/>
        </p:spPr>
      </p:pic>
      <p:cxnSp>
        <p:nvCxnSpPr>
          <p:cNvPr id="28" name="Прямая со стрелкой 27"/>
          <p:cNvCxnSpPr/>
          <p:nvPr/>
        </p:nvCxnSpPr>
        <p:spPr>
          <a:xfrm>
            <a:off x="2267744" y="5301208"/>
            <a:ext cx="18722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V="1">
            <a:off x="3131840" y="4077072"/>
            <a:ext cx="0" cy="144016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Дуга 32"/>
          <p:cNvSpPr/>
          <p:nvPr/>
        </p:nvSpPr>
        <p:spPr>
          <a:xfrm rot="10116432">
            <a:off x="1766775" y="2444624"/>
            <a:ext cx="3150717" cy="2570723"/>
          </a:xfrm>
          <a:prstGeom prst="arc">
            <a:avLst>
              <a:gd name="adj1" fmla="val 15801265"/>
              <a:gd name="adj2" fmla="val 3700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93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92" name="Picture 24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79772" y="4437111"/>
            <a:ext cx="448412" cy="365373"/>
          </a:xfrm>
          <a:prstGeom prst="rect">
            <a:avLst/>
          </a:prstGeom>
          <a:noFill/>
        </p:spPr>
      </p:pic>
      <p:sp>
        <p:nvSpPr>
          <p:cNvPr id="7195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94" name="Picture 26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56376" y="4149080"/>
            <a:ext cx="576064" cy="720080"/>
          </a:xfrm>
          <a:prstGeom prst="rect">
            <a:avLst/>
          </a:prstGeom>
          <a:noFill/>
        </p:spPr>
      </p:pic>
      <p:sp>
        <p:nvSpPr>
          <p:cNvPr id="7197" name="Rectangle 2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96" name="Picture 28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8144" y="5157192"/>
            <a:ext cx="576064" cy="648072"/>
          </a:xfrm>
          <a:prstGeom prst="rect">
            <a:avLst/>
          </a:prstGeom>
          <a:noFill/>
        </p:spPr>
      </p:pic>
      <p:sp>
        <p:nvSpPr>
          <p:cNvPr id="7199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198" name="Picture 30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00392" y="5301208"/>
            <a:ext cx="504056" cy="360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Слайд 2.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836712"/>
            <a:ext cx="8496944" cy="5544616"/>
          </a:xfrm>
        </p:spPr>
        <p:txBody>
          <a:bodyPr/>
          <a:lstStyle/>
          <a:p>
            <a:pPr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       3.   Один из графиков, изображенных на рисунках, является графиком функции  у =         . Укажите, какой именно.       </a:t>
            </a:r>
            <a:r>
              <a:rPr lang="ru-RU" dirty="0" smtClean="0"/>
              <a:t>                                                               </a:t>
            </a:r>
          </a:p>
          <a:p>
            <a:pPr>
              <a:buNone/>
            </a:pPr>
            <a:r>
              <a:rPr lang="ru-RU" dirty="0" smtClean="0"/>
              <a:t>             А.        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у</a:t>
            </a:r>
            <a:r>
              <a:rPr lang="ru-RU" dirty="0" smtClean="0"/>
              <a:t>                             Б.        </a:t>
            </a:r>
            <a:r>
              <a:rPr lang="ru-RU" sz="1400" b="1" dirty="0" smtClean="0">
                <a:latin typeface="Arial" pitchFamily="34" charset="0"/>
                <a:cs typeface="Arial" pitchFamily="34" charset="0"/>
              </a:rPr>
              <a:t>у</a:t>
            </a:r>
          </a:p>
          <a:p>
            <a:pPr>
              <a:buNone/>
            </a:pPr>
            <a:endParaRPr lang="ru-RU" sz="12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dirty="0" smtClean="0"/>
              <a:t>                                   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Х                                                                 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х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В.     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у</a:t>
            </a:r>
            <a:r>
              <a:rPr lang="ru-RU" dirty="0" smtClean="0"/>
              <a:t>                              Г.         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у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</a:t>
            </a: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X</a:t>
            </a:r>
            <a:r>
              <a:rPr lang="ru-RU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/>
              <a:t>                                          </a:t>
            </a:r>
            <a:r>
              <a:rPr lang="ru-RU" sz="1600" b="1" dirty="0" err="1" smtClean="0">
                <a:latin typeface="Arial" pitchFamily="34" charset="0"/>
                <a:cs typeface="Arial" pitchFamily="34" charset="0"/>
              </a:rPr>
              <a:t>х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           4.  Найдите область значений функции:     а)   у =               б)   у =          +3.</a:t>
            </a:r>
          </a:p>
          <a:p>
            <a:pPr>
              <a:buNone/>
            </a:pPr>
            <a:endParaRPr lang="ru-RU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23728" y="1124744"/>
            <a:ext cx="576064" cy="648072"/>
          </a:xfrm>
          <a:prstGeom prst="rect">
            <a:avLst/>
          </a:prstGeom>
          <a:noFill/>
        </p:spPr>
      </p:pic>
      <p:cxnSp>
        <p:nvCxnSpPr>
          <p:cNvPr id="11" name="Прямая со стрелкой 10"/>
          <p:cNvCxnSpPr/>
          <p:nvPr/>
        </p:nvCxnSpPr>
        <p:spPr>
          <a:xfrm flipV="1">
            <a:off x="2555776" y="1916832"/>
            <a:ext cx="0" cy="13681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V="1">
            <a:off x="6300192" y="1772816"/>
            <a:ext cx="0" cy="13681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2555776" y="4149080"/>
            <a:ext cx="0" cy="13681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V="1">
            <a:off x="6444208" y="4005064"/>
            <a:ext cx="0" cy="136815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1763688" y="2996952"/>
            <a:ext cx="18722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5652120" y="2996952"/>
            <a:ext cx="18722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1691680" y="5229200"/>
            <a:ext cx="18722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5724128" y="5013176"/>
            <a:ext cx="187220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Дуга 23"/>
          <p:cNvSpPr/>
          <p:nvPr/>
        </p:nvSpPr>
        <p:spPr>
          <a:xfrm rot="9053754">
            <a:off x="5580920" y="-47573"/>
            <a:ext cx="2158625" cy="2932368"/>
          </a:xfrm>
          <a:prstGeom prst="arc">
            <a:avLst>
              <a:gd name="adj1" fmla="val 16655493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Дуга 24"/>
          <p:cNvSpPr/>
          <p:nvPr/>
        </p:nvSpPr>
        <p:spPr>
          <a:xfrm rot="3212709">
            <a:off x="897854" y="551756"/>
            <a:ext cx="2044346" cy="2537760"/>
          </a:xfrm>
          <a:prstGeom prst="arc">
            <a:avLst>
              <a:gd name="adj1" fmla="val 17771859"/>
              <a:gd name="adj2" fmla="val 2086658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Дуга 25"/>
          <p:cNvSpPr/>
          <p:nvPr/>
        </p:nvSpPr>
        <p:spPr>
          <a:xfrm rot="5400000">
            <a:off x="1205636" y="-405435"/>
            <a:ext cx="2158625" cy="4210872"/>
          </a:xfrm>
          <a:prstGeom prst="arc">
            <a:avLst>
              <a:gd name="adj1" fmla="val 16655493"/>
              <a:gd name="adj2" fmla="val 16732626"/>
            </a:avLst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Дуга 26"/>
          <p:cNvSpPr/>
          <p:nvPr/>
        </p:nvSpPr>
        <p:spPr>
          <a:xfrm rot="5400000">
            <a:off x="4662020" y="2042837"/>
            <a:ext cx="2158625" cy="4210872"/>
          </a:xfrm>
          <a:prstGeom prst="arc">
            <a:avLst>
              <a:gd name="adj1" fmla="val 16357562"/>
              <a:gd name="adj2" fmla="val 665819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Дуга 27"/>
          <p:cNvSpPr/>
          <p:nvPr/>
        </p:nvSpPr>
        <p:spPr>
          <a:xfrm rot="13517046">
            <a:off x="2919460" y="3796150"/>
            <a:ext cx="1686563" cy="2537760"/>
          </a:xfrm>
          <a:prstGeom prst="arc">
            <a:avLst>
              <a:gd name="adj1" fmla="val 17085435"/>
              <a:gd name="adj2" fmla="val 1875069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8144" y="5949280"/>
            <a:ext cx="504056" cy="360040"/>
          </a:xfrm>
          <a:prstGeom prst="rect">
            <a:avLst/>
          </a:prstGeom>
          <a:noFill/>
        </p:spPr>
      </p:pic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80312" y="5949280"/>
            <a:ext cx="432048" cy="3535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1357298"/>
            <a:ext cx="1785950" cy="690565"/>
          </a:xfrm>
          <a:prstGeom prst="rect">
            <a:avLst/>
          </a:prstGeom>
          <a:noFill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57884" y="2071678"/>
            <a:ext cx="2286016" cy="638178"/>
          </a:xfrm>
          <a:prstGeom prst="rect">
            <a:avLst/>
          </a:prstGeom>
          <a:noFill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86446" y="2571744"/>
            <a:ext cx="2286016" cy="714380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3143248"/>
            <a:ext cx="1500198" cy="742953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00826" y="3857628"/>
            <a:ext cx="1500198" cy="714378"/>
          </a:xfrm>
          <a:prstGeom prst="rect">
            <a:avLst/>
          </a:prstGeom>
          <a:noFill/>
        </p:spPr>
      </p:pic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5286388"/>
            <a:ext cx="1714512" cy="642942"/>
          </a:xfrm>
          <a:prstGeom prst="rect">
            <a:avLst/>
          </a:prstGeom>
          <a:noFill/>
        </p:spPr>
      </p:pic>
      <p:sp>
        <p:nvSpPr>
          <p:cNvPr id="1031" name="Rectangle 7"/>
          <p:cNvSpPr>
            <a:spLocks noChangeArrowheads="1"/>
          </p:cNvSpPr>
          <p:nvPr/>
        </p:nvSpPr>
        <p:spPr bwMode="auto">
          <a:xfrm rot="10800000" flipV="1">
            <a:off x="500034" y="279413"/>
            <a:ext cx="828680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62175" algn="l"/>
              </a:tabLst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Слайд  3.</a:t>
            </a:r>
          </a:p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62175" algn="l"/>
              </a:tabLst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162175" algn="l"/>
              </a:tabLst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1. Решите уравнение:  а) 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 rot="10800000" flipV="1">
            <a:off x="4214810" y="1928802"/>
            <a:ext cx="6857984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4400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б)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ru-RU" sz="6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 rot="10800000" flipV="1">
            <a:off x="3714744" y="2462355"/>
            <a:ext cx="478634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в)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 rot="10800000" flipV="1">
            <a:off x="500034" y="3077562"/>
            <a:ext cx="864396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Решите неравенство:    а)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4357686" y="3714752"/>
            <a:ext cx="621510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б) 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 rot="10800000" flipV="1">
            <a:off x="500034" y="4021734"/>
            <a:ext cx="8286744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3. Решите графически уравнение:  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Слайд 4.       </a:t>
            </a:r>
            <a:r>
              <a:rPr lang="ru-RU" sz="3100" dirty="0" smtClean="0">
                <a:latin typeface="Arial" pitchFamily="34" charset="0"/>
                <a:cs typeface="Arial" pitchFamily="34" charset="0"/>
              </a:rPr>
              <a:t>1-ый уровень</a:t>
            </a:r>
            <a:endParaRPr lang="ru-RU" sz="31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908720"/>
            <a:ext cx="8640960" cy="5832648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marL="800100" lvl="1" indent="-342900">
              <a:buAutoNum type="arabicPeriod"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                                                              4.</a:t>
            </a:r>
            <a:r>
              <a:rPr lang="ru-RU" sz="2400" dirty="0" smtClean="0"/>
              <a:t> </a:t>
            </a:r>
          </a:p>
          <a:p>
            <a:pPr marL="914400" lvl="1" indent="-457200">
              <a:buAutoNum type="arabicPeriod"/>
            </a:pPr>
            <a:endParaRPr lang="ru-RU" sz="2400" dirty="0" smtClean="0"/>
          </a:p>
          <a:p>
            <a:pPr marL="914400" lvl="1" indent="-457200">
              <a:buAutoNum type="arabicPeriod"/>
            </a:pPr>
            <a:endParaRPr lang="ru-RU" sz="2400" dirty="0" smtClean="0"/>
          </a:p>
          <a:p>
            <a:pPr marL="914400" lvl="1" indent="-457200">
              <a:buAutoNum type="arabicPeriod"/>
            </a:pPr>
            <a:endParaRPr lang="ru-RU" sz="2400" dirty="0" smtClean="0"/>
          </a:p>
          <a:p>
            <a:pPr marL="914400" lvl="1" indent="-457200">
              <a:buAutoNum type="arabicPeriod"/>
            </a:pPr>
            <a:endParaRPr lang="ru-RU" sz="2400" dirty="0" smtClean="0"/>
          </a:p>
          <a:p>
            <a:pPr marL="914400" lvl="1" indent="-457200">
              <a:buAutoNum type="arabicPeriod"/>
            </a:pPr>
            <a:endParaRPr lang="ru-RU" sz="2400" dirty="0" smtClean="0"/>
          </a:p>
          <a:p>
            <a:pPr marL="914400" lvl="1" indent="-457200"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1.Сравните числа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а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и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,  если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а =              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,       </a:t>
            </a:r>
            <a:r>
              <a:rPr lang="en-US" sz="1800" i="1" dirty="0" smtClean="0">
                <a:latin typeface="Arial" pitchFamily="34" charset="0"/>
                <a:cs typeface="Arial" pitchFamily="34" charset="0"/>
              </a:rPr>
              <a:t>b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 =               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       2. Изобразите схематически график функции  у =             .   у                                        Решение: у =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          у =                  </a:t>
            </a:r>
            <a:r>
              <a:rPr lang="ru-RU" sz="1800" dirty="0" err="1" smtClean="0">
                <a:latin typeface="Arial" pitchFamily="34" charset="0"/>
                <a:cs typeface="Arial" pitchFamily="34" charset="0"/>
              </a:rPr>
              <a:t>у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=              .</a:t>
            </a:r>
          </a:p>
          <a:p>
            <a:pPr marL="914400" lvl="1" indent="-457200">
              <a:buNone/>
            </a:pPr>
            <a:r>
              <a:rPr lang="ru-RU" sz="2400" dirty="0" smtClean="0"/>
              <a:t>                                        </a:t>
            </a:r>
            <a:r>
              <a:rPr lang="ru-RU" sz="1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 1.</a:t>
            </a:r>
          </a:p>
          <a:p>
            <a:pPr lvl="1"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                                    </a:t>
            </a:r>
          </a:p>
          <a:p>
            <a:pPr lvl="1">
              <a:buNone/>
            </a:pPr>
            <a:r>
              <a:rPr lang="ru-RU" sz="1600" dirty="0" smtClean="0"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   </a:t>
            </a:r>
            <a:r>
              <a:rPr lang="ru-RU" sz="1600" dirty="0" err="1" smtClean="0">
                <a:latin typeface="Arial" pitchFamily="34" charset="0"/>
                <a:cs typeface="Arial" pitchFamily="34" charset="0"/>
              </a:rPr>
              <a:t>х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31640" y="1124744"/>
            <a:ext cx="1224136" cy="576064"/>
          </a:xfrm>
          <a:prstGeom prst="rect">
            <a:avLst/>
          </a:prstGeom>
          <a:noFill/>
        </p:spPr>
      </p:pic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843808" y="1160239"/>
            <a:ext cx="12961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Ответ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63888" y="1124744"/>
            <a:ext cx="504056" cy="576064"/>
          </a:xfrm>
          <a:prstGeom prst="rect">
            <a:avLst/>
          </a:prstGeom>
          <a:noFill/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067944" y="1245547"/>
            <a:ext cx="50405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8104" y="1268760"/>
            <a:ext cx="1152128" cy="504056"/>
          </a:xfrm>
          <a:prstGeom prst="rect">
            <a:avLst/>
          </a:prstGeom>
          <a:noFill/>
        </p:spPr>
      </p:pic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6732240" y="1316127"/>
            <a:ext cx="9361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Ответ: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452320" y="1340768"/>
            <a:ext cx="1224136" cy="360040"/>
          </a:xfrm>
          <a:prstGeom prst="rect">
            <a:avLst/>
          </a:prstGeom>
          <a:noFill/>
        </p:spPr>
      </p:pic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06" name="Picture 10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1916832"/>
            <a:ext cx="1512168" cy="432048"/>
          </a:xfrm>
          <a:prstGeom prst="rect">
            <a:avLst/>
          </a:prstGeom>
          <a:noFill/>
        </p:spPr>
      </p:pic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2987824" y="1601227"/>
            <a:ext cx="93610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Ответ: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8" name="Picture 12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9912" y="1916832"/>
            <a:ext cx="219039" cy="401571"/>
          </a:xfrm>
          <a:prstGeom prst="rect">
            <a:avLst/>
          </a:prstGeom>
          <a:noFill/>
        </p:spPr>
      </p:pic>
      <p:sp>
        <p:nvSpPr>
          <p:cNvPr id="4110" name="Rectangle 14"/>
          <p:cNvSpPr>
            <a:spLocks noChangeArrowheads="1"/>
          </p:cNvSpPr>
          <p:nvPr/>
        </p:nvSpPr>
        <p:spPr bwMode="auto">
          <a:xfrm>
            <a:off x="3995936" y="1944164"/>
            <a:ext cx="51480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080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11" name="Picture 15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8104" y="1988840"/>
            <a:ext cx="936104" cy="504056"/>
          </a:xfrm>
          <a:prstGeom prst="rect">
            <a:avLst/>
          </a:prstGeom>
          <a:noFill/>
        </p:spPr>
      </p:pic>
      <p:sp>
        <p:nvSpPr>
          <p:cNvPr id="20" name="Прямоугольник 19"/>
          <p:cNvSpPr/>
          <p:nvPr/>
        </p:nvSpPr>
        <p:spPr>
          <a:xfrm>
            <a:off x="5148064" y="2060848"/>
            <a:ext cx="5760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5.</a:t>
            </a:r>
            <a:endParaRPr lang="ru-RU" dirty="0"/>
          </a:p>
        </p:txBody>
      </p:sp>
      <p:sp>
        <p:nvSpPr>
          <p:cNvPr id="4114" name="Rectangle 18"/>
          <p:cNvSpPr>
            <a:spLocks noChangeArrowheads="1"/>
          </p:cNvSpPr>
          <p:nvPr/>
        </p:nvSpPr>
        <p:spPr bwMode="auto">
          <a:xfrm>
            <a:off x="6732240" y="2024286"/>
            <a:ext cx="93610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Ответ: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113" name="Picture 17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96336" y="2060848"/>
            <a:ext cx="1008112" cy="360040"/>
          </a:xfrm>
          <a:prstGeom prst="rect">
            <a:avLst/>
          </a:prstGeom>
          <a:noFill/>
        </p:spPr>
      </p:pic>
      <p:sp>
        <p:nvSpPr>
          <p:cNvPr id="4115" name="Rectangle 19"/>
          <p:cNvSpPr>
            <a:spLocks noChangeArrowheads="1"/>
          </p:cNvSpPr>
          <p:nvPr/>
        </p:nvSpPr>
        <p:spPr bwMode="auto">
          <a:xfrm>
            <a:off x="0" y="666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789363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7" name="Rectangle 2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16" name="Picture 20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5616" y="2708920"/>
            <a:ext cx="1584176" cy="432048"/>
          </a:xfrm>
          <a:prstGeom prst="rect">
            <a:avLst/>
          </a:prstGeom>
          <a:noFill/>
        </p:spPr>
      </p:pic>
      <p:sp>
        <p:nvSpPr>
          <p:cNvPr id="26" name="Прямоугольник 25"/>
          <p:cNvSpPr/>
          <p:nvPr/>
        </p:nvSpPr>
        <p:spPr>
          <a:xfrm>
            <a:off x="827584" y="2708920"/>
            <a:ext cx="4320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3.</a:t>
            </a:r>
            <a:endParaRPr lang="ru-RU" dirty="0"/>
          </a:p>
        </p:txBody>
      </p:sp>
      <p:sp>
        <p:nvSpPr>
          <p:cNvPr id="4119" name="Rectangle 23"/>
          <p:cNvSpPr>
            <a:spLocks noChangeArrowheads="1"/>
          </p:cNvSpPr>
          <p:nvPr/>
        </p:nvSpPr>
        <p:spPr bwMode="auto">
          <a:xfrm>
            <a:off x="3059832" y="2728814"/>
            <a:ext cx="12241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Ответ: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118" name="Picture 22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1921" y="2780928"/>
            <a:ext cx="216024" cy="360040"/>
          </a:xfrm>
          <a:prstGeom prst="rect">
            <a:avLst/>
          </a:prstGeom>
          <a:noFill/>
        </p:spPr>
      </p:pic>
      <p:sp>
        <p:nvSpPr>
          <p:cNvPr id="4120" name="Rectangle 24"/>
          <p:cNvSpPr>
            <a:spLocks noChangeArrowheads="1"/>
          </p:cNvSpPr>
          <p:nvPr/>
        </p:nvSpPr>
        <p:spPr bwMode="auto">
          <a:xfrm>
            <a:off x="4067944" y="2773471"/>
            <a:ext cx="14401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080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2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21" name="Picture 25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80112" y="2708920"/>
            <a:ext cx="1080120" cy="576064"/>
          </a:xfrm>
          <a:prstGeom prst="rect">
            <a:avLst/>
          </a:prstGeom>
          <a:noFill/>
        </p:spPr>
      </p:pic>
      <p:sp>
        <p:nvSpPr>
          <p:cNvPr id="32" name="Прямоугольник 31"/>
          <p:cNvSpPr/>
          <p:nvPr/>
        </p:nvSpPr>
        <p:spPr>
          <a:xfrm>
            <a:off x="5148064" y="2852936"/>
            <a:ext cx="5040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6.</a:t>
            </a:r>
            <a:endParaRPr lang="ru-RU" dirty="0"/>
          </a:p>
        </p:txBody>
      </p:sp>
      <p:sp>
        <p:nvSpPr>
          <p:cNvPr id="4124" name="Rectangle 28"/>
          <p:cNvSpPr>
            <a:spLocks noChangeArrowheads="1"/>
          </p:cNvSpPr>
          <p:nvPr/>
        </p:nvSpPr>
        <p:spPr bwMode="auto">
          <a:xfrm>
            <a:off x="6444208" y="2792843"/>
            <a:ext cx="28803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Ответ: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123" name="Picture 27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68345" y="2833252"/>
            <a:ext cx="360040" cy="379723"/>
          </a:xfrm>
          <a:prstGeom prst="rect">
            <a:avLst/>
          </a:prstGeom>
          <a:noFill/>
        </p:spPr>
      </p:pic>
      <p:sp>
        <p:nvSpPr>
          <p:cNvPr id="4125" name="Rectangle 29"/>
          <p:cNvSpPr>
            <a:spLocks noChangeArrowheads="1"/>
          </p:cNvSpPr>
          <p:nvPr/>
        </p:nvSpPr>
        <p:spPr bwMode="auto">
          <a:xfrm>
            <a:off x="7524328" y="2890728"/>
            <a:ext cx="161967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6" name="Rectangle 30"/>
          <p:cNvSpPr>
            <a:spLocks noChangeArrowheads="1"/>
          </p:cNvSpPr>
          <p:nvPr/>
        </p:nvSpPr>
        <p:spPr bwMode="auto">
          <a:xfrm>
            <a:off x="0" y="3225173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Задания повышенной сложности.</a:t>
            </a:r>
            <a:endParaRPr kumimoji="0" lang="ru-RU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28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27" name="Picture 31"/>
          <p:cNvPicPr>
            <a:picLocks noChangeAspect="1" noChangeArrowheads="1"/>
          </p:cNvPicPr>
          <p:nvPr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4008" y="3717032"/>
            <a:ext cx="1224136" cy="648072"/>
          </a:xfrm>
          <a:prstGeom prst="rect">
            <a:avLst/>
          </a:prstGeom>
          <a:noFill/>
        </p:spPr>
      </p:pic>
      <p:sp>
        <p:nvSpPr>
          <p:cNvPr id="4130" name="Rectangle 3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29" name="Picture 33"/>
          <p:cNvPicPr>
            <a:picLocks noChangeAspect="1" noChangeArrowheads="1"/>
          </p:cNvPicPr>
          <p:nvPr/>
        </p:nvPicPr>
        <p:blipFill>
          <a:blip r:embed="rId1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4208" y="3717032"/>
            <a:ext cx="936104" cy="576064"/>
          </a:xfrm>
          <a:prstGeom prst="rect">
            <a:avLst/>
          </a:prstGeom>
          <a:noFill/>
        </p:spPr>
      </p:pic>
      <p:sp>
        <p:nvSpPr>
          <p:cNvPr id="41" name="Прямоугольник 40"/>
          <p:cNvSpPr/>
          <p:nvPr/>
        </p:nvSpPr>
        <p:spPr>
          <a:xfrm>
            <a:off x="7380312" y="3861048"/>
            <a:ext cx="16561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 </a:t>
            </a:r>
            <a:r>
              <a:rPr lang="en-US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&lt;</a:t>
            </a:r>
            <a:r>
              <a:rPr lang="en-US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</a:t>
            </a:r>
            <a:endParaRPr lang="ru-RU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32" name="Rectangle 3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31" name="Picture 35"/>
          <p:cNvPicPr>
            <a:picLocks noChangeAspect="1" noChangeArrowheads="1"/>
          </p:cNvPicPr>
          <p:nvPr/>
        </p:nvPicPr>
        <p:blipFill>
          <a:blip r:embed="rId1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28184" y="4221088"/>
            <a:ext cx="720080" cy="432048"/>
          </a:xfrm>
          <a:prstGeom prst="rect">
            <a:avLst/>
          </a:prstGeom>
          <a:noFill/>
        </p:spPr>
      </p:pic>
      <p:sp>
        <p:nvSpPr>
          <p:cNvPr id="4134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33" name="Picture 37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95736" y="4509120"/>
            <a:ext cx="648072" cy="360040"/>
          </a:xfrm>
          <a:prstGeom prst="rect">
            <a:avLst/>
          </a:prstGeom>
          <a:noFill/>
        </p:spPr>
      </p:pic>
      <p:sp>
        <p:nvSpPr>
          <p:cNvPr id="4136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35" name="Picture 39"/>
          <p:cNvPicPr>
            <a:picLocks noChangeAspect="1" noChangeArrowheads="1"/>
          </p:cNvPicPr>
          <p:nvPr/>
        </p:nvPicPr>
        <p:blipFill>
          <a:blip r:embed="rId1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47864" y="4509120"/>
            <a:ext cx="1008112" cy="360040"/>
          </a:xfrm>
          <a:prstGeom prst="rect">
            <a:avLst/>
          </a:prstGeom>
          <a:noFill/>
        </p:spPr>
      </p:pic>
      <p:sp>
        <p:nvSpPr>
          <p:cNvPr id="4138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37" name="Picture 41"/>
          <p:cNvPicPr>
            <a:picLocks noChangeAspect="1" noChangeArrowheads="1"/>
          </p:cNvPicPr>
          <p:nvPr/>
        </p:nvPicPr>
        <p:blipFill>
          <a:blip r:embed="rId1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4509120"/>
            <a:ext cx="720080" cy="360040"/>
          </a:xfrm>
          <a:prstGeom prst="rect">
            <a:avLst/>
          </a:prstGeom>
          <a:noFill/>
        </p:spPr>
      </p:pic>
      <p:cxnSp>
        <p:nvCxnSpPr>
          <p:cNvPr id="55" name="Прямая со стрелкой 54"/>
          <p:cNvCxnSpPr/>
          <p:nvPr/>
        </p:nvCxnSpPr>
        <p:spPr>
          <a:xfrm>
            <a:off x="6516216" y="5949280"/>
            <a:ext cx="2232248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 flipV="1">
            <a:off x="7380312" y="4293096"/>
            <a:ext cx="0" cy="1800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Дуга 59"/>
          <p:cNvSpPr/>
          <p:nvPr/>
        </p:nvSpPr>
        <p:spPr>
          <a:xfrm rot="2614820">
            <a:off x="5682814" y="3758744"/>
            <a:ext cx="2028499" cy="2984279"/>
          </a:xfrm>
          <a:prstGeom prst="arc">
            <a:avLst>
              <a:gd name="adj1" fmla="val 17330965"/>
              <a:gd name="adj2" fmla="val 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Дуга 60"/>
          <p:cNvSpPr/>
          <p:nvPr/>
        </p:nvSpPr>
        <p:spPr>
          <a:xfrm>
            <a:off x="5724128" y="5733256"/>
            <a:ext cx="1728192" cy="770384"/>
          </a:xfrm>
          <a:prstGeom prst="arc">
            <a:avLst>
              <a:gd name="adj1" fmla="val 16200000"/>
              <a:gd name="adj2" fmla="val 20998206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40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142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41" name="Picture 45"/>
          <p:cNvPicPr>
            <a:picLocks noChangeAspect="1" noChangeArrowheads="1"/>
          </p:cNvPicPr>
          <p:nvPr/>
        </p:nvPicPr>
        <p:blipFill>
          <a:blip r:embed="rId2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75656" y="4725144"/>
            <a:ext cx="1656184" cy="648072"/>
          </a:xfrm>
          <a:prstGeom prst="rect">
            <a:avLst/>
          </a:prstGeom>
          <a:noFill/>
        </p:spPr>
      </p:pic>
      <p:sp>
        <p:nvSpPr>
          <p:cNvPr id="66" name="Прямоугольник 65"/>
          <p:cNvSpPr/>
          <p:nvPr/>
        </p:nvSpPr>
        <p:spPr>
          <a:xfrm>
            <a:off x="899593" y="4869160"/>
            <a:ext cx="72008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3. 1)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144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4143" name="Picture 47"/>
          <p:cNvPicPr>
            <a:picLocks noChangeAspect="1" noChangeArrowheads="1"/>
          </p:cNvPicPr>
          <p:nvPr/>
        </p:nvPicPr>
        <p:blipFill>
          <a:blip r:embed="rId2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19672" y="5373216"/>
            <a:ext cx="2304256" cy="432047"/>
          </a:xfrm>
          <a:prstGeom prst="rect">
            <a:avLst/>
          </a:prstGeom>
          <a:noFill/>
        </p:spPr>
      </p:pic>
      <p:sp>
        <p:nvSpPr>
          <p:cNvPr id="69" name="Прямоугольник 68"/>
          <p:cNvSpPr/>
          <p:nvPr/>
        </p:nvSpPr>
        <p:spPr>
          <a:xfrm>
            <a:off x="1115616" y="5373216"/>
            <a:ext cx="36424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2)</a:t>
            </a:r>
            <a:endParaRPr lang="ru-RU" dirty="0"/>
          </a:p>
        </p:txBody>
      </p:sp>
      <p:sp>
        <p:nvSpPr>
          <p:cNvPr id="70" name="Прямоугольник 69"/>
          <p:cNvSpPr/>
          <p:nvPr/>
        </p:nvSpPr>
        <p:spPr>
          <a:xfrm>
            <a:off x="3921468" y="5373216"/>
            <a:ext cx="173065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.   </a:t>
            </a:r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 0.</a:t>
            </a:r>
            <a:endParaRPr lang="ru-RU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Слайд 5.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836712"/>
            <a:ext cx="8568952" cy="5688632"/>
          </a:xfrm>
        </p:spPr>
        <p:txBody>
          <a:bodyPr/>
          <a:lstStyle/>
          <a:p>
            <a:pPr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4. Найдите все решения уравнения                         , принадлежащие области определения функции у =            .</a:t>
            </a:r>
          </a:p>
          <a:p>
            <a:pPr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          Решение:                        </a:t>
            </a:r>
          </a:p>
          <a:p>
            <a:pPr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                                                      </a:t>
            </a:r>
            <a:r>
              <a:rPr lang="ru-RU" sz="1800" dirty="0" err="1" smtClean="0"/>
              <a:t>х</a:t>
            </a:r>
            <a:r>
              <a:rPr lang="ru-RU" sz="1800" dirty="0" smtClean="0"/>
              <a:t> = 1.           </a:t>
            </a:r>
            <a:r>
              <a:rPr lang="ru-RU" sz="1800" dirty="0" smtClean="0">
                <a:solidFill>
                  <a:srgbClr val="C00000"/>
                </a:solidFill>
              </a:rPr>
              <a:t>Ответ:  1.</a:t>
            </a:r>
          </a:p>
          <a:p>
            <a:pPr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dirty="0" smtClean="0"/>
              <a:t>                      </a:t>
            </a:r>
            <a:r>
              <a:rPr lang="ru-RU" sz="1600" dirty="0" smtClean="0"/>
              <a:t>.</a:t>
            </a:r>
            <a:r>
              <a:rPr lang="ru-RU" dirty="0" smtClean="0"/>
              <a:t>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Решение: у =          –  убывающая, то неравенство </a:t>
            </a:r>
          </a:p>
          <a:p>
            <a:pPr>
              <a:buNone/>
            </a:pP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   равносильно  системе:                              2                     </a:t>
            </a:r>
            <a:r>
              <a:rPr lang="ru-RU" sz="1800" dirty="0" smtClean="0"/>
              <a:t> </a:t>
            </a:r>
            <a:r>
              <a:rPr lang="ru-RU" sz="1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               </a:t>
            </a:r>
            <a:r>
              <a:rPr lang="ru-RU" sz="1800" dirty="0" smtClean="0">
                <a:solidFill>
                  <a:srgbClr val="C00000"/>
                </a:solidFill>
              </a:rPr>
              <a:t>.</a:t>
            </a:r>
          </a:p>
          <a:p>
            <a:pPr>
              <a:buNone/>
            </a:pPr>
            <a:endParaRPr lang="ru-RU" sz="18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8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1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                                     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             .</a:t>
            </a:r>
          </a:p>
          <a:p>
            <a:pPr>
              <a:buNone/>
            </a:pPr>
            <a:endParaRPr lang="ru-RU" sz="18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sz="18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ru-RU" sz="1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</a:t>
            </a:r>
          </a:p>
          <a:p>
            <a:pPr>
              <a:buNone/>
            </a:pPr>
            <a:r>
              <a:rPr lang="ru-RU" sz="180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 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11960" y="836712"/>
            <a:ext cx="1440160" cy="432048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19872" y="1124744"/>
            <a:ext cx="720080" cy="360040"/>
          </a:xfrm>
          <a:prstGeom prst="rect">
            <a:avLst/>
          </a:prstGeom>
          <a:noFill/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67744" y="1484784"/>
            <a:ext cx="1368152" cy="864096"/>
          </a:xfrm>
          <a:prstGeom prst="rect">
            <a:avLst/>
          </a:prstGeom>
          <a:noFill/>
        </p:spPr>
      </p:pic>
      <p:cxnSp>
        <p:nvCxnSpPr>
          <p:cNvPr id="12" name="Прямая соединительная линия 11"/>
          <p:cNvCxnSpPr/>
          <p:nvPr/>
        </p:nvCxnSpPr>
        <p:spPr>
          <a:xfrm>
            <a:off x="2555776" y="1556792"/>
            <a:ext cx="0" cy="43204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395536" y="2564904"/>
            <a:ext cx="8640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5. 1)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2420888"/>
            <a:ext cx="1368152" cy="648072"/>
          </a:xfrm>
          <a:prstGeom prst="rect">
            <a:avLst/>
          </a:prstGeom>
          <a:noFill/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6" y="2492896"/>
            <a:ext cx="576064" cy="648072"/>
          </a:xfrm>
          <a:prstGeom prst="rect">
            <a:avLst/>
          </a:prstGeom>
          <a:noFill/>
        </p:spPr>
      </p:pic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11760" y="3212976"/>
            <a:ext cx="2376264" cy="792088"/>
          </a:xfrm>
          <a:prstGeom prst="rect">
            <a:avLst/>
          </a:prstGeom>
          <a:noFill/>
        </p:spPr>
      </p:pic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5" name="Picture 13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6056" y="3356992"/>
            <a:ext cx="864096" cy="432048"/>
          </a:xfrm>
          <a:prstGeom prst="rect">
            <a:avLst/>
          </a:prstGeom>
          <a:noFill/>
        </p:spPr>
      </p:pic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7" name="Picture 15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36296" y="3284984"/>
            <a:ext cx="648072" cy="497582"/>
          </a:xfrm>
          <a:prstGeom prst="rect">
            <a:avLst/>
          </a:prstGeom>
          <a:noFill/>
        </p:spPr>
      </p:pic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89" name="Picture 17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5616" y="4365104"/>
            <a:ext cx="2340261" cy="360040"/>
          </a:xfrm>
          <a:prstGeom prst="rect">
            <a:avLst/>
          </a:prstGeom>
          <a:noFill/>
        </p:spPr>
      </p:pic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611560" y="4324454"/>
            <a:ext cx="853244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2) 4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0" y="2095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5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94" name="Picture 22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7984" y="4293096"/>
            <a:ext cx="936104" cy="504056"/>
          </a:xfrm>
          <a:prstGeom prst="rect">
            <a:avLst/>
          </a:prstGeom>
          <a:noFill/>
        </p:spPr>
      </p:pic>
      <p:sp>
        <p:nvSpPr>
          <p:cNvPr id="3097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96" name="Picture 24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99592" y="4869160"/>
            <a:ext cx="1872208" cy="1008112"/>
          </a:xfrm>
          <a:prstGeom prst="rect">
            <a:avLst/>
          </a:prstGeom>
          <a:noFill/>
        </p:spPr>
      </p:pic>
      <p:sp>
        <p:nvSpPr>
          <p:cNvPr id="38" name="Прямоугольник 37"/>
          <p:cNvSpPr/>
          <p:nvPr/>
        </p:nvSpPr>
        <p:spPr>
          <a:xfrm rot="10800000" flipV="1">
            <a:off x="467544" y="5074801"/>
            <a:ext cx="43370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6.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3707905" y="5229200"/>
            <a:ext cx="12926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Ответ: </a:t>
            </a:r>
            <a:endParaRPr lang="ru-RU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099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98" name="Picture 26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5301208"/>
            <a:ext cx="1080120" cy="36004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rmAutofit fontScale="90000"/>
          </a:bodyPr>
          <a:lstStyle/>
          <a:p>
            <a:pPr algn="l"/>
            <a:r>
              <a:rPr lang="ru-RU" dirty="0" smtClean="0"/>
              <a:t>Слайд 6.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5721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2800" i="1" dirty="0" smtClean="0"/>
              <a:t>Ответы 1 – ой работы</a:t>
            </a:r>
          </a:p>
          <a:p>
            <a:pPr algn="ctr">
              <a:buNone/>
            </a:pPr>
            <a:endParaRPr lang="ru-RU" sz="2800" i="1" dirty="0" smtClean="0"/>
          </a:p>
          <a:p>
            <a:pPr algn="ctr">
              <a:buNone/>
            </a:pPr>
            <a:endParaRPr lang="ru-RU" sz="2800" i="1" dirty="0" smtClean="0"/>
          </a:p>
          <a:p>
            <a:pPr algn="ctr">
              <a:buNone/>
            </a:pPr>
            <a:endParaRPr lang="ru-RU" sz="2800" i="1" dirty="0" smtClean="0"/>
          </a:p>
          <a:p>
            <a:pPr algn="ctr">
              <a:buNone/>
            </a:pPr>
            <a:r>
              <a:rPr lang="ru-RU" sz="2800" i="1" dirty="0" smtClean="0"/>
              <a:t>Ответы  2 – ой  работы</a:t>
            </a:r>
          </a:p>
          <a:p>
            <a:pPr algn="ctr">
              <a:buNone/>
            </a:pPr>
            <a:endParaRPr lang="ru-RU" sz="2800" i="1" dirty="0" smtClean="0"/>
          </a:p>
          <a:p>
            <a:pPr algn="ctr">
              <a:buNone/>
            </a:pPr>
            <a:endParaRPr lang="ru-RU" sz="2800" i="1" dirty="0" smtClean="0"/>
          </a:p>
          <a:p>
            <a:pPr algn="ctr">
              <a:buNone/>
            </a:pPr>
            <a:endParaRPr lang="ru-RU" sz="2800" i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24000" y="1397000"/>
          <a:ext cx="6096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В2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С1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4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–3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–2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C00000"/>
                          </a:solidFill>
                        </a:rPr>
                        <a:t>1,4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524000" y="1397000"/>
          <a:ext cx="1016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60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1000100" y="3714752"/>
          <a:ext cx="71438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85819"/>
                <a:gridCol w="857256"/>
                <a:gridCol w="1071570"/>
                <a:gridCol w="928694"/>
                <a:gridCol w="1357322"/>
                <a:gridCol w="1361831"/>
                <a:gridCol w="7813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2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7</a:t>
                      </a:r>
                      <a:endParaRPr lang="ru-RU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4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0,5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0,5;2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3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  <a:tab pos="2969895" algn="ctr"/>
                          <a:tab pos="5848350" algn="l"/>
                          <a:tab pos="5940425" algn="r"/>
                        </a:tabLst>
                      </a:pPr>
                      <a:endParaRPr lang="ru-RU" sz="8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  <a:tab pos="2969895" algn="ctr"/>
                          <a:tab pos="5848350" algn="l"/>
                          <a:tab pos="5940425" algn="r"/>
                        </a:tabLst>
                      </a:pPr>
                      <a:r>
                        <a:rPr lang="ru-RU" sz="14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При </a:t>
                      </a:r>
                      <a:r>
                        <a:rPr lang="en-US" sz="1400" b="1" dirty="0">
                          <a:solidFill>
                            <a:srgbClr val="0070C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b&gt;0,8,b≠1.</a:t>
                      </a:r>
                      <a:endParaRPr lang="ru-RU" sz="1200" b="1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rgbClr val="0070C0"/>
                          </a:solidFill>
                        </a:rPr>
                        <a:t>2</a:t>
                      </a:r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214678" y="557214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pic>
        <p:nvPicPr>
          <p:cNvPr id="1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4876" y="4075622"/>
            <a:ext cx="1143008" cy="3535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364</Words>
  <Application>Microsoft Office PowerPoint</Application>
  <PresentationFormat>Экран (4:3)</PresentationFormat>
  <Paragraphs>121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1.</vt:lpstr>
      <vt:lpstr>Слайд 2.</vt:lpstr>
      <vt:lpstr>Слайд 3</vt:lpstr>
      <vt:lpstr>Слайд 4.       1-ый уровень</vt:lpstr>
      <vt:lpstr>Слайд 5.</vt:lpstr>
      <vt:lpstr>Слайд 6.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Ученик</dc:creator>
  <cp:lastModifiedBy>teacher</cp:lastModifiedBy>
  <cp:revision>51</cp:revision>
  <dcterms:created xsi:type="dcterms:W3CDTF">2012-01-11T08:16:26Z</dcterms:created>
  <dcterms:modified xsi:type="dcterms:W3CDTF">2012-01-30T10:07:55Z</dcterms:modified>
</cp:coreProperties>
</file>