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ctiveX/activeX1.xml" ContentType="application/vnd.ms-office.activeX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ctiveX/activeX2.xml" ContentType="application/vnd.ms-office.activeX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activeX/activeX3.xml" ContentType="application/vnd.ms-office.activeX+xml"/>
  <Override PartName="/ppt/media/media1.gif" ContentType="video/unknown"/>
  <Override PartName="/ppt/notesSlides/notesSlide14.xml" ContentType="application/vnd.openxmlformats-officedocument.presentationml.notesSlide+xml"/>
  <Override PartName="/ppt/activeX/activeX4.xml" ContentType="application/vnd.ms-office.activeX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407" r:id="rId2"/>
    <p:sldId id="312" r:id="rId3"/>
    <p:sldId id="334" r:id="rId4"/>
    <p:sldId id="365" r:id="rId5"/>
    <p:sldId id="361" r:id="rId6"/>
    <p:sldId id="341" r:id="rId7"/>
    <p:sldId id="390" r:id="rId8"/>
    <p:sldId id="388" r:id="rId9"/>
    <p:sldId id="387" r:id="rId10"/>
    <p:sldId id="392" r:id="rId11"/>
    <p:sldId id="327" r:id="rId12"/>
    <p:sldId id="336" r:id="rId13"/>
    <p:sldId id="381" r:id="rId14"/>
    <p:sldId id="401" r:id="rId15"/>
    <p:sldId id="406" r:id="rId16"/>
    <p:sldId id="402" r:id="rId17"/>
    <p:sldId id="397" r:id="rId18"/>
    <p:sldId id="398" r:id="rId19"/>
    <p:sldId id="399" r:id="rId20"/>
    <p:sldId id="403" r:id="rId21"/>
    <p:sldId id="404" r:id="rId22"/>
    <p:sldId id="408" r:id="rId23"/>
    <p:sldId id="383" r:id="rId24"/>
    <p:sldId id="384" r:id="rId25"/>
    <p:sldId id="394" r:id="rId26"/>
    <p:sldId id="391" r:id="rId27"/>
    <p:sldId id="396" r:id="rId28"/>
    <p:sldId id="395" r:id="rId29"/>
    <p:sldId id="357" r:id="rId30"/>
    <p:sldId id="358" r:id="rId31"/>
    <p:sldId id="359" r:id="rId32"/>
    <p:sldId id="409" r:id="rId33"/>
    <p:sldId id="405" r:id="rId34"/>
    <p:sldId id="343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27" autoAdjust="0"/>
  </p:normalViewPr>
  <p:slideViewPr>
    <p:cSldViewPr>
      <p:cViewPr varScale="1">
        <p:scale>
          <a:sx n="105" d="100"/>
          <a:sy n="105" d="100"/>
        </p:scale>
        <p:origin x="-13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0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86C5BD-4802-49A6-911A-F7CAA4FD0E0D}" type="doc">
      <dgm:prSet loTypeId="urn:microsoft.com/office/officeart/2005/8/layout/vList2" loCatId="list" qsTypeId="urn:microsoft.com/office/officeart/2005/8/quickstyle/simple1#1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B079241A-BCA3-4D14-87F9-A895640D05AF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5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Строение Мембраны</a:t>
          </a:r>
        </a:p>
      </dgm:t>
    </dgm:pt>
    <dgm:pt modelId="{0FBFA520-096D-49A7-A401-66D1ACE0803B}" type="parTrans" cxnId="{A7C5B6AD-43E4-48FF-B091-D91058DCF745}">
      <dgm:prSet/>
      <dgm:spPr/>
      <dgm:t>
        <a:bodyPr/>
        <a:lstStyle/>
        <a:p>
          <a:endParaRPr lang="ru-RU"/>
        </a:p>
      </dgm:t>
    </dgm:pt>
    <dgm:pt modelId="{6F62240D-E49E-418A-B633-EC262C089154}" type="sibTrans" cxnId="{A7C5B6AD-43E4-48FF-B091-D91058DCF745}">
      <dgm:prSet/>
      <dgm:spPr/>
      <dgm:t>
        <a:bodyPr/>
        <a:lstStyle/>
        <a:p>
          <a:endParaRPr lang="ru-RU"/>
        </a:p>
      </dgm:t>
    </dgm:pt>
    <dgm:pt modelId="{932658EA-0C3F-4D11-A804-534D3B0CFBAD}" type="pres">
      <dgm:prSet presAssocID="{E786C5BD-4802-49A6-911A-F7CAA4FD0E0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99E001-15DA-4E67-BF04-49C4124113E1}" type="pres">
      <dgm:prSet presAssocID="{B079241A-BCA3-4D14-87F9-A895640D05AF}" presName="parentText" presStyleLbl="node1" presStyleIdx="0" presStyleCnt="1" custLinFactNeighborY="-718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21887D9-D5F3-4DB8-8FE6-3391CAEF12CE}" type="presOf" srcId="{B079241A-BCA3-4D14-87F9-A895640D05AF}" destId="{7B99E001-15DA-4E67-BF04-49C4124113E1}" srcOrd="0" destOrd="0" presId="urn:microsoft.com/office/officeart/2005/8/layout/vList2"/>
    <dgm:cxn modelId="{5FA28609-A09B-4100-8422-6E605AB70750}" type="presOf" srcId="{E786C5BD-4802-49A6-911A-F7CAA4FD0E0D}" destId="{932658EA-0C3F-4D11-A804-534D3B0CFBAD}" srcOrd="0" destOrd="0" presId="urn:microsoft.com/office/officeart/2005/8/layout/vList2"/>
    <dgm:cxn modelId="{A7C5B6AD-43E4-48FF-B091-D91058DCF745}" srcId="{E786C5BD-4802-49A6-911A-F7CAA4FD0E0D}" destId="{B079241A-BCA3-4D14-87F9-A895640D05AF}" srcOrd="0" destOrd="0" parTransId="{0FBFA520-096D-49A7-A401-66D1ACE0803B}" sibTransId="{6F62240D-E49E-418A-B633-EC262C089154}"/>
    <dgm:cxn modelId="{30246662-A0A5-446F-9CDC-BFB89A5024B6}" type="presParOf" srcId="{932658EA-0C3F-4D11-A804-534D3B0CFBAD}" destId="{7B99E001-15DA-4E67-BF04-49C4124113E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86C5BD-4802-49A6-911A-F7CAA4FD0E0D}" type="doc">
      <dgm:prSet loTypeId="urn:microsoft.com/office/officeart/2005/8/layout/vList2" loCatId="list" qsTypeId="urn:microsoft.com/office/officeart/2005/8/quickstyle/simple1#1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B079241A-BCA3-4D14-87F9-A895640D05AF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rgbClr val="FF0000"/>
        </a:solidFill>
        <a:ln>
          <a:solidFill>
            <a:srgbClr val="0070C0"/>
          </a:solidFill>
        </a:ln>
      </dgm:spPr>
      <dgm:t>
        <a:bodyPr anchor="b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5400" b="1" cap="all" spc="0" dirty="0" smtClean="0">
              <a:ln w="9000" cmpd="sng">
                <a:solidFill>
                  <a:srgbClr val="00B0F0"/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4400" b="1" cap="all" spc="0" dirty="0" smtClean="0">
              <a:ln w="9000" cmpd="sng">
                <a:solidFill>
                  <a:srgbClr val="00B0F0"/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Мембрана</a:t>
          </a:r>
        </a:p>
      </dgm:t>
    </dgm:pt>
    <dgm:pt modelId="{0FBFA520-096D-49A7-A401-66D1ACE0803B}" type="parTrans" cxnId="{A7C5B6AD-43E4-48FF-B091-D91058DCF745}">
      <dgm:prSet/>
      <dgm:spPr/>
      <dgm:t>
        <a:bodyPr/>
        <a:lstStyle/>
        <a:p>
          <a:endParaRPr lang="ru-RU"/>
        </a:p>
      </dgm:t>
    </dgm:pt>
    <dgm:pt modelId="{6F62240D-E49E-418A-B633-EC262C089154}" type="sibTrans" cxnId="{A7C5B6AD-43E4-48FF-B091-D91058DCF745}">
      <dgm:prSet/>
      <dgm:spPr/>
      <dgm:t>
        <a:bodyPr/>
        <a:lstStyle/>
        <a:p>
          <a:endParaRPr lang="ru-RU"/>
        </a:p>
      </dgm:t>
    </dgm:pt>
    <dgm:pt modelId="{932658EA-0C3F-4D11-A804-534D3B0CFBAD}" type="pres">
      <dgm:prSet presAssocID="{E786C5BD-4802-49A6-911A-F7CAA4FD0E0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99E001-15DA-4E67-BF04-49C4124113E1}" type="pres">
      <dgm:prSet presAssocID="{B079241A-BCA3-4D14-87F9-A895640D05AF}" presName="parentText" presStyleLbl="node1" presStyleIdx="0" presStyleCnt="1" custScaleY="186011" custLinFactNeighborY="-718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341D60-A5B0-463A-A302-E4E57EDDCE80}" type="presOf" srcId="{E786C5BD-4802-49A6-911A-F7CAA4FD0E0D}" destId="{932658EA-0C3F-4D11-A804-534D3B0CFBAD}" srcOrd="0" destOrd="0" presId="urn:microsoft.com/office/officeart/2005/8/layout/vList2"/>
    <dgm:cxn modelId="{23659B48-DEA3-40D7-A4C7-BC3E5DE3A29C}" type="presOf" srcId="{B079241A-BCA3-4D14-87F9-A895640D05AF}" destId="{7B99E001-15DA-4E67-BF04-49C4124113E1}" srcOrd="0" destOrd="0" presId="urn:microsoft.com/office/officeart/2005/8/layout/vList2"/>
    <dgm:cxn modelId="{A7C5B6AD-43E4-48FF-B091-D91058DCF745}" srcId="{E786C5BD-4802-49A6-911A-F7CAA4FD0E0D}" destId="{B079241A-BCA3-4D14-87F9-A895640D05AF}" srcOrd="0" destOrd="0" parTransId="{0FBFA520-096D-49A7-A401-66D1ACE0803B}" sibTransId="{6F62240D-E49E-418A-B633-EC262C089154}"/>
    <dgm:cxn modelId="{CA2DF437-424D-4B12-A303-BB38E419A768}" type="presParOf" srcId="{932658EA-0C3F-4D11-A804-534D3B0CFBAD}" destId="{7B99E001-15DA-4E67-BF04-49C4124113E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99E001-15DA-4E67-BF04-49C4124113E1}">
      <dsp:nvSpPr>
        <dsp:cNvPr id="0" name=""/>
        <dsp:cNvSpPr/>
      </dsp:nvSpPr>
      <dsp:spPr>
        <a:xfrm>
          <a:off x="0" y="0"/>
          <a:ext cx="9144000" cy="999047"/>
        </a:xfrm>
        <a:prstGeom prst="round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54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Строение Мембраны</a:t>
          </a:r>
        </a:p>
      </dsp:txBody>
      <dsp:txXfrm>
        <a:off x="48769" y="48769"/>
        <a:ext cx="9046462" cy="9015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99E001-15DA-4E67-BF04-49C4124113E1}">
      <dsp:nvSpPr>
        <dsp:cNvPr id="0" name=""/>
        <dsp:cNvSpPr/>
      </dsp:nvSpPr>
      <dsp:spPr>
        <a:xfrm>
          <a:off x="0" y="0"/>
          <a:ext cx="3960440" cy="999155"/>
        </a:xfrm>
        <a:prstGeom prst="roundRect">
          <a:avLst/>
        </a:prstGeom>
        <a:solidFill>
          <a:srgbClr val="FF0000"/>
        </a:solidFill>
        <a:ln>
          <a:solidFill>
            <a:srgbClr val="0070C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b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5400" b="1" kern="1200" cap="all" spc="0" dirty="0" smtClean="0">
              <a:ln w="9000" cmpd="sng">
                <a:solidFill>
                  <a:srgbClr val="00B0F0"/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4400" b="1" kern="1200" cap="all" spc="0" dirty="0" smtClean="0">
              <a:ln w="9000" cmpd="sng">
                <a:solidFill>
                  <a:srgbClr val="00B0F0"/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Мембрана</a:t>
          </a:r>
        </a:p>
      </dsp:txBody>
      <dsp:txXfrm>
        <a:off x="48775" y="48775"/>
        <a:ext cx="3862890" cy="9016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2D0B90-16A1-473F-AA63-8583039B16A1}" type="datetimeFigureOut">
              <a:rPr lang="ru-RU" smtClean="0"/>
              <a:pPr/>
              <a:t>29.01.2012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B5E244-08CC-4189-9CC8-EEF55389D9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504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smtClean="0">
                <a:latin typeface="Times New Roman" charset="0"/>
              </a:rPr>
              <a:t>преподаватель биологии Ж. Остахова</a:t>
            </a:r>
          </a:p>
        </p:txBody>
      </p:sp>
      <p:sp>
        <p:nvSpPr>
          <p:cNvPr id="1638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u="sng" dirty="0" smtClean="0"/>
              <a:t>Практическая зона класса-лаборатории (1 интерактивная доска)</a:t>
            </a:r>
          </a:p>
          <a:p>
            <a:r>
              <a:rPr lang="ru-RU" dirty="0" smtClean="0"/>
              <a:t>Группа из 4</a:t>
            </a:r>
            <a:r>
              <a:rPr lang="ru-RU" baseline="0" dirty="0" smtClean="0"/>
              <a:t> суворовцев проводит аналитическое лабораторное исследование</a:t>
            </a:r>
            <a:endParaRPr lang="ru-RU" dirty="0" smtClean="0"/>
          </a:p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638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D7AE039-2419-4B4F-BEDF-175C88213A86}" type="slidenum">
              <a:rPr lang="ru-RU" smtClean="0">
                <a:latin typeface="Times New Roman" charset="0"/>
              </a:rPr>
              <a:pPr/>
              <a:t>4</a:t>
            </a:fld>
            <a:endParaRPr lang="ru-RU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Билипидный слой ведет себя как жидкость, обладающая значительным поверхностным натяжением. Вследствие этого он образует замкнутые полости, которые не спадаются. Молекулы липидов  способны быстро диффундировать в боковом направлении в пределах одного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монослоя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бислой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мозаично встроены белки.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5E244-08CC-4189-9CC8-EEF55389D91F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1865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Постановка проблемы по транспортной функции мембраны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5E244-08CC-4189-9CC8-EEF55389D91F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0308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Ознакомление</a:t>
            </a:r>
            <a:r>
              <a:rPr lang="ru-RU" baseline="0" dirty="0" smtClean="0"/>
              <a:t> суворовцев с вариантами транспорта через мембрану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5E244-08CC-4189-9CC8-EEF55389D91F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48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ru-RU" b="0" dirty="0" smtClean="0"/>
              <a:t>В чашку Петри наливают воды и помещают несколько кристаллов КМпО4. Через некоторое время  мы видим, как кристаллы начинают растворяться, и происходит распространение вещества. Можно использовать холодную и горячую воду для опыта, тогда есть возможность сравнить скорость диффузии.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b="0" dirty="0" smtClean="0"/>
              <a:t> А если на пути поставить преграду?</a:t>
            </a:r>
          </a:p>
          <a:p>
            <a:pPr marL="228600" indent="-228600">
              <a:buAutoNum type="arabicPeriod"/>
            </a:pPr>
            <a:endParaRPr lang="ru-RU" b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5E244-08CC-4189-9CC8-EEF55389D91F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1535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ru-RU" dirty="0" smtClean="0"/>
              <a:t>Облегченная диффузия  с участием белка-переносчика.</a:t>
            </a:r>
          </a:p>
          <a:p>
            <a:pPr marL="228600" indent="-228600">
              <a:buAutoNum type="arabicPeriod"/>
            </a:pPr>
            <a:r>
              <a:rPr lang="ru-RU" dirty="0" smtClean="0"/>
              <a:t>Белок пребывает попеременно в одном из двух состояний: «</a:t>
            </a:r>
            <a:r>
              <a:rPr lang="ru-RU" dirty="0" err="1" smtClean="0"/>
              <a:t>пинг</a:t>
            </a:r>
            <a:r>
              <a:rPr lang="ru-RU" dirty="0" smtClean="0"/>
              <a:t>» и «</a:t>
            </a:r>
            <a:r>
              <a:rPr lang="ru-RU" dirty="0" err="1" smtClean="0"/>
              <a:t>понг</a:t>
            </a:r>
            <a:r>
              <a:rPr lang="ru-RU" dirty="0" smtClean="0"/>
              <a:t>».</a:t>
            </a:r>
          </a:p>
          <a:p>
            <a:pPr marL="0" indent="0">
              <a:buNone/>
            </a:pPr>
            <a:r>
              <a:rPr lang="ru-RU" dirty="0" smtClean="0"/>
              <a:t>3. Проходит без затраты АТФ.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5E244-08CC-4189-9CC8-EEF55389D91F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4829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Пример:</a:t>
            </a:r>
            <a:r>
              <a:rPr lang="ru-RU" baseline="0" dirty="0" smtClean="0"/>
              <a:t> фагоцитарная работа макрофага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5E244-08CC-4189-9CC8-EEF55389D91F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681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По материалам лекции проходит совместное с преподавателем конспектирование в виде схемы</a:t>
            </a:r>
            <a:r>
              <a:rPr lang="ru-RU" baseline="0" dirty="0" smtClean="0"/>
              <a:t>  -  5 минуты </a:t>
            </a:r>
            <a:r>
              <a:rPr lang="ru-RU" b="0" dirty="0" smtClean="0"/>
              <a:t>Основополагающий акцент  конспектирования - взаимосвязь строения мембраны с выполняемыми функциями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5E244-08CC-4189-9CC8-EEF55389D91F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8897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Постановка проблемной ситуации на конкретных примерах: условия</a:t>
            </a:r>
            <a:r>
              <a:rPr lang="ru-RU" baseline="0" dirty="0" smtClean="0"/>
              <a:t> проникновения глюкозы как источника энергии для клетки; возможности проникновения алкоголя, никотина и наркотических веществ и последствия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5E244-08CC-4189-9CC8-EEF55389D91F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4861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Исходя</a:t>
            </a:r>
            <a:r>
              <a:rPr lang="ru-RU" baseline="0" dirty="0" smtClean="0"/>
              <a:t> из природного строения мембраны приходим к выводу: «Скажем нет наркотикам, табакокурению и алкоголю в нашей жизни!»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5E244-08CC-4189-9CC8-EEF55389D91F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2454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Отработка материала урока:</a:t>
            </a:r>
          </a:p>
          <a:p>
            <a:pPr marL="228600" indent="-228600">
              <a:buAutoNum type="arabicPeriod"/>
            </a:pPr>
            <a:r>
              <a:rPr lang="ru-RU" dirty="0" smtClean="0"/>
              <a:t>Составление Интеллект-карты по последовательно предложенным вопросам и предлагаемым терминам использованных при объяснении преподавателем.</a:t>
            </a:r>
          </a:p>
          <a:p>
            <a:pPr marL="228600" indent="-228600">
              <a:buAutoNum type="arabicPeriod"/>
            </a:pPr>
            <a:r>
              <a:rPr lang="ru-RU" dirty="0" smtClean="0"/>
              <a:t> Выполнение</a:t>
            </a:r>
            <a:r>
              <a:rPr lang="ru-RU" baseline="0" dirty="0" smtClean="0"/>
              <a:t> проблемно-поисковых заданий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 Работа по терминологии урока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 Проведение лабораторного исследования, с целью доказательства опытным путём выполнения мембраной транспортной функции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5E244-08CC-4189-9CC8-EEF55389D91F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666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5E244-08CC-4189-9CC8-EEF55389D91F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5108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Закрепление</a:t>
            </a:r>
            <a:r>
              <a:rPr lang="ru-RU" b="1" baseline="0" dirty="0" smtClean="0"/>
              <a:t> изученного материала</a:t>
            </a:r>
            <a:r>
              <a:rPr lang="ru-RU" b="1" dirty="0" smtClean="0"/>
              <a:t> по Интеллект-карте </a:t>
            </a:r>
          </a:p>
          <a:p>
            <a:r>
              <a:rPr lang="ru-RU" b="0" dirty="0" smtClean="0"/>
              <a:t>Основополагающий акцент при закреплении - взаимосвязь строения мембраны с выполняемыми функциями</a:t>
            </a:r>
          </a:p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5E244-08CC-4189-9CC8-EEF55389D91F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5322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Ответы</a:t>
            </a:r>
            <a:r>
              <a:rPr lang="ru-RU" baseline="0" dirty="0" smtClean="0"/>
              <a:t> с места по проблемно-поисковым заданиям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5E244-08CC-4189-9CC8-EEF55389D91F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2795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Задание: раскрыть понятия соответствующее данным терминам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5E244-08CC-4189-9CC8-EEF55389D91F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2984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 базе полученных знаний суворовцы проводят лабораторную</a:t>
            </a:r>
            <a:r>
              <a:rPr lang="ru-RU" baseline="0" dirty="0" smtClean="0"/>
              <a:t> работу  -  10 минут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5E244-08CC-4189-9CC8-EEF55389D91F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3469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Сравнить полученные результаты с наиболее удачными вариантами плазмолиза.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5E244-08CC-4189-9CC8-EEF55389D91F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932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u="sng" dirty="0" smtClean="0"/>
              <a:t>Теоретическая зона класса-лаборатории (2 интерактивная доска)</a:t>
            </a:r>
          </a:p>
          <a:p>
            <a:pPr marL="228600" indent="-228600">
              <a:buAutoNum type="arabicPeriod"/>
            </a:pPr>
            <a:r>
              <a:rPr lang="ru-RU" dirty="0" smtClean="0"/>
              <a:t>Интерактивное</a:t>
            </a:r>
            <a:r>
              <a:rPr lang="ru-RU" baseline="0" dirty="0" smtClean="0"/>
              <a:t> </a:t>
            </a:r>
            <a:r>
              <a:rPr lang="ru-RU" dirty="0" smtClean="0"/>
              <a:t>задание выполняется в паре.</a:t>
            </a:r>
          </a:p>
          <a:p>
            <a:pPr marL="228600" indent="-228600">
              <a:buAutoNum type="arabicPeriod"/>
            </a:pPr>
            <a:r>
              <a:rPr lang="ru-RU" dirty="0" smtClean="0"/>
              <a:t> Фронтальная работа по проблемно-поисковым заданиям.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5E244-08CC-4189-9CC8-EEF55389D91F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665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6BFF55-1287-4531-8493-7358054A5C6F}" type="slidenum">
              <a:rPr lang="ru-RU"/>
              <a:pPr/>
              <a:t>8</a:t>
            </a:fld>
            <a:endParaRPr lang="ru-RU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u="sng" dirty="0" smtClean="0"/>
              <a:t>Практическая зона класса-лаборатории (1 интерактивная доска)</a:t>
            </a:r>
          </a:p>
          <a:p>
            <a:r>
              <a:rPr lang="ru-RU" dirty="0" smtClean="0"/>
              <a:t>Задание: вписать название органоидов в схему, соответствующих данной группе</a:t>
            </a:r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u="sng" dirty="0" smtClean="0"/>
              <a:t>Практическая зона класса-лаборатории (1 интерактивная доска)</a:t>
            </a:r>
          </a:p>
          <a:p>
            <a:r>
              <a:rPr lang="ru-RU" dirty="0" smtClean="0"/>
              <a:t>Отчет 1 группы по лабораторному исследованию</a:t>
            </a:r>
            <a:r>
              <a:rPr lang="ru-RU" baseline="0" dirty="0" smtClean="0"/>
              <a:t>  -  1 минута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5E244-08CC-4189-9CC8-EEF55389D91F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8899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u="sng" dirty="0" smtClean="0"/>
              <a:t>Теоретическая</a:t>
            </a:r>
            <a:r>
              <a:rPr lang="ru-RU" b="1" u="sng" baseline="0" dirty="0" smtClean="0"/>
              <a:t> </a:t>
            </a:r>
            <a:r>
              <a:rPr lang="ru-RU" b="1" u="sng" dirty="0" smtClean="0"/>
              <a:t>зона класса-лаборатории (2 интерактивная доска)</a:t>
            </a:r>
          </a:p>
          <a:p>
            <a:r>
              <a:rPr lang="ru-RU" dirty="0" smtClean="0"/>
              <a:t>Аналитическая работа в паре – проводиться во время фронтального опроса с третьей группой суворовцев</a:t>
            </a:r>
            <a:r>
              <a:rPr lang="ru-RU" baseline="0" dirty="0" smtClean="0"/>
              <a:t>  -  </a:t>
            </a:r>
          </a:p>
          <a:p>
            <a:r>
              <a:rPr lang="ru-RU" baseline="0" dirty="0" smtClean="0"/>
              <a:t>4 минуты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5E244-08CC-4189-9CC8-EEF55389D91F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1188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Объяснение нового материала проходит в </a:t>
            </a:r>
            <a:r>
              <a:rPr lang="ru-RU" b="0" u="none" dirty="0" smtClean="0"/>
              <a:t>Теоретической</a:t>
            </a:r>
            <a:r>
              <a:rPr lang="ru-RU" b="0" u="none" baseline="0" dirty="0" smtClean="0"/>
              <a:t> </a:t>
            </a:r>
            <a:r>
              <a:rPr lang="ru-RU" b="0" u="none" dirty="0" smtClean="0"/>
              <a:t>зоне класса-лаборатории (2 интерактивная доска)</a:t>
            </a:r>
          </a:p>
          <a:p>
            <a:endParaRPr lang="ru-RU" b="0" u="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5E244-08CC-4189-9CC8-EEF55389D91F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6434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Все биологические мембраны представляют собой ансамбли</a:t>
            </a:r>
            <a:r>
              <a:rPr lang="ru-RU" baseline="0" dirty="0" smtClean="0"/>
              <a:t> </a:t>
            </a:r>
            <a:r>
              <a:rPr lang="ru-RU" dirty="0" smtClean="0"/>
              <a:t>липидных и белковых молекул,  удерживаемых вместе с помощью</a:t>
            </a:r>
            <a:r>
              <a:rPr lang="ru-RU" baseline="0" dirty="0" smtClean="0"/>
              <a:t> </a:t>
            </a:r>
            <a:r>
              <a:rPr lang="ru-RU" dirty="0" smtClean="0"/>
              <a:t>нековалентных взаимодействий. </a:t>
            </a:r>
            <a:r>
              <a:rPr lang="ru-RU" b="0" dirty="0" smtClean="0"/>
              <a:t>Перед организмами стоит серьезная проблема – транспорт веществ через клеточные мембраны. Хотя толщина и небольшая, но они являются барьером для ионов и молекул,</a:t>
            </a:r>
            <a:r>
              <a:rPr lang="ru-RU" b="0" baseline="0" dirty="0" smtClean="0"/>
              <a:t> </a:t>
            </a:r>
            <a:r>
              <a:rPr lang="ru-RU" b="0" dirty="0" smtClean="0"/>
              <a:t>т. к. неполярные липиды мембраны отталкивают эти вещества.</a:t>
            </a:r>
          </a:p>
          <a:p>
            <a:endParaRPr lang="ru-RU" dirty="0" smtClean="0"/>
          </a:p>
          <a:p>
            <a:pPr algn="l"/>
            <a:endParaRPr lang="ru-RU" dirty="0" smtClean="0"/>
          </a:p>
          <a:p>
            <a:pPr algn="l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5E244-08CC-4189-9CC8-EEF55389D91F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0055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 объяснении проводиться взаимосвязь строения с выполняемой функцией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5E244-08CC-4189-9CC8-EEF55389D91F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370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6DAA4-94D1-4BCA-B582-50C5238444BC}" type="datetime1">
              <a:rPr lang="ru-RU" smtClean="0"/>
              <a:t>29.01.2012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преподаватель биологии Ж.А. Остахова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EFBD1-8CFC-4794-A09F-1A6C492ABE99}" type="datetime1">
              <a:rPr lang="ru-RU" smtClean="0"/>
              <a:t>29.01.2012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преподаватель биологии Ж.А. Остахова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26DF0-4512-4263-AE3E-6594024C9F6F}" type="datetime1">
              <a:rPr lang="ru-RU" smtClean="0"/>
              <a:t>29.01.2012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преподаватель биологии Ж.А. Остахова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719263"/>
            <a:ext cx="4038600" cy="21288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21304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8159E9F-80E7-4120-A7AE-487E26425427}" type="datetime1">
              <a:rPr lang="ru-RU" altLang="en-US" smtClean="0"/>
              <a:t>29.01.2012</a:t>
            </a:fld>
            <a:endParaRPr lang="ru-RU" altLang="en-US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ru-RU" altLang="en-US" smtClean="0"/>
              <a:t>преподаватель биологии Ж.А. Остахова</a:t>
            </a:r>
            <a:endParaRPr lang="ru-RU" altLang="en-US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238CC59-4386-4B64-AE70-2D96C61FF478}" type="slidenum">
              <a:rPr lang="ru-RU" altLang="en-US"/>
              <a:pPr/>
              <a:t>‹#›</a:t>
            </a:fld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1287994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B110C-E14A-461B-A2A8-D6E71382F5B1}" type="datetime1">
              <a:rPr lang="ru-RU" smtClean="0"/>
              <a:t>29.01.2012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преподаватель биологии Ж.А. Остахова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AD6BC-C4E3-411C-A99B-7A4A220C201A}" type="datetime1">
              <a:rPr lang="ru-RU" smtClean="0"/>
              <a:t>29.01.2012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преподаватель биологии Ж.А. Остахова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4BF1A-9A38-47D5-B710-6D5FB5763B4C}" type="datetime1">
              <a:rPr lang="ru-RU" smtClean="0"/>
              <a:t>29.01.2012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преподаватель биологии Ж.А. Остахова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2B06F-3AF4-4460-A33C-435BA6D683A0}" type="datetime1">
              <a:rPr lang="ru-RU" smtClean="0"/>
              <a:t>29.01.2012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преподаватель биологии Ж.А. Остахова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996F4-23FD-4DD0-9190-23FCAF8C1150}" type="datetime1">
              <a:rPr lang="ru-RU" smtClean="0"/>
              <a:t>29.01.2012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преподаватель биологии Ж.А. Остахова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AB5A3-66BD-4F74-AF2F-CAE848EE69F6}" type="datetime1">
              <a:rPr lang="ru-RU" smtClean="0"/>
              <a:t>29.01.2012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преподаватель биологии Ж.А. Остахова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6A7B-D436-43CF-8B10-D10E9E602B33}" type="datetime1">
              <a:rPr lang="ru-RU" smtClean="0"/>
              <a:t>29.01.2012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преподаватель биологии Ж.А. Остахова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3BB25-07A7-4F0B-98C8-645FCDC75A89}" type="datetime1">
              <a:rPr lang="ru-RU" smtClean="0"/>
              <a:t>29.01.2012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преподаватель биологии Ж.А. Остахова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AFF9B-D513-450B-9B45-D43241AD8461}" type="datetime1">
              <a:rPr lang="ru-RU" smtClean="0"/>
              <a:t>29.01.2012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преподаватель биологии Ж.А. Остахова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gif"/><Relationship Id="rId1" Type="http://schemas.microsoft.com/office/2007/relationships/media" Target="../media/media1.gif"/><Relationship Id="rId5" Type="http://schemas.openxmlformats.org/officeDocument/2006/relationships/image" Target="../media/image30.png"/><Relationship Id="rId4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2.png"/><Relationship Id="rId4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imgres?imgurl=http://www.akvalife.info/akva/grass/im/34.jpg&amp;imgrefurl=http://www.akvalife.info/akva/grass/elodey.htm&amp;h=390&amp;w=350&amp;sz=56&amp;tbnid=eTPNYVfCzMYuVM:&amp;tbnh=237&amp;tbnw=213&amp;prev=/images?q=%D0%9A%D0%B0%D1%80%D1%82%D0%B8%D0%BD%D0%BA%D0%B0+%D1%80%D0%B0%D1%81%D1%82%D0%B5%D0%BD%D0%B8%D1%8F+%D1%8D%D0%BB%D0%BE%D0%B4%D0%B5%D1%8F&amp;zoom=1&amp;q=%D0%9A%D0%B0%D1%80%D1%82%D0%B8%D0%BD%D0%BA%D0%B0+%D1%80%D0%B0%D1%81%D1%82%D0%B5%D0%BD%D0%B8%D1%8F+%D1%8D%D0%BB%D0%BE%D0%B4%D0%B5%D1%8F&amp;hl=ru&amp;usg=__RvqmN9ahqtJ5l8ITTMiWO1nl45I=&amp;sa=X&amp;ei=SDOGTdbGN83Hswa5rIGCAw&amp;ved=0CBsQ9QEwAA" TargetMode="External"/><Relationship Id="rId7" Type="http://schemas.openxmlformats.org/officeDocument/2006/relationships/image" Target="../media/image39.jpeg"/><Relationship Id="rId2" Type="http://schemas.openxmlformats.org/officeDocument/2006/relationships/hyperlink" Target="http://www.google.ru/imgres?imgurl=http://medbiol.ru/medbiol/genetic_sk/images/ris114.gif&amp;imgrefurl=http://medbiol.ru/medbiol/genetic_sk/00060ec4.htm&amp;h=726&amp;w=518&amp;sz=49&amp;tbnid=hNlkJPrlwD7bJM:&amp;tbnh=141&amp;tbnw=101&amp;prev=/images?q=%D0%9A%D0%B0%D1%80%D1%82%D0%B8%D0%BD%D0%BA%D0%B8+%D0%BC%D1%83%D1%82%D0%B0%D0%BD%D1%82%D0%BD%D1%8B%D1%85+%D1%84%D0%BE%D1%80%D0%BC+%D0%B4%D1%80%D0%BE%D0%B7%D0%BE%D1%84%D0%B8%D0%BB%D1%8B&amp;zoom=0&amp;q=%D0%9A%D0%B0%D1%80%D1%82%D0%B8%D0%BD%D0%BA%D0%B8+%D0%BC%D1%83%D1%82%D0%B0%D0%BD%D1%82%D0%BD%D1%8B%D1%85+%D1%84%D0%BE%D1%80%D0%BC+%D0%B4%D1%80%D0%BE%D0%B7%D0%BE%D1%84%D0%B8%D0%BB%D1%8B&amp;hl=ru&amp;usg=__9SDOE39Jng1IFX9dYWV-CRxCJF4=&amp;sa=X&amp;ei=p9OFTcfMIYPBtAa5rbybAw&amp;ved=0CB8Q9QEwA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hyperlink" Target="http://animo2.ucoz.ru/photo/animacii_malogo_razmera/sklad_animacij/animacija_mikroskop/14-0-1122" TargetMode="External"/><Relationship Id="rId4" Type="http://schemas.openxmlformats.org/officeDocument/2006/relationships/image" Target="../media/image38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40.jpe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39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animo2.ucoz.ru/photo/animacii_malogo_razmera/sklad_animacij/animacija_mikroskop/14-0-1122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9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3590925" cy="2333625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 descr="H:\Открытый урок 2\Клетка\Открытый урок\123\клеточная мембрана - схема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4221088"/>
            <a:ext cx="3086100" cy="20097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Рисунок 5" descr="C:\Users\Яна\Desktop\Жанна\Фото - работа\Проект2011\DSC0487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29000"/>
            <a:ext cx="1964690" cy="282448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WordArt 2"/>
          <p:cNvSpPr>
            <a:spLocks noChangeArrowheads="1" noChangeShapeType="1" noTextEdit="1"/>
          </p:cNvSpPr>
          <p:nvPr/>
        </p:nvSpPr>
        <p:spPr bwMode="auto">
          <a:xfrm>
            <a:off x="4278983" y="1124744"/>
            <a:ext cx="4531245" cy="251856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2800" kern="10" spc="-280" dirty="0" smtClean="0">
                <a:ln w="12700">
                  <a:solidFill>
                    <a:srgbClr val="7030A0"/>
                  </a:solidFill>
                  <a:round/>
                  <a:headEnd/>
                  <a:tailEnd/>
                </a:ln>
                <a:solidFill>
                  <a:srgbClr val="B6DDE8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Строение </a:t>
            </a:r>
          </a:p>
          <a:p>
            <a:pPr algn="ctr" rtl="0">
              <a:buNone/>
            </a:pPr>
            <a:r>
              <a:rPr lang="ru-RU" sz="2800" kern="10" spc="-280" dirty="0" smtClean="0">
                <a:ln w="12700">
                  <a:solidFill>
                    <a:srgbClr val="7030A0"/>
                  </a:solidFill>
                  <a:round/>
                  <a:headEnd/>
                  <a:tailEnd/>
                </a:ln>
                <a:solidFill>
                  <a:srgbClr val="B6DDE8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и функции </a:t>
            </a:r>
          </a:p>
          <a:p>
            <a:pPr algn="ctr" rtl="0">
              <a:buNone/>
            </a:pPr>
            <a:r>
              <a:rPr lang="ru-RU" sz="2800" kern="10" spc="-280" dirty="0" smtClean="0">
                <a:ln w="12700">
                  <a:solidFill>
                    <a:srgbClr val="7030A0"/>
                  </a:solidFill>
                  <a:round/>
                  <a:headEnd/>
                  <a:tailEnd/>
                </a:ln>
                <a:solidFill>
                  <a:srgbClr val="B6DDE8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клеточной </a:t>
            </a:r>
          </a:p>
          <a:p>
            <a:pPr algn="ctr" rtl="0">
              <a:buNone/>
            </a:pPr>
            <a:r>
              <a:rPr lang="ru-RU" sz="2800" kern="10" spc="-280" dirty="0" smtClean="0">
                <a:ln w="12700">
                  <a:solidFill>
                    <a:srgbClr val="7030A0"/>
                  </a:solidFill>
                  <a:round/>
                  <a:headEnd/>
                  <a:tailEnd/>
                </a:ln>
                <a:solidFill>
                  <a:srgbClr val="B6DDE8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мембраны</a:t>
            </a:r>
            <a:endParaRPr lang="ru-RU" sz="2800" kern="10" spc="-280" dirty="0">
              <a:ln w="12700">
                <a:solidFill>
                  <a:srgbClr val="7030A0"/>
                </a:solidFill>
                <a:round/>
                <a:headEnd/>
                <a:tailEnd/>
              </a:ln>
              <a:solidFill>
                <a:srgbClr val="B6DDE8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64817" y="292006"/>
            <a:ext cx="46440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Московское суворовское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военное 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училище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14863" y="501317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Подготовила и провела урок преподаватель биологии высшей категории Ж.А. Остахова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Москва, 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2011 </a:t>
            </a:r>
          </a:p>
        </p:txBody>
      </p:sp>
    </p:spTree>
    <p:extLst>
      <p:ext uri="{BB962C8B-B14F-4D97-AF65-F5344CB8AC3E}">
        <p14:creationId xmlns:p14="http://schemas.microsoft.com/office/powerpoint/2010/main" val="115172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49362" y="116633"/>
            <a:ext cx="8499102" cy="1008111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</a:pPr>
            <a:endParaRPr lang="ru-RU" sz="2400" b="1" cap="all" dirty="0" smtClean="0">
              <a:ln w="9000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</a:pPr>
            <a:endParaRPr lang="ru-RU" sz="2400" b="1" cap="all" dirty="0" smtClean="0">
              <a:ln w="9000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</a:pPr>
            <a:r>
              <a:rPr lang="ru-RU" sz="2800" b="1" cap="all" dirty="0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Сравните прокариотические клетки с эукариотическими</a:t>
            </a:r>
          </a:p>
          <a:p>
            <a:pPr lvl="0" algn="ctr">
              <a:spcBef>
                <a:spcPct val="0"/>
              </a:spcBef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31" name="ShockwaveFlash1" r:id="rId2" imgW="8209524" imgH="5473295"/>
        </mc:Choice>
        <mc:Fallback>
          <p:control name="ShockwaveFlash1" r:id="rId2" imgW="8209524" imgH="5473295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5288" y="1268413"/>
                  <a:ext cx="8208962" cy="54737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85684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502794" y="836712"/>
            <a:ext cx="5493296" cy="59046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t"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Тема урока:</a:t>
            </a:r>
          </a:p>
          <a:p>
            <a:pPr lvl="0" algn="ctr">
              <a:spcBef>
                <a:spcPct val="0"/>
              </a:spcBef>
              <a:defRPr/>
            </a:pPr>
            <a:endParaRPr lang="ru-RU" sz="4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Строение и функции клеточной мембраны.</a:t>
            </a:r>
          </a:p>
          <a:p>
            <a:pPr lvl="0" algn="ctr">
              <a:spcBef>
                <a:spcPct val="0"/>
              </a:spcBef>
              <a:defRPr/>
            </a:pPr>
            <a:endParaRPr kumimoji="0" lang="ru-RU" sz="4400" b="1" i="0" u="none" strike="noStrike" kern="1200" cap="all" normalizeH="0" baseline="0" noProof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16</a:t>
            </a:r>
            <a:r>
              <a:rPr kumimoji="0" lang="ru-RU" sz="4400" b="1" i="0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.12.11</a:t>
            </a:r>
            <a:r>
              <a:rPr kumimoji="0" lang="ru-RU" sz="2900" b="1" i="0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г</a:t>
            </a:r>
            <a:r>
              <a:rPr kumimoji="0" lang="ru-RU" sz="4000" b="1" i="0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endParaRPr kumimoji="0" lang="ru-RU" sz="4500" b="1" i="0" u="none" strike="noStrike" kern="1200" cap="all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" name="Picture 3" descr="P:\общая биология\клетка\анимация\pro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400" y="1136048"/>
            <a:ext cx="3168352" cy="21376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2" descr="H:\Клетка\Эукариотическая клетка с цифрами, без подписей.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0275" y="3789040"/>
            <a:ext cx="4232235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92696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Эукариотическая клетка</a:t>
            </a:r>
            <a:endParaRPr lang="ru-RU" sz="4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860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H:\Открытый урок 2\Клетка\Открытый урок\123\клеточная мембрана - схем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4572000"/>
          </a:xfrm>
          <a:noFill/>
        </p:spPr>
      </p:pic>
      <p:sp>
        <p:nvSpPr>
          <p:cNvPr id="12291" name="Заголовок 3"/>
          <p:cNvSpPr>
            <a:spLocks noGrp="1"/>
          </p:cNvSpPr>
          <p:nvPr>
            <p:ph type="title"/>
          </p:nvPr>
        </p:nvSpPr>
        <p:spPr>
          <a:xfrm>
            <a:off x="0" y="3714750"/>
            <a:ext cx="9144000" cy="5715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Функции мембраны:</a:t>
            </a:r>
          </a:p>
        </p:txBody>
      </p:sp>
      <p:sp>
        <p:nvSpPr>
          <p:cNvPr id="12292" name="Содержимое 3"/>
          <p:cNvSpPr>
            <a:spLocks noGrp="1"/>
          </p:cNvSpPr>
          <p:nvPr>
            <p:ph sz="half" idx="1"/>
          </p:nvPr>
        </p:nvSpPr>
        <p:spPr>
          <a:xfrm>
            <a:off x="0" y="4357688"/>
            <a:ext cx="9144000" cy="2500312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Wingdings" pitchFamily="2" charset="2"/>
              <a:buChar char="ü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разграничивает пространство;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избирательно пропускает вещества;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ферментативная обработка веществ;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соединяет клетки.</a:t>
            </a:r>
          </a:p>
          <a:p>
            <a:pPr marL="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01997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Рисунок1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7588" y="2063750"/>
            <a:ext cx="4333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Рисунок1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88" y="2071688"/>
            <a:ext cx="4333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 descr="Рисунок1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7813" y="2063750"/>
            <a:ext cx="4333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 descr="Рисунок1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6588" y="2063750"/>
            <a:ext cx="4333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 descr="Рисунок1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36950" y="2063750"/>
            <a:ext cx="4333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 descr="Рисунок1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97313" y="2063750"/>
            <a:ext cx="4333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 descr="Рисунок1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57675" y="2063750"/>
            <a:ext cx="4333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2" descr="Рисунок1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8038" y="2063750"/>
            <a:ext cx="4333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4" descr="Рисунок1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7175" y="2063750"/>
            <a:ext cx="4333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15" descr="Рисунок1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97538" y="2063750"/>
            <a:ext cx="4333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16" descr="Рисунок1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57900" y="2063750"/>
            <a:ext cx="4333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5" name="Picture 17" descr="Рисунок1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6838" y="2128838"/>
            <a:ext cx="4333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7" name="Picture 19" descr="Рисунок1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7038" y="2063750"/>
            <a:ext cx="4333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8" name="Picture 20" descr="Рисунок1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37400" y="2063750"/>
            <a:ext cx="4333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9" name="Picture 21" descr="Рисунок1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6363" y="2063750"/>
            <a:ext cx="4333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0" name="Picture 22" descr="Рисунок1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97763" y="2063750"/>
            <a:ext cx="4333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1" name="Picture 23" descr="Рисунок1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6725" y="2063750"/>
            <a:ext cx="4333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2" name="Picture 24" descr="Рисунок1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25" y="2063750"/>
            <a:ext cx="4333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3" name="Picture 25" descr="Рисунок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7588" y="3143250"/>
            <a:ext cx="3603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4" name="Picture 26" descr="Рисунок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6363" y="3143250"/>
            <a:ext cx="3603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5" name="Picture 27" descr="Рисунок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36725" y="3143250"/>
            <a:ext cx="3603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6" name="Picture 28" descr="Рисунок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97088" y="3143250"/>
            <a:ext cx="3603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8" name="Picture 30" descr="Рисунок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7813" y="3143250"/>
            <a:ext cx="3603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9" name="Picture 31" descr="Рисунок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76588" y="3143250"/>
            <a:ext cx="3603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0" name="Picture 32" descr="Рисунок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36950" y="3143250"/>
            <a:ext cx="3603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1" name="Picture 33" descr="Рисунок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35413" y="3125788"/>
            <a:ext cx="3603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2" name="Picture 34" descr="Рисунок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56088" y="3143250"/>
            <a:ext cx="3603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3" name="Picture 35" descr="Рисунок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16450" y="3143250"/>
            <a:ext cx="3603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5" name="Picture 37" descr="Рисунок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8763" y="3143250"/>
            <a:ext cx="3603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6" name="Picture 38" descr="Рисунок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97538" y="3143250"/>
            <a:ext cx="3603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7" name="Picture 39" descr="Рисунок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57900" y="3143250"/>
            <a:ext cx="3603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8" name="Picture 40" descr="Рисунок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18263" y="3143250"/>
            <a:ext cx="3603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9" name="Picture 41" descr="Рисунок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78625" y="3143250"/>
            <a:ext cx="3603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0" name="Picture 42" descr="Рисунок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38988" y="3143250"/>
            <a:ext cx="3603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1" name="Picture 43" descr="Рисунок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97763" y="3143250"/>
            <a:ext cx="3603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2" name="Picture 44" descr="Рисунок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8125" y="3143250"/>
            <a:ext cx="3603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357188" y="2571750"/>
            <a:ext cx="792162" cy="1643063"/>
            <a:chOff x="431" y="1434"/>
            <a:chExt cx="499" cy="1035"/>
          </a:xfrm>
        </p:grpSpPr>
        <p:sp>
          <p:nvSpPr>
            <p:cNvPr id="14403" name="Line 45"/>
            <p:cNvSpPr>
              <a:spLocks noChangeShapeType="1"/>
            </p:cNvSpPr>
            <p:nvPr/>
          </p:nvSpPr>
          <p:spPr bwMode="auto">
            <a:xfrm flipH="1">
              <a:off x="431" y="1434"/>
              <a:ext cx="499" cy="10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04" name="Line 46"/>
            <p:cNvSpPr>
              <a:spLocks noChangeShapeType="1"/>
            </p:cNvSpPr>
            <p:nvPr/>
          </p:nvSpPr>
          <p:spPr bwMode="auto">
            <a:xfrm flipH="1">
              <a:off x="656" y="2115"/>
              <a:ext cx="274" cy="3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095" name="Text Box 47"/>
          <p:cNvSpPr txBox="1">
            <a:spLocks noChangeArrowheads="1"/>
          </p:cNvSpPr>
          <p:nvPr/>
        </p:nvSpPr>
        <p:spPr bwMode="auto">
          <a:xfrm>
            <a:off x="0" y="4071938"/>
            <a:ext cx="19288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слоя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фосфолипидов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99" name="Picture 51" descr="Рисунок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7438" y="1714500"/>
            <a:ext cx="760412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0" name="Picture 52" descr="Рисунок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0" y="1857375"/>
            <a:ext cx="760413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56"/>
          <p:cNvGrpSpPr>
            <a:grpSpLocks/>
          </p:cNvGrpSpPr>
          <p:nvPr/>
        </p:nvGrpSpPr>
        <p:grpSpPr bwMode="auto">
          <a:xfrm>
            <a:off x="2000250" y="3500438"/>
            <a:ext cx="3073400" cy="1571625"/>
            <a:chOff x="1690" y="2410"/>
            <a:chExt cx="1994" cy="1122"/>
          </a:xfrm>
        </p:grpSpPr>
        <p:sp>
          <p:nvSpPr>
            <p:cNvPr id="14401" name="Line 53"/>
            <p:cNvSpPr>
              <a:spLocks noChangeShapeType="1"/>
            </p:cNvSpPr>
            <p:nvPr/>
          </p:nvSpPr>
          <p:spPr bwMode="auto">
            <a:xfrm flipH="1">
              <a:off x="1690" y="3022"/>
              <a:ext cx="464" cy="5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02" name="Line 54"/>
            <p:cNvSpPr>
              <a:spLocks noChangeShapeType="1"/>
            </p:cNvSpPr>
            <p:nvPr/>
          </p:nvSpPr>
          <p:spPr bwMode="auto">
            <a:xfrm flipH="1">
              <a:off x="1830" y="2410"/>
              <a:ext cx="1854" cy="11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103" name="Text Box 55"/>
          <p:cNvSpPr txBox="1">
            <a:spLocks noChangeArrowheads="1"/>
          </p:cNvSpPr>
          <p:nvPr/>
        </p:nvSpPr>
        <p:spPr bwMode="auto">
          <a:xfrm>
            <a:off x="1071563" y="5072063"/>
            <a:ext cx="20002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Белки - транспортеры</a:t>
            </a:r>
          </a:p>
        </p:txBody>
      </p:sp>
      <p:pic>
        <p:nvPicPr>
          <p:cNvPr id="2105" name="Picture 57" descr="Рисунок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15125" y="1500188"/>
            <a:ext cx="15113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6" name="Picture 58" descr="Рисунок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21050" y="4151313"/>
            <a:ext cx="15113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7" name="Picture 59" descr="Рисунок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813" y="1571625"/>
            <a:ext cx="15113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8" name="Picture 60" descr="Рисунок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97538" y="4151313"/>
            <a:ext cx="15113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65"/>
          <p:cNvGrpSpPr>
            <a:grpSpLocks/>
          </p:cNvGrpSpPr>
          <p:nvPr/>
        </p:nvGrpSpPr>
        <p:grpSpPr bwMode="auto">
          <a:xfrm rot="10800000">
            <a:off x="3786188" y="4714875"/>
            <a:ext cx="2928937" cy="1077913"/>
            <a:chOff x="1791" y="709"/>
            <a:chExt cx="2949" cy="589"/>
          </a:xfrm>
        </p:grpSpPr>
        <p:sp>
          <p:nvSpPr>
            <p:cNvPr id="14399" name="Line 61"/>
            <p:cNvSpPr>
              <a:spLocks noChangeShapeType="1"/>
            </p:cNvSpPr>
            <p:nvPr/>
          </p:nvSpPr>
          <p:spPr bwMode="auto">
            <a:xfrm flipV="1">
              <a:off x="1791" y="709"/>
              <a:ext cx="1270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00" name="Line 62"/>
            <p:cNvSpPr>
              <a:spLocks noChangeShapeType="1"/>
            </p:cNvSpPr>
            <p:nvPr/>
          </p:nvSpPr>
          <p:spPr bwMode="auto">
            <a:xfrm flipH="1" flipV="1">
              <a:off x="3379" y="709"/>
              <a:ext cx="1361" cy="5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112" name="Text Box 64"/>
          <p:cNvSpPr txBox="1">
            <a:spLocks noChangeArrowheads="1"/>
          </p:cNvSpPr>
          <p:nvPr/>
        </p:nvSpPr>
        <p:spPr bwMode="auto">
          <a:xfrm>
            <a:off x="4286250" y="6000750"/>
            <a:ext cx="20161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Белки - ферменты</a:t>
            </a:r>
          </a:p>
        </p:txBody>
      </p:sp>
      <p:sp>
        <p:nvSpPr>
          <p:cNvPr id="2117" name="AutoShape 69"/>
          <p:cNvSpPr>
            <a:spLocks/>
          </p:cNvSpPr>
          <p:nvPr/>
        </p:nvSpPr>
        <p:spPr bwMode="auto">
          <a:xfrm>
            <a:off x="1857375" y="642938"/>
            <a:ext cx="504825" cy="1441450"/>
          </a:xfrm>
          <a:prstGeom prst="leftBrace">
            <a:avLst>
              <a:gd name="adj1" fmla="val 1546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18" name="Text Box 70"/>
          <p:cNvSpPr txBox="1">
            <a:spLocks noChangeArrowheads="1"/>
          </p:cNvSpPr>
          <p:nvPr/>
        </p:nvSpPr>
        <p:spPr bwMode="auto">
          <a:xfrm>
            <a:off x="0" y="1000125"/>
            <a:ext cx="2214563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УГЛЕВОД +БЕЛОК =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ГЛИКОПРОТЕИД</a:t>
            </a:r>
          </a:p>
        </p:txBody>
      </p:sp>
      <p:sp>
        <p:nvSpPr>
          <p:cNvPr id="2119" name="AutoShape 71"/>
          <p:cNvSpPr>
            <a:spLocks/>
          </p:cNvSpPr>
          <p:nvPr/>
        </p:nvSpPr>
        <p:spPr bwMode="auto">
          <a:xfrm>
            <a:off x="4143375" y="1000125"/>
            <a:ext cx="434975" cy="1293813"/>
          </a:xfrm>
          <a:prstGeom prst="rightBrace">
            <a:avLst>
              <a:gd name="adj1" fmla="val 2923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21" name="Text Box 73"/>
          <p:cNvSpPr txBox="1">
            <a:spLocks noChangeArrowheads="1"/>
          </p:cNvSpPr>
          <p:nvPr/>
        </p:nvSpPr>
        <p:spPr bwMode="auto">
          <a:xfrm>
            <a:off x="4643438" y="1000125"/>
            <a:ext cx="2000250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УГЛЕВОД +ЛИПИД =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ГЛИКОЛИПИД</a:t>
            </a:r>
          </a:p>
        </p:txBody>
      </p:sp>
      <p:sp>
        <p:nvSpPr>
          <p:cNvPr id="3131" name="Text Box 74"/>
          <p:cNvSpPr txBox="1">
            <a:spLocks noChangeArrowheads="1"/>
          </p:cNvSpPr>
          <p:nvPr/>
        </p:nvSpPr>
        <p:spPr bwMode="auto">
          <a:xfrm>
            <a:off x="0" y="142852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Цитоплазматическая мембрана</a:t>
            </a:r>
          </a:p>
        </p:txBody>
      </p:sp>
      <p:pic>
        <p:nvPicPr>
          <p:cNvPr id="68" name="Picture 66" descr="00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0" y="928688"/>
            <a:ext cx="746125" cy="87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66" descr="00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43313" y="1214438"/>
            <a:ext cx="642937" cy="87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1" name="Скругленная соединительная линия 70"/>
          <p:cNvCxnSpPr/>
          <p:nvPr/>
        </p:nvCxnSpPr>
        <p:spPr>
          <a:xfrm flipV="1">
            <a:off x="1143000" y="4500563"/>
            <a:ext cx="2357438" cy="285750"/>
          </a:xfrm>
          <a:prstGeom prst="curvedConnector3">
            <a:avLst>
              <a:gd name="adj1" fmla="val 50000"/>
            </a:avLst>
          </a:prstGeom>
          <a:ln w="38100">
            <a:solidFill>
              <a:srgbClr val="BB71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Полилиния 71"/>
          <p:cNvSpPr/>
          <p:nvPr/>
        </p:nvSpPr>
        <p:spPr>
          <a:xfrm>
            <a:off x="1643063" y="4786313"/>
            <a:ext cx="7500937" cy="481012"/>
          </a:xfrm>
          <a:custGeom>
            <a:avLst/>
            <a:gdLst>
              <a:gd name="connsiteX0" fmla="*/ 0 w 5777947"/>
              <a:gd name="connsiteY0" fmla="*/ 0 h 481495"/>
              <a:gd name="connsiteX1" fmla="*/ 927652 w 5777947"/>
              <a:gd name="connsiteY1" fmla="*/ 344557 h 481495"/>
              <a:gd name="connsiteX2" fmla="*/ 1192695 w 5777947"/>
              <a:gd name="connsiteY2" fmla="*/ 26504 h 481495"/>
              <a:gd name="connsiteX3" fmla="*/ 2491408 w 5777947"/>
              <a:gd name="connsiteY3" fmla="*/ 344557 h 481495"/>
              <a:gd name="connsiteX4" fmla="*/ 2425147 w 5777947"/>
              <a:gd name="connsiteY4" fmla="*/ 198783 h 481495"/>
              <a:gd name="connsiteX5" fmla="*/ 3644347 w 5777947"/>
              <a:gd name="connsiteY5" fmla="*/ 477078 h 481495"/>
              <a:gd name="connsiteX6" fmla="*/ 3776869 w 5777947"/>
              <a:gd name="connsiteY6" fmla="*/ 225287 h 481495"/>
              <a:gd name="connsiteX7" fmla="*/ 4890052 w 5777947"/>
              <a:gd name="connsiteY7" fmla="*/ 92765 h 481495"/>
              <a:gd name="connsiteX8" fmla="*/ 5247860 w 5777947"/>
              <a:gd name="connsiteY8" fmla="*/ 265044 h 481495"/>
              <a:gd name="connsiteX9" fmla="*/ 5539408 w 5777947"/>
              <a:gd name="connsiteY9" fmla="*/ 79513 h 481495"/>
              <a:gd name="connsiteX10" fmla="*/ 5777947 w 5777947"/>
              <a:gd name="connsiteY10" fmla="*/ 106017 h 481495"/>
              <a:gd name="connsiteX11" fmla="*/ 5777947 w 5777947"/>
              <a:gd name="connsiteY11" fmla="*/ 106017 h 481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777947" h="481495">
                <a:moveTo>
                  <a:pt x="0" y="0"/>
                </a:moveTo>
                <a:cubicBezTo>
                  <a:pt x="364435" y="170070"/>
                  <a:pt x="728870" y="340140"/>
                  <a:pt x="927652" y="344557"/>
                </a:cubicBezTo>
                <a:cubicBezTo>
                  <a:pt x="1126434" y="348974"/>
                  <a:pt x="932069" y="26504"/>
                  <a:pt x="1192695" y="26504"/>
                </a:cubicBezTo>
                <a:cubicBezTo>
                  <a:pt x="1453321" y="26504"/>
                  <a:pt x="2285999" y="315844"/>
                  <a:pt x="2491408" y="344557"/>
                </a:cubicBezTo>
                <a:cubicBezTo>
                  <a:pt x="2696817" y="373270"/>
                  <a:pt x="2232991" y="176696"/>
                  <a:pt x="2425147" y="198783"/>
                </a:cubicBezTo>
                <a:cubicBezTo>
                  <a:pt x="2617304" y="220870"/>
                  <a:pt x="3419060" y="472661"/>
                  <a:pt x="3644347" y="477078"/>
                </a:cubicBezTo>
                <a:cubicBezTo>
                  <a:pt x="3869634" y="481495"/>
                  <a:pt x="3569252" y="289339"/>
                  <a:pt x="3776869" y="225287"/>
                </a:cubicBezTo>
                <a:cubicBezTo>
                  <a:pt x="3984486" y="161235"/>
                  <a:pt x="4644887" y="86139"/>
                  <a:pt x="4890052" y="92765"/>
                </a:cubicBezTo>
                <a:cubicBezTo>
                  <a:pt x="5135217" y="99391"/>
                  <a:pt x="5139634" y="267253"/>
                  <a:pt x="5247860" y="265044"/>
                </a:cubicBezTo>
                <a:cubicBezTo>
                  <a:pt x="5356086" y="262835"/>
                  <a:pt x="5451060" y="106017"/>
                  <a:pt x="5539408" y="79513"/>
                </a:cubicBezTo>
                <a:cubicBezTo>
                  <a:pt x="5627756" y="53009"/>
                  <a:pt x="5777947" y="106017"/>
                  <a:pt x="5777947" y="106017"/>
                </a:cubicBezTo>
                <a:lnTo>
                  <a:pt x="5777947" y="106017"/>
                </a:lnTo>
              </a:path>
            </a:pathLst>
          </a:custGeom>
          <a:ln w="38100">
            <a:solidFill>
              <a:srgbClr val="BBFB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73" name="Скругленная соединительная линия 72"/>
          <p:cNvCxnSpPr/>
          <p:nvPr/>
        </p:nvCxnSpPr>
        <p:spPr>
          <a:xfrm flipV="1">
            <a:off x="4786313" y="4857750"/>
            <a:ext cx="2286000" cy="357188"/>
          </a:xfrm>
          <a:prstGeom prst="curvedConnector3">
            <a:avLst>
              <a:gd name="adj1" fmla="val 50000"/>
            </a:avLst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Полилиния 73"/>
          <p:cNvSpPr/>
          <p:nvPr/>
        </p:nvSpPr>
        <p:spPr>
          <a:xfrm>
            <a:off x="1143000" y="4857750"/>
            <a:ext cx="7500938" cy="481013"/>
          </a:xfrm>
          <a:custGeom>
            <a:avLst/>
            <a:gdLst>
              <a:gd name="connsiteX0" fmla="*/ 0 w 5777947"/>
              <a:gd name="connsiteY0" fmla="*/ 0 h 481495"/>
              <a:gd name="connsiteX1" fmla="*/ 927652 w 5777947"/>
              <a:gd name="connsiteY1" fmla="*/ 344557 h 481495"/>
              <a:gd name="connsiteX2" fmla="*/ 1192695 w 5777947"/>
              <a:gd name="connsiteY2" fmla="*/ 26504 h 481495"/>
              <a:gd name="connsiteX3" fmla="*/ 2491408 w 5777947"/>
              <a:gd name="connsiteY3" fmla="*/ 344557 h 481495"/>
              <a:gd name="connsiteX4" fmla="*/ 2425147 w 5777947"/>
              <a:gd name="connsiteY4" fmla="*/ 198783 h 481495"/>
              <a:gd name="connsiteX5" fmla="*/ 3644347 w 5777947"/>
              <a:gd name="connsiteY5" fmla="*/ 477078 h 481495"/>
              <a:gd name="connsiteX6" fmla="*/ 3776869 w 5777947"/>
              <a:gd name="connsiteY6" fmla="*/ 225287 h 481495"/>
              <a:gd name="connsiteX7" fmla="*/ 4890052 w 5777947"/>
              <a:gd name="connsiteY7" fmla="*/ 92765 h 481495"/>
              <a:gd name="connsiteX8" fmla="*/ 5247860 w 5777947"/>
              <a:gd name="connsiteY8" fmla="*/ 265044 h 481495"/>
              <a:gd name="connsiteX9" fmla="*/ 5539408 w 5777947"/>
              <a:gd name="connsiteY9" fmla="*/ 79513 h 481495"/>
              <a:gd name="connsiteX10" fmla="*/ 5777947 w 5777947"/>
              <a:gd name="connsiteY10" fmla="*/ 106017 h 481495"/>
              <a:gd name="connsiteX11" fmla="*/ 5777947 w 5777947"/>
              <a:gd name="connsiteY11" fmla="*/ 106017 h 481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777947" h="481495">
                <a:moveTo>
                  <a:pt x="0" y="0"/>
                </a:moveTo>
                <a:cubicBezTo>
                  <a:pt x="364435" y="170070"/>
                  <a:pt x="728870" y="340140"/>
                  <a:pt x="927652" y="344557"/>
                </a:cubicBezTo>
                <a:cubicBezTo>
                  <a:pt x="1126434" y="348974"/>
                  <a:pt x="932069" y="26504"/>
                  <a:pt x="1192695" y="26504"/>
                </a:cubicBezTo>
                <a:cubicBezTo>
                  <a:pt x="1453321" y="26504"/>
                  <a:pt x="2285999" y="315844"/>
                  <a:pt x="2491408" y="344557"/>
                </a:cubicBezTo>
                <a:cubicBezTo>
                  <a:pt x="2696817" y="373270"/>
                  <a:pt x="2232991" y="176696"/>
                  <a:pt x="2425147" y="198783"/>
                </a:cubicBezTo>
                <a:cubicBezTo>
                  <a:pt x="2617304" y="220870"/>
                  <a:pt x="3419060" y="472661"/>
                  <a:pt x="3644347" y="477078"/>
                </a:cubicBezTo>
                <a:cubicBezTo>
                  <a:pt x="3869634" y="481495"/>
                  <a:pt x="3569252" y="289339"/>
                  <a:pt x="3776869" y="225287"/>
                </a:cubicBezTo>
                <a:cubicBezTo>
                  <a:pt x="3984486" y="161235"/>
                  <a:pt x="4644887" y="86139"/>
                  <a:pt x="4890052" y="92765"/>
                </a:cubicBezTo>
                <a:cubicBezTo>
                  <a:pt x="5135217" y="99391"/>
                  <a:pt x="5139634" y="267253"/>
                  <a:pt x="5247860" y="265044"/>
                </a:cubicBezTo>
                <a:cubicBezTo>
                  <a:pt x="5356086" y="262835"/>
                  <a:pt x="5451060" y="106017"/>
                  <a:pt x="5539408" y="79513"/>
                </a:cubicBezTo>
                <a:cubicBezTo>
                  <a:pt x="5627756" y="53009"/>
                  <a:pt x="5777947" y="106017"/>
                  <a:pt x="5777947" y="106017"/>
                </a:cubicBezTo>
                <a:lnTo>
                  <a:pt x="5777947" y="106017"/>
                </a:lnTo>
              </a:path>
            </a:pathLst>
          </a:custGeom>
          <a:ln w="38100">
            <a:solidFill>
              <a:srgbClr val="BBFB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75" name="Скругленная соединительная линия 74"/>
          <p:cNvCxnSpPr/>
          <p:nvPr/>
        </p:nvCxnSpPr>
        <p:spPr>
          <a:xfrm flipV="1">
            <a:off x="1143000" y="4643438"/>
            <a:ext cx="2286000" cy="357187"/>
          </a:xfrm>
          <a:prstGeom prst="curvedConnector3">
            <a:avLst>
              <a:gd name="adj1" fmla="val 50000"/>
            </a:avLst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Скругленная соединительная линия 75"/>
          <p:cNvCxnSpPr/>
          <p:nvPr/>
        </p:nvCxnSpPr>
        <p:spPr>
          <a:xfrm flipV="1">
            <a:off x="4143375" y="4786313"/>
            <a:ext cx="2357438" cy="285750"/>
          </a:xfrm>
          <a:prstGeom prst="curvedConnector3">
            <a:avLst>
              <a:gd name="adj1" fmla="val 50000"/>
            </a:avLst>
          </a:prstGeom>
          <a:ln w="38100">
            <a:solidFill>
              <a:srgbClr val="BB71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Заголовок 1"/>
          <p:cNvSpPr txBox="1">
            <a:spLocks/>
          </p:cNvSpPr>
          <p:nvPr/>
        </p:nvSpPr>
        <p:spPr>
          <a:xfrm>
            <a:off x="179512" y="2780928"/>
            <a:ext cx="8784976" cy="1512169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</a:pPr>
            <a:endParaRPr lang="ru-RU" sz="2400" b="1" cap="all" dirty="0" smtClean="0">
              <a:ln w="9000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</a:pPr>
            <a:endParaRPr lang="ru-RU" sz="2400" b="1" cap="all" dirty="0" smtClean="0">
              <a:ln w="9000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</a:pPr>
            <a:r>
              <a:rPr lang="ru-RU" sz="4000" b="1" cap="all" dirty="0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Жидкостно – мозаичная модель строения мембраны</a:t>
            </a:r>
          </a:p>
          <a:p>
            <a:pPr lvl="0" algn="ctr">
              <a:spcBef>
                <a:spcPct val="0"/>
              </a:spcBef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36338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2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2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2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20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20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20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2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20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2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2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20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20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2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20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2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2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20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2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2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20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2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2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2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2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2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2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2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2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1000"/>
                            </p:stCondLst>
                            <p:childTnLst>
                              <p:par>
                                <p:cTn id="23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2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2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2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2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2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2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2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2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9" dur="500"/>
                                        <p:tgtEl>
                                          <p:spTgt spid="2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2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2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4" dur="500"/>
                                        <p:tgtEl>
                                          <p:spTgt spid="2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2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2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9" dur="500"/>
                                        <p:tgtEl>
                                          <p:spTgt spid="2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2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2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4" dur="500"/>
                                        <p:tgtEl>
                                          <p:spTgt spid="2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2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2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2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2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 fill="hold"/>
                                        <p:tgtEl>
                                          <p:spTgt spid="2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2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6" dur="500" fill="hold"/>
                                        <p:tgtEl>
                                          <p:spTgt spid="2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2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8" dur="500"/>
                                        <p:tgtEl>
                                          <p:spTgt spid="2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8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9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5" grpId="0"/>
      <p:bldP spid="2103" grpId="0"/>
      <p:bldP spid="2112" grpId="0"/>
      <p:bldP spid="2117" grpId="0" animBg="1"/>
      <p:bldP spid="2118" grpId="0"/>
      <p:bldP spid="2119" grpId="0" animBg="1"/>
      <p:bldP spid="2121" grpId="0"/>
      <p:bldP spid="72" grpId="0" animBg="1"/>
      <p:bldP spid="74" grpId="0" animBg="1"/>
      <p:bldP spid="77" grpId="0" animBg="1"/>
      <p:bldP spid="7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79512" y="116632"/>
            <a:ext cx="8784976" cy="1512169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</a:pPr>
            <a:endParaRPr lang="ru-RU" sz="2400" b="1" cap="all" dirty="0" smtClean="0">
              <a:ln w="9000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</a:pPr>
            <a:endParaRPr lang="ru-RU" sz="2400" b="1" cap="all" dirty="0" smtClean="0">
              <a:ln w="9000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</a:pPr>
            <a:r>
              <a:rPr lang="ru-RU" sz="4000" b="1" cap="all" dirty="0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Жидкостно – мозаичная модель строения мембраны</a:t>
            </a:r>
          </a:p>
          <a:p>
            <a:pPr lvl="0" algn="ctr">
              <a:spcBef>
                <a:spcPct val="0"/>
              </a:spcBef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50" name="ShockwaveFlash1" r:id="rId2" imgW="6912457" imgH="4941550"/>
        </mc:Choice>
        <mc:Fallback>
          <p:control name="ShockwaveFlash1" r:id="rId2" imgW="6912457" imgH="4941550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58888" y="1773238"/>
                  <a:ext cx="6911975" cy="494188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57510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2_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103631"/>
            <a:ext cx="8678197" cy="485778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TextBox 3"/>
          <p:cNvSpPr txBox="1"/>
          <p:nvPr/>
        </p:nvSpPr>
        <p:spPr>
          <a:xfrm>
            <a:off x="251520" y="680228"/>
            <a:ext cx="642942" cy="338554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газы</a:t>
            </a:r>
            <a:endParaRPr lang="uk-UA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8761" y="1226741"/>
            <a:ext cx="1357322" cy="58477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неполярныемолекулы</a:t>
            </a:r>
            <a:endParaRPr lang="uk-UA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7554" y="557117"/>
            <a:ext cx="1857388" cy="58477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мелкие полярные молекулы</a:t>
            </a:r>
            <a:endParaRPr lang="uk-UA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27191" y="688132"/>
            <a:ext cx="1643074" cy="830997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крупные полярные молекулы</a:t>
            </a:r>
            <a:endParaRPr lang="uk-UA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68344" y="310070"/>
            <a:ext cx="1344994" cy="58477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заряженные молекулы</a:t>
            </a:r>
            <a:endParaRPr lang="uk-UA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71736" y="2285992"/>
            <a:ext cx="857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бензин</a:t>
            </a:r>
            <a:endParaRPr lang="uk-UA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6248" y="2285992"/>
            <a:ext cx="857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танол</a:t>
            </a:r>
            <a:endParaRPr lang="uk-UA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43570" y="2418502"/>
            <a:ext cx="1000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глюкоза</a:t>
            </a:r>
            <a:endParaRPr lang="uk-UA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89916" y="2418502"/>
            <a:ext cx="1571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аминокислоты</a:t>
            </a:r>
            <a:endParaRPr lang="uk-UA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15338" y="2285992"/>
            <a:ext cx="7143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ионы</a:t>
            </a:r>
            <a:endParaRPr lang="uk-UA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656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064896" cy="6264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1" name="_s1031"/>
          <p:cNvSpPr>
            <a:spLocks noChangeArrowheads="1"/>
          </p:cNvSpPr>
          <p:nvPr/>
        </p:nvSpPr>
        <p:spPr bwMode="auto">
          <a:xfrm>
            <a:off x="571472" y="116632"/>
            <a:ext cx="8215370" cy="936104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4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charset="0"/>
              </a:rPr>
              <a:t>Виды транспорта</a:t>
            </a:r>
            <a:endParaRPr lang="ru-RU" sz="44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charset="0"/>
            </a:endParaRPr>
          </a:p>
        </p:txBody>
      </p:sp>
      <p:sp>
        <p:nvSpPr>
          <p:cNvPr id="24583" name="Line 7"/>
          <p:cNvSpPr>
            <a:spLocks noChangeShapeType="1"/>
          </p:cNvSpPr>
          <p:nvPr/>
        </p:nvSpPr>
        <p:spPr bwMode="auto">
          <a:xfrm flipH="1">
            <a:off x="2607455" y="1047317"/>
            <a:ext cx="2071702" cy="642942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5000628" y="1829444"/>
            <a:ext cx="3567126" cy="646331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Активный</a:t>
            </a:r>
            <a:endParaRPr lang="en-US" sz="36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auto">
          <a:xfrm>
            <a:off x="4679157" y="1047317"/>
            <a:ext cx="2589996" cy="595733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428596" y="1829445"/>
            <a:ext cx="3571900" cy="646331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Пассивный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1799003" y="3072210"/>
            <a:ext cx="1879618" cy="707886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Облегченная</a:t>
            </a:r>
          </a:p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диффузия</a:t>
            </a:r>
            <a:endParaRPr lang="en-US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51520" y="4077072"/>
            <a:ext cx="4104456" cy="1860014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lIns="91440" tIns="45720" rIns="91440" bIns="45720" rtlCol="0" anchor="t"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ru-RU" sz="2000" b="1" noProof="0" dirty="0" smtClean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  <a:ea typeface="+mj-ea"/>
              <a:cs typeface="+mj-cs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2000" b="1" noProof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происходит по градиенту концентрации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ru-RU" sz="2000" b="1" dirty="0" smtClean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  <a:ea typeface="+mj-ea"/>
              <a:cs typeface="+mj-cs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2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не требует энергии АТФ</a:t>
            </a:r>
            <a:endParaRPr lang="ru-RU" sz="2000" b="1" noProof="0" dirty="0" smtClean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  <a:ea typeface="+mj-ea"/>
              <a:cs typeface="+mj-cs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</a:br>
            <a:endParaRPr kumimoji="0" lang="ru-RU" sz="2000" b="1" i="0" u="sng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112955" y="3226098"/>
            <a:ext cx="1520353" cy="40011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Диффузия</a:t>
            </a: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3757283" y="3226098"/>
            <a:ext cx="939809" cy="40011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Осмос</a:t>
            </a:r>
          </a:p>
        </p:txBody>
      </p:sp>
      <p:sp>
        <p:nvSpPr>
          <p:cNvPr id="16" name="Line 7"/>
          <p:cNvSpPr>
            <a:spLocks noChangeShapeType="1"/>
          </p:cNvSpPr>
          <p:nvPr/>
        </p:nvSpPr>
        <p:spPr bwMode="auto">
          <a:xfrm>
            <a:off x="2086046" y="2475776"/>
            <a:ext cx="521408" cy="521176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" name="Line 7"/>
          <p:cNvSpPr>
            <a:spLocks noChangeShapeType="1"/>
          </p:cNvSpPr>
          <p:nvPr/>
        </p:nvSpPr>
        <p:spPr bwMode="auto">
          <a:xfrm>
            <a:off x="2086045" y="2475776"/>
            <a:ext cx="2141141" cy="521176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" name="Line 7"/>
          <p:cNvSpPr>
            <a:spLocks noChangeShapeType="1"/>
          </p:cNvSpPr>
          <p:nvPr/>
        </p:nvSpPr>
        <p:spPr bwMode="auto">
          <a:xfrm flipH="1">
            <a:off x="1259631" y="2475776"/>
            <a:ext cx="826415" cy="521176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" name="Line 7"/>
          <p:cNvSpPr>
            <a:spLocks noChangeShapeType="1"/>
          </p:cNvSpPr>
          <p:nvPr/>
        </p:nvSpPr>
        <p:spPr bwMode="auto">
          <a:xfrm flipH="1">
            <a:off x="6084167" y="2475777"/>
            <a:ext cx="700022" cy="521176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" name="Line 7"/>
          <p:cNvSpPr>
            <a:spLocks noChangeShapeType="1"/>
          </p:cNvSpPr>
          <p:nvPr/>
        </p:nvSpPr>
        <p:spPr bwMode="auto">
          <a:xfrm>
            <a:off x="6784189" y="2475778"/>
            <a:ext cx="289249" cy="521176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" name="Line 7"/>
          <p:cNvSpPr>
            <a:spLocks noChangeShapeType="1"/>
          </p:cNvSpPr>
          <p:nvPr/>
        </p:nvSpPr>
        <p:spPr bwMode="auto">
          <a:xfrm>
            <a:off x="6784189" y="2475778"/>
            <a:ext cx="1242476" cy="457655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8026665" y="2933433"/>
            <a:ext cx="1086913" cy="707886"/>
          </a:xfrm>
          <a:prstGeom prst="rect">
            <a:avLst/>
          </a:prstGeom>
          <a:solidFill>
            <a:srgbClr val="FF66FF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 –</a:t>
            </a:r>
            <a:r>
              <a:rPr lang="en-US" sz="2000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N</a:t>
            </a:r>
            <a:r>
              <a:rPr lang="ru-RU" sz="2000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 насос </a:t>
            </a:r>
          </a:p>
        </p:txBody>
      </p:sp>
      <p:sp>
        <p:nvSpPr>
          <p:cNvPr id="24" name="Rectangle 9"/>
          <p:cNvSpPr>
            <a:spLocks noChangeArrowheads="1"/>
          </p:cNvSpPr>
          <p:nvPr/>
        </p:nvSpPr>
        <p:spPr bwMode="auto">
          <a:xfrm>
            <a:off x="5047754" y="3226098"/>
            <a:ext cx="1430781" cy="400110"/>
          </a:xfrm>
          <a:prstGeom prst="rect">
            <a:avLst/>
          </a:prstGeom>
          <a:solidFill>
            <a:srgbClr val="FF66FF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Экзоцитоз</a:t>
            </a:r>
          </a:p>
        </p:txBody>
      </p:sp>
      <p:sp>
        <p:nvSpPr>
          <p:cNvPr id="25" name="Rectangle 9"/>
          <p:cNvSpPr>
            <a:spLocks noChangeArrowheads="1"/>
          </p:cNvSpPr>
          <p:nvPr/>
        </p:nvSpPr>
        <p:spPr bwMode="auto">
          <a:xfrm>
            <a:off x="6577392" y="3241209"/>
            <a:ext cx="1378983" cy="400110"/>
          </a:xfrm>
          <a:prstGeom prst="rect">
            <a:avLst/>
          </a:prstGeom>
          <a:solidFill>
            <a:srgbClr val="FF66FF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Эндоцитоз </a:t>
            </a:r>
          </a:p>
        </p:txBody>
      </p:sp>
      <p:sp>
        <p:nvSpPr>
          <p:cNvPr id="26" name="Правая фигурная скобка 25"/>
          <p:cNvSpPr/>
          <p:nvPr/>
        </p:nvSpPr>
        <p:spPr>
          <a:xfrm rot="5400000">
            <a:off x="2190042" y="1567261"/>
            <a:ext cx="432724" cy="4586899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7" name="Правая фигурная скобка 26"/>
          <p:cNvSpPr/>
          <p:nvPr/>
        </p:nvSpPr>
        <p:spPr>
          <a:xfrm rot="5400000">
            <a:off x="6846334" y="1845768"/>
            <a:ext cx="432724" cy="4029885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8" name="Rectangle 2"/>
          <p:cNvSpPr txBox="1">
            <a:spLocks noChangeArrowheads="1"/>
          </p:cNvSpPr>
          <p:nvPr/>
        </p:nvSpPr>
        <p:spPr>
          <a:xfrm>
            <a:off x="4876585" y="4077072"/>
            <a:ext cx="4104456" cy="2016223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lIns="91440" tIns="45720" rIns="91440" bIns="45720" rtlCol="0" anchor="t"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ru-RU" sz="2000" b="1" noProof="0" dirty="0" smtClean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  <a:ea typeface="+mj-ea"/>
              <a:cs typeface="+mj-cs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2000" b="1" noProof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происходит против градиента концентрации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ru-RU" sz="2000" b="1" dirty="0" smtClean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  <a:ea typeface="+mj-ea"/>
              <a:cs typeface="+mj-cs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2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требует энергии АТФ</a:t>
            </a:r>
            <a:endParaRPr lang="ru-RU" sz="2000" b="1" noProof="0" dirty="0" smtClean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  <a:ea typeface="+mj-ea"/>
              <a:cs typeface="+mj-cs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</a:br>
            <a:endParaRPr kumimoji="0" lang="ru-RU" sz="2000" b="1" i="0" u="sng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15047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 animBg="1"/>
      <p:bldP spid="24583" grpId="0" animBg="1"/>
      <p:bldP spid="24586" grpId="0" animBg="1"/>
      <p:bldP spid="24584" grpId="0" animBg="1"/>
      <p:bldP spid="24587" grpId="0" animBg="1"/>
      <p:bldP spid="19" grpId="0" build="allAtOnce" animBg="1"/>
      <p:bldP spid="14" grpId="0" build="allAtOnce" animBg="1"/>
      <p:bldP spid="15" grpId="0" build="allAtOnce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build="allAtOnce" animBg="1"/>
      <p:bldP spid="24" grpId="0" build="allAtOnce" animBg="1"/>
      <p:bldP spid="25" grpId="0" build="allAtOnce" animBg="1"/>
      <p:bldP spid="26" grpId="0" animBg="1"/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6_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260648"/>
            <a:ext cx="6912768" cy="41044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TextBox 4"/>
          <p:cNvSpPr txBox="1"/>
          <p:nvPr/>
        </p:nvSpPr>
        <p:spPr>
          <a:xfrm>
            <a:off x="6986349" y="2708920"/>
            <a:ext cx="1203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uk-UA" sz="1400" b="1" i="1" dirty="0" smtClean="0">
                <a:latin typeface="Times New Roman" pitchFamily="18" charset="0"/>
                <a:cs typeface="Times New Roman" pitchFamily="18" charset="0"/>
              </a:rPr>
              <a:t>молекулы воды</a:t>
            </a:r>
            <a:endParaRPr lang="uk-UA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20272" y="3501008"/>
            <a:ext cx="1203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uk-UA" sz="1400" b="1" i="1" dirty="0" smtClean="0">
                <a:latin typeface="Times New Roman" pitchFamily="18" charset="0"/>
                <a:cs typeface="Times New Roman" pitchFamily="18" charset="0"/>
              </a:rPr>
              <a:t>молекулы вещества</a:t>
            </a:r>
            <a:endParaRPr lang="uk-UA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osmosis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726915" y="1629647"/>
            <a:ext cx="4376110" cy="37427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67544" y="2780928"/>
            <a:ext cx="8136904" cy="1512169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</a:pPr>
            <a:endParaRPr lang="ru-RU" sz="2400" b="1" cap="all" dirty="0" smtClean="0">
              <a:ln w="9000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</a:pPr>
            <a:endParaRPr lang="ru-RU" sz="2400" b="1" cap="all" dirty="0" smtClean="0">
              <a:ln w="9000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</a:pPr>
            <a:r>
              <a:rPr lang="ru-RU" sz="4400" b="1" cap="all" dirty="0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44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диффузия – </a:t>
            </a:r>
            <a:r>
              <a:rPr lang="ru-RU" sz="2800" b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ea typeface="+mj-ea"/>
                <a:cs typeface="Times New Roman" pitchFamily="18" charset="0"/>
              </a:rPr>
              <a:t>движение молекул или ионов из области высокой концентрации веществ в область низкой по градиенту.</a:t>
            </a:r>
            <a:r>
              <a:rPr lang="ru-RU" sz="28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lvl="0" algn="ctr">
              <a:spcBef>
                <a:spcPct val="0"/>
              </a:spcBef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73404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395536" y="44624"/>
            <a:ext cx="8568952" cy="1512169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</a:pPr>
            <a:endParaRPr lang="ru-RU" sz="2400" b="1" cap="all" dirty="0" smtClean="0">
              <a:ln w="9000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</a:pPr>
            <a:endParaRPr lang="ru-RU" sz="2400" b="1" cap="all" dirty="0" smtClean="0">
              <a:ln w="9000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</a:pPr>
            <a:r>
              <a:rPr lang="ru-RU" sz="6000" b="1" cap="all" dirty="0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Осмос –</a:t>
            </a:r>
            <a:r>
              <a:rPr lang="ru-RU" sz="3200" b="1" cap="all" dirty="0" smtClean="0">
                <a:ln w="9000" cmpd="sng">
                  <a:solidFill>
                    <a:srgbClr val="7030A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3200" b="1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диффузия воды через полупроницаемую мембрану.</a:t>
            </a:r>
            <a:endParaRPr lang="ru-RU" sz="6000" b="1" cap="all" dirty="0" smtClean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074" name="ShockwaveFlash1" r:id="rId2" imgW="6984648" imgH="4935945"/>
        </mc:Choice>
        <mc:Fallback>
          <p:control name="ShockwaveFlash1" r:id="rId2" imgW="6984648" imgH="4935945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31913" y="1806575"/>
                  <a:ext cx="6985000" cy="49355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544190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легченная диффузия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944967" y="1758833"/>
            <a:ext cx="5472608" cy="4622494"/>
          </a:xfrm>
          <a:prstGeom prst="rect">
            <a:avLst/>
          </a:prstGeom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756835" y="75384"/>
            <a:ext cx="7848872" cy="144016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</a:pPr>
            <a:endParaRPr lang="ru-RU" sz="2400" b="1" cap="all" dirty="0" smtClean="0">
              <a:ln w="9000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</a:pPr>
            <a:endParaRPr lang="ru-RU" sz="2400" b="1" cap="all" dirty="0" smtClean="0">
              <a:ln w="9000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</a:pPr>
            <a:r>
              <a:rPr lang="ru-RU" sz="4400" b="1" cap="all" dirty="0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Облегченная диффузия</a:t>
            </a:r>
          </a:p>
          <a:p>
            <a:pPr lvl="0" algn="ctr">
              <a:spcBef>
                <a:spcPct val="0"/>
              </a:spcBef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22556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20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4" grpId="0" animBg="1"/>
      <p:bldP spid="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2" descr="нннн6н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612775" y="-242888"/>
            <a:ext cx="10009188" cy="7505701"/>
          </a:xfr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541" y="0"/>
            <a:ext cx="2322785" cy="32129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Lef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259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683569" y="116633"/>
            <a:ext cx="7848872" cy="86409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>
                <a:lumMod val="7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</a:pPr>
            <a:endParaRPr lang="ru-RU" sz="2400" b="1" cap="all" dirty="0" smtClean="0">
              <a:ln w="9000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</a:pPr>
            <a:endParaRPr lang="ru-RU" sz="2400" b="1" cap="all" dirty="0" smtClean="0">
              <a:ln w="9000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</a:pPr>
            <a:r>
              <a:rPr lang="ru-RU" sz="4400" b="1" cap="all" dirty="0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Работа макрофага</a:t>
            </a:r>
          </a:p>
          <a:p>
            <a:pPr lvl="0" algn="ctr">
              <a:spcBef>
                <a:spcPct val="0"/>
              </a:spcBef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4098" name="ShockwaveFlash1" r:id="rId2" imgW="7704762" imgH="5472458"/>
        </mc:Choice>
        <mc:Fallback>
          <p:control name="ShockwaveFlash1" r:id="rId2" imgW="7704762" imgH="5472458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27088" y="1125538"/>
                  <a:ext cx="7704137" cy="54721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390883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4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99018"/>
            <a:ext cx="8712968" cy="629833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39552" y="3789040"/>
            <a:ext cx="8136904" cy="262120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</a:pPr>
            <a:endParaRPr lang="ru-RU" sz="2400" b="1" cap="all" dirty="0" smtClean="0">
              <a:ln w="9000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</a:pPr>
            <a:endParaRPr lang="ru-RU" sz="2400" b="1" cap="all" dirty="0" smtClean="0">
              <a:ln w="9000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</a:pPr>
            <a:r>
              <a:rPr lang="ru-RU" sz="4400" b="1" cap="all" dirty="0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44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экзоцитоз – </a:t>
            </a:r>
            <a:r>
              <a:rPr lang="ru-RU" sz="2800" b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Times New Roman" pitchFamily="18" charset="0"/>
                <a:ea typeface="+mj-ea"/>
                <a:cs typeface="Times New Roman" pitchFamily="18" charset="0"/>
              </a:rPr>
              <a:t>процесс вывода гормонов, нейрогормонов нейромедиаторов, ферментов и отработанных веществ из клетки.</a:t>
            </a:r>
            <a:r>
              <a:rPr lang="ru-RU" sz="28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lvl="0" algn="ctr">
              <a:spcBef>
                <a:spcPct val="0"/>
              </a:spcBef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51519" y="299019"/>
            <a:ext cx="4045319" cy="897734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44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экзоцитоз</a:t>
            </a: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8169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6643688" y="6492875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41A9EF7-C1E6-4906-817C-AF23BAF39D77}" type="slidenum">
              <a:rPr lang="ru-RU" sz="1200">
                <a:solidFill>
                  <a:schemeClr val="tx1">
                    <a:tint val="75000"/>
                  </a:schemeClr>
                </a:solidFill>
                <a:cs typeface="Times New Roman" pitchFamily="18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22</a:t>
            </a:fld>
            <a:endParaRPr lang="ru-RU" sz="1200" dirty="0">
              <a:solidFill>
                <a:schemeClr val="tx1">
                  <a:tint val="75000"/>
                </a:schemeClr>
              </a:solidFill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0" y="285728"/>
          <a:ext cx="9144000" cy="1000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1857356" y="2071678"/>
            <a:ext cx="1500198" cy="4286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Углеводы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929058" y="2071678"/>
            <a:ext cx="1143008" cy="4286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Белки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214942" y="2071678"/>
            <a:ext cx="1857388" cy="64294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слоя фосфолипидов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7215206" y="2071678"/>
            <a:ext cx="1928794" cy="4286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Микротрубочки</a:t>
            </a:r>
          </a:p>
        </p:txBody>
      </p:sp>
      <p:sp>
        <p:nvSpPr>
          <p:cNvPr id="21" name="Овал 20"/>
          <p:cNvSpPr/>
          <p:nvPr/>
        </p:nvSpPr>
        <p:spPr>
          <a:xfrm>
            <a:off x="857224" y="2643182"/>
            <a:ext cx="3214710" cy="92869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углевод + белок =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гликопротеид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714480" y="4857760"/>
            <a:ext cx="1500198" cy="4286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рецепторная</a:t>
            </a:r>
          </a:p>
        </p:txBody>
      </p:sp>
      <p:sp>
        <p:nvSpPr>
          <p:cNvPr id="23" name="Овал 22"/>
          <p:cNvSpPr/>
          <p:nvPr/>
        </p:nvSpPr>
        <p:spPr>
          <a:xfrm>
            <a:off x="857224" y="3714752"/>
            <a:ext cx="3214710" cy="100013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углевод +липид = гликолипид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500166" y="5715016"/>
            <a:ext cx="1928826" cy="50006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сцепление клеток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571868" y="4929198"/>
            <a:ext cx="1928826" cy="50006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транспортировка веществ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714744" y="5715016"/>
            <a:ext cx="1785950" cy="50006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ферментативная обработка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5643570" y="4929198"/>
            <a:ext cx="1571636" cy="4286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разграничение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7500958" y="4929198"/>
            <a:ext cx="1428760" cy="50006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движение мембран</a:t>
            </a:r>
          </a:p>
        </p:txBody>
      </p:sp>
      <p:cxnSp>
        <p:nvCxnSpPr>
          <p:cNvPr id="30" name="Shape 29"/>
          <p:cNvCxnSpPr/>
          <p:nvPr/>
        </p:nvCxnSpPr>
        <p:spPr>
          <a:xfrm rot="10800000" flipV="1">
            <a:off x="2606675" y="1285875"/>
            <a:ext cx="2251075" cy="785813"/>
          </a:xfrm>
          <a:prstGeom prst="curved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hape 32"/>
          <p:cNvCxnSpPr/>
          <p:nvPr/>
        </p:nvCxnSpPr>
        <p:spPr>
          <a:xfrm rot="5400000">
            <a:off x="4287044" y="1499394"/>
            <a:ext cx="785813" cy="358775"/>
          </a:xfrm>
          <a:prstGeom prst="curved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hape 36"/>
          <p:cNvCxnSpPr/>
          <p:nvPr/>
        </p:nvCxnSpPr>
        <p:spPr>
          <a:xfrm>
            <a:off x="4857750" y="1285875"/>
            <a:ext cx="1357313" cy="785813"/>
          </a:xfrm>
          <a:prstGeom prst="curved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hape 38"/>
          <p:cNvCxnSpPr/>
          <p:nvPr/>
        </p:nvCxnSpPr>
        <p:spPr>
          <a:xfrm>
            <a:off x="4786313" y="1285875"/>
            <a:ext cx="3429000" cy="785813"/>
          </a:xfrm>
          <a:prstGeom prst="curved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Стрелка вправо 129"/>
          <p:cNvSpPr/>
          <p:nvPr/>
        </p:nvSpPr>
        <p:spPr>
          <a:xfrm>
            <a:off x="0" y="1928802"/>
            <a:ext cx="1571604" cy="785818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</a:t>
            </a:r>
          </a:p>
        </p:txBody>
      </p:sp>
      <p:sp>
        <p:nvSpPr>
          <p:cNvPr id="131" name="Стрелка вправо 130"/>
          <p:cNvSpPr/>
          <p:nvPr/>
        </p:nvSpPr>
        <p:spPr>
          <a:xfrm>
            <a:off x="0" y="4643446"/>
            <a:ext cx="1428728" cy="785818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функции</a:t>
            </a:r>
          </a:p>
        </p:txBody>
      </p:sp>
    </p:spTree>
    <p:extLst>
      <p:ext uri="{BB962C8B-B14F-4D97-AF65-F5344CB8AC3E}">
        <p14:creationId xmlns:p14="http://schemas.microsoft.com/office/powerpoint/2010/main" val="356935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8"/>
          <p:cNvGrpSpPr>
            <a:grpSpLocks/>
          </p:cNvGrpSpPr>
          <p:nvPr/>
        </p:nvGrpSpPr>
        <p:grpSpPr bwMode="auto">
          <a:xfrm>
            <a:off x="2286000" y="1285875"/>
            <a:ext cx="3246438" cy="1163638"/>
            <a:chOff x="2058" y="1432"/>
            <a:chExt cx="2045" cy="733"/>
          </a:xfrm>
        </p:grpSpPr>
        <p:pic>
          <p:nvPicPr>
            <p:cNvPr id="15444" name="Picture 66" descr="00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58" y="1432"/>
              <a:ext cx="470" cy="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445" name="Picture 67" descr="00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68" y="1612"/>
              <a:ext cx="470" cy="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446" name="Picture 67" descr="00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33" y="1477"/>
              <a:ext cx="470" cy="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363" name="Picture 2" descr="Рисунок1_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1388" y="2428875"/>
            <a:ext cx="4333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5" descr="Рисунок1_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20888" y="2428875"/>
            <a:ext cx="4333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6" descr="Рисунок1_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81250" y="2428875"/>
            <a:ext cx="4333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7" descr="Рисунок1_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1613" y="2428875"/>
            <a:ext cx="4333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8" descr="Рисунок1_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00388" y="2428875"/>
            <a:ext cx="4333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9" descr="Рисунок1_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60750" y="2428875"/>
            <a:ext cx="4333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10" descr="Рисунок1_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21113" y="2428875"/>
            <a:ext cx="4333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1" descr="Рисунок1_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81475" y="2428875"/>
            <a:ext cx="4333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12" descr="Рисунок1_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41838" y="2428875"/>
            <a:ext cx="4333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13" descr="Рисунок1_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00613" y="2428875"/>
            <a:ext cx="4333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3" name="Picture 14" descr="Рисунок1_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60975" y="2428875"/>
            <a:ext cx="4333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4" name="Picture 15" descr="Рисунок1_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21338" y="2428875"/>
            <a:ext cx="4333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5" name="Picture 16" descr="Рисунок1_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81700" y="2428875"/>
            <a:ext cx="4333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6" name="Picture 17" descr="Рисунок1_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42063" y="2428875"/>
            <a:ext cx="4333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7" name="Picture 19" descr="Рисунок1_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0838" y="2428875"/>
            <a:ext cx="4333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8" name="Picture 20" descr="Рисунок1_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61200" y="2428875"/>
            <a:ext cx="4333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9" name="Picture 21" descr="Рисунок1_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00163" y="2428875"/>
            <a:ext cx="4333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0" name="Picture 22" descr="Рисунок1_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1563" y="2428875"/>
            <a:ext cx="4333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1" name="Picture 23" descr="Рисунок1_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60525" y="2428875"/>
            <a:ext cx="4333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2" name="Picture 24" descr="Рисунок1_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1925" y="2428875"/>
            <a:ext cx="4333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3" name="Picture 25" descr="Рисунок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41388" y="3508375"/>
            <a:ext cx="3603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4" name="Picture 26" descr="Рисунок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00163" y="3508375"/>
            <a:ext cx="3603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5" name="Picture 27" descr="Рисунок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60525" y="3508375"/>
            <a:ext cx="3603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6" name="Picture 28" descr="Рисунок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20888" y="3508375"/>
            <a:ext cx="3603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7" name="Picture 29" descr="Рисунок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81250" y="3508375"/>
            <a:ext cx="3603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8" name="Picture 30" descr="Рисунок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1613" y="3508375"/>
            <a:ext cx="3603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9" name="Picture 31" descr="Рисунок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00388" y="3508375"/>
            <a:ext cx="3603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0" name="Picture 32" descr="Рисунок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60750" y="3508375"/>
            <a:ext cx="3603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1" name="Picture 33" descr="Рисунок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9213" y="3490913"/>
            <a:ext cx="3603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2" name="Picture 34" descr="Рисунок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79888" y="3508375"/>
            <a:ext cx="3603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3" name="Picture 35" descr="Рисунок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40250" y="3508375"/>
            <a:ext cx="3603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4" name="Picture 36" descr="Рисунок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00613" y="3508375"/>
            <a:ext cx="3603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5" name="Picture 37" descr="Рисунок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62563" y="3508375"/>
            <a:ext cx="3603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6" name="Picture 38" descr="Рисунок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21338" y="3508375"/>
            <a:ext cx="3603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7" name="Picture 39" descr="Рисунок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81700" y="3508375"/>
            <a:ext cx="3603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8" name="Picture 40" descr="Рисунок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42063" y="3508375"/>
            <a:ext cx="3603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9" name="Picture 41" descr="Рисунок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2425" y="3508375"/>
            <a:ext cx="3603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0" name="Picture 42" descr="Рисунок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62788" y="3508375"/>
            <a:ext cx="3603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1" name="Picture 43" descr="Рисунок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21563" y="3508375"/>
            <a:ext cx="3603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2" name="Picture 44" descr="Рисунок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81925" y="3508375"/>
            <a:ext cx="3603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3" name="Picture 51" descr="Рисунок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81250" y="2139950"/>
            <a:ext cx="760413" cy="2663825"/>
          </a:xfrm>
          <a:prstGeom prst="rect">
            <a:avLst/>
          </a:prstGeom>
          <a:solidFill>
            <a:srgbClr val="F35FF3"/>
          </a:solidFill>
          <a:ln w="9525">
            <a:noFill/>
            <a:miter lim="800000"/>
            <a:headEnd/>
            <a:tailEnd/>
          </a:ln>
        </p:spPr>
      </p:pic>
      <p:pic>
        <p:nvPicPr>
          <p:cNvPr id="15404" name="Picture 52" descr="Рисунок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00613" y="2139950"/>
            <a:ext cx="760412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5" name="Picture 57" descr="Рисунок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29400" y="1779588"/>
            <a:ext cx="15113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6" name="Picture 58" descr="Рисунок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4688" y="4500563"/>
            <a:ext cx="151130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7" name="Picture 59" descr="Рисунок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00125" y="1785938"/>
            <a:ext cx="15113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8" name="Picture 60" descr="Рисунок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21338" y="4516438"/>
            <a:ext cx="1511300" cy="579437"/>
          </a:xfrm>
          <a:prstGeom prst="rect">
            <a:avLst/>
          </a:prstGeom>
          <a:solidFill>
            <a:srgbClr val="F7F7F7"/>
          </a:solidFill>
          <a:ln w="9525">
            <a:noFill/>
            <a:miter lim="800000"/>
            <a:headEnd/>
            <a:tailEnd/>
          </a:ln>
        </p:spPr>
      </p:pic>
      <p:cxnSp>
        <p:nvCxnSpPr>
          <p:cNvPr id="72" name="Скругленная соединительная линия 71"/>
          <p:cNvCxnSpPr/>
          <p:nvPr/>
        </p:nvCxnSpPr>
        <p:spPr>
          <a:xfrm flipV="1">
            <a:off x="869950" y="4651375"/>
            <a:ext cx="2286000" cy="357188"/>
          </a:xfrm>
          <a:prstGeom prst="curvedConnector3">
            <a:avLst>
              <a:gd name="adj1" fmla="val 50000"/>
            </a:avLst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Полилиния 72"/>
          <p:cNvSpPr/>
          <p:nvPr/>
        </p:nvSpPr>
        <p:spPr>
          <a:xfrm>
            <a:off x="1214438" y="5214938"/>
            <a:ext cx="7500937" cy="481012"/>
          </a:xfrm>
          <a:custGeom>
            <a:avLst/>
            <a:gdLst>
              <a:gd name="connsiteX0" fmla="*/ 0 w 5777947"/>
              <a:gd name="connsiteY0" fmla="*/ 0 h 481495"/>
              <a:gd name="connsiteX1" fmla="*/ 927652 w 5777947"/>
              <a:gd name="connsiteY1" fmla="*/ 344557 h 481495"/>
              <a:gd name="connsiteX2" fmla="*/ 1192695 w 5777947"/>
              <a:gd name="connsiteY2" fmla="*/ 26504 h 481495"/>
              <a:gd name="connsiteX3" fmla="*/ 2491408 w 5777947"/>
              <a:gd name="connsiteY3" fmla="*/ 344557 h 481495"/>
              <a:gd name="connsiteX4" fmla="*/ 2425147 w 5777947"/>
              <a:gd name="connsiteY4" fmla="*/ 198783 h 481495"/>
              <a:gd name="connsiteX5" fmla="*/ 3644347 w 5777947"/>
              <a:gd name="connsiteY5" fmla="*/ 477078 h 481495"/>
              <a:gd name="connsiteX6" fmla="*/ 3776869 w 5777947"/>
              <a:gd name="connsiteY6" fmla="*/ 225287 h 481495"/>
              <a:gd name="connsiteX7" fmla="*/ 4890052 w 5777947"/>
              <a:gd name="connsiteY7" fmla="*/ 92765 h 481495"/>
              <a:gd name="connsiteX8" fmla="*/ 5247860 w 5777947"/>
              <a:gd name="connsiteY8" fmla="*/ 265044 h 481495"/>
              <a:gd name="connsiteX9" fmla="*/ 5539408 w 5777947"/>
              <a:gd name="connsiteY9" fmla="*/ 79513 h 481495"/>
              <a:gd name="connsiteX10" fmla="*/ 5777947 w 5777947"/>
              <a:gd name="connsiteY10" fmla="*/ 106017 h 481495"/>
              <a:gd name="connsiteX11" fmla="*/ 5777947 w 5777947"/>
              <a:gd name="connsiteY11" fmla="*/ 106017 h 481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777947" h="481495">
                <a:moveTo>
                  <a:pt x="0" y="0"/>
                </a:moveTo>
                <a:cubicBezTo>
                  <a:pt x="364435" y="170070"/>
                  <a:pt x="728870" y="340140"/>
                  <a:pt x="927652" y="344557"/>
                </a:cubicBezTo>
                <a:cubicBezTo>
                  <a:pt x="1126434" y="348974"/>
                  <a:pt x="932069" y="26504"/>
                  <a:pt x="1192695" y="26504"/>
                </a:cubicBezTo>
                <a:cubicBezTo>
                  <a:pt x="1453321" y="26504"/>
                  <a:pt x="2285999" y="315844"/>
                  <a:pt x="2491408" y="344557"/>
                </a:cubicBezTo>
                <a:cubicBezTo>
                  <a:pt x="2696817" y="373270"/>
                  <a:pt x="2232991" y="176696"/>
                  <a:pt x="2425147" y="198783"/>
                </a:cubicBezTo>
                <a:cubicBezTo>
                  <a:pt x="2617304" y="220870"/>
                  <a:pt x="3419060" y="472661"/>
                  <a:pt x="3644347" y="477078"/>
                </a:cubicBezTo>
                <a:cubicBezTo>
                  <a:pt x="3869634" y="481495"/>
                  <a:pt x="3569252" y="289339"/>
                  <a:pt x="3776869" y="225287"/>
                </a:cubicBezTo>
                <a:cubicBezTo>
                  <a:pt x="3984486" y="161235"/>
                  <a:pt x="4644887" y="86139"/>
                  <a:pt x="4890052" y="92765"/>
                </a:cubicBezTo>
                <a:cubicBezTo>
                  <a:pt x="5135217" y="99391"/>
                  <a:pt x="5139634" y="267253"/>
                  <a:pt x="5247860" y="265044"/>
                </a:cubicBezTo>
                <a:cubicBezTo>
                  <a:pt x="5356086" y="262835"/>
                  <a:pt x="5451060" y="106017"/>
                  <a:pt x="5539408" y="79513"/>
                </a:cubicBezTo>
                <a:cubicBezTo>
                  <a:pt x="5627756" y="53009"/>
                  <a:pt x="5777947" y="106017"/>
                  <a:pt x="5777947" y="106017"/>
                </a:cubicBezTo>
                <a:lnTo>
                  <a:pt x="5777947" y="106017"/>
                </a:lnTo>
              </a:path>
            </a:pathLst>
          </a:custGeom>
          <a:ln w="38100">
            <a:solidFill>
              <a:srgbClr val="BBFB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74" name="Скругленная соединительная линия 73"/>
          <p:cNvCxnSpPr/>
          <p:nvPr/>
        </p:nvCxnSpPr>
        <p:spPr>
          <a:xfrm flipV="1">
            <a:off x="2714625" y="5286375"/>
            <a:ext cx="2357438" cy="285750"/>
          </a:xfrm>
          <a:prstGeom prst="curvedConnector3">
            <a:avLst>
              <a:gd name="adj1" fmla="val 50000"/>
            </a:avLst>
          </a:prstGeom>
          <a:ln w="38100">
            <a:solidFill>
              <a:srgbClr val="BB71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Скругленная соединительная линия 76"/>
          <p:cNvCxnSpPr/>
          <p:nvPr/>
        </p:nvCxnSpPr>
        <p:spPr>
          <a:xfrm flipV="1">
            <a:off x="6000750" y="5000625"/>
            <a:ext cx="2357438" cy="285750"/>
          </a:xfrm>
          <a:prstGeom prst="curvedConnector3">
            <a:avLst>
              <a:gd name="adj1" fmla="val 50000"/>
            </a:avLst>
          </a:prstGeom>
          <a:ln w="38100">
            <a:solidFill>
              <a:srgbClr val="BB71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Скругленная соединительная линия 77"/>
          <p:cNvCxnSpPr/>
          <p:nvPr/>
        </p:nvCxnSpPr>
        <p:spPr>
          <a:xfrm flipV="1">
            <a:off x="4727575" y="4437063"/>
            <a:ext cx="2286000" cy="357187"/>
          </a:xfrm>
          <a:prstGeom prst="curvedConnector3">
            <a:avLst>
              <a:gd name="adj1" fmla="val 50000"/>
            </a:avLst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Скругленная соединительная линия 78"/>
          <p:cNvCxnSpPr/>
          <p:nvPr/>
        </p:nvCxnSpPr>
        <p:spPr>
          <a:xfrm flipV="1">
            <a:off x="357188" y="5072063"/>
            <a:ext cx="2357437" cy="285750"/>
          </a:xfrm>
          <a:prstGeom prst="curvedConnector3">
            <a:avLst>
              <a:gd name="adj1" fmla="val 50000"/>
            </a:avLst>
          </a:prstGeom>
          <a:ln w="38100">
            <a:solidFill>
              <a:srgbClr val="BB71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Полилиния 79"/>
          <p:cNvSpPr/>
          <p:nvPr/>
        </p:nvSpPr>
        <p:spPr>
          <a:xfrm>
            <a:off x="285750" y="5000625"/>
            <a:ext cx="7500938" cy="481013"/>
          </a:xfrm>
          <a:custGeom>
            <a:avLst/>
            <a:gdLst>
              <a:gd name="connsiteX0" fmla="*/ 0 w 5777947"/>
              <a:gd name="connsiteY0" fmla="*/ 0 h 481495"/>
              <a:gd name="connsiteX1" fmla="*/ 927652 w 5777947"/>
              <a:gd name="connsiteY1" fmla="*/ 344557 h 481495"/>
              <a:gd name="connsiteX2" fmla="*/ 1192695 w 5777947"/>
              <a:gd name="connsiteY2" fmla="*/ 26504 h 481495"/>
              <a:gd name="connsiteX3" fmla="*/ 2491408 w 5777947"/>
              <a:gd name="connsiteY3" fmla="*/ 344557 h 481495"/>
              <a:gd name="connsiteX4" fmla="*/ 2425147 w 5777947"/>
              <a:gd name="connsiteY4" fmla="*/ 198783 h 481495"/>
              <a:gd name="connsiteX5" fmla="*/ 3644347 w 5777947"/>
              <a:gd name="connsiteY5" fmla="*/ 477078 h 481495"/>
              <a:gd name="connsiteX6" fmla="*/ 3776869 w 5777947"/>
              <a:gd name="connsiteY6" fmla="*/ 225287 h 481495"/>
              <a:gd name="connsiteX7" fmla="*/ 4890052 w 5777947"/>
              <a:gd name="connsiteY7" fmla="*/ 92765 h 481495"/>
              <a:gd name="connsiteX8" fmla="*/ 5247860 w 5777947"/>
              <a:gd name="connsiteY8" fmla="*/ 265044 h 481495"/>
              <a:gd name="connsiteX9" fmla="*/ 5539408 w 5777947"/>
              <a:gd name="connsiteY9" fmla="*/ 79513 h 481495"/>
              <a:gd name="connsiteX10" fmla="*/ 5777947 w 5777947"/>
              <a:gd name="connsiteY10" fmla="*/ 106017 h 481495"/>
              <a:gd name="connsiteX11" fmla="*/ 5777947 w 5777947"/>
              <a:gd name="connsiteY11" fmla="*/ 106017 h 481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777947" h="481495">
                <a:moveTo>
                  <a:pt x="0" y="0"/>
                </a:moveTo>
                <a:cubicBezTo>
                  <a:pt x="364435" y="170070"/>
                  <a:pt x="728870" y="340140"/>
                  <a:pt x="927652" y="344557"/>
                </a:cubicBezTo>
                <a:cubicBezTo>
                  <a:pt x="1126434" y="348974"/>
                  <a:pt x="932069" y="26504"/>
                  <a:pt x="1192695" y="26504"/>
                </a:cubicBezTo>
                <a:cubicBezTo>
                  <a:pt x="1453321" y="26504"/>
                  <a:pt x="2285999" y="315844"/>
                  <a:pt x="2491408" y="344557"/>
                </a:cubicBezTo>
                <a:cubicBezTo>
                  <a:pt x="2696817" y="373270"/>
                  <a:pt x="2232991" y="176696"/>
                  <a:pt x="2425147" y="198783"/>
                </a:cubicBezTo>
                <a:cubicBezTo>
                  <a:pt x="2617304" y="220870"/>
                  <a:pt x="3419060" y="472661"/>
                  <a:pt x="3644347" y="477078"/>
                </a:cubicBezTo>
                <a:cubicBezTo>
                  <a:pt x="3869634" y="481495"/>
                  <a:pt x="3569252" y="289339"/>
                  <a:pt x="3776869" y="225287"/>
                </a:cubicBezTo>
                <a:cubicBezTo>
                  <a:pt x="3984486" y="161235"/>
                  <a:pt x="4644887" y="86139"/>
                  <a:pt x="4890052" y="92765"/>
                </a:cubicBezTo>
                <a:cubicBezTo>
                  <a:pt x="5135217" y="99391"/>
                  <a:pt x="5139634" y="267253"/>
                  <a:pt x="5247860" y="265044"/>
                </a:cubicBezTo>
                <a:cubicBezTo>
                  <a:pt x="5356086" y="262835"/>
                  <a:pt x="5451060" y="106017"/>
                  <a:pt x="5539408" y="79513"/>
                </a:cubicBezTo>
                <a:cubicBezTo>
                  <a:pt x="5627756" y="53009"/>
                  <a:pt x="5777947" y="106017"/>
                  <a:pt x="5777947" y="106017"/>
                </a:cubicBezTo>
                <a:lnTo>
                  <a:pt x="5777947" y="106017"/>
                </a:lnTo>
              </a:path>
            </a:pathLst>
          </a:custGeom>
          <a:ln w="38100">
            <a:solidFill>
              <a:srgbClr val="BBFB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1" name="Улыбающееся лицо 80"/>
          <p:cNvSpPr/>
          <p:nvPr/>
        </p:nvSpPr>
        <p:spPr>
          <a:xfrm>
            <a:off x="7786710" y="214290"/>
            <a:ext cx="714380" cy="642942"/>
          </a:xfrm>
          <a:prstGeom prst="smileyFace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2" name="Шестиугольник 81"/>
          <p:cNvSpPr/>
          <p:nvPr/>
        </p:nvSpPr>
        <p:spPr>
          <a:xfrm>
            <a:off x="4143372" y="214290"/>
            <a:ext cx="785818" cy="500066"/>
          </a:xfrm>
          <a:prstGeom prst="hexagon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3" name="Капля 82"/>
          <p:cNvSpPr/>
          <p:nvPr/>
        </p:nvSpPr>
        <p:spPr>
          <a:xfrm rot="18816974">
            <a:off x="5471932" y="398581"/>
            <a:ext cx="201998" cy="204438"/>
          </a:xfrm>
          <a:prstGeom prst="teardrop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4" name="12-конечная звезда 83"/>
          <p:cNvSpPr/>
          <p:nvPr/>
        </p:nvSpPr>
        <p:spPr>
          <a:xfrm>
            <a:off x="2714612" y="642918"/>
            <a:ext cx="214314" cy="214314"/>
          </a:xfrm>
          <a:prstGeom prst="star12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5" name="Выноска-облако 84"/>
          <p:cNvSpPr/>
          <p:nvPr/>
        </p:nvSpPr>
        <p:spPr>
          <a:xfrm>
            <a:off x="1928794" y="357166"/>
            <a:ext cx="214314" cy="214314"/>
          </a:xfrm>
          <a:prstGeom prst="cloudCallou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6" name="Шестиугольник 85"/>
          <p:cNvSpPr/>
          <p:nvPr/>
        </p:nvSpPr>
        <p:spPr>
          <a:xfrm>
            <a:off x="3000364" y="1000108"/>
            <a:ext cx="785818" cy="500066"/>
          </a:xfrm>
          <a:prstGeom prst="hexagon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7" name="Шестиугольник 86"/>
          <p:cNvSpPr/>
          <p:nvPr/>
        </p:nvSpPr>
        <p:spPr>
          <a:xfrm>
            <a:off x="571472" y="214290"/>
            <a:ext cx="785818" cy="500066"/>
          </a:xfrm>
          <a:prstGeom prst="hexagon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8" name="Шестиугольник 87"/>
          <p:cNvSpPr/>
          <p:nvPr/>
        </p:nvSpPr>
        <p:spPr>
          <a:xfrm>
            <a:off x="6143636" y="1214422"/>
            <a:ext cx="785818" cy="500066"/>
          </a:xfrm>
          <a:prstGeom prst="hexagon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9" name="Шестиугольник 88"/>
          <p:cNvSpPr/>
          <p:nvPr/>
        </p:nvSpPr>
        <p:spPr>
          <a:xfrm>
            <a:off x="6143636" y="357166"/>
            <a:ext cx="785818" cy="500066"/>
          </a:xfrm>
          <a:prstGeom prst="hexagon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0" name="Прямоугольник 89"/>
          <p:cNvSpPr/>
          <p:nvPr/>
        </p:nvSpPr>
        <p:spPr>
          <a:xfrm>
            <a:off x="2000250" y="5715000"/>
            <a:ext cx="542925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 typeface="Arial" charset="0"/>
              <a:buNone/>
              <a:defRPr/>
            </a:pP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Нужна энергия ! ! !</a:t>
            </a:r>
          </a:p>
        </p:txBody>
      </p:sp>
      <p:sp>
        <p:nvSpPr>
          <p:cNvPr id="70" name="Заголовок 1"/>
          <p:cNvSpPr txBox="1">
            <a:spLocks/>
          </p:cNvSpPr>
          <p:nvPr/>
        </p:nvSpPr>
        <p:spPr>
          <a:xfrm>
            <a:off x="179512" y="2010570"/>
            <a:ext cx="8784976" cy="2282528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</a:pPr>
            <a:endParaRPr lang="ru-RU" sz="2400" b="1" cap="all" dirty="0" smtClean="0">
              <a:ln w="9000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</a:pPr>
            <a:endParaRPr lang="ru-RU" sz="2400" b="1" cap="all" dirty="0" smtClean="0">
              <a:ln w="9000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</a:pPr>
            <a:r>
              <a:rPr lang="ru-RU" sz="2800" b="1" cap="all" dirty="0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Разберем проблемную ситуацию </a:t>
            </a:r>
            <a:r>
              <a:rPr lang="ru-RU" sz="3600" b="1" cap="all" dirty="0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«проникновение различных веществ в клетку»</a:t>
            </a:r>
          </a:p>
          <a:p>
            <a:pPr lvl="0" algn="ctr">
              <a:spcBef>
                <a:spcPct val="0"/>
              </a:spcBef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6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8746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34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48 -0.13449 L 0.02448 0.19885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4739 0.01991 -0.09462 0.03981 -0.0901 0.05532 C -0.08559 0.07083 0.01007 0.07986 0.02709 0.09329 C 0.0441 0.10671 0.00712 0.15231 0.01146 0.13518 C 0.0158 0.11806 0.04566 0.01458 0.05278 -0.00949 " pathEditMode="relative" ptsTypes="aaaaA">
                                      <p:cBhvr>
                                        <p:cTn id="66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10313 -0.0125 -0.20625 -0.025 -0.25434 0.00578 C -0.30243 0.03657 -0.29618 0.15532 -0.28854 0.18472 C -0.28091 0.21412 -0.23334 0.16574 -0.20851 0.18287 C -0.18368 0.2 -0.18056 0.30833 -0.13993 0.2875 C -0.09931 0.26666 -0.00677 0.05925 0.03576 0.05717 C 0.0783 0.05509 0.09982 0.27245 0.1158 0.2743 C 0.13159 0.27615 0.14791 0.11365 0.13142 0.06851 C 0.11493 0.02338 0.03628 0.01458 0.01718 0.0037 " pathEditMode="relative" ptsTypes="aaaaaaaaA">
                                      <p:cBhvr>
                                        <p:cTn id="68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2587 0.03472 -0.05174 0.06967 -0.02136 0.08194 C 0.00903 0.09421 0.17239 0.0912 0.18281 0.0743 C 0.19323 0.05741 0.0651 -0.00347 0.04149 -0.01898 " pathEditMode="relative" ptsTypes="aaaA">
                                      <p:cBhvr>
                                        <p:cTn id="70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4011 0.11667 -0.08004 0.23334 -0.0757 0.2419 C -0.07136 0.25047 0.00573 0.0676 0.02569 0.05139 C 0.04566 0.03519 0.03264 0.15579 0.04427 0.14468 C 0.0559 0.13357 0.09809 0.01389 0.09566 -0.01527 C 0.09323 -0.04444 0.04097 -0.02801 0.03003 -0.03055 " pathEditMode="relative" ptsTypes="aaaaaA">
                                      <p:cBhvr>
                                        <p:cTn id="72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493 0.08033 -0.02986 0.16065 -0.01423 0.15625 C 0.00139 0.15185 0.14254 -0.00602 0.09427 -0.02662 C 0.04601 -0.04722 -0.23906 0.03172 -0.30434 0.03241 C -0.36962 0.0331 -0.28524 -0.02037 -0.29705 -0.02291 C -0.30885 -0.02546 -0.37135 -0.00671 -0.37569 0.01713 C -0.38003 0.04097 -0.33125 0.10347 -0.32274 0.11991 " pathEditMode="relative" ptsTypes="aaaaaaA">
                                      <p:cBhvr>
                                        <p:cTn id="84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632 0.03217 -0.03247 0.06458 -0.00417 0.08194 C 0.02413 0.0993 0.13733 0.01481 0.16996 0.10486 C 0.2026 0.19491 0.21198 0.53981 0.19149 0.62291 C 0.17101 0.70602 0.07118 0.60717 0.04722 0.60393 " pathEditMode="relative" ptsTypes="aaaaA">
                                      <p:cBhvr>
                                        <p:cTn id="88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2639 0.01805 -0.05278 0.03611 -0.06285 0.07801 C -0.07292 0.1199 -0.05295 0.15995 -0.06007 0.25138 C -0.06719 0.34282 -0.08646 0.48472 -0.10573 0.62662 " pathEditMode="relative" ptsTypes="aaaA">
                                      <p:cBhvr>
                                        <p:cTn id="90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417 0.05231 0.00851 0.10486 0.01997 0.12384 C 0.03142 0.14282 0.05712 0.01851 0.06858 0.11435 C 0.08004 0.21018 0.08524 0.60162 0.08854 0.69907 " pathEditMode="relative" ptsTypes="aaaA">
                                      <p:cBhvr>
                                        <p:cTn id="92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4722 -0.01922 -0.09427 -0.0382 -0.10851 0.0456 C -0.12274 0.1294 -0.13229 0.42014 -0.08559 0.50254 C -0.03889 0.58541 0.12899 0.53495 0.17153 0.54097 " pathEditMode="relative" ptsTypes="aaaA">
                                      <p:cBhvr>
                                        <p:cTn id="94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2" presetClass="exit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396 -0.00949 0.04792 -0.01898 0.06285 0.08565 C 0.07778 0.19028 0.06563 0.5132 0.09011 0.62847 C 0.11459 0.74375 0.19011 0.75209 0.21007 0.77709 " pathEditMode="relative" ptsTypes="aaaA">
                                      <p:cBhvr>
                                        <p:cTn id="113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104 0.32824 0.00208 0.65671 -0.02274 0.77315 C -0.04757 0.88958 -0.12726 0.71227 -0.14861 0.69907 " pathEditMode="relative" ptsTypes="aaA">
                                      <p:cBhvr>
                                        <p:cTn id="121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052 0.04953 -0.00104 0.09907 -0.01146 0.1162 C -0.02187 0.13333 -0.06076 0.0662 -0.06285 0.10277 C -0.06493 0.13935 -0.03125 0.22592 -0.02431 0.33518 C -0.01736 0.44444 -0.05486 0.68634 -0.02153 0.7581 C 0.01181 0.82986 0.14288 0.76435 0.17569 0.76574 " pathEditMode="relative" ptsTypes="aaaaaA">
                                      <p:cBhvr>
                                        <p:cTn id="129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0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" y="0"/>
            <a:ext cx="9144000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600" b="1" cap="all" dirty="0">
                <a:ln w="9000" cmpd="sng">
                  <a:noFill/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+mn-cs"/>
              </a:rPr>
              <a:t>Скажем нет ! ! !</a:t>
            </a:r>
          </a:p>
        </p:txBody>
      </p:sp>
      <p:pic>
        <p:nvPicPr>
          <p:cNvPr id="12290" name="Picture 2" descr="C:\Users\Яна\Desktop\Наркотики-картинки\net_narkotika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07996"/>
            <a:ext cx="2915815" cy="55613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Яна\Desktop\621929_f5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107997"/>
            <a:ext cx="2880320" cy="55613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Яна\Desktop\Наркотики-картинки\cdqpc4krdbwv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107997"/>
            <a:ext cx="3425949" cy="56206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598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10"/>
          <p:cNvSpPr>
            <a:spLocks noGrp="1"/>
          </p:cNvSpPr>
          <p:nvPr>
            <p:ph type="ftr" sz="quarter" idx="11"/>
          </p:nvPr>
        </p:nvSpPr>
        <p:spPr>
          <a:xfrm>
            <a:off x="2699792" y="3212976"/>
            <a:ext cx="2895600" cy="365125"/>
          </a:xfrm>
        </p:spPr>
        <p:txBody>
          <a:bodyPr/>
          <a:lstStyle/>
          <a:p>
            <a:r>
              <a:rPr lang="ru-RU" smtClean="0"/>
              <a:t>преподаватель биологии Ж.А. Остахова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1"/>
            <a:ext cx="8229600" cy="3240361"/>
          </a:xfrm>
          <a:solidFill>
            <a:schemeClr val="bg1"/>
          </a:solidFill>
          <a:effectLst>
            <a:innerShdw blurRad="114300">
              <a:prstClr val="black"/>
            </a:innerShdw>
          </a:effectLst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Закрепление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02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Shape 38"/>
          <p:cNvCxnSpPr/>
          <p:nvPr/>
        </p:nvCxnSpPr>
        <p:spPr>
          <a:xfrm rot="5400000">
            <a:off x="2916643" y="2450082"/>
            <a:ext cx="5040565" cy="1525793"/>
          </a:xfrm>
          <a:prstGeom prst="curvedConnector3">
            <a:avLst>
              <a:gd name="adj1" fmla="val 50000"/>
            </a:avLst>
          </a:prstGeom>
          <a:ln w="57150">
            <a:solidFill>
              <a:srgbClr val="4FD1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hape 38"/>
          <p:cNvCxnSpPr/>
          <p:nvPr/>
        </p:nvCxnSpPr>
        <p:spPr>
          <a:xfrm rot="16200000" flipH="1">
            <a:off x="-936612" y="2024844"/>
            <a:ext cx="2808312" cy="576064"/>
          </a:xfrm>
          <a:prstGeom prst="curvedConnector3">
            <a:avLst>
              <a:gd name="adj1" fmla="val 50000"/>
            </a:avLst>
          </a:prstGeom>
          <a:ln w="57150">
            <a:solidFill>
              <a:srgbClr val="4FD1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hape 38"/>
          <p:cNvCxnSpPr/>
          <p:nvPr/>
        </p:nvCxnSpPr>
        <p:spPr>
          <a:xfrm>
            <a:off x="4427984" y="1340768"/>
            <a:ext cx="2520280" cy="1152128"/>
          </a:xfrm>
          <a:prstGeom prst="curvedConnector3">
            <a:avLst>
              <a:gd name="adj1" fmla="val 50000"/>
            </a:avLst>
          </a:prstGeom>
          <a:ln w="76200">
            <a:solidFill>
              <a:srgbClr val="0070C0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hape 38"/>
          <p:cNvCxnSpPr/>
          <p:nvPr/>
        </p:nvCxnSpPr>
        <p:spPr>
          <a:xfrm flipV="1">
            <a:off x="4499992" y="548680"/>
            <a:ext cx="1584176" cy="792088"/>
          </a:xfrm>
          <a:prstGeom prst="curvedConnector3">
            <a:avLst>
              <a:gd name="adj1" fmla="val 50000"/>
            </a:avLst>
          </a:prstGeom>
          <a:ln w="76200">
            <a:solidFill>
              <a:srgbClr val="0070C0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hape 38"/>
          <p:cNvCxnSpPr/>
          <p:nvPr/>
        </p:nvCxnSpPr>
        <p:spPr>
          <a:xfrm flipV="1">
            <a:off x="4427984" y="1124744"/>
            <a:ext cx="2160240" cy="216024"/>
          </a:xfrm>
          <a:prstGeom prst="curvedConnector3">
            <a:avLst>
              <a:gd name="adj1" fmla="val 50000"/>
            </a:avLst>
          </a:prstGeom>
          <a:ln w="76200">
            <a:solidFill>
              <a:srgbClr val="0070C0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6643688" y="6492875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ECCCEF7-3D01-4D4C-BC0D-F491E7C0E57F}" type="slidenum">
              <a:rPr lang="ru-RU" sz="1200">
                <a:solidFill>
                  <a:schemeClr val="tx1">
                    <a:tint val="75000"/>
                  </a:schemeClr>
                </a:solidFill>
                <a:cs typeface="Times New Roman" pitchFamily="18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26</a:t>
            </a:fld>
            <a:endParaRPr lang="ru-RU" sz="1200" dirty="0">
              <a:solidFill>
                <a:schemeClr val="tx1">
                  <a:tint val="75000"/>
                </a:schemeClr>
              </a:solidFill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2555776" y="2636912"/>
          <a:ext cx="3960440" cy="1000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3635896" y="260648"/>
            <a:ext cx="1500198" cy="4286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Углеводы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084168" y="260648"/>
            <a:ext cx="1143008" cy="4286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Белки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660232" y="1124744"/>
            <a:ext cx="1857388" cy="64294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слоя фосфолипидов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7020272" y="2276872"/>
            <a:ext cx="1928794" cy="4286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Микротрубочки</a:t>
            </a:r>
          </a:p>
        </p:txBody>
      </p:sp>
      <p:sp>
        <p:nvSpPr>
          <p:cNvPr id="21" name="Овал 20"/>
          <p:cNvSpPr/>
          <p:nvPr/>
        </p:nvSpPr>
        <p:spPr>
          <a:xfrm>
            <a:off x="0" y="188640"/>
            <a:ext cx="3214710" cy="92869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углевод + белок =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гликопротеид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95536" y="3789040"/>
            <a:ext cx="1500198" cy="428628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рецепторная</a:t>
            </a:r>
          </a:p>
        </p:txBody>
      </p:sp>
      <p:sp>
        <p:nvSpPr>
          <p:cNvPr id="23" name="Овал 22"/>
          <p:cNvSpPr/>
          <p:nvPr/>
        </p:nvSpPr>
        <p:spPr>
          <a:xfrm>
            <a:off x="0" y="1340768"/>
            <a:ext cx="3214710" cy="100013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углевод +липид = гликолипид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51520" y="4797152"/>
            <a:ext cx="1928826" cy="500066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сцепление клеток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979712" y="6021288"/>
            <a:ext cx="1928826" cy="500066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транспортировка веществ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788024" y="6021288"/>
            <a:ext cx="1785950" cy="500066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ферментативная обработка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6588224" y="3933056"/>
            <a:ext cx="1571636" cy="428628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разграничение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7308304" y="5085184"/>
            <a:ext cx="1428760" cy="500066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движение мембран</a:t>
            </a:r>
          </a:p>
        </p:txBody>
      </p:sp>
      <p:cxnSp>
        <p:nvCxnSpPr>
          <p:cNvPr id="39" name="Shape 38"/>
          <p:cNvCxnSpPr/>
          <p:nvPr/>
        </p:nvCxnSpPr>
        <p:spPr>
          <a:xfrm rot="16200000" flipV="1">
            <a:off x="4067944" y="980728"/>
            <a:ext cx="648072" cy="72008"/>
          </a:xfrm>
          <a:prstGeom prst="curvedConnector3">
            <a:avLst>
              <a:gd name="adj1" fmla="val 50000"/>
            </a:avLst>
          </a:prstGeom>
          <a:ln w="76200">
            <a:solidFill>
              <a:srgbClr val="0070C0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Стрелка вправо 129"/>
          <p:cNvSpPr/>
          <p:nvPr/>
        </p:nvSpPr>
        <p:spPr>
          <a:xfrm rot="16200000">
            <a:off x="4277681" y="1883963"/>
            <a:ext cx="576065" cy="785818"/>
          </a:xfrm>
          <a:prstGeom prst="rightArrow">
            <a:avLst/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1" name="Стрелка вправо 130"/>
          <p:cNvSpPr/>
          <p:nvPr/>
        </p:nvSpPr>
        <p:spPr>
          <a:xfrm rot="5400000">
            <a:off x="4352840" y="3576152"/>
            <a:ext cx="504058" cy="785818"/>
          </a:xfrm>
          <a:prstGeom prst="rightArrow">
            <a:avLst/>
          </a:prstGeom>
          <a:solidFill>
            <a:srgbClr val="00B0F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923928" y="1340768"/>
            <a:ext cx="1500198" cy="644652"/>
          </a:xfrm>
          <a:prstGeom prst="rect">
            <a:avLst/>
          </a:prstGeom>
          <a:solidFill>
            <a:srgbClr val="75F82C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Строение</a:t>
            </a:r>
            <a:endParaRPr lang="ru-RU" b="1" cap="all" dirty="0">
              <a:ln/>
              <a:solidFill>
                <a:schemeClr val="accent2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923928" y="4221088"/>
            <a:ext cx="1500198" cy="648072"/>
          </a:xfrm>
          <a:prstGeom prst="rect">
            <a:avLst/>
          </a:prstGeom>
          <a:solidFill>
            <a:srgbClr val="75F82C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/>
                <a:solidFill>
                  <a:schemeClr val="accent2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Функции</a:t>
            </a:r>
            <a:endParaRPr lang="ru-RU" b="1" cap="all" dirty="0">
              <a:ln/>
              <a:solidFill>
                <a:schemeClr val="accent2">
                  <a:lumMod val="50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6" name="Shape 38"/>
          <p:cNvCxnSpPr/>
          <p:nvPr/>
        </p:nvCxnSpPr>
        <p:spPr>
          <a:xfrm flipV="1">
            <a:off x="5436096" y="4077072"/>
            <a:ext cx="1008112" cy="360040"/>
          </a:xfrm>
          <a:prstGeom prst="curvedConnector3">
            <a:avLst>
              <a:gd name="adj1" fmla="val 50000"/>
            </a:avLst>
          </a:prstGeom>
          <a:ln w="76200">
            <a:solidFill>
              <a:srgbClr val="0070C0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hape 38"/>
          <p:cNvCxnSpPr/>
          <p:nvPr/>
        </p:nvCxnSpPr>
        <p:spPr>
          <a:xfrm>
            <a:off x="5436096" y="4437112"/>
            <a:ext cx="1800200" cy="864096"/>
          </a:xfrm>
          <a:prstGeom prst="curvedConnector3">
            <a:avLst>
              <a:gd name="adj1" fmla="val 50000"/>
            </a:avLst>
          </a:prstGeom>
          <a:ln w="76200">
            <a:solidFill>
              <a:srgbClr val="0070C0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hape 38"/>
          <p:cNvCxnSpPr>
            <a:stCxn id="31" idx="2"/>
          </p:cNvCxnSpPr>
          <p:nvPr/>
        </p:nvCxnSpPr>
        <p:spPr>
          <a:xfrm rot="5400000">
            <a:off x="4118958" y="5178189"/>
            <a:ext cx="864098" cy="246041"/>
          </a:xfrm>
          <a:prstGeom prst="curvedConnector3">
            <a:avLst>
              <a:gd name="adj1" fmla="val 50000"/>
            </a:avLst>
          </a:prstGeom>
          <a:ln w="76200">
            <a:solidFill>
              <a:srgbClr val="0070C0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hape 38"/>
          <p:cNvCxnSpPr/>
          <p:nvPr/>
        </p:nvCxnSpPr>
        <p:spPr>
          <a:xfrm rot="10800000" flipV="1">
            <a:off x="2555777" y="4437112"/>
            <a:ext cx="1368155" cy="72009"/>
          </a:xfrm>
          <a:prstGeom prst="curvedConnector3">
            <a:avLst>
              <a:gd name="adj1" fmla="val 50000"/>
            </a:avLst>
          </a:prstGeom>
          <a:ln w="76200">
            <a:solidFill>
              <a:srgbClr val="0070C0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hape 38"/>
          <p:cNvCxnSpPr>
            <a:stCxn id="17" idx="1"/>
          </p:cNvCxnSpPr>
          <p:nvPr/>
        </p:nvCxnSpPr>
        <p:spPr>
          <a:xfrm rot="10800000">
            <a:off x="2843808" y="332656"/>
            <a:ext cx="792088" cy="142306"/>
          </a:xfrm>
          <a:prstGeom prst="curvedConnector3">
            <a:avLst>
              <a:gd name="adj1" fmla="val 50000"/>
            </a:avLst>
          </a:prstGeom>
          <a:ln w="38100">
            <a:solidFill>
              <a:srgbClr val="4FD1FF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hape 38"/>
          <p:cNvCxnSpPr>
            <a:stCxn id="17" idx="1"/>
          </p:cNvCxnSpPr>
          <p:nvPr/>
        </p:nvCxnSpPr>
        <p:spPr>
          <a:xfrm rot="10800000" flipV="1">
            <a:off x="2555776" y="474962"/>
            <a:ext cx="1080120" cy="1009822"/>
          </a:xfrm>
          <a:prstGeom prst="curvedConnector3">
            <a:avLst>
              <a:gd name="adj1" fmla="val 50000"/>
            </a:avLst>
          </a:prstGeom>
          <a:ln w="38100">
            <a:solidFill>
              <a:srgbClr val="4FD1FF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hape 38"/>
          <p:cNvCxnSpPr/>
          <p:nvPr/>
        </p:nvCxnSpPr>
        <p:spPr>
          <a:xfrm rot="10800000">
            <a:off x="1979712" y="4077072"/>
            <a:ext cx="576064" cy="432048"/>
          </a:xfrm>
          <a:prstGeom prst="curvedConnector3">
            <a:avLst>
              <a:gd name="adj1" fmla="val 50000"/>
            </a:avLst>
          </a:prstGeom>
          <a:ln w="38100">
            <a:solidFill>
              <a:srgbClr val="4FD1FF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hape 38"/>
          <p:cNvCxnSpPr/>
          <p:nvPr/>
        </p:nvCxnSpPr>
        <p:spPr>
          <a:xfrm rot="5400000">
            <a:off x="2267744" y="4509120"/>
            <a:ext cx="288032" cy="288032"/>
          </a:xfrm>
          <a:prstGeom prst="curvedConnector3">
            <a:avLst>
              <a:gd name="adj1" fmla="val 50000"/>
            </a:avLst>
          </a:prstGeom>
          <a:ln w="38100">
            <a:solidFill>
              <a:srgbClr val="4FD1FF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hape 38"/>
          <p:cNvCxnSpPr/>
          <p:nvPr/>
        </p:nvCxnSpPr>
        <p:spPr>
          <a:xfrm>
            <a:off x="4355976" y="5733256"/>
            <a:ext cx="792088" cy="216024"/>
          </a:xfrm>
          <a:prstGeom prst="curvedConnector3">
            <a:avLst>
              <a:gd name="adj1" fmla="val 50000"/>
            </a:avLst>
          </a:prstGeom>
          <a:ln w="38100">
            <a:solidFill>
              <a:srgbClr val="4FD1FF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hape 38"/>
          <p:cNvCxnSpPr/>
          <p:nvPr/>
        </p:nvCxnSpPr>
        <p:spPr>
          <a:xfrm rot="10800000" flipV="1">
            <a:off x="3779912" y="5733256"/>
            <a:ext cx="648072" cy="216024"/>
          </a:xfrm>
          <a:prstGeom prst="curvedConnector3">
            <a:avLst>
              <a:gd name="adj1" fmla="val 50000"/>
            </a:avLst>
          </a:prstGeom>
          <a:ln w="38100">
            <a:solidFill>
              <a:srgbClr val="4FD1FF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hape 38"/>
          <p:cNvCxnSpPr/>
          <p:nvPr/>
        </p:nvCxnSpPr>
        <p:spPr>
          <a:xfrm rot="16200000" flipH="1">
            <a:off x="605575" y="3506993"/>
            <a:ext cx="2448272" cy="132046"/>
          </a:xfrm>
          <a:prstGeom prst="curvedConnector3">
            <a:avLst>
              <a:gd name="adj1" fmla="val 50000"/>
            </a:avLst>
          </a:prstGeom>
          <a:ln w="57150">
            <a:solidFill>
              <a:srgbClr val="4FD1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hape 38"/>
          <p:cNvCxnSpPr>
            <a:endCxn id="27" idx="0"/>
          </p:cNvCxnSpPr>
          <p:nvPr/>
        </p:nvCxnSpPr>
        <p:spPr>
          <a:xfrm rot="16200000" flipH="1">
            <a:off x="5933700" y="2492713"/>
            <a:ext cx="2166875" cy="713810"/>
          </a:xfrm>
          <a:prstGeom prst="curvedConnector3">
            <a:avLst>
              <a:gd name="adj1" fmla="val 50000"/>
            </a:avLst>
          </a:prstGeom>
          <a:ln w="57150">
            <a:solidFill>
              <a:srgbClr val="4FD1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hape 38"/>
          <p:cNvCxnSpPr/>
          <p:nvPr/>
        </p:nvCxnSpPr>
        <p:spPr>
          <a:xfrm rot="16200000" flipH="1">
            <a:off x="7298302" y="3827866"/>
            <a:ext cx="2302261" cy="136376"/>
          </a:xfrm>
          <a:prstGeom prst="curvedConnector3">
            <a:avLst>
              <a:gd name="adj1" fmla="val 50000"/>
            </a:avLst>
          </a:prstGeom>
          <a:ln w="57150">
            <a:solidFill>
              <a:srgbClr val="4FD1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99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500"/>
                            </p:stCondLst>
                            <p:childTnLst>
                              <p:par>
                                <p:cTn id="1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6336704" cy="936104"/>
          </a:xfrm>
          <a:solidFill>
            <a:schemeClr val="bg1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pPr>
              <a:defRPr/>
            </a:pPr>
            <a:r>
              <a:rPr lang="ru-RU" sz="3200" b="1" dirty="0" smtClean="0">
                <a:ln w="11430"/>
                <a:solidFill>
                  <a:srgbClr val="CC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3200" b="1" dirty="0" smtClean="0">
                <a:ln w="11430"/>
                <a:solidFill>
                  <a:srgbClr val="CC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3200" b="1" dirty="0" smtClean="0">
                <a:ln w="11430"/>
                <a:solidFill>
                  <a:srgbClr val="CC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3200" b="1" dirty="0" smtClean="0">
                <a:ln w="11430"/>
                <a:solidFill>
                  <a:srgbClr val="CC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3200" b="1" dirty="0" smtClean="0">
                <a:ln w="11430"/>
                <a:solidFill>
                  <a:srgbClr val="CC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3200" b="1" dirty="0" smtClean="0">
                <a:ln w="11430"/>
                <a:solidFill>
                  <a:srgbClr val="CC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3200" b="1" dirty="0" smtClean="0">
                <a:ln w="11430"/>
                <a:solidFill>
                  <a:srgbClr val="CC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Подумайте!</a:t>
            </a:r>
            <a:br>
              <a:rPr lang="ru-RU" sz="3200" b="1" dirty="0" smtClean="0">
                <a:ln w="11430"/>
                <a:solidFill>
                  <a:srgbClr val="CC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3200" b="1" dirty="0" smtClean="0">
                <a:ln w="11430"/>
                <a:solidFill>
                  <a:srgbClr val="CC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3200" b="1" dirty="0" smtClean="0">
                <a:ln w="11430"/>
                <a:solidFill>
                  <a:srgbClr val="CC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3200" b="1" dirty="0" smtClean="0">
                <a:ln w="11430"/>
                <a:solidFill>
                  <a:srgbClr val="CC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sz="3200" b="1" dirty="0" smtClean="0">
                <a:ln w="11430"/>
                <a:solidFill>
                  <a:srgbClr val="CC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</a:br>
            <a:endParaRPr lang="ru-RU" sz="3200" b="1" u="sng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624" y="1412875"/>
            <a:ext cx="6264695" cy="3024237"/>
          </a:xfrm>
          <a:solidFill>
            <a:schemeClr val="bg1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>
            <a:normAutofit/>
          </a:bodyPr>
          <a:lstStyle/>
          <a:p>
            <a:pPr marL="609600" indent="-609600" algn="ctr" eaLnBrk="1" hangingPunct="1">
              <a:buNone/>
            </a:pPr>
            <a:r>
              <a:rPr lang="ru-RU" sz="2800" b="1" dirty="0" smtClean="0">
                <a:latin typeface="Times New Roman" pitchFamily="18" charset="0"/>
              </a:rPr>
              <a:t>Выполните проблемно-задание № 3, пункт 1; 2; 3 устно</a:t>
            </a:r>
          </a:p>
        </p:txBody>
      </p:sp>
      <p:pic>
        <p:nvPicPr>
          <p:cNvPr id="4" name="Picture 2" descr="D:\МАМА\ОФОРМЛЕНИЕ\Смайлики\смайлик подумай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5825" y="260350"/>
            <a:ext cx="1641475" cy="1728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292080" y="5517232"/>
            <a:ext cx="3600400" cy="1008112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 w="11430"/>
                <a:solidFill>
                  <a:srgbClr val="CC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 w="11430"/>
                <a:solidFill>
                  <a:srgbClr val="CC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ru-RU" sz="3200" b="1" i="0" u="none" strike="noStrike" kern="1200" cap="none" spc="0" normalizeH="0" baseline="0" noProof="0" dirty="0" smtClean="0">
                <a:ln w="11430"/>
                <a:solidFill>
                  <a:srgbClr val="CC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 w="11430"/>
                <a:solidFill>
                  <a:srgbClr val="CC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ru-RU" sz="3200" b="1" i="0" u="none" strike="noStrike" kern="1200" cap="none" spc="0" normalizeH="0" baseline="0" noProof="0" dirty="0" smtClean="0">
                <a:ln w="11430"/>
                <a:solidFill>
                  <a:srgbClr val="CC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 w="11430"/>
                <a:solidFill>
                  <a:srgbClr val="CC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Время</a:t>
            </a:r>
            <a:r>
              <a:rPr kumimoji="0" lang="ru-RU" sz="2400" b="1" i="0" u="none" strike="noStrike" kern="1200" cap="none" spc="0" normalizeH="0" noProof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 работы –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noProof="0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3</a:t>
            </a:r>
            <a:r>
              <a:rPr kumimoji="0" lang="ru-RU" sz="2400" b="1" i="0" u="none" strike="noStrike" kern="1200" cap="none" spc="0" normalizeH="0" noProof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 мин.</a:t>
            </a:r>
            <a:r>
              <a:rPr kumimoji="0" lang="ru-RU" sz="2400" b="1" i="0" u="none" strike="noStrike" kern="1200" cap="none" spc="0" normalizeH="0" baseline="0" noProof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ru-RU" sz="3200" b="1" i="0" u="none" strike="noStrike" kern="1200" cap="none" spc="0" normalizeH="0" baseline="0" noProof="0" dirty="0" smtClean="0">
                <a:ln w="11430"/>
                <a:solidFill>
                  <a:srgbClr val="CC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 w="11430"/>
                <a:solidFill>
                  <a:srgbClr val="CC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ru-RU" sz="3200" b="1" i="0" u="none" strike="noStrike" kern="1200" cap="none" spc="0" normalizeH="0" baseline="0" noProof="0" dirty="0" smtClean="0">
                <a:ln w="11430"/>
                <a:solidFill>
                  <a:srgbClr val="CC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 w="11430"/>
                <a:solidFill>
                  <a:srgbClr val="CC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</a:br>
            <a:endParaRPr kumimoji="0" lang="ru-RU" sz="32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620180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txBody>
          <a:bodyPr/>
          <a:lstStyle/>
          <a:p>
            <a:pPr>
              <a:defRPr/>
            </a:pP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Терминология урока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>
          <a:xfrm>
            <a:off x="285750" y="857250"/>
            <a:ext cx="4210050" cy="5268913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Диффузия</a:t>
            </a:r>
          </a:p>
          <a:p>
            <a:pPr>
              <a:buFont typeface="Arial" charset="0"/>
              <a:buNone/>
              <a:defRPr/>
            </a:pPr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Осмос</a:t>
            </a:r>
          </a:p>
          <a:p>
            <a:pPr>
              <a:buFont typeface="Arial" charset="0"/>
              <a:buNone/>
              <a:defRPr/>
            </a:pPr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Фагоцитоз</a:t>
            </a:r>
          </a:p>
          <a:p>
            <a:pPr>
              <a:buFont typeface="Arial" charset="0"/>
              <a:buNone/>
              <a:defRPr/>
            </a:pPr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Пиноцитоз</a:t>
            </a:r>
          </a:p>
          <a:p>
            <a:pPr>
              <a:buFont typeface="Arial" charset="0"/>
              <a:buNone/>
              <a:defRPr/>
            </a:pPr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Гликолипид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3995936" y="836712"/>
            <a:ext cx="4862314" cy="6021288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Инсулин</a:t>
            </a:r>
          </a:p>
          <a:p>
            <a:pPr>
              <a:buFont typeface="Arial" charset="0"/>
              <a:buNone/>
              <a:defRPr/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Глюкоза</a:t>
            </a:r>
          </a:p>
          <a:p>
            <a:pPr>
              <a:buFont typeface="Arial" charset="0"/>
              <a:buNone/>
              <a:defRPr/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Соматические клетки</a:t>
            </a:r>
          </a:p>
          <a:p>
            <a:pPr>
              <a:buFont typeface="Arial" charset="0"/>
              <a:buNone/>
              <a:defRPr/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Гликопротеид</a:t>
            </a:r>
          </a:p>
          <a:p>
            <a:pPr>
              <a:buFont typeface="Wingdings" pitchFamily="2" charset="2"/>
              <a:buChar char="Ø"/>
              <a:defRPr/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Органеллы</a:t>
            </a:r>
          </a:p>
          <a:p>
            <a:pPr>
              <a:buFont typeface="Wingdings" pitchFamily="2" charset="2"/>
              <a:buChar char="Ø"/>
              <a:defRPr/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Основные признаки эукариотической клетки</a:t>
            </a:r>
          </a:p>
          <a:p>
            <a:pPr>
              <a:buFont typeface="Wingdings" pitchFamily="2" charset="2"/>
              <a:buChar char="Ø"/>
              <a:defRPr/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  <a:defRPr/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30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:\Открытый урок 2\Клетка\Открытый урок\123\клеточная мембрана - схем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-911" y="2204864"/>
            <a:ext cx="9144000" cy="4572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16633"/>
            <a:ext cx="8640960" cy="2664296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Лабораторная работа   </a:t>
            </a:r>
            <a:r>
              <a:rPr lang="ru-RU" sz="7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«Плазмолиз в листе элодеи» </a:t>
            </a:r>
            <a:endParaRPr lang="ru-RU" sz="48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894606" y="5740821"/>
            <a:ext cx="2592288" cy="64807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16. 12. 11 г.</a:t>
            </a:r>
            <a:endParaRPr lang="ru-RU" sz="36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043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9458" y="1396556"/>
            <a:ext cx="8712968" cy="5256584"/>
          </a:xfrm>
          <a:solidFill>
            <a:schemeClr val="accent5">
              <a:lumMod val="20000"/>
              <a:lumOff val="80000"/>
            </a:schemeClr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85000" lnSpcReduction="10000"/>
          </a:bodyPr>
          <a:lstStyle/>
          <a:p>
            <a:pPr marL="514350" indent="-514350">
              <a:buAutoNum type="arabicPeriod"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Отработать вопросы по строению прокариотических и эукариотических клеток.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514350" indent="-514350">
              <a:buAutoNum type="arabicPeriod"/>
            </a:pP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514350" indent="-514350">
              <a:buAutoNum type="arabicPeriod"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Изучить строение и функции клеточной мембраны.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514350" indent="-514350">
              <a:buAutoNum type="arabicPeriod"/>
            </a:pP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514350" indent="-514350">
              <a:buAutoNum type="arabicPeriod"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Учиться  кратко излагать материал в виде схемы.</a:t>
            </a:r>
          </a:p>
          <a:p>
            <a:pPr marL="514350" indent="-514350">
              <a:buAutoNum type="arabicPeriod"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Продолжить  отрабатывать навыки лабораторных исследований. </a:t>
            </a:r>
          </a:p>
          <a:p>
            <a:pPr marL="514350" indent="-514350">
              <a:buNone/>
            </a:pPr>
            <a:endParaRPr lang="ru-RU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514350" indent="-514350">
              <a:buNone/>
            </a:pP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71800" y="260648"/>
            <a:ext cx="6192688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задачи урока: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Picture 2" descr="http://biology1.ucoz.ru/cabinet/Uroki/249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"/>
            <a:ext cx="2232248" cy="14127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5361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rgbClr val="E7FFF7"/>
          </a:solidFill>
          <a:ln w="57150">
            <a:solidFill>
              <a:srgbClr val="66FF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Лабораторное исследование </a:t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«Плазмолиз  в листе элодеи»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8200"/>
            <a:ext cx="4140200" cy="6019800"/>
          </a:xfrm>
          <a:solidFill>
            <a:srgbClr val="E7FFF7"/>
          </a:solidFill>
          <a:ln w="57150">
            <a:solidFill>
              <a:srgbClr val="66FF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пытным путем доказать проницаемость мембран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Оборудование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лист элодеи; предметные и покровные стекла; препаровальная игла; 15% раствор </a:t>
            </a:r>
            <a:r>
              <a:rPr lang="en-US" sz="2400" b="1" dirty="0" smtClean="0">
                <a:effectLst/>
                <a:latin typeface="Times New Roman" pitchFamily="18" charset="0"/>
                <a:cs typeface="Times New Roman" pitchFamily="18" charset="0"/>
              </a:rPr>
              <a:t>NaCl</a:t>
            </a:r>
            <a:r>
              <a:rPr lang="ru-RU" sz="2400" b="1" dirty="0" smtClean="0">
                <a:effectLst/>
                <a:latin typeface="Times New Roman" pitchFamily="18" charset="0"/>
                <a:cs typeface="Times New Roman" pitchFamily="18" charset="0"/>
              </a:rPr>
              <a:t>; чашка Петри; пипетка; фильтровальная бумага; микроскоп.    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4" name="AutoShape 4" descr="data:image/jpg;base64,/9j/4AAQSkZJRgABAQAAAQABAAD/2wCEAAkGBhQRERUUEhQWEhUSFxgXGBgYFSEeHRweIhodGhodGx0YHCYiISUlGR0eHzAiJjMrLi0tGiExNzAqNSkrLCkBCQoKDgwOGg8PGjIkHCQqLCkpLCwrKSw1Kiw1LCksKSwsLDQsLTYsNCw1MiwpMiksLDUpNSksLi0pLCk1LjUtLP/AABEIAI0AZQMBIgACEQEDEQH/xAAbAAABBQEBAAAAAAAAAAAAAAAFAAIDBAYHAf/EAD8QAAICAQMCBQIEBAIGCwAAAAECAxESAAQhBTEGEyJBUTJhI3GBkRQzQtEHYhUWU2RyoUNSY3OisbKzwvDx/8QAGAEBAQEBAQAAAAAAAAAAAAAAAAIBBAP/xAAgEQEAAgICAQUAAAAAAAAAAAAAARECEgMhkQQTMUFh/9oADAMBAAIRAxEAPwDuOloD1mSQS+htwvoH8qIMvc+7nG+Pi+RqHZTzNIoMu5ALf17ZQODdFgvAIBF/cUbrQHd7NhGzZKpANFzSg+1n2F6BL1nckcCJu3qWOdge/usdH27ffRHYQCUmZxkwd1QHsgVigxHsTVk97NXQAHPvE3X9t03qKDaKwlVcp4kbGFhJ6UDCjUmTK4odhz3FTllGMXJEW3mz6uzS4sY1Uk4hg6SEc1SyKL4q6++jGuZeC+tw9U3Mq7iWZpo6lG3zIgCHGgqrXmVahs/du1a2P8AzOYC4eFPLkpwxeiWxXMSDsyXZDEjg/OtiYmLgHL0tB4toLTl/5sv/AEjf5/8ANqHpPTGZWSR8o4mKgKWGZ4LM5Z2Y8kriWrgk3YC6JN/1l4pSCduE4rObBu3Ng378D8/aubXSuoPLZYRAACjHN5nPvdKK1meteN9t0/deStFVj/EiijW42NNGbtR6lytT8KeL5s+F+sQdR8xmaMyoVuNVKvCDZX8T6iSOc1IHFADm52xvW+201uloPNuZIA6ZK58tnieQ0OKBWUiuxI9Q5Iuxa21VPEknIra8f72OeL7Ymv1+D+tMaLS1V6duXkTJ1ReTWEmYI+bxHvYrnt315oLelpapHrcAJBlRSCVIZgpscH6qvseR8aBsm1kjYtDiwY20bGhfuyMAcb7kUQTz6SSTy3xH4Q3u43U077UnzStBWQgBRit+vk0ByQPtrrO36hFIaSRHNXSuDx88HtyP31nvFHiuDbypHPK8SEWfLDFmPcLcYLAAcmqJLLzVg+XLxRyY6zPhsTXbM+BPB262m5aYbaOPOPyy0jiwLBGIjLe4FqauhyK53wkTbC5Xt5WALEVbcAAAXQHYD9SSSSRfQevmZB5IM6SL5kbO4GIyKsrtyxKsO9E+oA8iyWTZSM6vLIKW/wANEGNnsSzgsSPYrj9xquPCMMdYJm+1ePfx5R/iJ/Ml/rHy/wB9ewTXc22KzxyG2VWF5DgshPF0ACpI7XYNhnxLZQH3ef8A9Tabt9rLtlCpU8Y9qVJB78EBUbn5C/ck6tjjviTpEkm73Ez7aaITS5AeW/YKEBLgUSRZpSQMiB7knf8ADOIbfdSuYJ2aaNUDiNiBiScScQPVx6ieMQPfjc7rxGhfEzptB6sfMAV3ZazoSUMVyUH3JJogC2v9I6sJoc2K+kAlgfSQVDq4s8Aoyt3NWRZq9cuPp65Pc2le3VHQ7ZpGLzKAMSqxmjwSCxerFmhwLArub4mPS4v9lHx/kH9tWEkBAIIIPIIOna6kGQwqihVAVR2AFAfkBpafpaBaBnoMmTVJEAxJr+GW+e3N9x25u60c1X325MaFgpcivSoJJ5+wOgi6b0/ygcsGYn6kiCcccUCfj51y/wDxM6Ysu5YMxRmePF6+lBGMvzFnt8sDzVa6Seu/7vuOP+z/ALNoV1qJJWWU7Z3ODArJt8xVsOwa1ar+bDCxwCoUf8PNsVVVoqI42BB7+oxhT88+W3fng3zrb6AdKlEMbBY3zZh9SeWGJJAC2TSqFLHuQLY5Em6/+spkYhHBaJ8GijGZkNqRgWxqgGBJoC7JqjoC23+tP+Kc/wDjP99EToG08kdOQGx880iMzfWOyg2fmhz8WdOh8RIKQsJWWNXkdKquzOFuyoPci6v3INBgfFfgPd76QyQlCBJMFyaqHmNkKrvmLHe8jZHtpvBHS5oto0MqqHWIIFfkC2lKq+PwjIKHtQ0aO68qSRUMbgtliZApRmAJBv2P1fPqPB41Z6Ziqm5EZ5GLMQeCxoUOewACj7KPfQB/9XXLZNt9mTd9m5BNmxRF3zfPc/Or+38LbfFc4Ig9DLAEC/ever+dFBOv/WH76eDoGxRBFCqKVQAAPYDgD9tLT9LQeFq78a91U6ptjJGVCq5sEBmKjg/Kgkap9G6OIiWMYQiwtTO/BNmwwAHt86BnUd8rGz5apCSfMlkwFgYNiB3AyxJNAE1ydQ7HpsMhIYOrLR9O5kZWANAq2QvkUQQCD34ILZfx3HM+ySKBc3/qUqCC4mEZxvuxZm7kihyLIOtF4YJK7bIFXEMgZSSQtGJaS/6eAQeSQOSTZ0FXxj0tI9tJjl/Kkb1OzglEY1Tk90Lg/Pvejez2SRTKsaJGBEbVFAFlhXYfOWoPFCJNC8WY8whgFFlqZGRvStt9DNRrg0dR9K67G8spf8OTJI8GIsDnAeknksW4NHsPYEhf231p+U//ALi6znX+kJJtVcJ+M0xRXDFSnm7gg8qR2LHvfJ/PRzb75AyEmgEmJJBAAzUk8j40Mn3WcflFXizlEkbPQUW2ZtrxJViSApNjHvzQWo+jmaJXIgZnWNgZIMjXlAeo5Ak5c/lxXvqodk6yEJHtZHj5tNp9LUCLYygA/SaByqvsdamNAoAHAAAH5a5f/ib1SSDpaGFiJJAr+hLYFpFMpYk0FLuFqvqx/QN5tOlbSTlYIgUNEGIBlPBogix2B+/BF8HRSGEIoVQFVQAABQAHAAA9q1nOl7lnVXOYZopleuZLRlBu7GauXpRajKhY1Jsl3DnEbiVaXu+1A+Pc9z9tBotLXg17oI551RSzkKqiyT2A+TqNeoxHtInx9Q/vp0jo+SMVagMlNHg9rH3r3+NV/wDQu3o/gxUe/wCGv9vvoKm+6bFIcg6DI3i4V0LD05AN2auLUjtzeon6XHHG0mTTEhVC54oa9KIFjAXHI1RBqydO/DkUYbWN4h9JYIoYcm41I5BskE43diwbMvlo+3PkRhcWD+WFCnNWD4kDiyQBfY2DZBB0GfHX9tHvItjlIJpc7ZZPKVWF0BGGC8gWBRsFCcsr0ai6myuUeB5HjIUyqgon0kH7HBgx9uCPi8vvfAMW633+kJt1UYRgVQ+WUOHlgF7sYiybo5d+ONazoG1l9UkjuQxOIYKGYUiiSTFFpiEsKAKDGxfClZV9Pdtuo8o/UpGEvAIN+tPYd9Ml6p5kbu2W2hhUmTJBnwuRGJyAAQg9iTdcVzMkOYjW2XKKTlTRHqTkHQbq/hx92s+3knMeSsVCjh8kCB3HcgGwU9jTWDjRL3oW+imSKSCVhHMPalMbHLhlC+UQWVlvG7AosDYsHo7urYuksb5UyEIwDNbLZEisM/UD6Sp4GhPgnwxLsNum1lKO7zCbJDdBcWa7UGrVQD/nA44u9P0lY3USJtea4HmZ48Biqiz2HB9tFZVc18DXS+lmMl3rM2OPazbEmhbM1EmgPSoAFWSeg+06HtHp40RqN2DfIN889wfY9tGNElpaWloAXUOiNJKW8vbupI/mBi3AFe5HBvt9vz1Vk6CIoZWaKBCsZpolII4YOee3oPFffnWn1Xk3MbZIWQ1wykj39iPveg5n/iLPJ/GwBYvNjjbmlo2FEnFCjShhZBFMy1ydbvYyP5knlYyL+HbM+NtgDdLGR9BTkahl6DmwIeOTAUrSIXcLfAJEgDfFkfnlZufY7sBcYFMtEkyM4UMTyWvubPNhca+ngAaCZtm7NmYoMx2Y2SP1wB17/BzNJk0oVV7Kg78g2xb8qrtR0j1RlNSRnjkmNg9D5IAD/sDqvFuXLoI5TMrMSWEalQMWoFgVFWQeCW4AqiToHbaF7jqTvE9ekcfRXb78/ppqbWdkAnjilZSSGWQqRZ4xPlgjihYIvUXnOgiNjmIixExxvCiwDnixyfbRFurx3SXKeOIxl35FsPSOOeSNBDtvw7x28gLVk2SMTXa2aTI1fvrGeMvEEm32pkQSRmf1tKpAYDzMQnNi1UqPaue5Y61c/i2GN8Jc42BAPAbG+Rl5RbHg36q4N6jn2MbI6SQjdQSnIFQrcFi+LAnkBySpF8HmqshW6FuZHjjkkRlkmWRJACBkV5VhzQqiov55uhqXpvTXb0sd3EFFAtOhvnt6CTx/9vRHbbPN2d4xGpUqE4s3WTPjY5CqAATwDfeh4vhnbDtCnz/zv5//ADQXttBgoXJmr3Y2f30tOghVFVVAVVAUAdgAKAH6a80Emge+6I8kpbHbMvtnCS3t3OVXY7/p9yc14GB9+2gE9P6HgsilYYy64hoYsDVEc8n7V8aD+JOkCeDB0MEygKJY4FksDilYj0Aj2JUj2J99fqpN1SNWK5ZMO6opcj8wgJH66DA9E8NrDLEY5dyzQVyiGnNDJSWQWrBivqIHoBsFed90yBkjAagxZ2IBsDJy2N+9XX6a8Tq0ZIBJQtwA6sln4XMCz9hqLa+IIJQCkisCSL57hczdjj0c86D3Zd4v+5H/AMdZ7ru3fyFh847Qh/W2HplyambMkCmyZ2W8r+wtjOz6jEMCZEAWEWcxx2786Jz7lEFuyoPliAP+eg5J0Lww8e7ikbdxNtyFZkaRrIxBKoCWVjmaIJsc0Bwx6PBtz5U3lo6K5/DRTg30gErlWFkE0a+TyTojtt1G/wDLZG+cWB/8tWNBl1gmIB8ve97r+Ij596osPy5ojRrpvTzH6jJK1gemRw2Pv7Dv9+dXtLQLS0tLQLWc3vRGaZmECEE/V/Eut/chR3Fdu3P7aPS0ATZ9NeOOXFPKkZCE/HeQXiaP4nA9R/bQrquxL7Zz092jnUD0NLIMT75RqT6/eyPUeTd3rYarbzaROLlRGCgm3UGvnuNBzjpvSN0jRvutwqOaMgdMsluT8NwSM7GHFBgWHBIvW76H03BAxzBIpVdiSq5Nh9VkNgQG57jVKF1RkKfw21ackRIYvW1C6JVlo13X2+TqXbTymUB5ijFmUxCMMBSswp/imQhjV0AQCSAEkW3LiMZEVChNAHLvwclPF88c8aznU9vMyxNt3VSwKysxIlMnFq0hBZMT/QPa+yiiZO4aMIPMIZ4EwqMHm6Cj2s3wD35PYHXsiHJfPjjaUqWPlylZWUEA0oAsDIAjIjni70GU8PwdS3E0iT+XUXBdyrANdUgFuPfsVPp+oE62DTP5DYvKwSSkeMBmKij/AFfUA1oT3YL7kk6uR9MikUMS8isAQGlcqQeRalqP6jRBEAAAFAcADQZhZZqHr3t9uYIu9+/Hb7/A76L7bp8qsC25dwO6mNADx8hb+/6aI6WgWlpaWgi3UbMjBGwYghWq8T7Gj3r40PXa7r/bxd+LhPb2siQfb40V0tAPaDcYipY8ubPlGj8cZ3wPvzpu628rbaVXKu7I4GClRypAFFjzfvolpaDlfizoG73nVNpPsgyQoA3nE0gskuwAIJ9OPp4yN+1nW46MJWkkacIJEjjjby2JXIZsxFgEZKyGj2FCzq4elYk+XLJEGJOK4kAnkkZoxFnmhx9tWtts1jTFRxzdkkknuSTyST7nRU5TNfgLuGKtAwTMoIyBYFnyp1AtuBZNX99c961t99/p3avuLRGQeqOyiL6s1BI4KA8seP6uLCjrEvTUZSpuiqrweRibUg+xB5v5A1E2zmIxMwx7WsdPX/FliD9wv5VokMGSwp5buiiSavLjzBXzGCih7AEEfl8Xp+xE8oNbh1K1ee0x9vbKr5B/cfqbggVFVVFKoCgfAAoD9tSaCjsdtMp/EmEgoihEF545sMfv+/21e0tLQLS0tLQf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77788" y="-427038"/>
            <a:ext cx="638175" cy="895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Текст 3"/>
          <p:cNvSpPr txBox="1">
            <a:spLocks/>
          </p:cNvSpPr>
          <p:nvPr/>
        </p:nvSpPr>
        <p:spPr>
          <a:xfrm>
            <a:off x="4191000" y="838200"/>
            <a:ext cx="4953000" cy="6019800"/>
          </a:xfrm>
          <a:prstGeom prst="rect">
            <a:avLst/>
          </a:prstGeom>
          <a:ln w="57150">
            <a:solidFill>
              <a:srgbClr val="66FFC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0" indent="-457200">
              <a:spcBef>
                <a:spcPct val="20000"/>
              </a:spcBef>
              <a:buClr>
                <a:schemeClr val="tx2"/>
              </a:buClr>
              <a:buSzPct val="115000"/>
              <a:buFontTx/>
              <a:buAutoNum type="arabicPeriod"/>
              <a:defRPr/>
            </a:pPr>
            <a:endParaRPr lang="ru-RU" sz="2400" b="1" kern="0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spcBef>
                <a:spcPct val="20000"/>
              </a:spcBef>
              <a:buClr>
                <a:schemeClr val="tx2"/>
              </a:buClr>
              <a:buSzPct val="115000"/>
              <a:buFontTx/>
              <a:buAutoNum type="arabicPeriod"/>
              <a:defRPr/>
            </a:pPr>
            <a:r>
              <a:rPr lang="ru-RU" sz="24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Подготовить микроскоп к работе.</a:t>
            </a:r>
          </a:p>
          <a:p>
            <a:pPr marL="457200" indent="-457200">
              <a:spcBef>
                <a:spcPct val="20000"/>
              </a:spcBef>
              <a:buClr>
                <a:schemeClr val="tx2"/>
              </a:buClr>
              <a:buSzPct val="115000"/>
              <a:buFontTx/>
              <a:buAutoNum type="arabicPeriod" startAt="2"/>
              <a:defRPr/>
            </a:pPr>
            <a:r>
              <a:rPr lang="ru-RU" sz="24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Приготовить препарат листа элодеи и рассмотреть клетки под микроскопом.</a:t>
            </a:r>
          </a:p>
          <a:p>
            <a:pPr marL="457200" indent="-457200" eaLnBrk="0" hangingPunct="0">
              <a:spcBef>
                <a:spcPct val="20000"/>
              </a:spcBef>
              <a:buClr>
                <a:schemeClr val="tx2"/>
              </a:buClr>
              <a:buSzPct val="115000"/>
              <a:buFontTx/>
              <a:buAutoNum type="arabicPeriod" startAt="3"/>
              <a:defRPr/>
            </a:pPr>
            <a:r>
              <a:rPr lang="ru-RU" sz="24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Нанесите на предметное стекло каплю раствора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NaCl</a:t>
            </a:r>
            <a:r>
              <a:rPr lang="ru-RU" sz="24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ru-RU" sz="24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.</a:t>
            </a:r>
          </a:p>
          <a:p>
            <a:pPr marL="457200" indent="-457200" eaLnBrk="0" hangingPunct="0">
              <a:spcBef>
                <a:spcPct val="20000"/>
              </a:spcBef>
              <a:buClr>
                <a:schemeClr val="tx2"/>
              </a:buClr>
              <a:buSzPct val="115000"/>
              <a:buFontTx/>
              <a:buAutoNum type="arabicPeriod" startAt="3"/>
              <a:defRPr/>
            </a:pPr>
            <a:r>
              <a:rPr lang="ru-RU" sz="24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Сделайте рисунки.</a:t>
            </a:r>
            <a:endParaRPr lang="ru-RU" sz="2400" b="1" kern="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marL="457200" indent="-457200" eaLnBrk="0" hangingPunct="0">
              <a:spcBef>
                <a:spcPct val="20000"/>
              </a:spcBef>
              <a:buClr>
                <a:schemeClr val="tx2"/>
              </a:buClr>
              <a:buSzPct val="115000"/>
              <a:buFontTx/>
              <a:buAutoNum type="arabicPeriod" startAt="3"/>
              <a:defRPr/>
            </a:pPr>
            <a:r>
              <a:rPr lang="ru-RU" sz="24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Вывод</a:t>
            </a:r>
            <a:r>
              <a:rPr lang="ru-RU" sz="24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, о </a:t>
            </a:r>
            <a:r>
              <a:rPr lang="ru-RU" sz="24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происходящих </a:t>
            </a:r>
            <a:r>
              <a:rPr lang="ru-RU" sz="24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в клетке </a:t>
            </a:r>
            <a:r>
              <a:rPr lang="ru-RU" sz="2400" b="1" kern="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процессах</a:t>
            </a:r>
            <a:r>
              <a:rPr lang="ru-RU" sz="24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.</a:t>
            </a:r>
          </a:p>
          <a:p>
            <a:pPr>
              <a:spcBef>
                <a:spcPct val="20000"/>
              </a:spcBef>
              <a:buClr>
                <a:schemeClr val="tx2"/>
              </a:buClr>
              <a:buSzPct val="115000"/>
              <a:defRPr/>
            </a:pPr>
            <a:endParaRPr lang="ru-RU" sz="2400" b="1" kern="0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4800600" y="838200"/>
            <a:ext cx="3492500" cy="381000"/>
          </a:xfrm>
          <a:prstGeom prst="rect">
            <a:avLst/>
          </a:prstGeom>
          <a:ln w="25400" cap="flat" cmpd="sng" algn="ctr">
            <a:solidFill>
              <a:schemeClr val="accent2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 anchorCtr="1">
            <a:normAutofit fontScale="77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ker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Ход работы</a:t>
            </a:r>
            <a:endParaRPr lang="ru-RU" sz="2800" kern="0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7" name="AutoShape 2" descr="data:image/jpg;base64,/9j/4AAQSkZJRgABAQAAAQABAAD/2wBDAAkGBwgHBgkIBwgKCgkLDRYPDQwMDRsUFRAWIB0iIiAdHx8kKDQsJCYxJx8fLT0tMTU3Ojo6Iys/RD84QzQ5Ojf/2wBDAQoKCg0MDRoPDxo3JR8lNzc3Nzc3Nzc3Nzc3Nzc3Nzc3Nzc3Nzc3Nzc3Nzc3Nzc3Nzc3Nzc3Nzc3Nzc3Nzc3Nzf/wAARCADEAK8DASIAAhEBAxEB/8QAGwAAAgMBAQEAAAAAAAAAAAAAAwQBAgUABgf/xAA6EAACAQMCBQMBBQgCAQUBAAABAgMABBESIQUTMUFRImFxgRQykaGxBiNCUsHR4fAz8QcVFiQ0coL/xAAZAQADAQEBAAAAAAAAAAAAAAABAgMEAAX/xAAhEQACAgIDAQEBAQEAAAAAAAAAAQIRAyESMUEiBDJRQv/aAAwDAQACEQMRAD8A8i4/elSSNPmocdFxv1FGyRKXH3sZyK4ozHLYBNbTEKtkjBwM9c1CajtjPsDRjE3M0kYx3PertGBHgYHfI61wRSQMNtiD+VD+KZkA3P6UJs6QGIwentXBQsSc9/pUA774FXkUq24qgU6s/WgErnbPaqIrNIQPV7CrEFem9VGpW9PU+O1A44jS/jHaoYlsNnf4qT53PbLY61WPJAK+560pxdUEgJJy3QDFa/C+GQmQx3EJM2jLRupGk9iN+nx/fCnDopbm7jVSQw3BDAHbwTtW8OOTp+7vojzY8lNaBCRnfIGx+RWP9WWUVUSWSTS0ZMnD4VjMkShW0knWBoGOmO9eaHpLKSTg7EjGR5r2HFLmKeAI0ecgM22wAySD89PfPzXj2kM0jykAFzkgf780v5JTkvoOFtq2Qfaq6sDHY9atnHWh1tLHE+9Qenk+ag5rhQCdsah1IxtU9OoyKp371xx7iP0gtjY9Kqs5jyzgMQMb9qjWoI0Entv2FC16Xzt9asSGmkBHqwCV3Umgs3Udh75qssgPqOkkntQT6AQPpQOJZwTjFQWLHBAO3SuELsA3c/7mqvHINgh1dcDxQsKKMwOR1oJKg4Y48USZTG5V0KsOoPahOoI6n8KFoJ2Aw3rgqpjUcAnfaqDPn/quYkKDnG/Wg7OPT8I4Fw6fTLeXSSK645aNgDPcMNzg48VmcS4fHw64nEely20aFM6d98fTG5q0d7cxvGZl0yOA4lI/5Pcnv4zQbq8+13rSMPU0YDDxjtXm5MuVTa8Byoz5FkE7JpIXBI3AyB1zRYrrl6VGqSJm9Ovqh9/8VXiMjuE5rpFqOy4yRtgEmqWqtEzQXK4crqXPUHyPz/CqOfKFsWdNWM8UyIyCf3WQCT3GnOn8Tv7VhxD04PatTjYkWYQqy8wsSq98eSO3Q9cVmKRk9Dnf2p/zfyHGvkq2K4KD3q728i6O+tcio0ryyVyGA6ntV+SK0UKDA9S7ihnrjFPXNheW1lBeTW0iW0uSkhU4YdM+w8Z671ncxSTjrRtM6iX6bA1QnB64q5bOMVwUnoAfpROPXFiTuPx61DA52IG1QSG/h0+1Sdl329/FWJFSOYox27+aIql3GANI60NW0EgeKJBkY0thWOGwOh7GlfRxaWVo5NUeMA7AitC1TkKl68nOjmiYOAPUjbgqd+nv8eKSjEcs2h0Z1AydO1ORyLFYytGuhJVIwdu+c+xzj8PesP6srjGkK5UWiuVkjhjmiWZVfmIzDdWGwwKXv7cR39zyYlIbLojx7ISOh7dd6Nw23HOiutMnoACKGwzk9wa2L6W0EEqrIhPRQHyBgZJPcGsEc84ukBZLXR4u8hS1nSNNZUxD1SHeQjZmA7LkbZoRVcKrEKpP3iM4prl8R4qweO3JjQGVREoBVd8Fj7gE6fAzQGhcaXdQEJHqI2616kJvhtlaDXUeizW2kOVYlo3Q6lJ7lT+v50nasVuy25PQA96d4lIrxoY4EiDD94I29BPYgH7p+Dj46VnxY0vIdR0jGfOelZJ7bEZS9lkuJhiJn5ezpjI37Y/KtNla4ktzMrJcIdGGUhjjufJ/WqWVzJaSMU0TRAgS2/LDlz/Ec5BXuAQc/SipLbfajJA0skHqaIMxJG249qSTpUkLPSE+Il1lnvJDnmN+8kbGSOwGe/f/AK3yWYOzSHJ1HUcnJ36Z6b1e9aR+IAyA4VRpU9sim7fhd5dqGgiDLjOda7fnWrDUYW2VjdBOREsScmQzxhc6mBUqT2qugtLGrggYAJz1rlimsVJmTQ4yhVumc9Rj4pV+YHI9PqGMsPuj2qEnyemOmbd7dTvbSWpgnvcqQIQX0oe3TqfyrxD60cqwIYHB+a9ZpvLp1hhuXhhKeuVchn9uvXtmsTj/AAqbhl0Fe0uIInH7tpsHmY7gjb8Kphl4PF2JROe5NFI233pePY0x2rUmCR69jg+CKhjlTRjCkjDXKFYjpg+n5oLpoYgnOO/arWRolF1au+BkijwqNQIIw3Qnpml4zghhsemaZVS5YYbGzMF2+aWb0Kw1nhboRXaYLqdJU9zuD71LgSBlZ20qMtv1bvQVmwOSxB0nWhwD08UR4z60Rgx0632z2zjHmvH/AEzc5Esm9F5r5Vt4+UdLq4Zc/wAWPzosP2WfSoVUZ43JdZGOSCNt87H+pzisY2k5PPuQY0zgOEOkDx4NOWrqh0NG/MZQG1DfbpgZ229qnXFWUVKIzIJrSK5kVmXL5YashcDSAO23n5rNtbeaeD94WdE/hCatWBvgd+/tTPEL4C1eGE6tgcsNtPg+4369aPwRknUPLcyWkIz6ofvN02Huf7b0Yzn2U5+GJfRSw6eZE0erZNUqsHHjI6H2o3CUXLzXEPNiRCQCuQXP3fzq3Hb+GS+aEW8txDHGMPLIWlz2IbbP4fWlraZXARX/AHLkM2R48irS5ULIeaG3sLDW8TPe3BDAg5aIHux9/G2fjGR2ceviUARVlLjSSgKg5BG4PffrUQ3D3/EWtRG8xkzkBQ2kfB2wBjJ9utGuDaWweC1V5JCAGuGyFByD6B27+rrXf80K+gMstxZ8NuI44Zee4Ek7BTkL0AJG4HT8vNZlpZpKjCeVobkerlPHgEeQf6bdds1vyRuvC3uJJSsCsXleBWGpuiJnGPqOmST0FK8DFrcBruS3dJ9R0cqZtS7bHJO+Tn86fHPjBlMfQi4K/uJ2Z2IAVSd+uw/SmZ7NXtFmjOXVdZycfAA9vJ/zUmYJctnksWdY3SQFhswJ3B+hx2JrRvrWIKJIZeZGhIkhU6Spx0B7r4NRlN9j2ebvLiSC0aQSgSH09ST7isB5XcAOxOBgZPQVtcXA5UcMQQ6l1Aj1M2/TA6Dv71h7aq14VSHh0EjjJ3Jo5XAwK6LGmrE1pQrez1pLrIpVfjbNadxYBnxLPFEpGfXnI26475+aR1uD60OQ2QV23+lUu7qV9QYjdfQxH3SP6YqOfLOFcSSDPYvFCJBKsgz0VGOeucYG2P6VCs+jnW8isy/8g07p7+4ocM0s8ETSSFUj9Hp/t84yTQbdw1yG/lGrTHtqI6gN3PkgYpIZ3NUzmkORIjMijAAIwB2BqspWMA60Jl7hsnP9h57/ABVUUyF5VBAwBgbbk9Pw/Sh3EcqcmJ9CzgbaUBIJ8+9Ypq5bZGrkVLPLOCtvPcsRoZAQdI7nBBztSMEnLlXl5bS2MsQDjt+FdJA+gayWB3C5yGOfNFgiV9KgjOr1HH5nP+9arFLiVS0TPzCZCwIJGCcb/NOQ28rQpy1JCNh1Xqo/mPt+lCu2jMyhGliVgMoScKM74Pde48dK1LRibuVbeO3VA+7vIVGMdNWDjv2xWeT3SBZ5+7tyvEFjskeSZlLPp9TN4GPpQrCMveARqwdzuo757j2NGuuFTiWTkI63MDep1lLBj2IbqMeelWgmkF5HeK6vcR5D4UgZx1I2/wA74rTrj2F9DtpcR2MM0hQrEqhRpbeVgPSCf5c5J+PisyG8uLiF+dMZowwb1ga9+698d8Zpq+exitoAyvJNHnW5bIJPRVHTbyazbe4Eh5kWYZA264BU/Xrn5/KuxrlHYEvk07mSSK0+xWmWSV+Y3fO22T4H96iC1kj03F+JXkZcFCSpjGMAZPfvjBHSosIlvLyLW0ca6ixDglQQC2SP5cDt+Har8STkXcgkYhGVW5jHVznPVic9+wGwGB70vnE6LFmhd9UsS6QoySuwB9v981oW/DzPaS3K22pdzzZWMar031Db8cCqQGOOJgxkIL5x16e2dz/uatNfSorTqysqZCroA28Ab4/rUeTbCm2eY4peyfapFt5BHg4P2dzpOO4bqfmsvcmvTXv7Q/8Aw5rd+DWaPMCpm9Qk9zsa8yDkkjb2r0cfXRpj0Mx7LUk+Kqh9NT2qyFZ7hwrBWC4XAwFU/GSfmgOFdV1k5B33/M03xu+dQn2V9MLoGZNPQ9D9M7g0pJqRikiB5idQAOygjv7+1ZJ5lNURJihVpQmtQrN9/OAAOpz7UO6tjaXWuOUyRp/xBdgu2QMbked+vvRWkaFoRC5GGyX0405x/WtbhAsOIW8lrNyVnnOlJwBlZc+lXP8AK+/XowHmssG4sBkQh4rOWWJwkZYerP3MDJyOu3xVLS9ja9jlMcrlSF9R05z7bk0a8S4Th/KWzYSROwnfrg6gFHTY5H5eKU4dK0E6Mrxlo2BwX3J9j3o1cWxYq1Y1fW0hkMEUaxldQKljgDqDuTQLZZrSGWVdZRjurNlSfB6b9SMdK2Y4FuGlmj1KWywBAyDilQqM686XlogwAE1HJ64Hk438AVPHmT+WGMl0Lry50zpZVYNhcdG9j89R71e3BtZREpkjG7EqAASQBjf2rgitaNHA2qK3YuU8ah1BJ3+75OKLCDeyCOSaKKMkBXQgAZ7KD9Tv070Ht66AjK4zdrbTf/Hhgd0wGmTGx7gY7e/nNLwSvIj3JQqH2cjocefxrTvY+DSTItml7JMHKtPNMpSXHjA3HvjG3WkrCwLabRW0I51MW6KO4PsAM1qVcaKcbRk3rGaeNI1Y5GwHv/WnrMRBCsynGQAQmrHyBv8AhXSSSWis1qksUU+Qssi6WdfA8Dzj8aVjGNTO2ScdB0+K0QWqO8oftAyB21a42wr8vJIXPxmtktFcWrM1pCLSLADzTlgBvjp0bI6dayuFvLbytdbYVgZF6Bl8nGMg4x/3RWmSaSVvsyBS2tmRNlU9z2PbB2rLkX0xGhviThdCRhOVGdKr90+5yR0J96z7mURxFpzbyxuhGnWwA/A7EeK6f1yDmk+glTuBpwTQeNFp4jHZ2tusBH/NJguceD0H0GfJNJjirGgtnm7qJInwkyyjyoP9RQk3IqWjKuR1IODRVjIANejFGh9BFG1ccVI2FUPWqCHrb+YTnmPsmO25+KGYzcSLM2EjVRzGk6jPXH+/WpuouUk0YJTQTlXGD8f5oT3K29sqtCZJH+77/wC/1rzKr+SNh0MfIfLiUNtG2dwc/wBsiotJBa3YgjHruP3On+bUQWJ/IDPg1ayhZ0D3MRR2OUztrx48nNOSk2nEg6xFkUEpOB6CD33Gx7A/5pL4toFlv2ovHe3+yieQObhhLk41gdGOO5z09s1jx8tYjmIuc/8AIc/9VpcTeKe6e5uyVihhBGclmY5wMef0ArMtGZ94WkCnsx2/Dp+tVxr40GOkbnBbhhIFjbZgQRigRyEOZAgcljnVt42/GrcJ9F9Fq045gBI6fNZ9wpnnkjCtyjIQxVsYBz/asainNipbHOKXklyHSFSoH3gBpJG/XG3npVOEa1tDIV1agY16kKP/AMjr+O9JWc32WciPZlBXDkHH17ijWLPzYLeIxhhuWc4XPzVmmlSHpUa0vD5YgltPdWjsCWjfl8vlnHRW7nB6H6ZrPWBlaeQyxghgdWvOQT1A7nvj2rYvw9tamG7jYhsFZ120n3HjO31HevNSxnmh92ZwcoynoP6UbthUh39oZ4ZYYAsJ5Kj/AOydiw8AZ2HQ7jPxWJDccOkRklSeKbtMZC648kYFPcWa1Nus80d00owAjLph9yGHfPbFYiSWrMum2ZQWGSZScD8BWnHdDo9LZq0sSmVsdY20gEMOoI9sYPvk0aW3jiidVVRGsWAAp9TZyd+7b7n3pCNlF67xRPBCVwqFgcbYydvrtTBReT+8fSyn1Koyenis+S+RKti13JqyqkbEYwc0SylMWAxIUHLaT6jQEjWSTSowoB79B5oV1ObcEhSWY5wMZI8UUr0jqtiP7QpAlyjQxumoZOpgdXvt0+tZ8cucAnarXt1PfT6pS7YGFUsTpA7DNU+yzLGsmg6GwQR75/tW3H8pWaa0FJyKp3q6rhd/iowKtYh6z7Q10v2e6IIx+6dlyfjP99qHcxyxiCRyuFVsMwyB9POxzURh5AHDRuw+8FPqX6VoJALrh66Fw8ThW6+rUcb+48+K83K+EyD+RLRFMVlkuJJHkQAl0BA/qKfhkZWS0WYucrp1/wAJxt9N/wBfNI3UoS60W8cI0toDPHksR1wfGaKqnEcjjklfvEKcAg9fjfpSTV7Ol/pW9gvbsqLa050RGZJJFHXffUcEN12HSg22hFDyc1NL6RJgFQ3g0W91zQMIsyyyxKAD1RTuxA/L60jbZQmMRYXGNxkt9KtifyNHaNC2kEVzAoHqYgsAduvUUFkcruwTUCVBcKG36ZPU0SILHPbgYR9QDb5wc7EHt8Vnxyg3Ckj0kkb7jc9frUeNyYqWwzgFlfDDUPSWGDg1eARpMwk6ml7OSWQqZgC/UDYBR1/vTcQVpGfPrPTAydtyfbfaml/g7/w3ln4rLw5j9mjiijAUFlwzr7Dp2rFvXEjRvE2JVT1hegPimri4K26gS3AlHR87Z/LG1ZYDm4BBC6Tk75zU4qwJCHEo53Q63SONMsdTdT7Y71nWUU08hSCJ5HKltKDc49q2uNSQclRIjhsfu1DhRnu3kj8KybNWUq8Mih09QA6j8RWzE/kqno0reKcSmJwysvVWBGKdumzKQgCDAwEyOvz8Va0k549Q1llbKjqpG5HwaE8q6pFTAfGS+N2xtUJfUibKWgysuMnooIHTNZfFJIVLac83AGQemPP9q2Z+ZBwwRaliQnmSv3BOwA8nHb3rz8nJYBEhJMnSV2JOf060+JW+Q0FuyeEpi6WQ78sax+OMVv2HD2l5SqoLsSY0PQDfv9RSvD7JEQMoy4Ualx1PXFOR8Tmt7kH1RBJNaqdhnud6GScpOojOVvRk/tDaHh1+YmuIZmb1MYjsD3rORtYzTfH78Xs5KnbWx09hnx4+KQg23JrXjb4qxq0eiQsCCobA8nNa/DL12uUkOpkchJUG7Dt/msZHIGBjHnpT0csJjBi3kVcMGGenjHUfmKl+qCkrojJFJrQwXUkskZ2crqmBOPjsDv580S3aUSxctDyg/wB1lGcHbp4+Nvij3vMvOIQ3UM0tvEIwZmSTHT72O2O2TXDmAqswwS2NYycH/wDY+m/x2rJyuKF8BXNpHPGkFuh1KvMlknGjlqO2O2/es+FuWTokRsNhSj9aavI5XZhM5HMPqZzgkDI3/D8aUMlij8qyWQscbSOCM9xsPwNVxPVDR6GYTIuJlwJI5QQmcah12HSojt5UuTbCTR69Lxll1HfH5d8VXWiwxuUJ15IPUkDb9cimJHibiBYqobUxZsENpPjPil3YtbF0Uy3CY/4i+jPTDZo0IK3mI5FRhJhSEDEAd8HahJmSUI7EDIDfj1xVjNGGlZQ2s7KAMDPz+NK7sL7CXcpSN0Vlm0+ksTgjHTIFKWcRyHJ9GrSff5qV5KQ6YWAlLHXIZQ2r2I7Va1IkVIncBYySR0Go/wCKLVIbpF+OT8/McFpqYnIQKX0geD4rEgMAkZrlJVfO3KAXHnYitLjDXSyRWtsLlFdQVRTgPnwq/wBd6ShspCFE6A5YBZNfQ7ZU7e9XxpKA0ej0CzRxcGhNogN4Q6szDIYbEH9fjagW1uJrreNQqKXlCnoB1HvvV5Fa2jijZlJAxg9gcbfgPzosbpZcPbSuua6cgAfwoO5+Tj8KyvoRiXEOTcGS5kjDsFJ9RwoOOn5VnWccl4FYhEjimQkBcDft+VHv0nlj0l4Fxk4LYY7eK0YLIcJ4YJJXLXNwA4iUHEYxtq7Bvbtn4qt8Ia7G6WjpiLHUhk1af5Xwd/isO9mVJGdJ2DHI0H1A/OaHxCaNyM4zv2wy/XvSkkTtIQ7ZYnOfNVxYq36NCNKwO7knGMmjRR7ZNSkJU70Y9q0pUM2aoxkZBx7HFPJJEEBEaxaTszSgn9KheF3LEekLny1FThjp65Ill8aW2oZKkqEaGbS5W4gltlhGQeZ1BVsdSBv7HA8dqyrgziSVyXQlskqx8/8AVaCNc2lxHJbW8cb7jQkWxHv12oV2DZzyPylaOTDop7A/zEb1g4cJ9dk+NMBzAWjkP3lIJy2xAHbx0oSC2t01xwLzWGWRmOVGepIOw9sUWJ45nEThUZ+5I6exoTQqt60Ykc65QGIH0yfIJoxewovcBo40xhwUBCg5CZ9W3bqfxqsAWK9iEnrGRrCnORjOKrdGZriTTKNedKsuRnG34YFSjtDeQkjKFlWQkYOnGDt/WmrWjmtlYYDb5jJ1MjYyDuPOe1XmSS3WREXU2B94ZOT/AI/WqR80QgFV1D66h/Qe1N3LKZzqUZCjUQOhwNwf970jezn2Z6RIIQvL0yKdf3uufAo9kHaYhFJYgggjO9Uun1H0qVJ3YAAb+dqPYRqlwRpV1HQtjf8AEjzTSerZzGb/AIhBBbsYQIubHpkSNiV1nYsp6jYH60pwz7KiqGtA6vkF1cpnH1x+XkVN+1k90YbyNbdwAojSALp8Zbb8d+tHtI+UZ0VAqgqyA9AfzoN1APg4I7TWbllmkjIGVbrnsuem4xv23pW8u2kZnYetv5FxjYD8BtRJXhjKxKwZ1GCF3Ltv9MdB70rF68tPKxAXKxqBkk9CajHbtiIgNaWMUl1dRLzpM8qIg7Egeoj9B9T0rPvOKvduJROyuc7Pk5Pkntn+lGvOIESckwYByGfO5z36VmOiCVtXqOfvAYzWrFC9yWy0Y+sDcTyylkYDGfAz+NTCpxuD070blL1UYPg1cbDT+QrUkO+gSg4qdO1F0muPTamEPXRyOCHBAYDbfpUSXDlfUAWO2B0+aWe3KDYkEdN81XlykDAyc96WrGsl1dmLc/Qq4bK5GMe4py9V7jhUlyTGxCBJXjH3hkYb28VmkSo+QzD4pvhzmdZrORAEnGkkbDPUfmBvWTPBr6Xgkl6ZsEQeBppVAiP3Tnce4HejTRG3aJ0clmGVx1H+4oziRYgX0LqTB33AH8IHYVaO0kaCIxMXClljTByQcHr9alKXoDJddDLEVYYO7DrmmoRzJubGoIUrqLjIIGNvrUIqEqZUbS5yFA3x5qwtJ7mIKhYRxMfVjABxufmnk0cy3J/elAWLnI9XY1e8WN5AGEYEvRWORt/1T8kayX1zLpzGsmsauunr/opWe2XnCVsaioPhV74A7496in9AXYpLHjS7AKoYD0OD+lMw2weSR5XCgEjJ8H3q7W2WiEymMMwVlPjztRY7d5HkhhOGI5aqRjJHj3NdKQH2KOiTxtEqyHTkB5MHAO2Aewzmn5kkARmbOMajkDBC4BP0xRYYhPa6nL8yIkNKCpjkPTbAGRt7/NWZEXEUhVSpLHbJJI22qcpO6Fb8M6NULAmI6M7s7b/QDpS9wNQKvEmoDDHfB/On9EvIeSRCNecMxOQAfas2VlJ9Ktk9c9KtiVspBXsXa3WYjJGR92rJwtAoZyc/y+KaiRiBg59qNyN+59hW1aLGevDuul8eAaL/AOk69O7Z+MitERhUARCD+tcsep9SFge+DtR5HUZR4Y2ohnCnxihtw+XVgFT75xWzIjaiPvZ/iHaqCNgMAqT3yKPIFGw9vFgHfPvQJY1Q7H619huv2K4HcKywwyxOUKjRKcA42OD18+9ZNp/45tOUftd5M8gY4MSADHjcE0nMfifKXi1tsQM9c1dIuQIy2lS2Tr7jxj619wg/ZfgtsqNDw201opQMV1M3bcnqaQnsIOFDVY20csRfmPA6DUhHdfI2/Gs+XL5WgOFo+Pz2jXF1zGRmDEEY21Enfc+5ok9tdcOuIoOTJFNGRLjGTnqOle5b9m78TXN3apPCsocxpLjK5O6kfxZycf5rHbgXF4L/AOy28EjqGVorgxEAZOOuMnHj2NZ25PRLi+jzF/arLIJIYSnLVRt38n53/KtDg3BJb+8SC5nMEYLRxgtkawCcNvuSQd+lejf9guKiCS4LwNdad1O4IxgY2+MGlrnhl7wGJ5OIxaJCMw3ETHCMN8A9ifzFGTkonOLEeD8Fk4lfy28KKjZBSSTOkHGQTt7Hb2FbMf8A4zuXiEknEopAVLaI4Scnthid/wDNNfsZDquUkEQuZxjChyqRHG5OfvEdB26+K98Z5kYSyOqL90xqTgDznuelLG1dlIRVHyniPBpYIpbaXSLmMaACvRexyM7jB7Z6eaJwH9nLfiaywXUd0iyxalmgUAZz/Mfg/n4r0fFeCPxTji3EhS3ikDq1zEN5AMBQVPcb5PcYr0XC7BLXh1vBnQkLqAyEgsQRjbxt0pVF3dixx3KzwnHf2b+xW8Jtroy5blSRcv1K5/PsPnNYt5wS5s5ZTiJFiYB9bgu2cZ6dMdwcYzX1W44BaThxyXdWm5+BKxBY/UDbOQOlXhElvHyfsqiDoToCnr3A2P50eDuwvGmfE57C5YYkBkVHIBQk4+T0FLGxaC5MN4jxyocNHIhDDxmvsclhwi5nM0bi3Y4ieJfSJeu23Ubml+IcJtXZJuI21vcOToTmsY9MQGMEjx1BNaMc3HsZRrR8uhsoxrZRq04Oem1GMCgDQpx3YCvrR/Zz9n+IrEy2ggZdJIhOgbb4ONm8Z/Srf+yuB8h41hljZjkSc0krv0HbHbvV1NUGj5CYSJAUJUEZJ7Gpa2B9ar338CvsVp+xvBrc/wD1xc+nZrhtW+c7AYA+gq91+yHBLkkyWpXVqYmNyg3+PHamUkdR8YaFAWY/e7GgrCSc6cjzX124/YfhFyZY4RNb8tfTo+6D/wD1ktWZe/8Aj1owDY3yu3dJl0/XIJH5V3JMFHuIpHZFJOdj296osrtIVLHG3SurqghyjAaNgBudhQpLaKaNnkGWBI611dSSAi7qIeHGVclgoO5J+lKWFw07SIURAAx9AxXV1JPwK7NWIctPT2zS0kS/ZC7DW2rfWAc711dVX4ERWztpbqK4aBOYxYbbYx4ozqpkji0jTL97Iya6url0KKTRCblrqZFyDpQ4GwpmHAe2UgMC2fUBtgbYrq6lQyNM+kbdwf1rgNTDPUnGe/Surqf0CFZoY2B1KCM4xjr2pYcJtWsjAQ/LYYwWzgfWurqR9hKxWUVnaJHFqKRnYOc9j/au4DfT8QsoZ7hhzNTZKjGd66uos5dM0IkW5SJ5R61yVYbEGnCMZ77V1dVI/wAgZRVG69jVi2nYY2rq6ngA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77788" y="-890588"/>
            <a:ext cx="1666875" cy="1866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37892" name="Picture 4" descr="http://www.akvalife.info/akva/grass/im/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51" y="54327"/>
            <a:ext cx="834274" cy="7838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2" descr="http://animo2.ucoz.ru/_ph/14/1/305568044.jpg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72400" y="0"/>
            <a:ext cx="1828800" cy="129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5" descr="H:\Конференция\клетки фото + 1видео\DSCF434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8264" y="5229200"/>
            <a:ext cx="2027312" cy="146597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Left"/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681945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H:\Конференция\клетки фото + 1видео\DSCF43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57200"/>
            <a:ext cx="2667000" cy="28194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6869" name="Picture 5" descr="H:\Конференция\клетки фото + 1видео\DSCF43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457200"/>
            <a:ext cx="2819400" cy="2743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6870" name="Picture 6" descr="H:\Конференция\клетки фото + 1видео\DSCF435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457200"/>
            <a:ext cx="3124200" cy="2667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6871" name="Picture 7" descr="H:\Конференция\клетки фото + 1видео\Фото001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3810000"/>
            <a:ext cx="2667000" cy="26574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6872" name="Picture 8" descr="H:\Конференция\клетки фото + 1видео\Фото001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0" y="3810000"/>
            <a:ext cx="2895600" cy="26574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6873" name="Picture 9" descr="H:\Конференция\клетки фото + 1видео\Фото002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9800" y="3733800"/>
            <a:ext cx="3124200" cy="26574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687180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021301" y="931371"/>
            <a:ext cx="3816423" cy="5616624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>
            <a:normAutofit/>
          </a:bodyPr>
          <a:lstStyle/>
          <a:p>
            <a:pPr marL="609600" indent="-6096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Отчеты по лабораторной работе сдайте преподавателю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Вертикальный свиток 8"/>
          <p:cNvSpPr/>
          <p:nvPr/>
        </p:nvSpPr>
        <p:spPr>
          <a:xfrm>
            <a:off x="2195736" y="220134"/>
            <a:ext cx="5256213" cy="6480720"/>
          </a:xfrm>
          <a:prstGeom prst="verticalScroll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5982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2195736" y="2780928"/>
            <a:ext cx="4752528" cy="1800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§ 2.7 читать;</a:t>
            </a:r>
          </a:p>
          <a:p>
            <a:pPr>
              <a:buFont typeface="Wingdings" pitchFamily="2" charset="2"/>
              <a:buChar char="Ø"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учить конспект.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7" descr="61_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188640"/>
            <a:ext cx="2304256" cy="21328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51520" y="0"/>
            <a:ext cx="4978896" cy="1143000"/>
          </a:xfrm>
          <a:prstGeom prst="rect">
            <a:avLst/>
          </a:prstGeom>
          <a:noFill/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wrap="none" lIns="91440" tIns="45720" rIns="91440" bIns="45720">
            <a:prstTxWarp prst="textChevron">
              <a:avLst/>
            </a:prstTxWarp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dirty="0" smtClean="0">
                <a:ln w="11430"/>
                <a:solidFill>
                  <a:srgbClr val="CC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Задание на с/п:</a:t>
            </a:r>
            <a:endParaRPr lang="ru-RU" sz="8800" b="1" cap="none" spc="0" dirty="0">
              <a:ln w="11430"/>
              <a:solidFill>
                <a:srgbClr val="CC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84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60648"/>
            <a:ext cx="8229600" cy="6120680"/>
          </a:xfrm>
        </p:spPr>
        <p:txBody>
          <a:bodyPr>
            <a:normAutofit/>
          </a:bodyPr>
          <a:lstStyle/>
          <a:p>
            <a:pPr algn="ctr">
              <a:buFont typeface="Arial" charset="0"/>
              <a:buNone/>
              <a:defRPr/>
            </a:pPr>
            <a:r>
              <a:rPr lang="ru-RU" sz="64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Segoe Script" pitchFamily="34" charset="0"/>
                <a:cs typeface="Times New Roman" pitchFamily="18" charset="0"/>
              </a:rPr>
              <a:t>Всего доброго!</a:t>
            </a:r>
          </a:p>
          <a:p>
            <a:pPr algn="ctr">
              <a:buFont typeface="Arial" charset="0"/>
              <a:buNone/>
              <a:defRPr/>
            </a:pPr>
            <a:endParaRPr lang="ru-RU" sz="6400" b="1" cap="all" dirty="0" smtClean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Segoe Script" pitchFamily="34" charset="0"/>
              <a:cs typeface="Times New Roman" pitchFamily="18" charset="0"/>
            </a:endParaRPr>
          </a:p>
          <a:p>
            <a:pPr algn="ctr">
              <a:buFont typeface="Arial" charset="0"/>
              <a:buNone/>
              <a:defRPr/>
            </a:pPr>
            <a:r>
              <a:rPr lang="ru-RU" sz="6400" b="1" cap="all" dirty="0" smtClean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Segoe Script" pitchFamily="34" charset="0"/>
                <a:cs typeface="Times New Roman" pitchFamily="18" charset="0"/>
              </a:rPr>
              <a:t>Успехов в учебе !</a:t>
            </a:r>
          </a:p>
          <a:p>
            <a:pPr algn="ctr">
              <a:buFont typeface="Arial" charset="0"/>
              <a:buNone/>
              <a:defRPr/>
            </a:pPr>
            <a:endParaRPr lang="ru-RU" sz="4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4400" dirty="0" smtClean="0"/>
          </a:p>
          <a:p>
            <a:pPr>
              <a:buNone/>
            </a:pPr>
            <a:endParaRPr lang="ru-RU" sz="4400" dirty="0"/>
          </a:p>
        </p:txBody>
      </p:sp>
      <p:pic>
        <p:nvPicPr>
          <p:cNvPr id="5" name="Picture 5" descr="C:\Users\Яна\Desktop\001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223224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:\Users\Яна\Desktop\004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5" y="4221088"/>
            <a:ext cx="291581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2558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1560" y="260648"/>
            <a:ext cx="7704855" cy="504056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0" indent="-457200" algn="ctr" eaLnBrk="1" hangingPunct="1">
              <a:defRPr/>
            </a:pPr>
            <a:endParaRPr lang="ru-RU" sz="24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9" name="TextBox 103"/>
          <p:cNvSpPr txBox="1">
            <a:spLocks noChangeArrowheads="1"/>
          </p:cNvSpPr>
          <p:nvPr/>
        </p:nvSpPr>
        <p:spPr bwMode="auto">
          <a:xfrm>
            <a:off x="4714875" y="4508500"/>
            <a:ext cx="4429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800">
              <a:cs typeface="Times New Roman" charset="0"/>
            </a:endParaRPr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>
          <a:xfrm>
            <a:off x="5292080" y="5675202"/>
            <a:ext cx="3600400" cy="819472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 w="11430"/>
                <a:solidFill>
                  <a:srgbClr val="CC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 w="11430"/>
                <a:solidFill>
                  <a:srgbClr val="CC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ru-RU" sz="3200" b="1" i="0" u="none" strike="noStrike" kern="1200" cap="none" spc="0" normalizeH="0" baseline="0" noProof="0" dirty="0" smtClean="0">
                <a:ln w="11430"/>
                <a:solidFill>
                  <a:srgbClr val="CC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 w="11430"/>
                <a:solidFill>
                  <a:srgbClr val="CC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ru-RU" sz="3200" b="1" i="0" u="none" strike="noStrike" kern="1200" cap="none" spc="0" normalizeH="0" baseline="0" noProof="0" dirty="0" smtClean="0">
                <a:ln w="11430"/>
                <a:solidFill>
                  <a:srgbClr val="CC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 w="11430"/>
                <a:solidFill>
                  <a:srgbClr val="CC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Время</a:t>
            </a:r>
            <a:r>
              <a:rPr kumimoji="0" lang="ru-RU" sz="2400" b="1" i="0" u="none" strike="noStrike" kern="1200" cap="none" spc="0" normalizeH="0" noProof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 работы –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10</a:t>
            </a:r>
            <a:r>
              <a:rPr kumimoji="0" lang="ru-RU" sz="2400" b="1" i="0" u="none" strike="noStrike" kern="1200" cap="none" spc="0" normalizeH="0" noProof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> мин.</a:t>
            </a:r>
            <a:r>
              <a:rPr kumimoji="0" lang="ru-RU" sz="2400" b="1" i="0" u="none" strike="noStrike" kern="1200" cap="none" spc="0" normalizeH="0" baseline="0" noProof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/>
            </a:r>
            <a:br>
              <a:rPr kumimoji="0" lang="ru-RU" sz="2400" b="1" i="0" u="none" strike="noStrike" kern="1200" cap="none" spc="0" normalizeH="0" baseline="0" noProof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ru-RU" sz="3200" b="1" i="0" u="none" strike="noStrike" kern="1200" cap="none" spc="0" normalizeH="0" baseline="0" noProof="0" dirty="0" smtClean="0">
                <a:ln w="11430"/>
                <a:solidFill>
                  <a:srgbClr val="CC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 w="11430"/>
                <a:solidFill>
                  <a:srgbClr val="CC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ru-RU" sz="3200" b="1" i="0" u="none" strike="noStrike" kern="1200" cap="none" spc="0" normalizeH="0" baseline="0" noProof="0" dirty="0" smtClean="0">
                <a:ln w="11430"/>
                <a:solidFill>
                  <a:srgbClr val="CC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 w="11430"/>
                <a:solidFill>
                  <a:srgbClr val="CC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</a:br>
            <a:endParaRPr kumimoji="0" lang="ru-RU" sz="32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Заголовок 4"/>
          <p:cNvSpPr txBox="1">
            <a:spLocks/>
          </p:cNvSpPr>
          <p:nvPr/>
        </p:nvSpPr>
        <p:spPr>
          <a:xfrm>
            <a:off x="1547664" y="548680"/>
            <a:ext cx="6048672" cy="331236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6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Поработаем в  лаборатории!</a:t>
            </a:r>
            <a:endParaRPr lang="ru-RU" sz="66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" descr="http://animo2.ucoz.ru/_ph/14/1/305568044.jpg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2924944"/>
            <a:ext cx="2520280" cy="2318370"/>
          </a:xfrm>
          <a:prstGeom prst="rect">
            <a:avLst/>
          </a:prstGeom>
          <a:noFill/>
        </p:spPr>
      </p:pic>
      <p:pic>
        <p:nvPicPr>
          <p:cNvPr id="17" name="Picture 2" descr="C:\Users\Яна\Desktop\Жанна\Картинки. Таблицы\Для презентаций\Шагает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4005064"/>
            <a:ext cx="1368152" cy="10305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1348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Лабораторное исследование</a:t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«Микроскопическое строение клеток»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50"/>
            <a:ext cx="4499992" cy="542925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становить наличие мембранных структур в клетках всех царств природы.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Оборудование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готовые микропрепараты растительной, животной, грибной и бактериальной клеток; микроскопы.          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F:\Уроки\6 кл\Урок № 3\Растительная клет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3460" y="4293096"/>
            <a:ext cx="2028780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460" y="1556792"/>
            <a:ext cx="2244804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F:\Уроки\6 кл\Урок № 3\Эукариотическая клетка с цифрами, без подписей.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4293096"/>
            <a:ext cx="2016224" cy="23762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Picture 2" descr="C:\Users\Яна\Desktop\Жанна\Картинки\Клетка\бактерия 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280" y="1556792"/>
            <a:ext cx="1872208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930715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5076055" cy="908720"/>
          </a:xfrm>
          <a:solidFill>
            <a:schemeClr val="bg1"/>
          </a:solidFill>
          <a:ln w="3810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</a:rPr>
              <a:t/>
            </a:r>
            <a:br>
              <a:rPr lang="ru-RU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</a:rPr>
            </a:br>
            <a:r>
              <a:rPr lang="ru-RU" sz="2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</a:rPr>
              <a:t> </a:t>
            </a:r>
            <a:r>
              <a:rPr lang="ru-RU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</a:rPr>
              <a:t>ход  работы:</a:t>
            </a:r>
            <a:r>
              <a:rPr lang="ru-RU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</a:rPr>
              <a:t/>
            </a:r>
            <a:br>
              <a:rPr lang="ru-RU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</a:rPr>
            </a:br>
            <a:endParaRPr lang="ru-RU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908720"/>
            <a:ext cx="5076056" cy="5949280"/>
          </a:xfrm>
          <a:solidFill>
            <a:schemeClr val="bg1"/>
          </a:solidFill>
          <a:ln w="3810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marL="609600" indent="-609600">
              <a:buFontTx/>
              <a:buAutoNum type="arabicPeriod"/>
            </a:pPr>
            <a:r>
              <a:rPr lang="ru-RU" sz="2000" b="1" dirty="0" smtClean="0">
                <a:latin typeface="Times New Roman" pitchFamily="18" charset="0"/>
              </a:rPr>
              <a:t>Подготовьте микроскопы к работе.</a:t>
            </a:r>
          </a:p>
          <a:p>
            <a:pPr marL="609600" indent="-609600">
              <a:buFontTx/>
              <a:buAutoNum type="arabicPeriod"/>
            </a:pPr>
            <a:endParaRPr lang="ru-RU" sz="2000" b="1" dirty="0" smtClean="0">
              <a:latin typeface="Times New Roman" pitchFamily="18" charset="0"/>
            </a:endParaRPr>
          </a:p>
          <a:p>
            <a:pPr marL="609600" indent="-609600">
              <a:buFontTx/>
              <a:buAutoNum type="arabicPeriod"/>
            </a:pPr>
            <a:r>
              <a:rPr lang="ru-RU" sz="2000" b="1" dirty="0" smtClean="0">
                <a:latin typeface="Times New Roman" pitchFamily="18" charset="0"/>
              </a:rPr>
              <a:t>Рассмотрите готовые микропрепараты</a:t>
            </a:r>
            <a:r>
              <a:rPr lang="ru-RU" sz="2000" b="1" dirty="0">
                <a:latin typeface="Times New Roman" pitchFamily="18" charset="0"/>
              </a:rPr>
              <a:t>. </a:t>
            </a:r>
          </a:p>
          <a:p>
            <a:pPr marL="609600" indent="-609600">
              <a:buFontTx/>
              <a:buAutoNum type="arabicPeriod"/>
            </a:pPr>
            <a:endParaRPr lang="ru-RU" sz="2000" b="1" dirty="0" smtClean="0">
              <a:latin typeface="Times New Roman" pitchFamily="18" charset="0"/>
            </a:endParaRPr>
          </a:p>
          <a:p>
            <a:pPr marL="609600" indent="-609600">
              <a:buFontTx/>
              <a:buAutoNum type="arabicPeriod"/>
            </a:pPr>
            <a:r>
              <a:rPr lang="ru-RU" sz="2000" b="1" dirty="0" smtClean="0">
                <a:latin typeface="Times New Roman" pitchFamily="18" charset="0"/>
              </a:rPr>
              <a:t>Установите наличие мембранных структур в строении клеток.</a:t>
            </a:r>
          </a:p>
          <a:p>
            <a:pPr marL="609600" indent="-609600">
              <a:buFontTx/>
              <a:buAutoNum type="arabicPeriod"/>
            </a:pPr>
            <a:endParaRPr lang="ru-RU" sz="2000" b="1" dirty="0" smtClean="0">
              <a:latin typeface="Times New Roman" pitchFamily="18" charset="0"/>
            </a:endParaRPr>
          </a:p>
          <a:p>
            <a:pPr marL="609600" indent="-609600">
              <a:buFontTx/>
              <a:buAutoNum type="arabicPeriod"/>
            </a:pPr>
            <a:r>
              <a:rPr lang="ru-RU" sz="2000" b="1" dirty="0" smtClean="0">
                <a:latin typeface="Times New Roman" pitchFamily="18" charset="0"/>
              </a:rPr>
              <a:t>Сформулируйте вывод:</a:t>
            </a:r>
          </a:p>
          <a:p>
            <a:pPr marL="0" indent="0">
              <a:buNone/>
            </a:pPr>
            <a:endParaRPr lang="ru-RU" sz="2000" b="1" dirty="0" smtClean="0">
              <a:latin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b="1" dirty="0">
                <a:latin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</a:rPr>
              <a:t>на что указывает сходство в строении у клеток разных царств природы?</a:t>
            </a:r>
          </a:p>
          <a:p>
            <a:pPr marL="0" indent="0">
              <a:buNone/>
            </a:pPr>
            <a:endParaRPr lang="ru-RU" sz="2000" b="1" dirty="0" smtClean="0">
              <a:latin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b="1" dirty="0">
                <a:latin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</a:rPr>
              <a:t>как объяснить различия в строении клеток разных царств природы?</a:t>
            </a:r>
            <a:endParaRPr lang="ru-RU" sz="2000" b="1" dirty="0">
              <a:latin typeface="Times New Roman" pitchFamily="18" charset="0"/>
            </a:endParaRPr>
          </a:p>
        </p:txBody>
      </p:sp>
      <p:sp>
        <p:nvSpPr>
          <p:cNvPr id="9" name="Текст 6"/>
          <p:cNvSpPr txBox="1">
            <a:spLocks/>
          </p:cNvSpPr>
          <p:nvPr/>
        </p:nvSpPr>
        <p:spPr>
          <a:xfrm>
            <a:off x="5148064" y="2996952"/>
            <a:ext cx="3995936" cy="386104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Вывод: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Различия указывают</a:t>
            </a:r>
          </a:p>
          <a:p>
            <a:pPr>
              <a:buFont typeface="Wingdings" pitchFamily="2" charset="2"/>
              <a:buChar char="Ø"/>
            </a:pPr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Сходство указывает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604" y="-15041"/>
            <a:ext cx="1774705" cy="13558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Яна\Desktop\Жанна\Картинки\Клетка\бактерия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465"/>
            <a:ext cx="1584176" cy="13403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" name="Picture 2" descr="F:\Уроки\6 кл\Урок № 3\Растительная клетк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05604" y="1484784"/>
            <a:ext cx="1774705" cy="13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2" name="Picture 6" descr="F:\Уроки\6 кл\Урок № 3\Эукариотическая клетка с цифрами, без подписей.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312" y="1493001"/>
            <a:ext cx="1584176" cy="13599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263091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39552" y="781472"/>
            <a:ext cx="8153672" cy="5311824"/>
          </a:xfrm>
          <a:prstGeom prst="rect">
            <a:avLst/>
          </a:prstGeom>
          <a:solidFill>
            <a:srgbClr val="F6EAD2"/>
          </a:soli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Теоретическая зона</a:t>
            </a:r>
          </a:p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Обсудить.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   С чем связано сходство и отличие в строении эукариотических и прокариотических клеток?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(интер-задание)</a:t>
            </a:r>
          </a:p>
          <a:p>
            <a:pPr marL="742950" marR="0" lvl="0" indent="-74295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/>
              <a:defRPr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Провести анализ проблемно-поисковых заданий: </a:t>
            </a:r>
          </a:p>
          <a:p>
            <a:pPr marL="571500" marR="0" lvl="0" indent="-5715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Задание №1;</a:t>
            </a:r>
          </a:p>
          <a:p>
            <a:pPr marL="571500" marR="0" lvl="0" indent="-5715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Задание №2;</a:t>
            </a:r>
          </a:p>
          <a:p>
            <a:pPr marL="571500" marR="0" lvl="0" indent="-5715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Задание №3, пункт 4.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(раздаточный материал)</a:t>
            </a:r>
            <a:endParaRPr lang="ru-RU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2806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2915816" y="260648"/>
            <a:ext cx="3024188" cy="1008063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ОРГАНОИДЫ КЛЕТКИ</a:t>
            </a:r>
          </a:p>
        </p:txBody>
      </p:sp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539552" y="1988840"/>
            <a:ext cx="2592388" cy="647700"/>
          </a:xfrm>
          <a:prstGeom prst="flowChartAlternateProcess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2000" b="1" dirty="0">
                <a:latin typeface="Times New Roman" pitchFamily="18" charset="0"/>
              </a:rPr>
              <a:t>НЕМЕМБРАННЫЕ</a:t>
            </a:r>
          </a:p>
        </p:txBody>
      </p:sp>
      <p:sp>
        <p:nvSpPr>
          <p:cNvPr id="9222" name="AutoShape 6"/>
          <p:cNvSpPr>
            <a:spLocks noChangeArrowheads="1"/>
          </p:cNvSpPr>
          <p:nvPr/>
        </p:nvSpPr>
        <p:spPr bwMode="auto">
          <a:xfrm>
            <a:off x="5076056" y="1988840"/>
            <a:ext cx="2663825" cy="647700"/>
          </a:xfrm>
          <a:prstGeom prst="flowChartAlternateProcess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2000" b="1" dirty="0">
                <a:latin typeface="Times New Roman" pitchFamily="18" charset="0"/>
              </a:rPr>
              <a:t>МЕМБРАННЫЕ</a:t>
            </a:r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 flipH="1">
            <a:off x="2627783" y="1268761"/>
            <a:ext cx="576062" cy="576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>
            <a:off x="5796134" y="1268761"/>
            <a:ext cx="1" cy="6480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31" name="AutoShape 15"/>
          <p:cNvSpPr>
            <a:spLocks noChangeArrowheads="1"/>
          </p:cNvSpPr>
          <p:nvPr/>
        </p:nvSpPr>
        <p:spPr bwMode="auto">
          <a:xfrm>
            <a:off x="611560" y="2852936"/>
            <a:ext cx="2520950" cy="43180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endParaRPr lang="ru-RU" sz="20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9232" name="AutoShape 16"/>
          <p:cNvSpPr>
            <a:spLocks noChangeArrowheads="1"/>
          </p:cNvSpPr>
          <p:nvPr/>
        </p:nvSpPr>
        <p:spPr bwMode="auto">
          <a:xfrm>
            <a:off x="611560" y="3501008"/>
            <a:ext cx="2520950" cy="43180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endParaRPr lang="ru-RU" sz="20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9233" name="AutoShape 17"/>
          <p:cNvSpPr>
            <a:spLocks noChangeArrowheads="1"/>
          </p:cNvSpPr>
          <p:nvPr/>
        </p:nvSpPr>
        <p:spPr bwMode="auto">
          <a:xfrm>
            <a:off x="611560" y="4149080"/>
            <a:ext cx="2520950" cy="43180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endParaRPr lang="ru-RU" sz="20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9234" name="AutoShape 18"/>
          <p:cNvSpPr>
            <a:spLocks noChangeArrowheads="1"/>
          </p:cNvSpPr>
          <p:nvPr/>
        </p:nvSpPr>
        <p:spPr bwMode="auto">
          <a:xfrm>
            <a:off x="611560" y="4725144"/>
            <a:ext cx="2520950" cy="43180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endParaRPr lang="ru-RU" sz="20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9235" name="AutoShape 19"/>
          <p:cNvSpPr>
            <a:spLocks noChangeArrowheads="1"/>
          </p:cNvSpPr>
          <p:nvPr/>
        </p:nvSpPr>
        <p:spPr bwMode="auto">
          <a:xfrm>
            <a:off x="611560" y="5301208"/>
            <a:ext cx="2520950" cy="43180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endParaRPr lang="ru-RU" sz="20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9236" name="AutoShape 20"/>
          <p:cNvSpPr>
            <a:spLocks noChangeArrowheads="1"/>
          </p:cNvSpPr>
          <p:nvPr/>
        </p:nvSpPr>
        <p:spPr bwMode="auto">
          <a:xfrm>
            <a:off x="3924300" y="4257675"/>
            <a:ext cx="2376488" cy="64770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endParaRPr lang="ru-RU" sz="20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9237" name="AutoShape 21"/>
          <p:cNvSpPr>
            <a:spLocks noChangeArrowheads="1"/>
          </p:cNvSpPr>
          <p:nvPr/>
        </p:nvSpPr>
        <p:spPr bwMode="auto">
          <a:xfrm>
            <a:off x="3923505" y="5067165"/>
            <a:ext cx="2303463" cy="43180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endParaRPr lang="ru-RU" sz="20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9238" name="AutoShape 22"/>
          <p:cNvSpPr>
            <a:spLocks noChangeArrowheads="1"/>
          </p:cNvSpPr>
          <p:nvPr/>
        </p:nvSpPr>
        <p:spPr bwMode="auto">
          <a:xfrm>
            <a:off x="3923505" y="5592838"/>
            <a:ext cx="2303463" cy="43180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239" name="AutoShape 23"/>
          <p:cNvSpPr>
            <a:spLocks noChangeArrowheads="1"/>
          </p:cNvSpPr>
          <p:nvPr/>
        </p:nvSpPr>
        <p:spPr bwMode="auto">
          <a:xfrm>
            <a:off x="3923505" y="6165304"/>
            <a:ext cx="2303463" cy="43180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endParaRPr lang="ru-RU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0" name="Line 14"/>
          <p:cNvSpPr>
            <a:spLocks noChangeShapeType="1"/>
          </p:cNvSpPr>
          <p:nvPr/>
        </p:nvSpPr>
        <p:spPr bwMode="auto">
          <a:xfrm>
            <a:off x="7451725" y="2708275"/>
            <a:ext cx="0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" name="Line 13"/>
          <p:cNvSpPr>
            <a:spLocks noChangeShapeType="1"/>
          </p:cNvSpPr>
          <p:nvPr/>
        </p:nvSpPr>
        <p:spPr bwMode="auto">
          <a:xfrm>
            <a:off x="5364163" y="2708275"/>
            <a:ext cx="0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" name="AutoShape 9"/>
          <p:cNvSpPr>
            <a:spLocks noChangeArrowheads="1"/>
          </p:cNvSpPr>
          <p:nvPr/>
        </p:nvSpPr>
        <p:spPr bwMode="auto">
          <a:xfrm>
            <a:off x="3924300" y="3141663"/>
            <a:ext cx="2301875" cy="358775"/>
          </a:xfrm>
          <a:prstGeom prst="roundRect">
            <a:avLst>
              <a:gd name="adj" fmla="val 16667"/>
            </a:avLst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2000" b="1" dirty="0">
                <a:latin typeface="Times New Roman" pitchFamily="18" charset="0"/>
              </a:rPr>
              <a:t>Одномембранные</a:t>
            </a:r>
          </a:p>
        </p:txBody>
      </p:sp>
      <p:sp>
        <p:nvSpPr>
          <p:cNvPr id="24" name="AutoShape 11"/>
          <p:cNvSpPr>
            <a:spLocks noChangeArrowheads="1"/>
          </p:cNvSpPr>
          <p:nvPr/>
        </p:nvSpPr>
        <p:spPr bwMode="auto">
          <a:xfrm>
            <a:off x="6588125" y="3141663"/>
            <a:ext cx="2230438" cy="358775"/>
          </a:xfrm>
          <a:prstGeom prst="roundRect">
            <a:avLst>
              <a:gd name="adj" fmla="val 16667"/>
            </a:avLst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2000" b="1" dirty="0">
                <a:latin typeface="Times New Roman" pitchFamily="18" charset="0"/>
              </a:rPr>
              <a:t>Двумембранные </a:t>
            </a:r>
          </a:p>
        </p:txBody>
      </p:sp>
      <p:sp>
        <p:nvSpPr>
          <p:cNvPr id="25" name="AutoShape 24"/>
          <p:cNvSpPr>
            <a:spLocks noChangeArrowheads="1"/>
          </p:cNvSpPr>
          <p:nvPr/>
        </p:nvSpPr>
        <p:spPr bwMode="auto">
          <a:xfrm>
            <a:off x="6659563" y="3716338"/>
            <a:ext cx="2270125" cy="43180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endParaRPr lang="ru-RU" sz="20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6" name="AutoShape 25"/>
          <p:cNvSpPr>
            <a:spLocks noChangeArrowheads="1"/>
          </p:cNvSpPr>
          <p:nvPr/>
        </p:nvSpPr>
        <p:spPr bwMode="auto">
          <a:xfrm>
            <a:off x="6659563" y="4365625"/>
            <a:ext cx="2270125" cy="43180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7" name="AutoShape 26"/>
          <p:cNvSpPr>
            <a:spLocks noChangeArrowheads="1"/>
          </p:cNvSpPr>
          <p:nvPr/>
        </p:nvSpPr>
        <p:spPr bwMode="auto">
          <a:xfrm>
            <a:off x="3924300" y="3716338"/>
            <a:ext cx="2303463" cy="43180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endParaRPr lang="ru-RU" sz="20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74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nimBg="1"/>
      <p:bldP spid="9221" grpId="0" animBg="1"/>
      <p:bldP spid="9222" grpId="0" animBg="1"/>
      <p:bldP spid="9223" grpId="0" animBg="1"/>
      <p:bldP spid="9228" grpId="0" animBg="1"/>
      <p:bldP spid="9231" grpId="0" animBg="1"/>
      <p:bldP spid="9232" grpId="0" animBg="1"/>
      <p:bldP spid="9233" grpId="0" animBg="1"/>
      <p:bldP spid="9234" grpId="0" animBg="1"/>
      <p:bldP spid="9235" grpId="0" animBg="1"/>
      <p:bldP spid="9236" grpId="0" animBg="1"/>
      <p:bldP spid="9237" grpId="0" animBg="1"/>
      <p:bldP spid="9238" grpId="0" animBg="1"/>
      <p:bldP spid="9239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5076055" cy="908720"/>
          </a:xfrm>
          <a:solidFill>
            <a:schemeClr val="bg1"/>
          </a:solidFill>
          <a:ln w="3810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</a:rPr>
              <a:t/>
            </a:r>
            <a:br>
              <a:rPr lang="ru-RU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</a:rPr>
            </a:br>
            <a:r>
              <a:rPr lang="ru-RU" sz="2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</a:rPr>
              <a:t> </a:t>
            </a:r>
            <a:r>
              <a:rPr lang="ru-RU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</a:rPr>
              <a:t>ход  работы:</a:t>
            </a:r>
            <a:r>
              <a:rPr lang="ru-RU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</a:rPr>
              <a:t/>
            </a:r>
            <a:br>
              <a:rPr lang="ru-RU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</a:rPr>
            </a:br>
            <a:endParaRPr lang="ru-RU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908720"/>
            <a:ext cx="5076056" cy="5949280"/>
          </a:xfrm>
          <a:solidFill>
            <a:schemeClr val="bg1"/>
          </a:solidFill>
          <a:ln w="3810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marL="609600" indent="-609600">
              <a:buFontTx/>
              <a:buAutoNum type="arabicPeriod"/>
            </a:pPr>
            <a:r>
              <a:rPr lang="ru-RU" sz="2000" b="1" dirty="0" smtClean="0">
                <a:latin typeface="Times New Roman" pitchFamily="18" charset="0"/>
              </a:rPr>
              <a:t>Подготовьте микроскопы к работе.</a:t>
            </a:r>
          </a:p>
          <a:p>
            <a:pPr marL="609600" indent="-609600">
              <a:buFontTx/>
              <a:buAutoNum type="arabicPeriod"/>
            </a:pPr>
            <a:endParaRPr lang="ru-RU" sz="2000" b="1" dirty="0" smtClean="0">
              <a:latin typeface="Times New Roman" pitchFamily="18" charset="0"/>
            </a:endParaRPr>
          </a:p>
          <a:p>
            <a:pPr marL="609600" indent="-609600">
              <a:buFontTx/>
              <a:buAutoNum type="arabicPeriod"/>
            </a:pPr>
            <a:r>
              <a:rPr lang="ru-RU" sz="2000" b="1" dirty="0" smtClean="0">
                <a:latin typeface="Times New Roman" pitchFamily="18" charset="0"/>
              </a:rPr>
              <a:t>Рассмотрите готовые микропрепараты</a:t>
            </a:r>
            <a:r>
              <a:rPr lang="ru-RU" sz="2000" b="1" dirty="0">
                <a:latin typeface="Times New Roman" pitchFamily="18" charset="0"/>
              </a:rPr>
              <a:t>. </a:t>
            </a:r>
          </a:p>
          <a:p>
            <a:pPr marL="609600" indent="-609600">
              <a:buFontTx/>
              <a:buAutoNum type="arabicPeriod"/>
            </a:pPr>
            <a:endParaRPr lang="ru-RU" sz="2000" b="1" dirty="0" smtClean="0">
              <a:latin typeface="Times New Roman" pitchFamily="18" charset="0"/>
            </a:endParaRPr>
          </a:p>
          <a:p>
            <a:pPr marL="609600" indent="-609600">
              <a:buFontTx/>
              <a:buAutoNum type="arabicPeriod"/>
            </a:pPr>
            <a:r>
              <a:rPr lang="ru-RU" sz="2000" b="1" dirty="0" smtClean="0">
                <a:latin typeface="Times New Roman" pitchFamily="18" charset="0"/>
              </a:rPr>
              <a:t>Установите наличие мембранных структур в строении клеток.</a:t>
            </a:r>
          </a:p>
          <a:p>
            <a:pPr marL="609600" indent="-609600">
              <a:buFontTx/>
              <a:buAutoNum type="arabicPeriod"/>
            </a:pPr>
            <a:endParaRPr lang="ru-RU" sz="2000" b="1" dirty="0" smtClean="0">
              <a:latin typeface="Times New Roman" pitchFamily="18" charset="0"/>
            </a:endParaRPr>
          </a:p>
          <a:p>
            <a:pPr marL="609600" indent="-609600">
              <a:buFontTx/>
              <a:buAutoNum type="arabicPeriod"/>
            </a:pPr>
            <a:r>
              <a:rPr lang="ru-RU" sz="2000" b="1" dirty="0" smtClean="0">
                <a:latin typeface="Times New Roman" pitchFamily="18" charset="0"/>
              </a:rPr>
              <a:t>Сформулируйте вывод:</a:t>
            </a:r>
          </a:p>
          <a:p>
            <a:pPr marL="0" indent="0">
              <a:buNone/>
            </a:pPr>
            <a:endParaRPr lang="ru-RU" sz="2000" b="1" dirty="0" smtClean="0">
              <a:latin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b="1" dirty="0">
                <a:latin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</a:rPr>
              <a:t>на что указывает сходство в строении у клеток разных царств природы?</a:t>
            </a:r>
          </a:p>
          <a:p>
            <a:pPr marL="0" indent="0">
              <a:buNone/>
            </a:pPr>
            <a:endParaRPr lang="ru-RU" sz="2000" b="1" dirty="0" smtClean="0">
              <a:latin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b="1" dirty="0">
                <a:latin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</a:rPr>
              <a:t>как объяснить различия в строении клеток разных царств природы?</a:t>
            </a:r>
            <a:endParaRPr lang="ru-RU" sz="2000" b="1" dirty="0">
              <a:latin typeface="Times New Roman" pitchFamily="18" charset="0"/>
            </a:endParaRPr>
          </a:p>
        </p:txBody>
      </p:sp>
      <p:sp>
        <p:nvSpPr>
          <p:cNvPr id="9" name="Текст 6"/>
          <p:cNvSpPr txBox="1">
            <a:spLocks/>
          </p:cNvSpPr>
          <p:nvPr/>
        </p:nvSpPr>
        <p:spPr>
          <a:xfrm>
            <a:off x="5148064" y="2996952"/>
            <a:ext cx="3995936" cy="386104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Вывод: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Различия указывают</a:t>
            </a:r>
          </a:p>
          <a:p>
            <a:pPr marL="0" indent="0">
              <a:buNone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Различия указывают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разные эволюционные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пути, приспособлени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 разным средам обитания.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Сходство указывает </a:t>
            </a:r>
          </a:p>
          <a:p>
            <a:pPr marL="0" indent="0">
              <a:buNone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общность происхождения.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604" y="-15041"/>
            <a:ext cx="1774705" cy="13558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Яна\Desktop\Жанна\Картинки\Клетка\бактерия 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465"/>
            <a:ext cx="1584176" cy="13403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" name="Picture 2" descr="F:\Уроки\6 кл\Урок № 3\Растительная клетк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05604" y="1484784"/>
            <a:ext cx="1774705" cy="13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2" name="Picture 6" descr="F:\Уроки\6 кл\Урок № 3\Эукариотическая клетка с цифрами, без подписей.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80312" y="1493001"/>
            <a:ext cx="1584176" cy="13599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124175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4366</TotalTime>
  <Words>1098</Words>
  <Application>Microsoft Office PowerPoint</Application>
  <PresentationFormat>Экран (4:3)</PresentationFormat>
  <Paragraphs>324</Paragraphs>
  <Slides>34</Slides>
  <Notes>24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 Лабораторное исследование «Микроскопическое строение клеток»</vt:lpstr>
      <vt:lpstr>  ход  работы: </vt:lpstr>
      <vt:lpstr>Презентация PowerPoint</vt:lpstr>
      <vt:lpstr>Презентация PowerPoint</vt:lpstr>
      <vt:lpstr>  ход  работы: </vt:lpstr>
      <vt:lpstr>Презентация PowerPoint</vt:lpstr>
      <vt:lpstr>Эукариотическая клетка</vt:lpstr>
      <vt:lpstr>Функции мембраны: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Подумайте!   </vt:lpstr>
      <vt:lpstr>Терминология урока</vt:lpstr>
      <vt:lpstr>Лабораторная работа    «Плазмолиз в листе элодеи» </vt:lpstr>
      <vt:lpstr> Лабораторное исследование  «Плазмолиз  в листе элодеи»</vt:lpstr>
      <vt:lpstr>Презентация PowerPoint</vt:lpstr>
      <vt:lpstr>Презентация PowerPoint</vt:lpstr>
      <vt:lpstr>Задание на с/п: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Яна</dc:creator>
  <cp:lastModifiedBy>Жорик</cp:lastModifiedBy>
  <cp:revision>168</cp:revision>
  <dcterms:created xsi:type="dcterms:W3CDTF">2012-01-06T07:59:00Z</dcterms:created>
  <dcterms:modified xsi:type="dcterms:W3CDTF">2012-01-29T13:37:03Z</dcterms:modified>
</cp:coreProperties>
</file>