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embeddings/oleObject3.bin" ContentType="application/vnd.openxmlformats-officedocument.oleObject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9" r:id="rId4"/>
    <p:sldId id="260" r:id="rId5"/>
    <p:sldId id="261" r:id="rId6"/>
    <p:sldId id="274" r:id="rId7"/>
    <p:sldId id="265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CC00"/>
    <a:srgbClr val="FF3300"/>
    <a:srgbClr val="EAEAEA"/>
    <a:srgbClr val="DDDDDD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1" autoAdjust="0"/>
    <p:restoredTop sz="94660"/>
  </p:normalViewPr>
  <p:slideViewPr>
    <p:cSldViewPr>
      <p:cViewPr varScale="1">
        <p:scale>
          <a:sx n="51" d="100"/>
          <a:sy n="51" d="100"/>
        </p:scale>
        <p:origin x="-12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325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325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4FDB0-AA7E-4C03-A552-AB3262F85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C2CE1-E110-46EA-BF55-5019C77B8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57808-69FE-4F64-AB62-03C713443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13F8D-151E-4D68-9833-2B86BB7AD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7F2D8-EF2F-46E1-AB91-5C7BF4668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85FE6-FD5A-44F9-8A4F-EB0842FB8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E6AA6-102E-4FE1-9AB0-7C6CB1074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86604-E9E3-4358-A205-C9483C897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5F0AD-85F9-4944-BF5D-7AA2EFC88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78849-43CB-4985-8486-045ED1A9F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F699-3DD1-4AA1-8180-52914904B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9F5FA-51C2-47DF-B797-6B115326D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3F9D-5DB5-4BB2-B2B9-C803C8597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222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22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55A9C39A-A5FF-4252-A03B-E07170123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773238"/>
            <a:ext cx="7772400" cy="3960812"/>
          </a:xfrm>
        </p:spPr>
        <p:txBody>
          <a:bodyPr/>
          <a:lstStyle/>
          <a:p>
            <a:pPr eaLnBrk="1" hangingPunct="1">
              <a:defRPr/>
            </a:pPr>
            <a:r>
              <a:rPr lang="ru-RU" sz="8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Бессоюзные</a:t>
            </a:r>
            <a:r>
              <a:rPr lang="ru-RU" sz="8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venture" pitchFamily="2" charset="0"/>
              </a:rPr>
              <a:t> </a:t>
            </a:r>
            <a:br>
              <a:rPr lang="ru-RU" sz="8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venture" pitchFamily="2" charset="0"/>
              </a:rPr>
            </a:br>
            <a:r>
              <a:rPr lang="ru-RU" sz="8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venture" pitchFamily="2" charset="0"/>
              </a:rPr>
              <a:t>сложные </a:t>
            </a:r>
            <a:br>
              <a:rPr lang="ru-RU" sz="8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venture" pitchFamily="2" charset="0"/>
              </a:rPr>
            </a:br>
            <a:r>
              <a:rPr lang="ru-RU" sz="8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venture" pitchFamily="2" charset="0"/>
              </a:rPr>
              <a:t>предложения</a:t>
            </a:r>
            <a:br>
              <a:rPr lang="ru-RU" sz="8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venture" pitchFamily="2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(урок обобщения, систематизации и проверки знаний)</a:t>
            </a:r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79388" y="5805488"/>
            <a:ext cx="8713787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Учитель русского языка и литературы МС(к)ОУ «С(к)ОШ №29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вида»</a:t>
            </a:r>
          </a:p>
          <a:p>
            <a:pPr algn="ctr">
              <a:spcBef>
                <a:spcPct val="50000"/>
              </a:spcBef>
            </a:pPr>
            <a:r>
              <a:rPr lang="ru-RU" sz="2100" b="1">
                <a:latin typeface="Times New Roman" pitchFamily="18" charset="0"/>
                <a:cs typeface="Times New Roman" pitchFamily="18" charset="0"/>
              </a:rPr>
              <a:t> Ужвак О.П.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714875" y="44450"/>
            <a:ext cx="55451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100">
                <a:latin typeface="Times New Roman" pitchFamily="18" charset="0"/>
                <a:cs typeface="Times New Roman" pitchFamily="18" charset="0"/>
              </a:rPr>
              <a:t>Синтаксис сложного предложения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684213" y="692150"/>
            <a:ext cx="763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8229600" cy="792163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Двоеточие между частями БСП: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713787" cy="5399087"/>
          </a:xfrm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/>
              <a:t>        </a:t>
            </a:r>
            <a:endParaRPr lang="ru-RU" sz="2400" dirty="0" smtClean="0">
              <a:solidFill>
                <a:srgbClr val="FF3300"/>
              </a:solidFill>
              <a:effectLst/>
            </a:endParaRPr>
          </a:p>
          <a:p>
            <a:pPr marL="533400" indent="-533400"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ru-RU" sz="2400" b="1" dirty="0" smtClean="0">
                <a:effectLst/>
              </a:rPr>
              <a:t> [     ] : [причина]. БСП</a:t>
            </a:r>
            <a:r>
              <a:rPr lang="ru-RU" sz="2400" b="1" dirty="0" smtClean="0"/>
              <a:t> </a:t>
            </a:r>
          </a:p>
          <a:p>
            <a:pPr marL="533400" indent="-533400"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      (= </a:t>
            </a:r>
            <a:r>
              <a:rPr lang="ru-RU" sz="1600" b="1" dirty="0" smtClean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потому что; так как)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b="1" i="1" dirty="0" smtClean="0">
                <a:effectLst/>
                <a:latin typeface="Times New Roman" pitchFamily="18" charset="0"/>
                <a:cs typeface="Times New Roman" pitchFamily="18" charset="0"/>
              </a:rPr>
              <a:t>Богатому не спится: богатый вора боится.</a:t>
            </a:r>
          </a:p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</a:t>
            </a:r>
            <a:endParaRPr lang="en-US" sz="2400" dirty="0" smtClean="0"/>
          </a:p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marL="533400" indent="-533400"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 startAt="2"/>
              <a:defRPr/>
            </a:pPr>
            <a:r>
              <a:rPr lang="ru-RU" sz="2400" b="1" dirty="0" smtClean="0">
                <a:effectLst/>
              </a:rPr>
              <a:t> [     ] : [пояснение]. БСП</a:t>
            </a:r>
            <a:r>
              <a:rPr lang="ru-RU" sz="2400" b="1" i="1" dirty="0" smtClean="0"/>
              <a:t>  </a:t>
            </a:r>
          </a:p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      (= </a:t>
            </a:r>
            <a:r>
              <a:rPr lang="ru-RU" sz="1600" b="1" dirty="0" smtClean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а именно; то есть</a:t>
            </a:r>
            <a:r>
              <a:rPr lang="ru-RU" sz="1600" dirty="0" smtClean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)                                                              </a:t>
            </a:r>
          </a:p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b="1" i="1" dirty="0" smtClean="0">
                <a:effectLst/>
                <a:latin typeface="Times New Roman" pitchFamily="18" charset="0"/>
                <a:cs typeface="Times New Roman" pitchFamily="18" charset="0"/>
              </a:rPr>
              <a:t>Слово не воробей: вылетит – не поймаешь.</a:t>
            </a:r>
            <a:r>
              <a:rPr lang="ru-RU" sz="2200" b="1" i="1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 startAt="3"/>
              <a:defRPr/>
            </a:pPr>
            <a:r>
              <a:rPr lang="ru-RU" sz="2400" b="1" dirty="0" smtClean="0">
                <a:effectLst/>
              </a:rPr>
              <a:t>[     ] : [дополнение]. БСП</a:t>
            </a:r>
            <a:r>
              <a:rPr lang="ru-RU" sz="2400" b="1" dirty="0" smtClean="0"/>
              <a:t>  </a:t>
            </a:r>
          </a:p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FF3300"/>
                </a:solidFill>
                <a:effectLst/>
              </a:rPr>
              <a:t>     </a:t>
            </a:r>
            <a:r>
              <a:rPr lang="ru-RU" sz="1600" dirty="0" smtClean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(= </a:t>
            </a:r>
            <a:r>
              <a:rPr lang="ru-RU" sz="1600" b="1" dirty="0" smtClean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что; и увидел, что…; и понял, что...</a:t>
            </a:r>
            <a:r>
              <a:rPr lang="ru-RU" sz="1600" dirty="0" smtClean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b="1" i="1" dirty="0" smtClean="0">
                <a:effectLst/>
                <a:latin typeface="Times New Roman" pitchFamily="18" charset="0"/>
                <a:cs typeface="Times New Roman" pitchFamily="18" charset="0"/>
              </a:rPr>
              <a:t>Пора понять: ты за себя в ответе.</a:t>
            </a:r>
          </a:p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714875" y="63500"/>
            <a:ext cx="53292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100">
                <a:latin typeface="Times New Roman" pitchFamily="18" charset="0"/>
                <a:cs typeface="Times New Roman" pitchFamily="18" charset="0"/>
              </a:rPr>
              <a:t>Синтаксис сложного предложения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8229600" cy="719138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Тире между частями БСП: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686800" cy="5473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dirty="0" smtClean="0"/>
              <a:t>    </a:t>
            </a:r>
            <a:r>
              <a:rPr lang="ru-RU" sz="1400" b="1" dirty="0" smtClean="0"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lang="ru-RU" sz="1800" b="1" dirty="0" smtClean="0">
                <a:effectLst/>
                <a:latin typeface="Arial" pitchFamily="34" charset="0"/>
                <a:cs typeface="Arial" pitchFamily="34" charset="0"/>
              </a:rPr>
              <a:t>противопоставление)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effectLst/>
                <a:latin typeface="Arial" pitchFamily="34" charset="0"/>
                <a:cs typeface="Arial" pitchFamily="34" charset="0"/>
              </a:rPr>
              <a:t>1.  [     ] – [    ]. БСП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i="1" dirty="0" smtClean="0">
                <a:effectLst/>
                <a:latin typeface="Times New Roman" pitchFamily="18" charset="0"/>
                <a:cs typeface="Times New Roman" pitchFamily="18" charset="0"/>
              </a:rPr>
              <a:t>Труд человека кормит – лень портит.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(= </a:t>
            </a:r>
            <a:r>
              <a:rPr lang="ru-RU" sz="1800" b="1" dirty="0" smtClean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а, но</a:t>
            </a:r>
            <a:r>
              <a:rPr lang="ru-RU" sz="1800" dirty="0" smtClean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000" b="1" i="1" dirty="0" smtClean="0">
                <a:effectLst/>
                <a:latin typeface="Times New Roman" pitchFamily="18" charset="0"/>
                <a:cs typeface="Times New Roman" pitchFamily="18" charset="0"/>
              </a:rPr>
              <a:t>Тьма света не любит – злой доброго не терпит.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1800" b="1" dirty="0" smtClean="0">
                <a:effectLst/>
                <a:latin typeface="Arial" pitchFamily="34" charset="0"/>
                <a:cs typeface="Arial" pitchFamily="34" charset="0"/>
              </a:rPr>
              <a:t>2.  [ Время, условие ] – [     ]. БСП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FF3300"/>
                </a:solidFill>
                <a:effectLst/>
              </a:rPr>
              <a:t>    </a:t>
            </a:r>
            <a:r>
              <a:rPr lang="ru-RU" sz="1800" dirty="0" smtClean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(= </a:t>
            </a:r>
            <a:r>
              <a:rPr lang="ru-RU" sz="1800" b="1" dirty="0" smtClean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если…; когда…</a:t>
            </a:r>
            <a:r>
              <a:rPr lang="ru-RU" sz="1800" dirty="0" smtClean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b="1" i="1" dirty="0" smtClean="0"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800" b="1" i="1" dirty="0" smtClean="0"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i="1" dirty="0" smtClean="0">
                <a:effectLst/>
                <a:latin typeface="Times New Roman" pitchFamily="18" charset="0"/>
                <a:cs typeface="Times New Roman" pitchFamily="18" charset="0"/>
              </a:rPr>
              <a:t>Любишь кататься – люби и саночки возить.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sz="2000" b="1" i="1" dirty="0" smtClean="0"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i="1" dirty="0" smtClean="0">
                <a:effectLst/>
                <a:latin typeface="Times New Roman" pitchFamily="18" charset="0"/>
                <a:cs typeface="Times New Roman" pitchFamily="18" charset="0"/>
              </a:rPr>
              <a:t> Проголодаешься – хлеба достать догадаешься.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dirty="0" smtClean="0">
                <a:effectLst/>
                <a:latin typeface="Bodoni MT" pitchFamily="18" charset="0"/>
              </a:rPr>
              <a:t>                                                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1800" b="1" dirty="0" smtClean="0">
                <a:effectLst/>
              </a:rPr>
              <a:t>3</a:t>
            </a:r>
            <a:r>
              <a:rPr lang="ru-RU" sz="1800" b="1" dirty="0" smtClean="0">
                <a:effectLst/>
                <a:latin typeface="Arial" pitchFamily="34" charset="0"/>
                <a:cs typeface="Arial" pitchFamily="34" charset="0"/>
              </a:rPr>
              <a:t>.  [     ] – [вывод, следствие].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effectLst/>
                <a:latin typeface="Arial" pitchFamily="34" charset="0"/>
                <a:cs typeface="Arial" pitchFamily="34" charset="0"/>
              </a:rPr>
              <a:t>БСП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rgbClr val="FF3300"/>
                </a:solidFill>
                <a:effectLst/>
              </a:rPr>
              <a:t>            </a:t>
            </a:r>
            <a:r>
              <a:rPr lang="ru-RU" sz="1800" dirty="0" smtClean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(= </a:t>
            </a:r>
            <a:r>
              <a:rPr lang="ru-RU" sz="1800" b="1" dirty="0" smtClean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так что; поэтому</a:t>
            </a:r>
            <a:r>
              <a:rPr lang="ru-RU" sz="1800" dirty="0" smtClean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000" b="1" i="1" dirty="0" smtClean="0">
                <a:effectLst/>
                <a:latin typeface="Times New Roman" pitchFamily="18" charset="0"/>
                <a:cs typeface="Times New Roman" pitchFamily="18" charset="0"/>
              </a:rPr>
              <a:t>Раз солгал – на век лгуном стал.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Собирай по ягодке – наберёшь кузовок.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dirty="0" smtClean="0"/>
              <a:t>     </a:t>
            </a:r>
            <a:r>
              <a:rPr lang="ru-RU" sz="1800" b="1" dirty="0" smtClean="0">
                <a:effectLst/>
                <a:latin typeface="Arial" pitchFamily="34" charset="0"/>
                <a:cs typeface="Arial" pitchFamily="34" charset="0"/>
              </a:rPr>
              <a:t>(быстрая смена событий)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effectLst/>
                <a:latin typeface="Arial" pitchFamily="34" charset="0"/>
                <a:cs typeface="Arial" pitchFamily="34" charset="0"/>
              </a:rPr>
              <a:t>4.  [     ] – [    ]!</a:t>
            </a:r>
            <a:r>
              <a:rPr lang="ru-RU" sz="2000" b="1" i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effectLst/>
                <a:latin typeface="Arial" pitchFamily="34" charset="0"/>
                <a:cs typeface="Arial" pitchFamily="34" charset="0"/>
              </a:rPr>
              <a:t>БСП</a:t>
            </a:r>
            <a:r>
              <a:rPr lang="ru-RU" sz="1800" b="1" dirty="0">
                <a:effectLst/>
              </a:rPr>
              <a:t> </a:t>
            </a:r>
            <a:r>
              <a:rPr lang="ru-RU" sz="2000" b="1" i="1" dirty="0" smtClean="0">
                <a:effectLst/>
                <a:latin typeface="Bodoni MT" pitchFamily="18" charset="0"/>
              </a:rPr>
              <a:t>               </a:t>
            </a:r>
            <a:r>
              <a:rPr lang="ru-RU" sz="2000" b="1" i="1" dirty="0" smtClean="0">
                <a:effectLst/>
                <a:latin typeface="Times New Roman" pitchFamily="18" charset="0"/>
                <a:cs typeface="Times New Roman" pitchFamily="18" charset="0"/>
              </a:rPr>
              <a:t>Я за свечку – свечка в печку!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i="1" dirty="0" smtClean="0">
                <a:effectLst/>
                <a:latin typeface="Times New Roman" pitchFamily="18" charset="0"/>
                <a:cs typeface="Times New Roman" pitchFamily="18" charset="0"/>
              </a:rPr>
              <a:t>Вот солнышко пригрело – трель зазвенела.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i="1" dirty="0" smtClean="0">
              <a:effectLst/>
              <a:latin typeface="Bodoni MT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 startAt="5"/>
              <a:defRPr/>
            </a:pPr>
            <a:r>
              <a:rPr lang="ru-RU" sz="1800" b="1" dirty="0" smtClean="0">
                <a:effectLst/>
                <a:latin typeface="Arial" pitchFamily="34" charset="0"/>
                <a:cs typeface="Arial" pitchFamily="34" charset="0"/>
              </a:rPr>
              <a:t>[     ] – [сравнение].</a:t>
            </a:r>
            <a:r>
              <a:rPr lang="ru-RU" sz="2000" b="1" i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effectLst/>
                <a:latin typeface="Arial" pitchFamily="34" charset="0"/>
                <a:cs typeface="Arial" pitchFamily="34" charset="0"/>
              </a:rPr>
              <a:t>БСП </a:t>
            </a:r>
            <a:endParaRPr lang="en-US" sz="18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1800" dirty="0" smtClean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(= </a:t>
            </a:r>
            <a:r>
              <a:rPr lang="ru-RU" sz="1800" b="1" dirty="0" smtClean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словно; как; будто; точно; что</a:t>
            </a:r>
            <a:r>
              <a:rPr lang="ru-RU" sz="1800" dirty="0" smtClean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b="1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b="1" i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i="1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sz="2000" b="1" i="1" dirty="0" smtClean="0">
                <a:effectLst/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i="1" dirty="0">
                <a:effectLst/>
                <a:latin typeface="Times New Roman" pitchFamily="18" charset="0"/>
                <a:cs typeface="Times New Roman" pitchFamily="18" charset="0"/>
              </a:rPr>
              <a:t>улице идёт – лебёдушка плывёт.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 smtClean="0">
              <a:solidFill>
                <a:srgbClr val="FF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716463" y="63500"/>
            <a:ext cx="47164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100">
                <a:latin typeface="Times New Roman" pitchFamily="18" charset="0"/>
                <a:cs typeface="Times New Roman" pitchFamily="18" charset="0"/>
              </a:rPr>
              <a:t>Синтаксис сложного предложения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Алгоритм анализа БСП: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 eaLnBrk="1" hangingPunct="1">
              <a:spcBef>
                <a:spcPct val="0"/>
              </a:spcBef>
              <a:buClrTx/>
              <a:buFont typeface="Wingdings" pitchFamily="2" charset="2"/>
              <a:buAutoNum type="arabicPeriod"/>
            </a:pPr>
            <a:r>
              <a:rPr lang="ru-RU" sz="4000" smtClean="0">
                <a:effectLst/>
                <a:latin typeface="Times New Roman" pitchFamily="18" charset="0"/>
                <a:cs typeface="Times New Roman" pitchFamily="18" charset="0"/>
              </a:rPr>
              <a:t>найти грамматические основы;</a:t>
            </a:r>
          </a:p>
          <a:p>
            <a:pPr marL="990600" lvl="1" indent="-533400" eaLnBrk="1" hangingPunct="1">
              <a:spcBef>
                <a:spcPct val="0"/>
              </a:spcBef>
              <a:buClrTx/>
              <a:buFont typeface="Wingdings" pitchFamily="2" charset="2"/>
              <a:buAutoNum type="arabicPeriod"/>
            </a:pPr>
            <a:r>
              <a:rPr lang="ru-RU" sz="4000" smtClean="0">
                <a:effectLst/>
                <a:latin typeface="Times New Roman" pitchFamily="18" charset="0"/>
                <a:cs typeface="Times New Roman" pitchFamily="18" charset="0"/>
              </a:rPr>
              <a:t>определить интонацию и определить смысловые отношения между частями БСП;</a:t>
            </a:r>
          </a:p>
          <a:p>
            <a:pPr marL="990600" lvl="1" indent="-533400" eaLnBrk="1" hangingPunct="1">
              <a:spcBef>
                <a:spcPct val="0"/>
              </a:spcBef>
              <a:buClrTx/>
              <a:buFont typeface="Wingdings" pitchFamily="2" charset="2"/>
              <a:buAutoNum type="arabicPeriod"/>
            </a:pPr>
            <a:r>
              <a:rPr lang="ru-RU" sz="4000" smtClean="0">
                <a:effectLst/>
                <a:latin typeface="Times New Roman" pitchFamily="18" charset="0"/>
                <a:cs typeface="Times New Roman" pitchFamily="18" charset="0"/>
              </a:rPr>
              <a:t>поставить необходимый знак препинания;</a:t>
            </a:r>
          </a:p>
          <a:p>
            <a:pPr marL="990600" lvl="1" indent="-533400" eaLnBrk="1" hangingPunct="1">
              <a:spcBef>
                <a:spcPct val="0"/>
              </a:spcBef>
              <a:buClrTx/>
              <a:buFont typeface="Wingdings" pitchFamily="2" charset="2"/>
              <a:buAutoNum type="arabicPeriod"/>
            </a:pPr>
            <a:r>
              <a:rPr lang="ru-RU" sz="4000" smtClean="0">
                <a:effectLst/>
                <a:latin typeface="Times New Roman" pitchFamily="18" charset="0"/>
                <a:cs typeface="Times New Roman" pitchFamily="18" charset="0"/>
              </a:rPr>
              <a:t>построить схему БСП.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752975" y="63500"/>
            <a:ext cx="47879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100">
                <a:latin typeface="Times New Roman" pitchFamily="18" charset="0"/>
                <a:cs typeface="Times New Roman" pitchFamily="18" charset="0"/>
              </a:rPr>
              <a:t>Синтаксис сложного предложения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686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620713"/>
            <a:ext cx="2592388" cy="2349500"/>
          </a:xfrm>
          <a:prstGeom prst="rect">
            <a:avLst/>
          </a:prstGeom>
          <a:solidFill>
            <a:srgbClr val="00CC00"/>
          </a:solidFill>
          <a:ln w="28575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15363" name="Picture 7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3213100"/>
            <a:ext cx="2592388" cy="2352675"/>
          </a:xfrm>
          <a:prstGeom prst="rect">
            <a:avLst/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15364" name="Picture 7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25" y="3213100"/>
            <a:ext cx="2520950" cy="2341563"/>
          </a:xfrm>
          <a:prstGeom prst="rect">
            <a:avLst/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</p:spPr>
      </p:pic>
      <p:sp>
        <p:nvSpPr>
          <p:cNvPr id="69708" name="Text Box 76"/>
          <p:cNvSpPr txBox="1">
            <a:spLocks noChangeArrowheads="1"/>
          </p:cNvSpPr>
          <p:nvPr/>
        </p:nvSpPr>
        <p:spPr bwMode="auto">
          <a:xfrm>
            <a:off x="1187450" y="5637213"/>
            <a:ext cx="5006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065338" indent="-2065338"/>
            <a:r>
              <a:rPr lang="ru-RU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Нормы оценки:</a:t>
            </a:r>
            <a:r>
              <a:rPr lang="ru-RU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«5» - нет ошибок,</a:t>
            </a:r>
          </a:p>
          <a:p>
            <a:pPr marL="2065338" indent="-2065338"/>
            <a:r>
              <a:rPr lang="ru-RU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«4» - допущена 1 ошибка,</a:t>
            </a:r>
          </a:p>
          <a:p>
            <a:pPr marL="2065338" indent="-2065338"/>
            <a:r>
              <a:rPr lang="ru-RU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«3» - допущены 2 ошибки,</a:t>
            </a:r>
          </a:p>
          <a:p>
            <a:pPr marL="2065338" indent="-2065338"/>
            <a:r>
              <a:rPr lang="ru-RU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«2» - допущены 3 ошибки.</a:t>
            </a:r>
          </a:p>
        </p:txBody>
      </p:sp>
      <p:sp>
        <p:nvSpPr>
          <p:cNvPr id="15366" name="Text Box 77"/>
          <p:cNvSpPr txBox="1">
            <a:spLocks noChangeArrowheads="1"/>
          </p:cNvSpPr>
          <p:nvPr/>
        </p:nvSpPr>
        <p:spPr bwMode="auto">
          <a:xfrm>
            <a:off x="107950" y="0"/>
            <a:ext cx="8785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Arial" charset="0"/>
                <a:cs typeface="Arial" charset="0"/>
              </a:rPr>
              <a:t>Ключи ответов по вариантам</a:t>
            </a:r>
          </a:p>
        </p:txBody>
      </p:sp>
      <p:pic>
        <p:nvPicPr>
          <p:cNvPr id="15367" name="Picture 7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48038" y="620713"/>
            <a:ext cx="2592387" cy="2336800"/>
          </a:xfrm>
          <a:prstGeom prst="rect">
            <a:avLst/>
          </a:prstGeom>
          <a:noFill/>
          <a:ln w="28575" algn="ctr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15368" name="Picture 8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72225" y="630238"/>
            <a:ext cx="2447925" cy="2306637"/>
          </a:xfrm>
          <a:prstGeom prst="rect">
            <a:avLst/>
          </a:prstGeom>
          <a:noFill/>
          <a:ln w="28575" algn="ctr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15369" name="Picture 8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6600" y="3213100"/>
            <a:ext cx="2663825" cy="2317750"/>
          </a:xfrm>
          <a:prstGeom prst="rect">
            <a:avLst/>
          </a:prstGeom>
          <a:noFill/>
          <a:ln w="28575" algn="ctr">
            <a:solidFill>
              <a:srgbClr val="33CC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sz="4200" b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Схватка с медведем</a:t>
            </a:r>
          </a:p>
        </p:txBody>
      </p:sp>
      <p:graphicFrame>
        <p:nvGraphicFramePr>
          <p:cNvPr id="70660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257175" y="1412875"/>
          <a:ext cx="4386263" cy="5073650"/>
        </p:xfrm>
        <a:graphic>
          <a:graphicData uri="http://schemas.openxmlformats.org/presentationml/2006/ole">
            <p:oleObj spid="_x0000_s16387" name="Диаграмма" r:id="rId3" imgW="4381500" imgH="5067300" progId="MSGraph.Chart.8">
              <p:embed followColorScheme="full"/>
            </p:oleObj>
          </a:graphicData>
        </a:graphic>
      </p:graphicFrame>
      <p:sp>
        <p:nvSpPr>
          <p:cNvPr id="1638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412875"/>
            <a:ext cx="4475162" cy="496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sz="1900" smtClean="0">
                <a:effectLst/>
                <a:latin typeface="Tunga" pitchFamily="2"/>
              </a:rPr>
              <a:t>        Как только я вылез из лодки, на меня набросился огромный медведь.                             </a:t>
            </a:r>
            <a:r>
              <a:rPr lang="ru-RU" sz="1900" smtClean="0">
                <a:solidFill>
                  <a:schemeClr val="bg1"/>
                </a:solidFill>
                <a:effectLst/>
                <a:latin typeface="Tunga" pitchFamily="2"/>
              </a:rPr>
              <a:t>.........</a:t>
            </a:r>
            <a:r>
              <a:rPr lang="ru-RU" sz="1900" smtClean="0">
                <a:effectLst/>
                <a:latin typeface="Tunga" pitchFamily="2"/>
              </a:rPr>
              <a:t>Он хотел растерзать меня в одно мгновение, но я сильно сжал его передние лапы! </a:t>
            </a:r>
            <a:r>
              <a:rPr lang="ru-RU" sz="1900" b="1" smtClean="0">
                <a:solidFill>
                  <a:schemeClr val="bg1"/>
                </a:solidFill>
                <a:effectLst/>
                <a:latin typeface="Tunga" pitchFamily="2"/>
              </a:rPr>
              <a:t>……..</a:t>
            </a:r>
            <a:r>
              <a:rPr lang="ru-RU" sz="1900" b="1" smtClean="0">
                <a:effectLst/>
                <a:latin typeface="Tunga" pitchFamily="2"/>
              </a:rPr>
              <a:t> </a:t>
            </a:r>
            <a:r>
              <a:rPr lang="ru-RU" sz="1900" smtClean="0">
                <a:effectLst/>
                <a:latin typeface="Tunga" pitchFamily="2"/>
              </a:rPr>
              <a:t>Медведь заревел от боли. Я знал, что  он немедленно растерзает меня, если  я отпущу его. </a:t>
            </a:r>
            <a:r>
              <a:rPr lang="ru-RU" sz="1900" b="1" smtClean="0">
                <a:solidFill>
                  <a:schemeClr val="bg1"/>
                </a:solidFill>
                <a:effectLst/>
                <a:latin typeface="Tunga" pitchFamily="2"/>
              </a:rPr>
              <a:t>………. </a:t>
            </a:r>
            <a:r>
              <a:rPr lang="ru-RU" sz="1900" smtClean="0">
                <a:effectLst/>
                <a:latin typeface="Tunga" pitchFamily="2"/>
              </a:rPr>
              <a:t>Я держал его за лапы три дня и три ночи, пока он не умер от голода. </a:t>
            </a:r>
            <a:r>
              <a:rPr lang="ru-RU" sz="1900" b="1" smtClean="0">
                <a:solidFill>
                  <a:schemeClr val="bg1"/>
                </a:solidFill>
                <a:effectLst/>
                <a:latin typeface="Tunga" pitchFamily="2"/>
              </a:rPr>
              <a:t>………</a:t>
            </a:r>
            <a:r>
              <a:rPr lang="ru-RU" sz="1900" b="1" smtClean="0">
                <a:effectLst/>
                <a:latin typeface="Tunga" pitchFamily="2"/>
              </a:rPr>
              <a:t> </a:t>
            </a:r>
            <a:r>
              <a:rPr lang="ru-RU" sz="1900" smtClean="0">
                <a:effectLst/>
                <a:latin typeface="Tunga" pitchFamily="2"/>
              </a:rPr>
              <a:t> Да, он умер от голода, так как   медведи утоляют свой голод лишь тем, что</a:t>
            </a:r>
            <a:r>
              <a:rPr lang="ru-RU" sz="1900" b="1" i="1" smtClean="0">
                <a:effectLst/>
                <a:latin typeface="Tunga" pitchFamily="2"/>
              </a:rPr>
              <a:t>   </a:t>
            </a:r>
            <a:r>
              <a:rPr lang="ru-RU" sz="1900" smtClean="0">
                <a:effectLst/>
                <a:latin typeface="Tunga" pitchFamily="2"/>
              </a:rPr>
              <a:t>они сосут свои лапы. </a:t>
            </a:r>
            <a:r>
              <a:rPr lang="ru-RU" sz="1900" b="1" smtClean="0">
                <a:solidFill>
                  <a:schemeClr val="bg1"/>
                </a:solidFill>
                <a:effectLst/>
                <a:latin typeface="Tunga" pitchFamily="2"/>
              </a:rPr>
              <a:t>……….</a:t>
            </a:r>
            <a:r>
              <a:rPr lang="ru-RU" sz="1900" smtClean="0">
                <a:solidFill>
                  <a:schemeClr val="bg1"/>
                </a:solidFill>
                <a:effectLst/>
                <a:latin typeface="Tunga" pitchFamily="2"/>
              </a:rPr>
              <a:t> </a:t>
            </a:r>
            <a:r>
              <a:rPr lang="ru-RU" sz="1900" smtClean="0">
                <a:effectLst/>
                <a:latin typeface="Tunga" pitchFamily="2"/>
              </a:rPr>
              <a:t>А этот медведь никак этого не мог,  поэтому</a:t>
            </a:r>
            <a:r>
              <a:rPr lang="ru-RU" sz="1900" b="1" i="1" smtClean="0">
                <a:effectLst/>
                <a:latin typeface="Tunga" pitchFamily="2"/>
              </a:rPr>
              <a:t>   </a:t>
            </a:r>
            <a:r>
              <a:rPr lang="ru-RU" sz="1900" smtClean="0">
                <a:effectLst/>
                <a:latin typeface="Tunga" pitchFamily="2"/>
              </a:rPr>
              <a:t>он погиб голодной смертью. </a:t>
            </a:r>
            <a:endParaRPr lang="ru-RU" sz="1900" b="1" smtClean="0">
              <a:effectLst/>
              <a:latin typeface="Tunga" pitchFamily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sz="1900" smtClean="0">
                <a:effectLst/>
                <a:latin typeface="Tunga" pitchFamily="2"/>
              </a:rPr>
              <a:t>         С тех пор ни один медведь не решается напасть на меня.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4681538" y="0"/>
            <a:ext cx="5003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100">
                <a:latin typeface="Times New Roman" pitchFamily="18" charset="0"/>
                <a:cs typeface="Times New Roman" pitchFamily="18" charset="0"/>
              </a:rPr>
              <a:t>Синтаксис сложного предложения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6227763" y="260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4887913" y="1470025"/>
            <a:ext cx="1439862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900" b="1" i="1">
                <a:solidFill>
                  <a:srgbClr val="FF3300"/>
                </a:solidFill>
                <a:latin typeface="Tunga" pitchFamily="2"/>
              </a:rPr>
              <a:t>Как только</a:t>
            </a:r>
          </a:p>
        </p:txBody>
      </p:sp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4427538" y="6453188"/>
            <a:ext cx="792162" cy="404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Tunga" pitchFamily="2"/>
            </a:endParaRP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4643438" y="1939925"/>
            <a:ext cx="7127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900" b="1">
                <a:solidFill>
                  <a:srgbClr val="FF3300"/>
                </a:solidFill>
              </a:rPr>
              <a:t>СПП</a:t>
            </a: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6400800" y="2349500"/>
            <a:ext cx="431800" cy="217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900" b="1" i="1">
                <a:solidFill>
                  <a:srgbClr val="FF3300"/>
                </a:solidFill>
                <a:latin typeface="Tunga" pitchFamily="2"/>
              </a:rPr>
              <a:t>но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6673850" y="2506663"/>
            <a:ext cx="7127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900" b="1">
                <a:solidFill>
                  <a:srgbClr val="FF3300"/>
                </a:solidFill>
              </a:rPr>
              <a:t>ССП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5969000" y="3371850"/>
            <a:ext cx="7127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900" b="1">
                <a:solidFill>
                  <a:srgbClr val="FF3300"/>
                </a:solidFill>
              </a:rPr>
              <a:t>СПП</a:t>
            </a: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6343650" y="3948113"/>
            <a:ext cx="7127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900" b="1">
                <a:solidFill>
                  <a:srgbClr val="FF3300"/>
                </a:solidFill>
              </a:rPr>
              <a:t>СПП</a:t>
            </a: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5838825" y="4811713"/>
            <a:ext cx="7127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900" b="1">
                <a:solidFill>
                  <a:srgbClr val="FF3300"/>
                </a:solidFill>
              </a:rPr>
              <a:t>СПП</a:t>
            </a: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7366000" y="5402263"/>
            <a:ext cx="7127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900" b="1">
                <a:solidFill>
                  <a:srgbClr val="FF3300"/>
                </a:solidFill>
              </a:rPr>
              <a:t>СПП</a:t>
            </a:r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7265988" y="2938463"/>
            <a:ext cx="488950" cy="217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900" b="1" i="1">
                <a:solidFill>
                  <a:srgbClr val="FF3300"/>
                </a:solidFill>
                <a:latin typeface="Tunga" pitchFamily="2"/>
              </a:rPr>
              <a:t>что</a:t>
            </a:r>
          </a:p>
        </p:txBody>
      </p:sp>
      <p:sp>
        <p:nvSpPr>
          <p:cNvPr id="16401" name="Text Box 20"/>
          <p:cNvSpPr txBox="1">
            <a:spLocks noChangeArrowheads="1"/>
          </p:cNvSpPr>
          <p:nvPr/>
        </p:nvSpPr>
        <p:spPr bwMode="auto">
          <a:xfrm>
            <a:off x="1908175" y="6491288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0677" name="Rectangle 21"/>
          <p:cNvSpPr>
            <a:spLocks noChangeArrowheads="1"/>
          </p:cNvSpPr>
          <p:nvPr/>
        </p:nvSpPr>
        <p:spPr bwMode="auto">
          <a:xfrm>
            <a:off x="7769225" y="3227388"/>
            <a:ext cx="503238" cy="230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900" b="1" i="1">
                <a:solidFill>
                  <a:srgbClr val="FF3300"/>
                </a:solidFill>
                <a:latin typeface="Tunga" pitchFamily="2"/>
              </a:rPr>
              <a:t>если</a:t>
            </a:r>
          </a:p>
        </p:txBody>
      </p:sp>
      <p:sp>
        <p:nvSpPr>
          <p:cNvPr id="70678" name="Rectangle 22"/>
          <p:cNvSpPr>
            <a:spLocks noChangeArrowheads="1"/>
          </p:cNvSpPr>
          <p:nvPr/>
        </p:nvSpPr>
        <p:spPr bwMode="auto">
          <a:xfrm>
            <a:off x="7423150" y="3803650"/>
            <a:ext cx="503238" cy="230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900" b="1" i="1">
                <a:solidFill>
                  <a:srgbClr val="FF3300"/>
                </a:solidFill>
                <a:latin typeface="Tunga" pitchFamily="2"/>
              </a:rPr>
              <a:t>пока</a:t>
            </a:r>
          </a:p>
        </p:txBody>
      </p:sp>
      <p:sp>
        <p:nvSpPr>
          <p:cNvPr id="70679" name="Rectangle 23"/>
          <p:cNvSpPr>
            <a:spLocks noChangeArrowheads="1"/>
          </p:cNvSpPr>
          <p:nvPr/>
        </p:nvSpPr>
        <p:spPr bwMode="auto">
          <a:xfrm>
            <a:off x="5464175" y="4408488"/>
            <a:ext cx="965200" cy="187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900" b="1" i="1">
                <a:solidFill>
                  <a:srgbClr val="FF3300"/>
                </a:solidFill>
                <a:latin typeface="Tunga" pitchFamily="2"/>
              </a:rPr>
              <a:t>так как</a:t>
            </a:r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7019925" y="4667250"/>
            <a:ext cx="503238" cy="230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900" b="1" i="1">
                <a:solidFill>
                  <a:srgbClr val="FF3300"/>
                </a:solidFill>
                <a:latin typeface="Tunga" pitchFamily="2"/>
              </a:rPr>
              <a:t>что</a:t>
            </a:r>
          </a:p>
        </p:txBody>
      </p:sp>
      <p:sp>
        <p:nvSpPr>
          <p:cNvPr id="70681" name="Rectangle 25"/>
          <p:cNvSpPr>
            <a:spLocks noChangeArrowheads="1"/>
          </p:cNvSpPr>
          <p:nvPr/>
        </p:nvSpPr>
        <p:spPr bwMode="auto">
          <a:xfrm>
            <a:off x="6877050" y="5243513"/>
            <a:ext cx="100806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900" b="1" i="1">
                <a:solidFill>
                  <a:srgbClr val="FF3300"/>
                </a:solidFill>
                <a:latin typeface="Tunga" pitchFamily="2"/>
              </a:rPr>
              <a:t>поэтому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0660" grpId="0"/>
      <p:bldP spid="70664" grpId="0" animBg="1"/>
      <p:bldP spid="70667" grpId="0"/>
      <p:bldP spid="70668" grpId="0" animBg="1"/>
      <p:bldP spid="70669" grpId="0"/>
      <p:bldP spid="70670" grpId="0"/>
      <p:bldP spid="70671" grpId="0"/>
      <p:bldP spid="70672" grpId="0"/>
      <p:bldP spid="70673" grpId="0"/>
      <p:bldP spid="70674" grpId="0" animBg="1"/>
      <p:bldP spid="70677" grpId="0" animBg="1"/>
      <p:bldP spid="70678" grpId="0" animBg="1"/>
      <p:bldP spid="70679" grpId="0" animBg="1"/>
      <p:bldP spid="70680" grpId="0" animBg="1"/>
      <p:bldP spid="706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7025"/>
            <a:ext cx="8229600" cy="941388"/>
          </a:xfrm>
        </p:spPr>
        <p:txBody>
          <a:bodyPr/>
          <a:lstStyle/>
          <a:p>
            <a:pPr eaLnBrk="1" hangingPunct="1"/>
            <a:r>
              <a:rPr lang="ru-RU" sz="4200" b="1" smtClean="0">
                <a:solidFill>
                  <a:schemeClr val="tx1"/>
                </a:solidFill>
                <a:effectLst/>
                <a:latin typeface="Bodoni MT" pitchFamily="18" charset="0"/>
              </a:rPr>
              <a:t>Литературная справка</a:t>
            </a: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6372225" y="115888"/>
            <a:ext cx="2771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4932363" y="0"/>
            <a:ext cx="42116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100">
              <a:latin typeface="Adventure" pitchFamily="2" charset="0"/>
            </a:endParaRPr>
          </a:p>
        </p:txBody>
      </p:sp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2197100" y="1304925"/>
            <a:ext cx="532765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900">
                <a:latin typeface="Tunga" pitchFamily="2"/>
              </a:rPr>
              <a:t>         Интересно, что в основу фантастических «Приключений барона Мюнхгаузена» положены рассказы действительно живущего в 18</a:t>
            </a:r>
            <a:r>
              <a:rPr lang="en-US" sz="1900">
                <a:latin typeface="Tunga" pitchFamily="2"/>
              </a:rPr>
              <a:t> </a:t>
            </a:r>
            <a:r>
              <a:rPr lang="ru-RU" sz="1900">
                <a:latin typeface="Tunga" pitchFamily="2"/>
              </a:rPr>
              <a:t>веке в Германии барона Мюнхгаузена.</a:t>
            </a:r>
          </a:p>
          <a:p>
            <a:r>
              <a:rPr lang="ru-RU" sz="1900">
                <a:latin typeface="Tunga" pitchFamily="2"/>
              </a:rPr>
              <a:t>         Он был военным, некоторое время служил в Росси, воевал с турками. Вернувшись в свое поместье в Германии, Мюнхгаузен вскоре стал известен как остроумный рассказчик, выдумывавший самые невероятные приключения.</a:t>
            </a:r>
          </a:p>
          <a:p>
            <a:r>
              <a:rPr lang="ru-RU" sz="1900">
                <a:latin typeface="Tunga" pitchFamily="2"/>
              </a:rPr>
              <a:t>         Осталось тайной, сам ли барон записал свои рассказы или это сделал кто-то другой, но в 1785 году немецкий писатель Рудольф Эрих Распе обработал эти рассказы и издал их. Впоследствии к ним были присоединены фантастические рассказы других писателей о приключениях Мюнхгаузена. Но автором книги принято считать Рудольфа Эриха Распе.</a:t>
            </a:r>
          </a:p>
        </p:txBody>
      </p:sp>
      <p:pic>
        <p:nvPicPr>
          <p:cNvPr id="72715" name="Picture 1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63713" y="0"/>
            <a:ext cx="5688012" cy="6884988"/>
          </a:xfrm>
          <a:noFill/>
        </p:spPr>
      </p:pic>
      <p:sp>
        <p:nvSpPr>
          <p:cNvPr id="17415" name="Text Box 12"/>
          <p:cNvSpPr txBox="1">
            <a:spLocks noChangeArrowheads="1"/>
          </p:cNvSpPr>
          <p:nvPr/>
        </p:nvSpPr>
        <p:spPr bwMode="auto">
          <a:xfrm>
            <a:off x="4716463" y="44450"/>
            <a:ext cx="44640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100">
                <a:latin typeface="Times New Roman" pitchFamily="18" charset="0"/>
                <a:cs typeface="Times New Roman" pitchFamily="18" charset="0"/>
              </a:rPr>
              <a:t>Синтаксис сложного предложения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50938"/>
          </a:xfrm>
        </p:spPr>
        <p:txBody>
          <a:bodyPr/>
          <a:lstStyle/>
          <a:p>
            <a:pPr eaLnBrk="1" hangingPunct="1"/>
            <a:r>
              <a:rPr lang="ru-RU" sz="4200" b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Схватка с медведем</a:t>
            </a:r>
            <a:br>
              <a:rPr lang="ru-RU" sz="4200" b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ru-RU" sz="2400" b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(новая версия)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5373688"/>
            <a:ext cx="8353425" cy="10795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effectLst/>
                <a:latin typeface="Times New Roman" pitchFamily="18" charset="0"/>
                <a:cs typeface="Times New Roman" pitchFamily="18" charset="0"/>
              </a:rPr>
              <a:t>А этот медведь никак этого не мог – он погиб голодной смертью. </a:t>
            </a:r>
            <a:r>
              <a:rPr lang="ru-RU" sz="2800" b="1" smtClean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smtClean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Следствие</a:t>
            </a:r>
            <a:r>
              <a:rPr lang="ru-RU" sz="2800" b="1" smtClean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435600" y="0"/>
            <a:ext cx="370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714875" y="-23813"/>
            <a:ext cx="4897438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100">
                <a:latin typeface="Times New Roman" pitchFamily="18" charset="0"/>
                <a:cs typeface="Times New Roman" pitchFamily="18" charset="0"/>
              </a:rPr>
              <a:t>Синтаксис сложного предложения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323850" y="1557338"/>
            <a:ext cx="8280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Я вылез из лодки – на меня набросился огромный медведь. </a:t>
            </a:r>
            <a:r>
              <a:rPr lang="ru-RU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Быстрая смена событий</a:t>
            </a:r>
            <a:r>
              <a:rPr lang="ru-RU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250825" y="2492375"/>
            <a:ext cx="91455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Он хотел растерзать меня в одно мгновение – я сильно сжал его передние лапы.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Противопоставление</a:t>
            </a:r>
            <a:r>
              <a:rPr lang="ru-RU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331788" y="3429000"/>
            <a:ext cx="84518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Я знал: он немедленно растерзает меня, </a:t>
            </a:r>
            <a:r>
              <a:rPr lang="ru-RU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дополнение</a:t>
            </a:r>
            <a:r>
              <a:rPr lang="ru-RU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если я отпущу его. </a:t>
            </a: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250825" y="4365625"/>
            <a:ext cx="82089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Да, он умер от голода: медведи утоляют свой голод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лишь тем, что они сосут свои лапы. </a:t>
            </a:r>
            <a:r>
              <a:rPr lang="ru-RU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Причина</a:t>
            </a:r>
            <a:r>
              <a:rPr lang="ru-RU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  <p:bldP spid="73734" grpId="0"/>
      <p:bldP spid="73735" grpId="0"/>
      <p:bldP spid="73738" grpId="0"/>
      <p:bldP spid="737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28625"/>
            <a:ext cx="7793037" cy="814388"/>
          </a:xfrm>
        </p:spPr>
        <p:txBody>
          <a:bodyPr/>
          <a:lstStyle/>
          <a:p>
            <a:pPr eaLnBrk="1" hangingPunct="1"/>
            <a:r>
              <a:rPr lang="ru-RU" sz="4200" b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Цели работы: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716463" y="44450"/>
            <a:ext cx="525621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100">
                <a:latin typeface="Times New Roman" pitchFamily="18" charset="0"/>
                <a:cs typeface="Times New Roman" pitchFamily="18" charset="0"/>
              </a:rPr>
              <a:t>Синтаксис сложного предложения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435975" cy="48990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mtClean="0">
                <a:effectLst/>
                <a:latin typeface="Times New Roman" pitchFamily="18" charset="0"/>
                <a:cs typeface="Times New Roman" pitchFamily="18" charset="0"/>
              </a:rPr>
              <a:t>Повторить, систематизировать и показать:</a:t>
            </a:r>
          </a:p>
          <a:p>
            <a:pPr>
              <a:buClr>
                <a:srgbClr val="FF3300"/>
              </a:buClr>
              <a:buFont typeface="Wingdings" pitchFamily="2" charset="2"/>
              <a:buChar char="v"/>
            </a:pPr>
            <a:r>
              <a:rPr lang="ru-RU" smtClean="0">
                <a:effectLst/>
                <a:latin typeface="Times New Roman" pitchFamily="18" charset="0"/>
                <a:cs typeface="Times New Roman" pitchFamily="18" charset="0"/>
              </a:rPr>
              <a:t>виды сложных предложений в русском языке;</a:t>
            </a:r>
          </a:p>
          <a:p>
            <a:pPr>
              <a:buClr>
                <a:srgbClr val="FF3300"/>
              </a:buClr>
              <a:buFont typeface="Wingdings" pitchFamily="2" charset="2"/>
              <a:buChar char="v"/>
            </a:pPr>
            <a:r>
              <a:rPr lang="ru-RU" smtClean="0">
                <a:effectLst/>
                <a:latin typeface="Times New Roman" pitchFamily="18" charset="0"/>
                <a:cs typeface="Times New Roman" pitchFamily="18" charset="0"/>
              </a:rPr>
              <a:t>характер смысловых отношений между частями БСП;</a:t>
            </a:r>
          </a:p>
          <a:p>
            <a:pPr>
              <a:buClr>
                <a:srgbClr val="FF3300"/>
              </a:buClr>
              <a:buFont typeface="Wingdings" pitchFamily="2" charset="2"/>
              <a:buChar char="v"/>
            </a:pPr>
            <a:r>
              <a:rPr lang="ru-RU" smtClean="0">
                <a:effectLst/>
                <a:latin typeface="Times New Roman" pitchFamily="18" charset="0"/>
                <a:cs typeface="Times New Roman" pitchFamily="18" charset="0"/>
              </a:rPr>
              <a:t>навыки постановки знаков препинания в БСП;</a:t>
            </a:r>
          </a:p>
          <a:p>
            <a:pPr>
              <a:buClr>
                <a:srgbClr val="FF3300"/>
              </a:buClr>
              <a:buFont typeface="Wingdings" pitchFamily="2" charset="2"/>
              <a:buChar char="v"/>
            </a:pPr>
            <a:r>
              <a:rPr lang="ru-RU" smtClean="0">
                <a:effectLst/>
                <a:latin typeface="Times New Roman" pitchFamily="18" charset="0"/>
                <a:cs typeface="Times New Roman" pitchFamily="18" charset="0"/>
              </a:rPr>
              <a:t>умение строить схемы БСП;</a:t>
            </a:r>
          </a:p>
          <a:p>
            <a:pPr>
              <a:buClr>
                <a:srgbClr val="FF3300"/>
              </a:buClr>
              <a:buFont typeface="Wingdings" pitchFamily="2" charset="2"/>
              <a:buChar char="v"/>
            </a:pPr>
            <a:r>
              <a:rPr lang="ru-RU" smtClean="0">
                <a:effectLst/>
                <a:latin typeface="Times New Roman" pitchFamily="18" charset="0"/>
                <a:cs typeface="Times New Roman" pitchFamily="18" charset="0"/>
              </a:rPr>
              <a:t>умение заменять сложные союзные пд синтаксическими синонимами.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3800" dirty="0" smtClean="0">
                <a:effectLst/>
                <a:latin typeface="Bodoni MT" pitchFamily="18" charset="0"/>
              </a:rPr>
              <a:t>   </a:t>
            </a:r>
            <a:r>
              <a:rPr lang="ru-RU" sz="3800" b="1" dirty="0" smtClean="0">
                <a:effectLst/>
                <a:latin typeface="Arial" pitchFamily="34" charset="0"/>
                <a:cs typeface="Arial" pitchFamily="34" charset="0"/>
              </a:rPr>
              <a:t>ССП</a:t>
            </a:r>
            <a:r>
              <a:rPr lang="ru-RU" sz="3800" dirty="0" smtClean="0">
                <a:effectLst/>
                <a:latin typeface="Bodoni MT" pitchFamily="18" charset="0"/>
              </a:rPr>
              <a:t>  – ________________________ </a:t>
            </a:r>
            <a:r>
              <a:rPr lang="ru-RU" sz="3800" dirty="0" smtClean="0">
                <a:effectLst/>
                <a:latin typeface="Times New Roman" pitchFamily="18" charset="0"/>
                <a:cs typeface="Times New Roman" pitchFamily="18" charset="0"/>
              </a:rPr>
              <a:t>предложение. Состоит из _______________________________ простых предложений, связанных ________________ связью, при помощи _______________________, которые находятся ______________ ______________________.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635375" y="688975"/>
            <a:ext cx="4537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сложное союзное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042988" y="1700213"/>
            <a:ext cx="7489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  <a:latin typeface="Bodoni MT" pitchFamily="18" charset="0"/>
              </a:rPr>
              <a:t>нескольких независящих друг от друга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260475" y="2781300"/>
            <a:ext cx="3743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  <a:latin typeface="Bodoni MT" pitchFamily="18" charset="0"/>
              </a:rPr>
              <a:t>сочинительной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203575" y="3284538"/>
            <a:ext cx="48244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  <a:latin typeface="Bodoni MT" pitchFamily="18" charset="0"/>
              </a:rPr>
              <a:t>сочинительных союзов</a:t>
            </a:r>
            <a:r>
              <a:rPr lang="ru-RU" i="1"/>
              <a:t> 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898525" y="4362450"/>
            <a:ext cx="6697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  <a:latin typeface="Bodoni MT" pitchFamily="18" charset="0"/>
              </a:rPr>
              <a:t>простыми предложениями</a:t>
            </a:r>
            <a:r>
              <a:rPr lang="ru-RU" i="1"/>
              <a:t> 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500188" y="5300663"/>
            <a:ext cx="60007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800" b="1">
                <a:latin typeface="Arial" charset="0"/>
                <a:cs typeface="Arial" charset="0"/>
              </a:rPr>
              <a:t>[     ], или [     ]. ССП</a:t>
            </a:r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3419475" y="0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4716463" y="0"/>
            <a:ext cx="61214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100">
                <a:latin typeface="Times New Roman" pitchFamily="18" charset="0"/>
                <a:cs typeface="Times New Roman" pitchFamily="18" charset="0"/>
              </a:rPr>
              <a:t>Синтаксис сложного предложения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5795963" y="3789363"/>
            <a:ext cx="16557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  <a:latin typeface="Bodoni MT" pitchFamily="18" charset="0"/>
              </a:rPr>
              <a:t>между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45386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3800" b="1" dirty="0" smtClean="0">
                <a:effectLst/>
                <a:latin typeface="Bodoni MT" pitchFamily="18" charset="0"/>
              </a:rPr>
              <a:t>   </a:t>
            </a:r>
            <a:r>
              <a:rPr lang="ru-RU" sz="3800" b="1" dirty="0" smtClean="0">
                <a:effectLst/>
                <a:latin typeface="Arial" pitchFamily="34" charset="0"/>
                <a:cs typeface="Arial" pitchFamily="34" charset="0"/>
              </a:rPr>
              <a:t>СПП</a:t>
            </a:r>
            <a:r>
              <a:rPr lang="ru-RU" sz="38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3800" dirty="0" smtClean="0">
                <a:effectLst/>
                <a:latin typeface="Bodoni MT" pitchFamily="18" charset="0"/>
              </a:rPr>
              <a:t> – </a:t>
            </a:r>
            <a:r>
              <a:rPr lang="ru-RU" sz="3800" dirty="0" smtClean="0">
                <a:effectLst/>
                <a:latin typeface="Times New Roman" pitchFamily="18" charset="0"/>
                <a:cs typeface="Times New Roman" pitchFamily="18" charset="0"/>
              </a:rPr>
              <a:t>________________________ предложение. Состоит из _______________________________ простых предложений, связанных ________________ связью, при помощи ________________________ ______________, которые находятся ____________________________.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071688" y="5300663"/>
            <a:ext cx="557212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800" b="1">
                <a:latin typeface="Arial" charset="0"/>
                <a:cs typeface="Arial" charset="0"/>
              </a:rPr>
              <a:t>[     ], (чтобы). СПП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4714875" y="63500"/>
            <a:ext cx="51133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100">
                <a:latin typeface="Times New Roman" pitchFamily="18" charset="0"/>
                <a:cs typeface="Times New Roman" pitchFamily="18" charset="0"/>
              </a:rPr>
              <a:t>Синтаксис сложного предложения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635375" y="688975"/>
            <a:ext cx="3816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  <a:latin typeface="Bodoni MT" pitchFamily="18" charset="0"/>
              </a:rPr>
              <a:t>сложное союзное</a:t>
            </a:r>
            <a:r>
              <a:rPr lang="ru-RU"/>
              <a:t> 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258888" y="1700213"/>
            <a:ext cx="7200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  <a:latin typeface="Bodoni MT" pitchFamily="18" charset="0"/>
              </a:rPr>
              <a:t>главного и придаточных зависимых</a:t>
            </a:r>
            <a:r>
              <a:rPr lang="ru-RU"/>
              <a:t> 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187450" y="2781300"/>
            <a:ext cx="3384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  <a:latin typeface="Bodoni MT" pitchFamily="18" charset="0"/>
              </a:rPr>
              <a:t>подчинительной</a:t>
            </a:r>
            <a:r>
              <a:rPr lang="ru-RU" sz="3200" b="1" i="1">
                <a:latin typeface="Bodoni MT" pitchFamily="18" charset="0"/>
              </a:rPr>
              <a:t> 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1116013" y="3789363"/>
            <a:ext cx="56880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  <a:latin typeface="Bodoni MT" pitchFamily="18" charset="0"/>
              </a:rPr>
              <a:t>союзных слов</a:t>
            </a:r>
            <a:r>
              <a:rPr lang="ru-RU"/>
              <a:t> 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3132138" y="3284538"/>
            <a:ext cx="50403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  <a:latin typeface="Bodoni MT" pitchFamily="18" charset="0"/>
              </a:rPr>
              <a:t>подчинительных союзов и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898525" y="4292600"/>
            <a:ext cx="6769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  <a:latin typeface="Bodoni MT" pitchFamily="18" charset="0"/>
              </a:rPr>
              <a:t>внутри придаточных предложений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362950" cy="4495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3800" b="1" dirty="0" smtClean="0">
                <a:effectLst/>
                <a:latin typeface="Bodoni MT" pitchFamily="18" charset="0"/>
              </a:rPr>
              <a:t>   </a:t>
            </a:r>
            <a:r>
              <a:rPr lang="ru-RU" sz="3800" b="1" dirty="0" smtClean="0">
                <a:effectLst/>
                <a:latin typeface="Arial" pitchFamily="34" charset="0"/>
                <a:cs typeface="Arial" pitchFamily="34" charset="0"/>
              </a:rPr>
              <a:t>БСП</a:t>
            </a:r>
            <a:r>
              <a:rPr lang="ru-RU" sz="3800" dirty="0" smtClean="0">
                <a:effectLst/>
                <a:latin typeface="Bodoni MT" pitchFamily="18" charset="0"/>
              </a:rPr>
              <a:t>  – </a:t>
            </a:r>
            <a:r>
              <a:rPr lang="ru-RU" sz="3800" dirty="0" smtClean="0">
                <a:effectLst/>
                <a:latin typeface="Times New Roman" pitchFamily="18" charset="0"/>
                <a:cs typeface="Times New Roman" pitchFamily="18" charset="0"/>
              </a:rPr>
              <a:t>________________________ предложение. Состоит из _______________________________ простых предложений, связанных ___________________ и разделенных _______________________________ __________________________.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defRPr/>
            </a:pPr>
            <a:endParaRPr lang="ru-RU" sz="2800" dirty="0" smtClean="0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785938" y="5278438"/>
            <a:ext cx="65008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800" b="1">
                <a:latin typeface="Arial" charset="0"/>
                <a:cs typeface="Arial" charset="0"/>
              </a:rPr>
              <a:t>[     ] : [     ], [     ]. БСП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4716463" y="44450"/>
            <a:ext cx="504031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100">
                <a:latin typeface="Times New Roman" pitchFamily="18" charset="0"/>
                <a:cs typeface="Times New Roman" pitchFamily="18" charset="0"/>
              </a:rPr>
              <a:t>Синтаксис сложного предложения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563938" y="692150"/>
            <a:ext cx="39608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  <a:latin typeface="Bodoni MT" pitchFamily="18" charset="0"/>
              </a:rPr>
              <a:t>сложное бессоюзное</a:t>
            </a:r>
            <a:r>
              <a:rPr lang="ru-RU"/>
              <a:t> 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973138" y="1841500"/>
            <a:ext cx="7343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  <a:latin typeface="Bodoni MT" pitchFamily="18" charset="0"/>
              </a:rPr>
              <a:t>нескольких независящих друг от друга</a:t>
            </a:r>
            <a:r>
              <a:rPr lang="ru-RU"/>
              <a:t> </a:t>
            </a: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755650" y="6165850"/>
            <a:ext cx="424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828675" y="3065463"/>
            <a:ext cx="4895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  <a:latin typeface="Bodoni MT" pitchFamily="18" charset="0"/>
              </a:rPr>
              <a:t>по смыслу и интонацией</a:t>
            </a:r>
            <a:r>
              <a:rPr lang="ru-RU"/>
              <a:t> 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900113" y="4217988"/>
            <a:ext cx="7632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  <a:latin typeface="Bodoni MT" pitchFamily="18" charset="0"/>
              </a:rPr>
              <a:t>с </a:t>
            </a:r>
            <a:r>
              <a:rPr lang="ru-RU">
                <a:solidFill>
                  <a:srgbClr val="FF3300"/>
                </a:solidFill>
              </a:rPr>
              <a:t> </a:t>
            </a:r>
            <a:r>
              <a:rPr lang="ru-RU" sz="3200" b="1" i="1">
                <a:solidFill>
                  <a:srgbClr val="FF3300"/>
                </a:solidFill>
                <a:latin typeface="Bodoni MT" pitchFamily="18" charset="0"/>
              </a:rPr>
              <a:t>запятой, двоеточием или тире</a:t>
            </a:r>
            <a:r>
              <a:rPr lang="ru-RU"/>
              <a:t> 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900113" y="3641725"/>
            <a:ext cx="7632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  <a:latin typeface="Bodoni MT" pitchFamily="18" charset="0"/>
              </a:rPr>
              <a:t>знаками препинания: запятой, точкой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8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200" b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Кто быстрее?</a:t>
            </a:r>
          </a:p>
        </p:txBody>
      </p:sp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4932363" y="0"/>
            <a:ext cx="421163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>
                <a:latin typeface="Times New Roman" pitchFamily="18" charset="0"/>
                <a:cs typeface="Times New Roman" pitchFamily="18" charset="0"/>
              </a:rPr>
              <a:t>Синтаксис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сложного предложения</a:t>
            </a:r>
          </a:p>
          <a:p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idx="1"/>
          </p:nvPr>
        </p:nvSpPr>
        <p:spPr>
          <a:xfrm>
            <a:off x="684213" y="1481138"/>
            <a:ext cx="3743325" cy="46148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900" b="1" i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Первая команда: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900" b="1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900" b="1" smtClean="0">
                <a:effectLst/>
                <a:latin typeface="Times New Roman" pitchFamily="18" charset="0"/>
                <a:cs typeface="Times New Roman" pitchFamily="18" charset="0"/>
              </a:rPr>
              <a:t>1. [  ], (чтобы)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900" b="1" smtClean="0">
                <a:effectLst/>
                <a:latin typeface="Times New Roman" pitchFamily="18" charset="0"/>
                <a:cs typeface="Times New Roman" pitchFamily="18" charset="0"/>
              </a:rPr>
              <a:t>2. [  ] : [причина].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900" b="1" smtClean="0">
                <a:effectLst/>
                <a:latin typeface="Times New Roman" pitchFamily="18" charset="0"/>
                <a:cs typeface="Times New Roman" pitchFamily="18" charset="0"/>
              </a:rPr>
              <a:t>3. [туда], (откуда).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900" b="1" smtClean="0">
                <a:effectLst/>
                <a:latin typeface="Times New Roman" pitchFamily="18" charset="0"/>
                <a:cs typeface="Times New Roman" pitchFamily="18" charset="0"/>
              </a:rPr>
              <a:t>4. [  ] – [быстрая смена событий].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900" b="1" smtClean="0">
                <a:effectLst/>
                <a:latin typeface="Times New Roman" pitchFamily="18" charset="0"/>
                <a:cs typeface="Times New Roman" pitchFamily="18" charset="0"/>
              </a:rPr>
              <a:t>5. [  ], [  ], [  ].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900" b="1" smtClean="0">
                <a:effectLst/>
                <a:latin typeface="Times New Roman" pitchFamily="18" charset="0"/>
                <a:cs typeface="Times New Roman" pitchFamily="18" charset="0"/>
              </a:rPr>
              <a:t>6. (Если), [  ].</a:t>
            </a:r>
          </a:p>
          <a:p>
            <a:pPr eaLnBrk="1" hangingPunct="1">
              <a:lnSpc>
                <a:spcPct val="90000"/>
              </a:lnSpc>
            </a:pPr>
            <a:endParaRPr lang="ru-RU" sz="2900" b="1" smtClean="0">
              <a:effectLst/>
              <a:latin typeface="Tunga" pitchFamily="2"/>
            </a:endParaRPr>
          </a:p>
          <a:p>
            <a:pPr eaLnBrk="1" hangingPunct="1">
              <a:lnSpc>
                <a:spcPct val="90000"/>
              </a:lnSpc>
            </a:pPr>
            <a:endParaRPr lang="ru-RU" sz="2900" b="1" smtClean="0">
              <a:effectLst/>
              <a:latin typeface="Tunga" pitchFamily="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76825" y="1481138"/>
            <a:ext cx="3887788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sz="29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Вторая команда: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endParaRPr lang="ru-RU" sz="29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sz="2900" b="1">
                <a:latin typeface="Times New Roman" pitchFamily="18" charset="0"/>
                <a:cs typeface="Times New Roman" pitchFamily="18" charset="0"/>
              </a:rPr>
              <a:t>1. [  ], однако [  ].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sz="2900" b="1">
                <a:latin typeface="Times New Roman" pitchFamily="18" charset="0"/>
                <a:cs typeface="Times New Roman" pitchFamily="18" charset="0"/>
              </a:rPr>
              <a:t>2. [  ] : [     ], [  ].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sz="2900" b="1">
                <a:latin typeface="Times New Roman" pitchFamily="18" charset="0"/>
                <a:cs typeface="Times New Roman" pitchFamily="18" charset="0"/>
              </a:rPr>
              <a:t>3. (Когда), [  ].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sz="2900" b="1">
                <a:latin typeface="Times New Roman" pitchFamily="18" charset="0"/>
                <a:cs typeface="Times New Roman" pitchFamily="18" charset="0"/>
              </a:rPr>
              <a:t>4. Либо [  ], либо [  ].          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sz="2900" b="1">
                <a:latin typeface="Times New Roman" pitchFamily="18" charset="0"/>
                <a:cs typeface="Times New Roman" pitchFamily="18" charset="0"/>
              </a:rPr>
              <a:t>5. [время] - [  ].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sz="2900" b="1">
                <a:latin typeface="Times New Roman" pitchFamily="18" charset="0"/>
                <a:cs typeface="Times New Roman" pitchFamily="18" charset="0"/>
              </a:rPr>
              <a:t>6. [условие] - [  ].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endParaRPr lang="ru-RU" sz="29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endParaRPr lang="ru-RU" sz="2900" b="1">
              <a:latin typeface="Tunga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85750"/>
            <a:ext cx="7786688" cy="127635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Взаимосвязь интонации и смысловых отношений между частями БСП</a:t>
            </a:r>
          </a:p>
        </p:txBody>
      </p:sp>
      <p:graphicFrame>
        <p:nvGraphicFramePr>
          <p:cNvPr id="1026" name="Organization Chart 9"/>
          <p:cNvGraphicFramePr>
            <a:graphicFrameLocks/>
          </p:cNvGraphicFramePr>
          <p:nvPr>
            <p:ph type="dgm" idx="1"/>
          </p:nvPr>
        </p:nvGraphicFramePr>
        <p:xfrm>
          <a:off x="525463" y="1528763"/>
          <a:ext cx="8208962" cy="4357687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1036" name="Rectangle 19"/>
          <p:cNvSpPr>
            <a:spLocks noChangeArrowheads="1"/>
          </p:cNvSpPr>
          <p:nvPr/>
        </p:nvSpPr>
        <p:spPr bwMode="auto">
          <a:xfrm>
            <a:off x="4716463" y="63500"/>
            <a:ext cx="41322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>
                <a:latin typeface="Times New Roman" pitchFamily="18" charset="0"/>
                <a:cs typeface="Times New Roman" pitchFamily="18" charset="0"/>
              </a:rPr>
              <a:t>Синтаксис сложного предложения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63" y="5857875"/>
            <a:ext cx="250031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запятая </a:t>
            </a:r>
          </a:p>
          <a:p>
            <a:pPr algn="ctr">
              <a:defRPr/>
            </a:pP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точка с запятой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43313" y="6143625"/>
            <a:ext cx="20716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двоеточие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6500813" y="6143625"/>
            <a:ext cx="22145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тире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200" b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Запятая между частями БСП: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-1044575" y="1268413"/>
            <a:ext cx="100076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>
              <a:buClr>
                <a:srgbClr val="FF3300"/>
              </a:buClr>
              <a:buFont typeface="Wingdings" pitchFamily="2" charset="2"/>
              <a:buChar char="v"/>
            </a:pPr>
            <a:r>
              <a:rPr lang="ru-RU" sz="2600">
                <a:latin typeface="Tunga" pitchFamily="2"/>
              </a:rPr>
              <a:t> </a:t>
            </a:r>
            <a:r>
              <a:rPr lang="ru-RU" sz="2600" b="1">
                <a:latin typeface="Times New Roman" pitchFamily="18" charset="0"/>
                <a:cs typeface="Times New Roman" pitchFamily="18" charset="0"/>
              </a:rPr>
              <a:t>части БСП обозначают одновременность или последовательность событий;</a:t>
            </a:r>
          </a:p>
          <a:p>
            <a:pPr lvl="4">
              <a:buClr>
                <a:srgbClr val="FF3300"/>
              </a:buClr>
              <a:buFont typeface="Wingdings" pitchFamily="2" charset="2"/>
              <a:buChar char="v"/>
            </a:pPr>
            <a:endParaRPr lang="ru-RU" sz="2600" b="1">
              <a:latin typeface="Times New Roman" pitchFamily="18" charset="0"/>
              <a:cs typeface="Times New Roman" pitchFamily="18" charset="0"/>
            </a:endParaRPr>
          </a:p>
          <a:p>
            <a:pPr lvl="4">
              <a:buClr>
                <a:srgbClr val="FF3300"/>
              </a:buClr>
              <a:buFont typeface="Wingdings" pitchFamily="2" charset="2"/>
              <a:buChar char="v"/>
            </a:pPr>
            <a:r>
              <a:rPr lang="ru-RU" sz="2600" b="1">
                <a:latin typeface="Times New Roman" pitchFamily="18" charset="0"/>
                <a:cs typeface="Times New Roman" pitchFamily="18" charset="0"/>
              </a:rPr>
              <a:t> тесно связаны между собой по смыслу;</a:t>
            </a:r>
          </a:p>
          <a:p>
            <a:pPr lvl="4">
              <a:buClr>
                <a:srgbClr val="FF3300"/>
              </a:buClr>
              <a:buFont typeface="Wingdings" pitchFamily="2" charset="2"/>
              <a:buChar char="v"/>
            </a:pPr>
            <a:endParaRPr lang="ru-RU" sz="2600" b="1">
              <a:latin typeface="Times New Roman" pitchFamily="18" charset="0"/>
              <a:cs typeface="Times New Roman" pitchFamily="18" charset="0"/>
            </a:endParaRPr>
          </a:p>
          <a:p>
            <a:pPr lvl="4">
              <a:buClr>
                <a:srgbClr val="FF3300"/>
              </a:buClr>
              <a:buFont typeface="Wingdings" pitchFamily="2" charset="2"/>
              <a:buChar char="v"/>
            </a:pPr>
            <a:r>
              <a:rPr lang="ru-RU" sz="2600" b="1">
                <a:latin typeface="Times New Roman" pitchFamily="18" charset="0"/>
                <a:cs typeface="Times New Roman" pitchFamily="18" charset="0"/>
              </a:rPr>
              <a:t> обычно кратки;</a:t>
            </a:r>
          </a:p>
          <a:p>
            <a:pPr lvl="4">
              <a:buClr>
                <a:srgbClr val="FF3300"/>
              </a:buClr>
              <a:buFont typeface="Wingdings" pitchFamily="2" charset="2"/>
              <a:buChar char="v"/>
            </a:pPr>
            <a:endParaRPr lang="ru-RU" sz="2100" b="1">
              <a:latin typeface="Times New Roman" pitchFamily="18" charset="0"/>
              <a:cs typeface="Times New Roman" pitchFamily="18" charset="0"/>
            </a:endParaRPr>
          </a:p>
          <a:p>
            <a:pPr lvl="4">
              <a:buClr>
                <a:srgbClr val="FF3300"/>
              </a:buClr>
              <a:buFont typeface="Wingdings" pitchFamily="2" charset="2"/>
              <a:buChar char="v"/>
            </a:pPr>
            <a:r>
              <a:rPr lang="ru-RU" sz="2600" b="1">
                <a:latin typeface="Times New Roman" pitchFamily="18" charset="0"/>
                <a:cs typeface="Times New Roman" pitchFamily="18" charset="0"/>
              </a:rPr>
              <a:t> произносятся тоном перечисления;</a:t>
            </a:r>
          </a:p>
          <a:p>
            <a:pPr lvl="4">
              <a:buClr>
                <a:srgbClr val="FF3300"/>
              </a:buClr>
              <a:buFont typeface="Wingdings" pitchFamily="2" charset="2"/>
              <a:buChar char="v"/>
            </a:pPr>
            <a:endParaRPr lang="ru-RU" sz="2600" b="1">
              <a:latin typeface="Times New Roman" pitchFamily="18" charset="0"/>
              <a:cs typeface="Times New Roman" pitchFamily="18" charset="0"/>
            </a:endParaRPr>
          </a:p>
          <a:p>
            <a:pPr lvl="4">
              <a:buClr>
                <a:srgbClr val="FF3300"/>
              </a:buClr>
              <a:buFont typeface="Wingdings" pitchFamily="2" charset="2"/>
              <a:buChar char="v"/>
            </a:pPr>
            <a:r>
              <a:rPr lang="ru-RU" sz="2600" b="1">
                <a:latin typeface="Times New Roman" pitchFamily="18" charset="0"/>
                <a:cs typeface="Times New Roman" pitchFamily="18" charset="0"/>
              </a:rPr>
              <a:t> ! между частями БСП мысленно можно поставить союз И.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0" y="5661025"/>
            <a:ext cx="9144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Нужда скачет, нужда пляшет, нужда песенки поет .</a:t>
            </a:r>
          </a:p>
          <a:p>
            <a:pPr algn="ctr">
              <a:spcBef>
                <a:spcPct val="50000"/>
              </a:spcBef>
            </a:pPr>
            <a:r>
              <a:rPr lang="en-US" sz="2600" b="1">
                <a:latin typeface="Arial" charset="0"/>
                <a:cs typeface="Arial" charset="0"/>
              </a:rPr>
              <a:t>[ </a:t>
            </a:r>
            <a:r>
              <a:rPr lang="ru-RU" sz="2600" b="1">
                <a:latin typeface="Arial" charset="0"/>
                <a:cs typeface="Arial" charset="0"/>
              </a:rPr>
              <a:t> </a:t>
            </a:r>
            <a:r>
              <a:rPr lang="en-US" sz="2600" b="1">
                <a:latin typeface="Arial" charset="0"/>
                <a:cs typeface="Arial" charset="0"/>
              </a:rPr>
              <a:t> ]</a:t>
            </a:r>
            <a:r>
              <a:rPr lang="ru-RU" sz="2600" b="1">
                <a:latin typeface="Arial" charset="0"/>
                <a:cs typeface="Arial" charset="0"/>
              </a:rPr>
              <a:t>, </a:t>
            </a:r>
            <a:r>
              <a:rPr lang="en-US" sz="2600" b="1">
                <a:latin typeface="Arial" charset="0"/>
                <a:cs typeface="Arial" charset="0"/>
              </a:rPr>
              <a:t>[</a:t>
            </a:r>
            <a:r>
              <a:rPr lang="ru-RU" sz="2600" b="1">
                <a:latin typeface="Arial" charset="0"/>
                <a:cs typeface="Arial" charset="0"/>
              </a:rPr>
              <a:t>  </a:t>
            </a:r>
            <a:r>
              <a:rPr lang="en-US" sz="2600" b="1">
                <a:latin typeface="Arial" charset="0"/>
                <a:cs typeface="Arial" charset="0"/>
              </a:rPr>
              <a:t> ]</a:t>
            </a:r>
            <a:r>
              <a:rPr lang="ru-RU" sz="2600" b="1">
                <a:latin typeface="Arial" charset="0"/>
                <a:cs typeface="Arial" charset="0"/>
              </a:rPr>
              <a:t>, </a:t>
            </a:r>
            <a:r>
              <a:rPr lang="en-US" sz="2600" b="1">
                <a:latin typeface="Arial" charset="0"/>
                <a:cs typeface="Arial" charset="0"/>
              </a:rPr>
              <a:t>[ </a:t>
            </a:r>
            <a:r>
              <a:rPr lang="ru-RU" sz="2600" b="1">
                <a:latin typeface="Arial" charset="0"/>
                <a:cs typeface="Arial" charset="0"/>
              </a:rPr>
              <a:t> </a:t>
            </a:r>
            <a:r>
              <a:rPr lang="en-US" sz="2600" b="1">
                <a:latin typeface="Arial" charset="0"/>
                <a:cs typeface="Arial" charset="0"/>
              </a:rPr>
              <a:t> ]</a:t>
            </a:r>
            <a:r>
              <a:rPr lang="ru-RU" sz="2600" b="1">
                <a:latin typeface="Arial" charset="0"/>
                <a:cs typeface="Arial" charset="0"/>
              </a:rPr>
              <a:t>. БСП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4716463" y="63500"/>
            <a:ext cx="525621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100">
                <a:latin typeface="Times New Roman" pitchFamily="18" charset="0"/>
                <a:cs typeface="Times New Roman" pitchFamily="18" charset="0"/>
              </a:rPr>
              <a:t>Синтаксис сложного предложения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8229600" cy="1143000"/>
          </a:xfrm>
        </p:spPr>
        <p:txBody>
          <a:bodyPr/>
          <a:lstStyle/>
          <a:p>
            <a:pPr eaLnBrk="1" hangingPunct="1"/>
            <a:r>
              <a:rPr lang="ru-RU" sz="4200" b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Точка с запятой между частями БСП: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-1189038" y="1628775"/>
            <a:ext cx="9001126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>
              <a:buClr>
                <a:srgbClr val="FF3300"/>
              </a:buClr>
              <a:buFont typeface="Wingdings" pitchFamily="2" charset="2"/>
              <a:buChar char="v"/>
            </a:pPr>
            <a:r>
              <a:rPr lang="ru-RU" sz="2600">
                <a:latin typeface="Tunga" pitchFamily="2"/>
              </a:rPr>
              <a:t> </a:t>
            </a:r>
            <a:r>
              <a:rPr lang="ru-RU" sz="2600" b="1">
                <a:latin typeface="Times New Roman" pitchFamily="18" charset="0"/>
                <a:cs typeface="Times New Roman" pitchFamily="18" charset="0"/>
              </a:rPr>
              <a:t>части БСП менее связаны по смыслу;</a:t>
            </a:r>
          </a:p>
          <a:p>
            <a:pPr lvl="4">
              <a:buClr>
                <a:srgbClr val="FF3300"/>
              </a:buClr>
              <a:buFont typeface="Wingdings" pitchFamily="2" charset="2"/>
              <a:buChar char="v"/>
            </a:pPr>
            <a:endParaRPr lang="ru-RU" sz="2600" b="1">
              <a:latin typeface="Times New Roman" pitchFamily="18" charset="0"/>
              <a:cs typeface="Times New Roman" pitchFamily="18" charset="0"/>
            </a:endParaRPr>
          </a:p>
          <a:p>
            <a:pPr lvl="4">
              <a:buClr>
                <a:srgbClr val="FF3300"/>
              </a:buClr>
              <a:buFont typeface="Wingdings" pitchFamily="2" charset="2"/>
              <a:buChar char="v"/>
            </a:pPr>
            <a:r>
              <a:rPr lang="ru-RU" sz="2600" b="1">
                <a:latin typeface="Times New Roman" pitchFamily="18" charset="0"/>
                <a:cs typeface="Times New Roman" pitchFamily="18" charset="0"/>
              </a:rPr>
              <a:t> более распространены;</a:t>
            </a:r>
          </a:p>
          <a:p>
            <a:pPr lvl="4">
              <a:buClr>
                <a:srgbClr val="FF3300"/>
              </a:buClr>
              <a:buFont typeface="Wingdings" pitchFamily="2" charset="2"/>
              <a:buChar char="v"/>
            </a:pPr>
            <a:endParaRPr lang="ru-RU" sz="2600" b="1">
              <a:latin typeface="Times New Roman" pitchFamily="18" charset="0"/>
              <a:cs typeface="Times New Roman" pitchFamily="18" charset="0"/>
            </a:endParaRPr>
          </a:p>
          <a:p>
            <a:pPr lvl="4">
              <a:buClr>
                <a:srgbClr val="FF3300"/>
              </a:buClr>
              <a:buFont typeface="Wingdings" pitchFamily="2" charset="2"/>
              <a:buChar char="v"/>
            </a:pPr>
            <a:r>
              <a:rPr lang="ru-RU" sz="2600" b="1">
                <a:latin typeface="Times New Roman" pitchFamily="18" charset="0"/>
                <a:cs typeface="Times New Roman" pitchFamily="18" charset="0"/>
              </a:rPr>
              <a:t> содержат собственные знаки;</a:t>
            </a:r>
          </a:p>
          <a:p>
            <a:pPr lvl="4">
              <a:buClr>
                <a:srgbClr val="FF3300"/>
              </a:buClr>
              <a:buFont typeface="Wingdings" pitchFamily="2" charset="2"/>
              <a:buChar char="v"/>
            </a:pPr>
            <a:endParaRPr lang="ru-RU" sz="2600" b="1">
              <a:latin typeface="Times New Roman" pitchFamily="18" charset="0"/>
              <a:cs typeface="Times New Roman" pitchFamily="18" charset="0"/>
            </a:endParaRPr>
          </a:p>
          <a:p>
            <a:pPr lvl="4">
              <a:buClr>
                <a:srgbClr val="FF3300"/>
              </a:buClr>
              <a:buFont typeface="Wingdings" pitchFamily="2" charset="2"/>
              <a:buChar char="v"/>
            </a:pPr>
            <a:r>
              <a:rPr lang="ru-RU" sz="2600" b="1">
                <a:latin typeface="Times New Roman" pitchFamily="18" charset="0"/>
                <a:cs typeface="Times New Roman" pitchFamily="18" charset="0"/>
              </a:rPr>
              <a:t> к концу предложения голос понижается, возникает пауза.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0" y="4868863"/>
            <a:ext cx="9144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600" b="1" i="1">
                <a:latin typeface="Times New Roman" pitchFamily="18" charset="0"/>
                <a:cs typeface="Times New Roman" pitchFamily="18" charset="0"/>
              </a:rPr>
              <a:t>Сел да поехал; ах, хорошо!</a:t>
            </a:r>
            <a:r>
              <a:rPr lang="ru-RU" sz="2600" b="1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buFont typeface="Wingdings" pitchFamily="2" charset="2"/>
              <a:buNone/>
            </a:pPr>
            <a:r>
              <a:rPr lang="ru-RU" sz="2600" b="1">
                <a:latin typeface="Arial" charset="0"/>
                <a:cs typeface="Arial" charset="0"/>
              </a:rPr>
              <a:t>[      да     ]; [межд.,]! БСП</a:t>
            </a:r>
          </a:p>
          <a:p>
            <a:pPr algn="ctr">
              <a:buFont typeface="Wingdings" pitchFamily="2" charset="2"/>
              <a:buNone/>
            </a:pPr>
            <a:r>
              <a:rPr lang="ru-RU" sz="2600" b="1" i="1">
                <a:latin typeface="Times New Roman" pitchFamily="18" charset="0"/>
                <a:cs typeface="Times New Roman" pitchFamily="18" charset="0"/>
              </a:rPr>
              <a:t>Крой да песни пой; шить станешь – наплачешься</a:t>
            </a:r>
            <a:r>
              <a:rPr lang="ru-RU" sz="2600" b="1" i="1">
                <a:latin typeface="Bodoni MT" pitchFamily="18" charset="0"/>
              </a:rPr>
              <a:t>.</a:t>
            </a:r>
            <a:r>
              <a:rPr lang="ru-RU" sz="2600" b="1">
                <a:latin typeface="Bodoni MT" pitchFamily="18" charset="0"/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ru-RU" sz="2600" b="1">
                <a:latin typeface="Arial" charset="0"/>
                <a:cs typeface="Arial" charset="0"/>
              </a:rPr>
              <a:t>[       да       ], [  ]. БСП</a:t>
            </a:r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270" name="Object 7"/>
          <p:cNvGraphicFramePr>
            <a:graphicFrameLocks noChangeAspect="1"/>
          </p:cNvGraphicFramePr>
          <p:nvPr/>
        </p:nvGraphicFramePr>
        <p:xfrm>
          <a:off x="0" y="0"/>
          <a:ext cx="142875" cy="114300"/>
        </p:xfrm>
        <a:graphic>
          <a:graphicData uri="http://schemas.openxmlformats.org/presentationml/2006/ole">
            <p:oleObj spid="_x0000_s11270" name="Точечный рисунок" r:id="rId3" imgW="323981" imgH="276117" progId="Paint.Picture">
              <p:embed/>
            </p:oleObj>
          </a:graphicData>
        </a:graphic>
      </p:graphicFrame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272" name="Object 9"/>
          <p:cNvGraphicFramePr>
            <a:graphicFrameLocks noChangeAspect="1"/>
          </p:cNvGraphicFramePr>
          <p:nvPr/>
        </p:nvGraphicFramePr>
        <p:xfrm>
          <a:off x="0" y="0"/>
          <a:ext cx="142875" cy="114300"/>
        </p:xfrm>
        <a:graphic>
          <a:graphicData uri="http://schemas.openxmlformats.org/presentationml/2006/ole">
            <p:oleObj spid="_x0000_s11272" name="Точечный рисунок" r:id="rId4" imgW="323981" imgH="276117" progId="Paint.Picture">
              <p:embed/>
            </p:oleObj>
          </a:graphicData>
        </a:graphic>
      </p:graphicFrame>
      <p:sp>
        <p:nvSpPr>
          <p:cNvPr id="1127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74" name="Text Box 13"/>
          <p:cNvSpPr txBox="1">
            <a:spLocks noChangeArrowheads="1"/>
          </p:cNvSpPr>
          <p:nvPr/>
        </p:nvSpPr>
        <p:spPr bwMode="auto">
          <a:xfrm>
            <a:off x="4716463" y="63500"/>
            <a:ext cx="504031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100">
                <a:latin typeface="Times New Roman" pitchFamily="18" charset="0"/>
                <a:cs typeface="Times New Roman" pitchFamily="18" charset="0"/>
              </a:rPr>
              <a:t>Синтаксис сложного предложения</a:t>
            </a:r>
          </a:p>
        </p:txBody>
      </p:sp>
      <p:sp>
        <p:nvSpPr>
          <p:cNvPr id="11275" name="Rectangle 15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1276" name="Picture 3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775" y="5400675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3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78238" y="5419725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3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13088" y="6165850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3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25900" y="6165850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12">
      <a:dk1>
        <a:srgbClr val="000000"/>
      </a:dk1>
      <a:lt1>
        <a:srgbClr val="66FF33"/>
      </a:lt1>
      <a:dk2>
        <a:srgbClr val="000000"/>
      </a:dk2>
      <a:lt2>
        <a:srgbClr val="E6E6E6"/>
      </a:lt2>
      <a:accent1>
        <a:srgbClr val="66CCFF"/>
      </a:accent1>
      <a:accent2>
        <a:srgbClr val="9999FF"/>
      </a:accent2>
      <a:accent3>
        <a:srgbClr val="B8FFAD"/>
      </a:accent3>
      <a:accent4>
        <a:srgbClr val="000000"/>
      </a:accent4>
      <a:accent5>
        <a:srgbClr val="B8E2FF"/>
      </a:accent5>
      <a:accent6>
        <a:srgbClr val="8A8AE7"/>
      </a:accent6>
      <a:hlink>
        <a:srgbClr val="3333CC"/>
      </a:hlink>
      <a:folHlink>
        <a:srgbClr val="00808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10">
        <a:dk1>
          <a:srgbClr val="000000"/>
        </a:dk1>
        <a:lt1>
          <a:srgbClr val="FFCC66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E2B8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11">
        <a:dk1>
          <a:srgbClr val="000000"/>
        </a:dk1>
        <a:lt1>
          <a:srgbClr val="FF3300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ADAA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12">
        <a:dk1>
          <a:srgbClr val="000000"/>
        </a:dk1>
        <a:lt1>
          <a:srgbClr val="66FF33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B8FFAD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813</TotalTime>
  <Words>1186</Words>
  <Application>Microsoft Office PowerPoint</Application>
  <PresentationFormat>Экран (4:3)</PresentationFormat>
  <Paragraphs>190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Tahoma</vt:lpstr>
      <vt:lpstr>Arial</vt:lpstr>
      <vt:lpstr>Wingdings</vt:lpstr>
      <vt:lpstr>Calibri</vt:lpstr>
      <vt:lpstr>Adventure</vt:lpstr>
      <vt:lpstr>Times New Roman</vt:lpstr>
      <vt:lpstr>Bodoni MT</vt:lpstr>
      <vt:lpstr>Tunga</vt:lpstr>
      <vt:lpstr>Разрез</vt:lpstr>
      <vt:lpstr>Точечный рисунок</vt:lpstr>
      <vt:lpstr>Диаграмма Microsoft Graph</vt:lpstr>
      <vt:lpstr>Бессоюзные  сложные  предложения (урок обобщения, систематизации и проверки знаний) </vt:lpstr>
      <vt:lpstr>Цели работы:</vt:lpstr>
      <vt:lpstr>Слайд 3</vt:lpstr>
      <vt:lpstr>Слайд 4</vt:lpstr>
      <vt:lpstr>Слайд 5</vt:lpstr>
      <vt:lpstr>Кто быстрее?</vt:lpstr>
      <vt:lpstr>Взаимосвязь интонации и смысловых отношений между частями БСП</vt:lpstr>
      <vt:lpstr>Запятая между частями БСП:</vt:lpstr>
      <vt:lpstr>Точка с запятой между частями БСП:</vt:lpstr>
      <vt:lpstr>Двоеточие между частями БСП:</vt:lpstr>
      <vt:lpstr>Тире между частями БСП:</vt:lpstr>
      <vt:lpstr>Алгоритм анализа БСП:</vt:lpstr>
      <vt:lpstr>Слайд 13</vt:lpstr>
      <vt:lpstr>Схватка с медведем</vt:lpstr>
      <vt:lpstr>Литературная справка</vt:lpstr>
      <vt:lpstr>Схватка с медведем (новая версия)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Бессоюзные  сложные  предложения</dc:title>
  <dc:creator>User</dc:creator>
  <cp:lastModifiedBy>revaz</cp:lastModifiedBy>
  <cp:revision>81</cp:revision>
  <dcterms:created xsi:type="dcterms:W3CDTF">2009-02-14T07:12:25Z</dcterms:created>
  <dcterms:modified xsi:type="dcterms:W3CDTF">2012-05-29T20:58:16Z</dcterms:modified>
</cp:coreProperties>
</file>