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0033CC"/>
    <a:srgbClr val="F1DBEE"/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1B469-30E2-4B31-BF3F-E6AB9152D7B7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A82A7-2DBC-441E-9CDD-A8A573707F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1B469-30E2-4B31-BF3F-E6AB9152D7B7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A82A7-2DBC-441E-9CDD-A8A573707F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1B469-30E2-4B31-BF3F-E6AB9152D7B7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A82A7-2DBC-441E-9CDD-A8A573707F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1B469-30E2-4B31-BF3F-E6AB9152D7B7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A82A7-2DBC-441E-9CDD-A8A573707F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1B469-30E2-4B31-BF3F-E6AB9152D7B7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A82A7-2DBC-441E-9CDD-A8A573707F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1B469-30E2-4B31-BF3F-E6AB9152D7B7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A82A7-2DBC-441E-9CDD-A8A573707F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1B469-30E2-4B31-BF3F-E6AB9152D7B7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A82A7-2DBC-441E-9CDD-A8A573707F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1B469-30E2-4B31-BF3F-E6AB9152D7B7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A82A7-2DBC-441E-9CDD-A8A573707F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1B469-30E2-4B31-BF3F-E6AB9152D7B7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A82A7-2DBC-441E-9CDD-A8A573707F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1B469-30E2-4B31-BF3F-E6AB9152D7B7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A82A7-2DBC-441E-9CDD-A8A573707F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1B469-30E2-4B31-BF3F-E6AB9152D7B7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A82A7-2DBC-441E-9CDD-A8A573707F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1B469-30E2-4B31-BF3F-E6AB9152D7B7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A82A7-2DBC-441E-9CDD-A8A573707F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http://t2.gstatic.com/images?q=tbn:ANd9GcQH0qztiQAb51w5-TQ1uBH_W0_gMqaX2LD1XfD33lla1zdwbYx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571500"/>
            <a:ext cx="3421063" cy="5357813"/>
          </a:xfrm>
          <a:prstGeom prst="rect">
            <a:avLst/>
          </a:prstGeom>
          <a:noFill/>
          <a:ln w="9525">
            <a:solidFill>
              <a:schemeClr val="accent1">
                <a:lumMod val="50000"/>
                <a:alpha val="33000"/>
              </a:schemeClr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857620" y="642918"/>
            <a:ext cx="5286380" cy="452431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>
            <a:extrusionClr>
              <a:srgbClr val="0000FF"/>
            </a:extrusionClr>
          </a:sp3d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9600" b="1" dirty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Faster</a:t>
            </a:r>
            <a:r>
              <a:rPr lang="en-US" sz="9600" b="1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9600" b="1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9600" b="1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higher</a:t>
            </a:r>
            <a:r>
              <a:rPr lang="en-US" sz="9600" b="1" dirty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9600" b="1" dirty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600" b="1" dirty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stronger</a:t>
            </a:r>
            <a:r>
              <a:rPr lang="ru-RU" sz="9600" b="1" dirty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285721" y="322307"/>
            <a:ext cx="8358218" cy="432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sz="3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Образование  степеней сравнения прилагательных и наречий</a:t>
            </a:r>
          </a:p>
          <a:p>
            <a:pPr eaLnBrk="0" hangingPunct="0">
              <a:buFont typeface="Arial" charset="0"/>
              <a:buAutoNum type="arabicPeriod"/>
            </a:pPr>
            <a:endParaRPr lang="en-US" sz="1100" dirty="0">
              <a:latin typeface="Times New Roman" pitchFamily="18" charset="0"/>
              <a:cs typeface="Times New Roman" pitchFamily="18" charset="0"/>
            </a:endParaRPr>
          </a:p>
          <a:p>
            <a:pPr marL="363538" indent="-363538" eaLnBrk="0" hangingPunct="0">
              <a:buFont typeface="Arial" charset="0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 прилагательным состоящим из одного или двух слогов и односложным наречиям в положительной степени, прибавляется в сравнительной степени –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в превосходной степени -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est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0" hangingPunct="0">
              <a:buFont typeface="Arial" charset="0"/>
              <a:buAutoNum type="arabicPeriod"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 typeface="Arial" charset="0"/>
              <a:buAutoNum type="arabicPeriod"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 typeface="Arial" charset="0"/>
              <a:buAutoNum type="arabicPeriod"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 typeface="Arial" charset="0"/>
              <a:buAutoNum type="arabicPeriod"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357158" y="3571876"/>
          <a:ext cx="850115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7306"/>
                <a:gridCol w="2587307"/>
                <a:gridCol w="3326537"/>
              </a:tblGrid>
              <a:tr h="79296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Положительная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степень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Сравнительная степень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Превосходная степень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3399"/>
                    </a:solidFill>
                  </a:tcPr>
                </a:tc>
              </a:tr>
              <a:tr h="185024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cold</a:t>
                      </a:r>
                    </a:p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long</a:t>
                      </a:r>
                    </a:p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soon</a:t>
                      </a:r>
                    </a:p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late</a:t>
                      </a:r>
                    </a:p>
                    <a:p>
                      <a:pPr algn="l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cold</a:t>
                      </a:r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er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long</a:t>
                      </a:r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er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soon</a:t>
                      </a:r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er</a:t>
                      </a:r>
                    </a:p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lat</a:t>
                      </a:r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er</a:t>
                      </a:r>
                    </a:p>
                    <a:p>
                      <a:pPr algn="ctr"/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the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cold</a:t>
                      </a:r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est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the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long</a:t>
                      </a:r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est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the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soon</a:t>
                      </a:r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est</a:t>
                      </a:r>
                    </a:p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the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lat</a:t>
                      </a:r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est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DBD15E4-37FF-46E6-82FE-3A2745F0F313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57188" y="571500"/>
            <a:ext cx="8501062" cy="55086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/>
            <a:r>
              <a:rPr lang="ru-RU" sz="2800">
                <a:latin typeface="Bookman Old Style" pitchFamily="18" charset="0"/>
                <a:ea typeface="Times New Roman" pitchFamily="18" charset="0"/>
                <a:cs typeface="Bookman Old Style" pitchFamily="18" charset="0"/>
              </a:rPr>
              <a:t>2</a:t>
            </a:r>
            <a:r>
              <a:rPr lang="ru-RU" sz="28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. </a:t>
            </a:r>
            <a:r>
              <a:rPr lang="ru-RU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В односложных прилагательных с кратким гласным звуком + одна согласная буква (</a:t>
            </a:r>
            <a:r>
              <a:rPr lang="en-US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hot</a:t>
            </a:r>
            <a:r>
              <a:rPr lang="ru-RU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, </a:t>
            </a:r>
            <a:r>
              <a:rPr lang="en-US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big</a:t>
            </a:r>
            <a:r>
              <a:rPr lang="ru-RU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) эта согласная удваивается:</a:t>
            </a:r>
          </a:p>
          <a:p>
            <a:pPr lvl="3" eaLnBrk="0" hangingPunct="0"/>
            <a:r>
              <a:rPr lang="en-US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hot — hot</a:t>
            </a:r>
            <a:r>
              <a:rPr lang="en-US" sz="3200" u="sng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t</a:t>
            </a:r>
            <a:r>
              <a:rPr lang="en-US" sz="3200" b="1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er</a:t>
            </a:r>
            <a:r>
              <a:rPr lang="en-US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 — (the) hot</a:t>
            </a:r>
            <a:r>
              <a:rPr lang="en-US" sz="3200" u="sng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t</a:t>
            </a:r>
            <a:r>
              <a:rPr lang="en-US" sz="3200" b="1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est</a:t>
            </a:r>
            <a:r>
              <a:rPr lang="en-US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 </a:t>
            </a:r>
            <a:endParaRPr lang="ru-RU" sz="3200">
              <a:latin typeface="Times New Roman" pitchFamily="18" charset="0"/>
              <a:ea typeface="Times New Roman" pitchFamily="18" charset="0"/>
              <a:cs typeface="Bookman Old Style" pitchFamily="18" charset="0"/>
            </a:endParaRPr>
          </a:p>
          <a:p>
            <a:pPr lvl="3" eaLnBrk="0" hangingPunct="0"/>
            <a:r>
              <a:rPr lang="en-US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big — big</a:t>
            </a:r>
            <a:r>
              <a:rPr lang="en-US" sz="3200" u="sng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g</a:t>
            </a:r>
            <a:r>
              <a:rPr lang="en-US" sz="3200" b="1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er</a:t>
            </a:r>
            <a:r>
              <a:rPr lang="en-US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 — (the) big</a:t>
            </a:r>
            <a:r>
              <a:rPr lang="en-US" sz="3200" u="sng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g</a:t>
            </a:r>
            <a:r>
              <a:rPr lang="en-US" sz="3200" b="1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est</a:t>
            </a:r>
            <a:endParaRPr lang="ru-RU" sz="3200" b="1">
              <a:latin typeface="Times New Roman" pitchFamily="18" charset="0"/>
              <a:ea typeface="Times New Roman" pitchFamily="18" charset="0"/>
              <a:cs typeface="Bookman Old Style" pitchFamily="18" charset="0"/>
            </a:endParaRPr>
          </a:p>
          <a:p>
            <a:pPr marL="342900" indent="-342900" eaLnBrk="0" hangingPunct="0">
              <a:buFont typeface="Wingdings" pitchFamily="2" charset="2"/>
              <a:buChar char="ü"/>
            </a:pPr>
            <a:r>
              <a:rPr lang="ru-RU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Буква  </a:t>
            </a:r>
            <a:r>
              <a:rPr lang="ru-RU" sz="3200" b="1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у</a:t>
            </a:r>
            <a:r>
              <a:rPr lang="ru-RU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 на конце прилагательных после согласных меняется на </a:t>
            </a:r>
            <a:r>
              <a:rPr lang="en-US" sz="3200" b="1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i</a:t>
            </a:r>
            <a:r>
              <a:rPr lang="ru-RU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:</a:t>
            </a:r>
          </a:p>
          <a:p>
            <a:pPr lvl="3" eaLnBrk="0" hangingPunct="0"/>
            <a:r>
              <a:rPr lang="en-US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happy </a:t>
            </a:r>
            <a:r>
              <a:rPr lang="ru-RU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— </a:t>
            </a:r>
            <a:r>
              <a:rPr lang="en-US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happ</a:t>
            </a:r>
            <a:r>
              <a:rPr lang="en-US" sz="3200" u="sng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i</a:t>
            </a:r>
            <a:r>
              <a:rPr lang="en-US" sz="3200" b="1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er</a:t>
            </a:r>
            <a:r>
              <a:rPr lang="en-US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 </a:t>
            </a:r>
            <a:r>
              <a:rPr lang="ru-RU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— (</a:t>
            </a:r>
            <a:r>
              <a:rPr lang="en-US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the</a:t>
            </a:r>
            <a:r>
              <a:rPr lang="ru-RU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) </a:t>
            </a:r>
            <a:r>
              <a:rPr lang="en-US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happ</a:t>
            </a:r>
            <a:r>
              <a:rPr lang="en-US" sz="3200" u="sng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i</a:t>
            </a:r>
            <a:r>
              <a:rPr lang="en-US" sz="3200" b="1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est</a:t>
            </a:r>
            <a:endParaRPr lang="ru-RU" sz="3200" b="1">
              <a:latin typeface="Times New Roman" pitchFamily="18" charset="0"/>
              <a:ea typeface="Times New Roman" pitchFamily="18" charset="0"/>
              <a:cs typeface="Bookman Old Style" pitchFamily="18" charset="0"/>
            </a:endParaRPr>
          </a:p>
          <a:p>
            <a:pPr marL="342900" indent="-342900" eaLnBrk="0" hangingPunct="0">
              <a:buFont typeface="Wingdings" pitchFamily="2" charset="2"/>
              <a:buChar char="ü"/>
            </a:pPr>
            <a:r>
              <a:rPr lang="ru-RU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  Буква </a:t>
            </a:r>
            <a:r>
              <a:rPr lang="en-US" sz="3200" b="1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e</a:t>
            </a:r>
            <a:r>
              <a:rPr lang="en-US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 </a:t>
            </a:r>
            <a:r>
              <a:rPr lang="ru-RU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на конце прилагательных выпадает:</a:t>
            </a:r>
          </a:p>
          <a:p>
            <a:pPr lvl="3" eaLnBrk="0" hangingPunct="0"/>
            <a:r>
              <a:rPr lang="en-US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nice — nic</a:t>
            </a:r>
            <a:r>
              <a:rPr lang="en-US" sz="3200" b="1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er</a:t>
            </a:r>
            <a:r>
              <a:rPr lang="en-US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 — (the) nic</a:t>
            </a:r>
            <a:r>
              <a:rPr lang="en-US" sz="3200" b="1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est</a:t>
            </a:r>
            <a:r>
              <a:rPr lang="en-US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 </a:t>
            </a:r>
            <a:endParaRPr lang="ru-RU" sz="3200">
              <a:latin typeface="Times New Roman" pitchFamily="18" charset="0"/>
              <a:ea typeface="Times New Roman" pitchFamily="18" charset="0"/>
              <a:cs typeface="Bookman Old Style" pitchFamily="18" charset="0"/>
            </a:endParaRPr>
          </a:p>
          <a:p>
            <a:pPr lvl="3" eaLnBrk="0" hangingPunct="0"/>
            <a:r>
              <a:rPr lang="en-US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large — larg</a:t>
            </a:r>
            <a:r>
              <a:rPr lang="en-US" sz="3200" b="1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er</a:t>
            </a:r>
            <a:r>
              <a:rPr lang="en-US" sz="3200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 — (the) larg</a:t>
            </a:r>
            <a:r>
              <a:rPr lang="en-US" sz="3200" b="1">
                <a:latin typeface="Times New Roman" pitchFamily="18" charset="0"/>
                <a:ea typeface="Times New Roman" pitchFamily="18" charset="0"/>
                <a:cs typeface="Bookman Old Style" pitchFamily="18" charset="0"/>
              </a:rPr>
              <a:t>est</a:t>
            </a:r>
            <a:endParaRPr lang="ru-RU" sz="3200" b="1">
              <a:latin typeface="Times New Roman" pitchFamily="18" charset="0"/>
              <a:ea typeface="Times New Roman" pitchFamily="18" charset="0"/>
              <a:cs typeface="Bookman Old Style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71DDEC6-2C83-4A8C-8A49-F33F92B98C25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5123" name="Прямоугольник 4"/>
          <p:cNvSpPr>
            <a:spLocks noChangeArrowheads="1"/>
          </p:cNvSpPr>
          <p:nvPr/>
        </p:nvSpPr>
        <p:spPr bwMode="auto">
          <a:xfrm>
            <a:off x="142844" y="571500"/>
            <a:ext cx="8858312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3538" indent="-363538"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3. К прилагательным, состоящим из трёх и более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слогов и наречиям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прибавляются в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сравнитель-ной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степени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more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 в превосходной степени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the most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0" hangingPunct="0"/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6" y="2714625"/>
          <a:ext cx="8358246" cy="35718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8189"/>
                <a:gridCol w="2879324"/>
                <a:gridCol w="2950733"/>
              </a:tblGrid>
              <a:tr h="92009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Положительная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степень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Сравнительная степень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Превосходная степень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3399"/>
                    </a:solidFill>
                  </a:tcPr>
                </a:tc>
              </a:tr>
              <a:tr h="2651800">
                <a:tc>
                  <a:txBody>
                    <a:bodyPr/>
                    <a:lstStyle/>
                    <a:p>
                      <a:pPr algn="ctr"/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beautiful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interesting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often</a:t>
                      </a:r>
                    </a:p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slowly</a:t>
                      </a:r>
                    </a:p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neatly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NB!     early</a:t>
                      </a:r>
                      <a:endParaRPr lang="ru-RU" sz="2400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more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beautiful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more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interesting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more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often </a:t>
                      </a:r>
                    </a:p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more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slowly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more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neatly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4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earl</a:t>
                      </a:r>
                      <a:r>
                        <a:rPr lang="en-US" sz="2400" u="sng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en-US" sz="24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er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the most  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beautiful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the most  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interesting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the most 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often</a:t>
                      </a:r>
                    </a:p>
                    <a:p>
                      <a:pPr algn="ctr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the most 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slowly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the most 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neatly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the earl</a:t>
                      </a:r>
                      <a:r>
                        <a:rPr lang="en-US" sz="2400" u="sng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en-US" sz="24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est</a:t>
                      </a:r>
                      <a:endParaRPr lang="ru-RU" sz="2400" b="1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479C3CA-1658-4CC7-9493-3D4AD1667EF3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85750"/>
            <a:ext cx="8229600" cy="714375"/>
          </a:xfrm>
        </p:spPr>
        <p:txBody>
          <a:bodyPr>
            <a:noAutofit/>
          </a:bodyPr>
          <a:lstStyle/>
          <a:p>
            <a:pPr algn="l" eaLnBrk="1" hangingPunct="1"/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ИСКЛЮЧЕНИЯ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4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38" y="1214422"/>
            <a:ext cx="7643812" cy="5143536"/>
          </a:xfrm>
        </p:spPr>
        <p:txBody>
          <a:bodyPr>
            <a:normAutofit fontScale="92500" lnSpcReduction="10000"/>
          </a:bodyPr>
          <a:lstStyle/>
          <a:p>
            <a:pPr algn="ctr" eaLnBrk="1" hangingPunct="1">
              <a:lnSpc>
                <a:spcPct val="110000"/>
              </a:lnSpc>
              <a:buFontTx/>
              <a:buNone/>
              <a:defRPr/>
            </a:pP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good/well – better – the best</a:t>
            </a:r>
          </a:p>
          <a:p>
            <a:pPr algn="ctr" eaLnBrk="1" hangingPunct="1">
              <a:lnSpc>
                <a:spcPct val="110000"/>
              </a:lnSpc>
              <a:buFontTx/>
              <a:buNone/>
              <a:defRPr/>
            </a:pP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bad/badly – worse – the worst</a:t>
            </a:r>
          </a:p>
          <a:p>
            <a:pPr algn="ctr" eaLnBrk="1" hangingPunct="1">
              <a:lnSpc>
                <a:spcPct val="110000"/>
              </a:lnSpc>
              <a:buFontTx/>
              <a:buNone/>
              <a:defRPr/>
            </a:pP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little – </a:t>
            </a:r>
            <a:r>
              <a:rPr lang="en-US" sz="5200" dirty="0" smtClean="0">
                <a:latin typeface="Times New Roman" pitchFamily="18" charset="0"/>
                <a:cs typeface="Times New Roman" pitchFamily="18" charset="0"/>
              </a:rPr>
              <a:t>less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– the least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4" indent="0" algn="ctr" eaLnBrk="1" hangingPunct="1">
              <a:lnSpc>
                <a:spcPct val="110000"/>
              </a:lnSpc>
              <a:buFontTx/>
              <a:buNone/>
              <a:defRPr/>
            </a:pP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much/many – more – the most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2057400" algn="ctr" eaLnBrk="1" hangingPunct="1">
              <a:lnSpc>
                <a:spcPct val="110000"/>
              </a:lnSpc>
              <a:buFontTx/>
              <a:buNone/>
              <a:defRPr/>
            </a:pP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far – farther  – the farthest/</a:t>
            </a:r>
          </a:p>
          <a:p>
            <a:pPr lvl="4" indent="-2057400" algn="ctr" eaLnBrk="1" hangingPunct="1">
              <a:lnSpc>
                <a:spcPct val="110000"/>
              </a:lnSpc>
              <a:buFontTx/>
              <a:buNone/>
              <a:defRPr/>
            </a:pP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        further – the furthes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t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2057400" algn="ctr" eaLnBrk="1" hangingPunct="1">
              <a:lnSpc>
                <a:spcPct val="80000"/>
              </a:lnSpc>
              <a:buFontTx/>
              <a:buNone/>
              <a:defRPr/>
            </a:pPr>
            <a:r>
              <a:rPr lang="en-US" sz="1600" dirty="0" smtClean="0"/>
              <a:t>	</a:t>
            </a:r>
            <a:endParaRPr lang="ru-RU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253</Words>
  <Application>Microsoft Office PowerPoint</Application>
  <PresentationFormat>Экран (4:3)</PresentationFormat>
  <Paragraphs>72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ИСКЛЮЧЕНИЯ: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6</cp:revision>
  <dcterms:created xsi:type="dcterms:W3CDTF">2012-01-15T15:31:16Z</dcterms:created>
  <dcterms:modified xsi:type="dcterms:W3CDTF">2012-01-15T16:03:28Z</dcterms:modified>
</cp:coreProperties>
</file>