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22"/>
  </p:notesMasterIdLst>
  <p:sldIdLst>
    <p:sldId id="256" r:id="rId2"/>
    <p:sldId id="272" r:id="rId3"/>
    <p:sldId id="273" r:id="rId4"/>
    <p:sldId id="274" r:id="rId5"/>
    <p:sldId id="271" r:id="rId6"/>
    <p:sldId id="265" r:id="rId7"/>
    <p:sldId id="266" r:id="rId8"/>
    <p:sldId id="257" r:id="rId9"/>
    <p:sldId id="267" r:id="rId10"/>
    <p:sldId id="258" r:id="rId11"/>
    <p:sldId id="259" r:id="rId12"/>
    <p:sldId id="260" r:id="rId13"/>
    <p:sldId id="261" r:id="rId14"/>
    <p:sldId id="262" r:id="rId15"/>
    <p:sldId id="275" r:id="rId16"/>
    <p:sldId id="268" r:id="rId17"/>
    <p:sldId id="269" r:id="rId18"/>
    <p:sldId id="276" r:id="rId19"/>
    <p:sldId id="263" r:id="rId20"/>
    <p:sldId id="27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FF00"/>
    <a:srgbClr val="CC00CC"/>
    <a:srgbClr val="0C5A2F"/>
    <a:srgbClr val="FF33CC"/>
    <a:srgbClr val="FF9900"/>
    <a:srgbClr val="33CC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CFCBB-124D-4803-8DB5-81CD8330E604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A69B4-32C2-45A7-83FE-32C68E943F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A69B4-32C2-45A7-83FE-32C68E943FE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F888D7-4E77-4F7C-8F60-CA8A59651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82DF8D-4A7D-4E6A-AD41-5E469D0CEB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3492E1-EFFC-4772-80D9-D51927541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66738" y="304800"/>
            <a:ext cx="8008937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EA15966B-DA8C-47A6-A55C-AE0F82858F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306257-A54E-4D37-9BF2-C3EFEFBD8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51FD17-D1E7-48D2-885B-A26CDDE9F4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FD9D2-C5FC-40ED-BC15-4872E5CAAD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B2A469-14CC-4414-85FC-64D6B5AE9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665BFF-2A65-4D8E-8CD2-09A95313F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AE1881-9D1C-4D61-BD6E-0D4C2AB4D7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2F77E-903D-4F44-B908-D93C94B261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EF117C-1731-4221-8301-D01B25A0CF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86D20C1-DA79-4D5B-A0C0-72C007F696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</p:sldLayoutIdLst>
  <p:transition>
    <p:split orient="vert" dir="in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&#1053;&#1040;&#1057;&#1058;&#1071;\Desktop\&#1044;&#1077;&#1083;&#1077;&#1085;&#1080;&#1077;%20&#1082;&#1083;&#1077;&#1090;&#1082;&#1080;.%20&#1052;&#1080;&#1090;&#1086;&#1079;\07-1.mp3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40;&#1057;&#1058;&#1071;\Desktop\&#1044;&#1077;&#1083;&#1077;&#1085;&#1080;&#1077;%20&#1082;&#1083;&#1077;&#1090;&#1082;&#1080;.%20&#1052;&#1080;&#1090;&#1086;&#1079;\07-2.mp3" TargetMode="Externa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40;&#1057;&#1058;&#1071;\Desktop\&#1044;&#1077;&#1083;&#1077;&#1085;&#1080;&#1077;%20&#1082;&#1083;&#1077;&#1090;&#1082;&#1080;.%20&#1052;&#1080;&#1090;&#1086;&#1079;\07-5.mp3" TargetMode="Externa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40;&#1057;&#1058;&#1071;\Desktop\&#1044;&#1077;&#1083;&#1077;&#1085;&#1080;&#1077;%20&#1082;&#1083;&#1077;&#1090;&#1082;&#1080;.%20&#1052;&#1080;&#1090;&#1086;&#1079;\07-4.mp3" TargetMode="Externa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40;&#1057;&#1058;&#1071;\Desktop\&#1044;&#1077;&#1083;&#1077;&#1085;&#1080;&#1077;%20&#1082;&#1083;&#1077;&#1090;&#1082;&#1080;.%20&#1052;&#1080;&#1090;&#1086;&#1079;\07-3.mp3" TargetMode="Externa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40;&#1057;&#1058;&#1071;\Desktop\&#1044;&#1077;&#1083;&#1077;&#1085;&#1080;&#1077;%20&#1082;&#1083;&#1077;&#1090;&#1082;&#1080;.%20&#1052;&#1080;&#1090;&#1086;&#1079;\&#1064;&#1086;&#1087;&#1077;&#1085;%20-&#1042;&#1077;&#1089;&#1077;&#1085;&#1085;&#1080;&#1081;%20&#1074;&#1072;&#1083;&#1100;&#1089;.mp3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3;&#1040;&#1057;&#1058;&#1071;\Desktop\&#1044;&#1077;&#1083;&#1077;&#1085;&#1080;&#1077;%20&#1082;&#1083;&#1077;&#1090;&#1082;&#1080;.%20&#1052;&#1080;&#1090;&#1086;&#1079;\02.m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331640" y="1340768"/>
            <a:ext cx="7406640" cy="1472184"/>
          </a:xfrm>
        </p:spPr>
        <p:txBody>
          <a:bodyPr/>
          <a:lstStyle/>
          <a:p>
            <a:pPr algn="ctr"/>
            <a:r>
              <a:rPr lang="ru-RU" b="1" dirty="0" smtClean="0">
                <a:effectLst/>
                <a:latin typeface="Arial Black" pitchFamily="34" charset="0"/>
              </a:rPr>
              <a:t>Урок   биологии  </a:t>
            </a:r>
            <a:br>
              <a:rPr lang="ru-RU" b="1" dirty="0" smtClean="0">
                <a:effectLst/>
                <a:latin typeface="Arial Black" pitchFamily="34" charset="0"/>
              </a:rPr>
            </a:br>
            <a:r>
              <a:rPr lang="ru-RU" b="1" dirty="0" smtClean="0">
                <a:effectLst/>
                <a:latin typeface="Arial Black" pitchFamily="34" charset="0"/>
              </a:rPr>
              <a:t>в  9 классе</a:t>
            </a:r>
            <a:endParaRPr lang="ru-RU" b="1" dirty="0">
              <a:effectLst/>
              <a:latin typeface="Arial Black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716016" y="4437112"/>
            <a:ext cx="4094272" cy="17526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высшей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квалификационной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категории МБОУ «Рудницкая СОШ»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Камско-Устьинского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района РТ Миннигалеева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Анастасия Николаевна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Arial Black" pitchFamily="34" charset="0"/>
              </a:rPr>
              <a:t>Интерфаза – подготовка к делению.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t="10500"/>
          <a:stretch>
            <a:fillRect/>
          </a:stretch>
        </p:blipFill>
        <p:spPr bwMode="auto">
          <a:xfrm>
            <a:off x="1187624" y="1628800"/>
            <a:ext cx="7620000" cy="42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7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0"/>
            <a:ext cx="7316316" cy="908720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Arial Black" pitchFamily="34" charset="0"/>
              </a:rPr>
              <a:t>           </a:t>
            </a:r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Профаза</a:t>
            </a:r>
            <a:r>
              <a:rPr lang="ru-RU" sz="4400" b="1" dirty="0">
                <a:solidFill>
                  <a:srgbClr val="FF0000"/>
                </a:solidFill>
                <a:latin typeface="Arial Black" pitchFamily="34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t="10500"/>
          <a:stretch>
            <a:fillRect/>
          </a:stretch>
        </p:blipFill>
        <p:spPr bwMode="auto">
          <a:xfrm>
            <a:off x="1259632" y="1484784"/>
            <a:ext cx="7620000" cy="42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7-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915816" y="188640"/>
            <a:ext cx="4426246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Arial Black" pitchFamily="34" charset="0"/>
              </a:rPr>
              <a:t>Метафаза.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t="10500"/>
          <a:stretch>
            <a:fillRect/>
          </a:stretch>
        </p:blipFill>
        <p:spPr bwMode="auto">
          <a:xfrm>
            <a:off x="1259632" y="1628800"/>
            <a:ext cx="7620000" cy="42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07-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0"/>
            <a:ext cx="4569122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Arial Black" pitchFamily="34" charset="0"/>
              </a:rPr>
              <a:t>Анафаза.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t="10500"/>
          <a:stretch>
            <a:fillRect/>
          </a:stretch>
        </p:blipFill>
        <p:spPr bwMode="auto">
          <a:xfrm>
            <a:off x="1259632" y="1412776"/>
            <a:ext cx="7620000" cy="42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07-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1"/>
            <a:ext cx="6870700" cy="908719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Телофаза.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t="10500"/>
          <a:stretch>
            <a:fillRect/>
          </a:stretch>
        </p:blipFill>
        <p:spPr bwMode="auto">
          <a:xfrm>
            <a:off x="1187624" y="1412776"/>
            <a:ext cx="7620000" cy="42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07-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44824"/>
            <a:ext cx="7498080" cy="208823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Релаксационная </a:t>
            </a:r>
            <a:r>
              <a:rPr lang="ru-RU" sz="6000" dirty="0" err="1" smtClean="0">
                <a:solidFill>
                  <a:srgbClr val="FF0000"/>
                </a:solidFill>
                <a:latin typeface="Arial Black" pitchFamily="34" charset="0"/>
              </a:rPr>
              <a:t>физминутка</a:t>
            </a: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ru-RU" sz="6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Шопен -Весенний валь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72400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4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92211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/>
                <a:latin typeface="Arial Black" pitchFamily="34" charset="0"/>
              </a:rPr>
              <a:t>Стадии   митоза. </a:t>
            </a:r>
            <a:endParaRPr lang="ru-RU" b="1" dirty="0">
              <a:solidFill>
                <a:srgbClr val="FF0000"/>
              </a:solidFill>
              <a:effectLst/>
              <a:latin typeface="Arial Black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115616" y="1268760"/>
            <a:ext cx="7620000" cy="4800600"/>
            <a:chOff x="1115616" y="1772816"/>
            <a:chExt cx="7620000" cy="4296544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 bright="-10000" contrast="30000"/>
            </a:blip>
            <a:srcRect t="10500"/>
            <a:stretch>
              <a:fillRect/>
            </a:stretch>
          </p:blipFill>
          <p:spPr bwMode="auto">
            <a:xfrm>
              <a:off x="1115616" y="1772816"/>
              <a:ext cx="7620000" cy="4296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3923928" y="2276872"/>
              <a:ext cx="3770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1 </a:t>
              </a:r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491880" y="2780928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2  </a:t>
              </a:r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63888" y="3356992"/>
              <a:ext cx="5052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 3  </a:t>
              </a:r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563888" y="4653136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 4 </a:t>
              </a:r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067944" y="5157192"/>
              <a:ext cx="377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 5</a:t>
              </a:r>
              <a:endParaRPr lang="ru-RU" dirty="0"/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92211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/>
                <a:latin typeface="Arial Black" pitchFamily="34" charset="0"/>
              </a:rPr>
              <a:t>Стадии   митоза. </a:t>
            </a:r>
            <a:endParaRPr lang="ru-RU" b="1" dirty="0">
              <a:solidFill>
                <a:srgbClr val="FF0000"/>
              </a:solidFill>
              <a:effectLst/>
              <a:latin typeface="Arial Black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187624" y="1196752"/>
            <a:ext cx="7620000" cy="5112568"/>
            <a:chOff x="1187624" y="1772816"/>
            <a:chExt cx="7620000" cy="4152528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 bright="-10000" contrast="30000"/>
            </a:blip>
            <a:srcRect t="13500"/>
            <a:stretch>
              <a:fillRect/>
            </a:stretch>
          </p:blipFill>
          <p:spPr bwMode="auto">
            <a:xfrm>
              <a:off x="1187624" y="1772816"/>
              <a:ext cx="7620000" cy="4152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3347864" y="3284984"/>
              <a:ext cx="5052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 3  </a:t>
              </a: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923928" y="2204864"/>
              <a:ext cx="3770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1 </a:t>
              </a:r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347864" y="2636912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2  </a:t>
              </a:r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347864" y="4581128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 4 </a:t>
              </a:r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995936" y="5085184"/>
              <a:ext cx="377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 5</a:t>
              </a:r>
              <a:endParaRPr lang="ru-RU" dirty="0"/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/>
                <a:latin typeface="Arial Black" pitchFamily="34" charset="0"/>
              </a:rPr>
              <a:t>Работа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по таблице.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>
            <a:normAutofit/>
          </a:bodyPr>
          <a:lstStyle/>
          <a:p>
            <a:pPr marL="742950" indent="-742950">
              <a:spcBef>
                <a:spcPts val="0"/>
              </a:spcBef>
              <a:buNone/>
            </a:pPr>
            <a:r>
              <a:rPr lang="ru-RU" sz="4000" dirty="0" smtClean="0">
                <a:latin typeface="Arial Black" pitchFamily="34" charset="0"/>
              </a:rPr>
              <a:t>1. Рассмотрите таблицу.</a:t>
            </a:r>
          </a:p>
          <a:p>
            <a:pPr marL="742950" indent="-742950">
              <a:spcBef>
                <a:spcPts val="0"/>
              </a:spcBef>
              <a:buNone/>
            </a:pPr>
            <a:endParaRPr lang="ru-RU" sz="4000" dirty="0" smtClean="0">
              <a:latin typeface="Arial Black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 smtClean="0">
                <a:latin typeface="Arial Black" pitchFamily="34" charset="0"/>
              </a:rPr>
              <a:t>2. Охарактеризуйте стадии митоза.</a:t>
            </a:r>
            <a:endParaRPr lang="ru-RU" sz="40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Вывод: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447800"/>
            <a:ext cx="7498080" cy="507754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>
                <a:latin typeface="Arial Black" pitchFamily="34" charset="0"/>
              </a:rPr>
              <a:t>Митоз – наиболее древний способ деления клеток.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>
              <a:latin typeface="Arial Black" pitchFamily="34" charset="0"/>
            </a:endParaRPr>
          </a:p>
          <a:p>
            <a:pPr>
              <a:lnSpc>
                <a:spcPct val="90000"/>
              </a:lnSpc>
            </a:pPr>
            <a:r>
              <a:rPr lang="ru-RU" dirty="0">
                <a:latin typeface="Arial Black" pitchFamily="34" charset="0"/>
              </a:rPr>
              <a:t>Обеспечивает постоянство и правильность функционирования органов.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>
              <a:latin typeface="Arial Black" pitchFamily="34" charset="0"/>
            </a:endParaRPr>
          </a:p>
          <a:p>
            <a:pPr>
              <a:lnSpc>
                <a:spcPct val="90000"/>
              </a:lnSpc>
            </a:pPr>
            <a:r>
              <a:rPr lang="ru-RU" dirty="0">
                <a:latin typeface="Arial Black" pitchFamily="34" charset="0"/>
              </a:rPr>
              <a:t>Сохраняет постоянный генетический набор.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0"/>
            <a:ext cx="7818072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Тест:  Обмен веществ и энергии.</a:t>
            </a:r>
            <a:endParaRPr lang="ru-RU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15616" y="764704"/>
            <a:ext cx="7848872" cy="583264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1.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Универсальным источником энергии является: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а) глюкоза   б) жир   в) АТФ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процессе фотосинтеза кислород образуется при расщеплении: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а) СО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б) Н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 в) АТФ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Процесс расщепления высокомолекулярных органических веществ до низкомолекулярных называется: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диссоциацией   б) ассимиляцией  в) диссимиляцией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Наибольшее количество АТФ образуется в результате: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спиртового брожения   б) дыхания  в) молочнокислого брожения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Процессы анаэробного окисления протекают: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в митохондриях   б) в пластидах   в)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цитоплазме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/>
                <a:latin typeface="Arial Black" pitchFamily="34" charset="0"/>
              </a:rPr>
              <a:t>ДОМАШНЕЕ  ЗАДАНИЕ</a:t>
            </a:r>
            <a:endParaRPr lang="ru-RU" dirty="0">
              <a:solidFill>
                <a:srgbClr val="FF0000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628800"/>
            <a:ext cx="7746064" cy="4800600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П. 2.14, ВОПРОСЫ И ЗАДАНИЯ СТР.77, 81</a:t>
            </a:r>
          </a:p>
          <a:p>
            <a:pPr>
              <a:buNone/>
            </a:pPr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ПОВТОРИТЬ 2 ГЛАВУ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818072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Тест:  Обмен веществ и энергии.</a:t>
            </a:r>
            <a:endParaRPr lang="ru-RU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971600" y="836712"/>
            <a:ext cx="7848872" cy="587727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происходит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темновую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фазу фотосинтеза?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а) образование АТФ б) образование НАДФ·Н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в) образование углеводов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Образуют органические вещества из неорганических, используя неорганический источник углерода и энергию света: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а) гетеротрофы б)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фотоавтотрофы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хемоавтотрофы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Как называется 1-ый этап биосинтеза белка?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а) транскрипция, б)трансляция, в) элонгация.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Где происходит непосредственное образование полимерной цепи белка?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а) в ядре, б) в клеточном центре, в)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рибосоме.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10. Где происходит копирование генетической информации ДНК?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а) в цитоплазме, б) вне клетки, в)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ядре.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260648"/>
            <a:ext cx="7704856" cy="583264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 Известно, что каждый организм в природе рано или поздно погибает  - от других организмов, от болезней или просто от старости. Но тем не менее численность организмов многих видов не уменьшается, а виды существуют на Земле сотни тысяч и миллионы лет.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 Большинство многоклеточных животных и растений начинают свой жизненный цикл с одной клетки – зиготы.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Проанализируйте эти факты и ответьте на вопросы: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Какое свойство, присущее всему живому, обеспечивает сохранение видов в ряду поколений?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Какой процесс лежит в основе этого свойства живых организмов.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Grp="1" noChangeArrowheads="1"/>
          </p:cNvSpPr>
          <p:nvPr>
            <p:ph type="ctrTitle"/>
          </p:nvPr>
        </p:nvSpPr>
        <p:spPr>
          <a:xfrm>
            <a:off x="1371600" y="54868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Arial Black" pitchFamily="34" charset="0"/>
              </a:rPr>
              <a:t>Деление клетки.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624" y="2204864"/>
            <a:ext cx="7406640" cy="17526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Митоз</a:t>
            </a:r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.</a:t>
            </a:r>
          </a:p>
          <a:p>
            <a:pPr algn="ctr"/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ru-RU" sz="1800" dirty="0">
                <a:solidFill>
                  <a:srgbClr val="FF0000"/>
                </a:solidFill>
              </a:rPr>
              <a:t>  </a:t>
            </a:r>
          </a:p>
        </p:txBody>
      </p:sp>
      <p:pic>
        <p:nvPicPr>
          <p:cNvPr id="8" name="Picture 15" descr="1"/>
          <p:cNvPicPr>
            <a:picLocks noChangeAspect="1" noChangeArrowheads="1"/>
          </p:cNvPicPr>
          <p:nvPr/>
        </p:nvPicPr>
        <p:blipFill>
          <a:blip r:embed="rId2" cstate="print">
            <a:lum bright="-36000"/>
          </a:blip>
          <a:srcRect/>
          <a:stretch>
            <a:fillRect/>
          </a:stretch>
        </p:blipFill>
        <p:spPr>
          <a:xfrm>
            <a:off x="3203848" y="3573016"/>
            <a:ext cx="3455987" cy="260985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0"/>
            <a:ext cx="7498080" cy="83671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Размножение 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15616" y="908720"/>
            <a:ext cx="7498080" cy="59492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dirty="0" smtClean="0">
                <a:latin typeface="Arial Black" pitchFamily="34" charset="0"/>
              </a:rPr>
              <a:t>Размножение – одно из важнейших свойств  живых организмов; воспроизведение себе подобных.</a:t>
            </a: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endParaRPr lang="ru-RU" sz="2400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 Black" pitchFamily="34" charset="0"/>
              </a:rPr>
              <a:t>В основе размножения любого вида лежит деление клеток.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6" name="02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1988840"/>
            <a:ext cx="5112568" cy="383442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23120" y="0"/>
            <a:ext cx="79208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Жизненный и митотический цикл клетки 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1052736"/>
            <a:ext cx="7776864" cy="378621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Совокупность последовательных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и взаимосвязанных процессов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происходящих в клетке с момента ее возникновения в результате митоза  до следующего деления или гибели называется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жизненным циклом клетки. </a:t>
            </a:r>
          </a:p>
          <a:p>
            <a:pPr>
              <a:buFont typeface="Wingdings" pitchFamily="2" charset="2"/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Совокупность последовательных и взаимосвязанных процессов происходящих в период подготовки клетки к делению, а так же на протяжении самого деления называется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митотическим циклом или митозом.</a:t>
            </a:r>
          </a:p>
          <a:p>
            <a:pPr>
              <a:buFont typeface="Wingdings" pitchFamily="2" charset="2"/>
              <a:buNone/>
            </a:pPr>
            <a:endParaRPr lang="ru-RU" sz="28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None/>
            </a:pPr>
            <a:endParaRPr lang="ru-RU" sz="28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None/>
            </a:pP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4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FF3300"/>
                </a:solidFill>
                <a:latin typeface="Arial Black" pitchFamily="34" charset="0"/>
              </a:rPr>
              <a:t>Этапы митоза: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059832" y="980728"/>
            <a:ext cx="3779334" cy="305277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Интерфаза</a:t>
            </a:r>
          </a:p>
          <a:p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Профаза</a:t>
            </a:r>
          </a:p>
          <a:p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Метафаза</a:t>
            </a:r>
          </a:p>
          <a:p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Анафаза</a:t>
            </a:r>
          </a:p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Телофаза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3" name="Picture 2" descr="F:\МОИ ДОКУМЕНТЫ-2\картинки биология\общая биология\размножение\митоз\фазы митоза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 l="8643" t="19026" r="7526" b="5752"/>
          <a:stretch>
            <a:fillRect/>
          </a:stretch>
        </p:blipFill>
        <p:spPr bwMode="auto">
          <a:xfrm>
            <a:off x="1331640" y="3425166"/>
            <a:ext cx="7572428" cy="343283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7" y="1214422"/>
          <a:ext cx="7786743" cy="535785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95581"/>
                <a:gridCol w="2595581"/>
                <a:gridCol w="2595581"/>
              </a:tblGrid>
              <a:tr h="89297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Фаза митоза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Процессы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Рисунок </a:t>
                      </a:r>
                      <a:endParaRPr lang="ru-RU" sz="3200" dirty="0"/>
                    </a:p>
                  </a:txBody>
                  <a:tcPr/>
                </a:tc>
              </a:tr>
              <a:tr h="892975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Интерфаза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2975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Профаза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2975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Метафаза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2975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Анафаза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2975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Телофаза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28662" y="285728"/>
            <a:ext cx="749808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Заполните таблицу</a:t>
            </a:r>
            <a:endParaRPr kumimoji="0" lang="ru-RU" sz="4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</TotalTime>
  <Words>492</Words>
  <Application>Microsoft Office PowerPoint</Application>
  <PresentationFormat>Экран (4:3)</PresentationFormat>
  <Paragraphs>98</Paragraphs>
  <Slides>20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Урок   биологии   в  9 классе</vt:lpstr>
      <vt:lpstr>Тест:  Обмен веществ и энергии.</vt:lpstr>
      <vt:lpstr>Тест:  Обмен веществ и энергии.</vt:lpstr>
      <vt:lpstr>Слайд 4</vt:lpstr>
      <vt:lpstr>Деление клетки.</vt:lpstr>
      <vt:lpstr>Размножение </vt:lpstr>
      <vt:lpstr>Жизненный и митотический цикл клетки </vt:lpstr>
      <vt:lpstr>Этапы митоза:</vt:lpstr>
      <vt:lpstr>Слайд 9</vt:lpstr>
      <vt:lpstr>Интерфаза – подготовка к делению. </vt:lpstr>
      <vt:lpstr>           Профаза.</vt:lpstr>
      <vt:lpstr>Метафаза.</vt:lpstr>
      <vt:lpstr>Анафаза.</vt:lpstr>
      <vt:lpstr>Телофаза.</vt:lpstr>
      <vt:lpstr>Релаксационная физминутка.</vt:lpstr>
      <vt:lpstr>Стадии   митоза. </vt:lpstr>
      <vt:lpstr>Стадии   митоза. </vt:lpstr>
      <vt:lpstr>Работа по таблице.</vt:lpstr>
      <vt:lpstr>Вывод: </vt:lpstr>
      <vt:lpstr>ДОМАШНЕЕ  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клетки.</dc:title>
  <dc:creator>Vi.P</dc:creator>
  <cp:lastModifiedBy>НАСТЯ</cp:lastModifiedBy>
  <cp:revision>56</cp:revision>
  <dcterms:created xsi:type="dcterms:W3CDTF">2006-04-12T15:13:58Z</dcterms:created>
  <dcterms:modified xsi:type="dcterms:W3CDTF">2012-01-31T18:48:18Z</dcterms:modified>
</cp:coreProperties>
</file>