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15" r:id="rId2"/>
    <p:sldId id="257" r:id="rId3"/>
    <p:sldId id="275" r:id="rId4"/>
    <p:sldId id="286" r:id="rId5"/>
    <p:sldId id="279" r:id="rId6"/>
    <p:sldId id="278" r:id="rId7"/>
    <p:sldId id="258" r:id="rId8"/>
    <p:sldId id="283" r:id="rId9"/>
    <p:sldId id="259" r:id="rId10"/>
    <p:sldId id="296" r:id="rId11"/>
    <p:sldId id="274" r:id="rId12"/>
    <p:sldId id="269" r:id="rId13"/>
    <p:sldId id="280" r:id="rId14"/>
    <p:sldId id="290" r:id="rId15"/>
    <p:sldId id="284" r:id="rId16"/>
    <p:sldId id="289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281" r:id="rId33"/>
    <p:sldId id="282" r:id="rId34"/>
    <p:sldId id="291" r:id="rId35"/>
    <p:sldId id="295" r:id="rId36"/>
    <p:sldId id="312" r:id="rId37"/>
    <p:sldId id="263" r:id="rId38"/>
    <p:sldId id="264" r:id="rId39"/>
    <p:sldId id="265" r:id="rId40"/>
    <p:sldId id="276" r:id="rId41"/>
    <p:sldId id="314" r:id="rId42"/>
    <p:sldId id="287" r:id="rId43"/>
    <p:sldId id="288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66FF"/>
    <a:srgbClr val="0099FF"/>
    <a:srgbClr val="17A010"/>
    <a:srgbClr val="00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7952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9CFB1D6-D640-43E0-806C-22D4D03F153A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3881B4D-9916-4EDC-87F8-636BFEB89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CC04A4D-77C7-4C55-86EA-53D2042517A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420DDBF-FA0A-41AC-A0E1-7D1AA6E9CD7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Наложитьа нимацию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A9522EE-4B81-40B1-87F8-7082A090C0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31011-0969-427B-8DCC-BAAB76117157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118D2-CD4A-4E18-A36A-32B34E0E6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BCEBC-8D31-458F-A894-F3694BF6A569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9FAFA-1B22-4A65-84DE-62F3FF860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8BA75-4DC0-4463-B285-6C204AF0B6F4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AA8B6-8FA4-49D1-B577-B4D515E7F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2D1AB-CC4D-4E21-B432-CEAFF8764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5FA20-0986-48C0-9B3C-076D83384663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CD5F9-AA4B-42BB-B65B-52ECE9E4F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B7744-2F25-411A-8E26-72D638377DC7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02167-F92B-41A4-B3D3-3A09670A8C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5C6D1-37CE-4661-907D-6E69169A6332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12BF0-41F7-4594-B310-ADEF8EA24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CCA4C-475A-47CB-9A1A-55CA3E3093FE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1937E-B395-44E0-BBAE-7992E4554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9C3DB-99FE-4246-AC0C-624464CC87CA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8405B-A11C-4B95-B24D-F2A000F83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AFC6D-F2F4-4929-99B7-240684E54EC5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A73AF-3B8D-4470-8D93-D3B863602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F33BB-91F8-4893-AE51-BB794283830A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1DC22-EDCB-4DE6-8E61-097D7739A1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73B0B-EF0C-4DA0-8F93-C26B2B057B76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33F2D-1EC7-41B4-AC8E-1D9731C1D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7A7C5C-B112-4C19-B0B8-C0E3A752D1DD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2DCCA7-412D-49E8-8070-0853F77E6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53;&#1086;&#1074;&#1072;&#1103;%20&#1087;&#1072;&#1087;&#1082;&#1072;\&#1060;&#1080;&#1083;&#1100;&#1084;%201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E:\&#1053;&#1086;&#1074;&#1072;&#1103;%20&#1087;&#1072;&#1087;&#1082;&#1072;\pril3.m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3;&#1086;&#1074;&#1072;&#1103;%20&#1087;&#1072;&#1087;&#1082;&#1072;\Wickit%20-%20Eso%20Eso.mp3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3;&#1086;&#1074;&#1072;&#1103;%20&#1087;&#1072;&#1087;&#1082;&#1072;\&#1060;&#1080;&#1083;&#1100;&#1084;%202%20&#1087;&#1088;&#1086;%20&#1073;&#1091;&#1083;&#1072;&#1074;&#1082;&#1091;.wmv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3;&#1086;&#1074;&#1072;&#1103;%20&#1087;&#1072;&#1087;&#1082;&#1072;\&#1060;&#1080;&#1083;&#1100;&#1084;.wmv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121&amp;ed=1&amp;text=%D1%81%D0%BC%D0%B0%D0%B9%D0%BB%D0%B8%D0%BA%D0%B8&amp;spsite=infonet.cherepovets.ru&amp;img_url=rumm1l.fishup.ru/files/e9/cd/1c/pw_3054351_icon_pr3.jpg?v=2&amp;rpt=simage" TargetMode="External"/><Relationship Id="rId13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0.jpeg"/><Relationship Id="rId12" Type="http://schemas.openxmlformats.org/officeDocument/2006/relationships/hyperlink" Target="http://images.yandex.ru/yandsearch?p=74&amp;ed=1&amp;text=%D1%81%D0%BC%D0%B0%D0%B9%D0%BB%D0%B8%D0%BA%D0%B8&amp;spsite=www.rodim.ru&amp;img_url=ab-studio.ru/smiles/219x001.gif&amp;rpt=simage" TargetMode="External"/><Relationship Id="rId2" Type="http://schemas.openxmlformats.org/officeDocument/2006/relationships/hyperlink" Target="http://go.mail.ru/frame.html?imgurl=http://bestsmiles.net.ru/yolb12014.gif&amp;pageurl=http://forum.grodno.net/index.php?action=profile;u=5410;sa=showPosts&amp;id=58382770&amp;iid=5&amp;imgwidth=100&amp;imgheight=100&amp;imgsize=6783&amp;images_links=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177&amp;ed=1&amp;text=%D1%81%D0%BC%D0%B0%D0%B9%D0%BB%D0%B8%D0%BA%D0%B8&amp;spsite=www.mazda3-club.ru&amp;img_url=img1.liveinternet.ru/images/attach/b/1/3985/3985775__0000_00_00000a.gif&amp;rpt=simage" TargetMode="External"/><Relationship Id="rId11" Type="http://schemas.openxmlformats.org/officeDocument/2006/relationships/image" Target="../media/image52.jpeg"/><Relationship Id="rId5" Type="http://schemas.openxmlformats.org/officeDocument/2006/relationships/image" Target="../media/image49.jpeg"/><Relationship Id="rId10" Type="http://schemas.openxmlformats.org/officeDocument/2006/relationships/hyperlink" Target="http://images.yandex.ru/yandsearch?p=142&amp;ed=1&amp;text=%D1%81%D0%BC%D0%B0%D0%B9%D0%BB%D0%B8%D0%BA%D0%B8&amp;spsite=www.dietaonline.ru&amp;img_url=fanny-face.narod.ru/B2.gif&amp;rpt=simage" TargetMode="External"/><Relationship Id="rId4" Type="http://schemas.openxmlformats.org/officeDocument/2006/relationships/hyperlink" Target="http://go.mail.ru/frame.html?imgurl=http://petrovsk.net.ru/forum/images/smiles/big_aaa.gif&amp;pageurl=http://planeta.rambler.ru/users/nadusha38/friends/&amp;id=12452759&amp;iid=3&amp;imgwidth=75&amp;imgheight=76&amp;imgsize=57270&amp;images_links=b" TargetMode="External"/><Relationship Id="rId9" Type="http://schemas.openxmlformats.org/officeDocument/2006/relationships/image" Target="../media/image5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"Образ мечтателя в повести Ф.М.Достоевского "Белые ночи"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75" y="4572000"/>
            <a:ext cx="6400800" cy="1752600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Грошева Людмила Николаевна, учитель русского языка и литературы, г.Прокопьевск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500063" y="714375"/>
            <a:ext cx="8072437" cy="607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 </a:t>
            </a: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«…В характерах, жадных деятельности, жадных непосредственной жизни, жадных действительности, но слабых, женственных, нежных, мало-помалу зарождается то, что называют мечтательностью, и человек делается не человеком, а каким-то странным существом среднего рода – мечтателем…</a:t>
            </a:r>
          </a:p>
          <a:p>
            <a:pPr>
              <a:lnSpc>
                <a:spcPct val="80000"/>
              </a:lnSpc>
            </a:pPr>
            <a:r>
              <a:rPr lang="en-US">
                <a:latin typeface="Times New Roman" pitchFamily="18" charset="0"/>
                <a:cs typeface="Times New Roman" pitchFamily="18" charset="0"/>
              </a:rPr>
              <a:t>  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Char char="•"/>
            </a:pPr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Они любят читать  и читать всякие книги, даже серьёзные, специальные, но обыкновенно со второй, третьей страницы бросают чтение, ибо удовлетворились вполне. Фантазия их подвижная, летучая, лёгкая, уже возбуждена, впечатление настроено, и целый мечтательный мир &lt;…&gt; вдруг овладевает всем бытием мечтателя. …</a:t>
            </a:r>
          </a:p>
          <a:p>
            <a:pPr>
              <a:lnSpc>
                <a:spcPct val="80000"/>
              </a:lnSpc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Char char="•"/>
            </a:pPr>
            <a:r>
              <a:rPr lang="en-US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Постепенно, неприметно начинает в нём притупляться талант действительной жизни. Ему, естественно, начинает казаться, что наслаждения, доставляемые ему своевольной фантазией, полнее, роскошнее, любовнее настоящей жизни».</a:t>
            </a:r>
            <a:endParaRPr lang="ru-RU" sz="2400" b="1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1000125" y="0"/>
            <a:ext cx="7000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Calibri" pitchFamily="34" charset="0"/>
              </a:rPr>
              <a:t>«Петербургская повесть»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льм 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3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Мечтате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3"/>
            <a:ext cx="50006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C:\Documents and Settings\Учитель.MICROSOF-8BB193\Мои документы\Мои рисунки\city5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88" y="3929063"/>
            <a:ext cx="128587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74163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000" b="1" u="sng">
              <a:ea typeface="Times New Roman" pitchFamily="18" charset="0"/>
              <a:cs typeface="Arial" charset="0"/>
            </a:endParaRPr>
          </a:p>
          <a:p>
            <a:endParaRPr lang="ru-RU" sz="1000" b="1" u="sng">
              <a:ea typeface="Times New Roman" pitchFamily="18" charset="0"/>
              <a:cs typeface="Arial" charset="0"/>
            </a:endParaRPr>
          </a:p>
          <a:p>
            <a:r>
              <a:rPr lang="ru-RU" b="1" u="sng">
                <a:ea typeface="Times New Roman" pitchFamily="18" charset="0"/>
                <a:cs typeface="Arial" charset="0"/>
              </a:rPr>
              <a:t>Беседа по вопросам:</a:t>
            </a:r>
          </a:p>
          <a:p>
            <a:endParaRPr lang="ru-RU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b="1">
                <a:ea typeface="Times New Roman" pitchFamily="18" charset="0"/>
                <a:cs typeface="Arial" charset="0"/>
              </a:rPr>
              <a:t>-</a:t>
            </a:r>
            <a:r>
              <a:rPr lang="ru-RU" sz="2000" b="1">
                <a:ea typeface="Times New Roman" pitchFamily="18" charset="0"/>
                <a:cs typeface="Arial" charset="0"/>
              </a:rPr>
              <a:t>Каков род занятий главного героя повести? </a:t>
            </a:r>
          </a:p>
          <a:p>
            <a:pPr eaLnBrk="0" hangingPunct="0"/>
            <a:endParaRPr lang="ru-RU" sz="2000" b="1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000" b="1">
                <a:ea typeface="Times New Roman" pitchFamily="18" charset="0"/>
                <a:cs typeface="Arial" charset="0"/>
              </a:rPr>
              <a:t>-Каковы особенности мироощущения мечтателя? (по началу повести)</a:t>
            </a:r>
          </a:p>
          <a:p>
            <a:pPr eaLnBrk="0" hangingPunct="0"/>
            <a:endParaRPr lang="ru-RU" sz="2000" b="1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000" b="1">
                <a:ea typeface="Times New Roman" pitchFamily="18" charset="0"/>
                <a:cs typeface="Arial" charset="0"/>
              </a:rPr>
              <a:t>-Какие общечеловеческие ценности лежат в основе такого</a:t>
            </a:r>
          </a:p>
          <a:p>
            <a:pPr eaLnBrk="0" hangingPunct="0"/>
            <a:r>
              <a:rPr lang="ru-RU" sz="2000" b="1">
                <a:ea typeface="Times New Roman" pitchFamily="18" charset="0"/>
                <a:cs typeface="Arial" charset="0"/>
              </a:rPr>
              <a:t> мироощущения</a:t>
            </a:r>
            <a:r>
              <a:rPr lang="ru-RU" b="1">
                <a:ea typeface="Times New Roman" pitchFamily="18" charset="0"/>
                <a:cs typeface="Arial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0"/>
            <a:ext cx="77724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u="sng" dirty="0"/>
              <a:t>КАКОЙ ГЕОМЕТРИЧЕСКОЙ ФИГУРОЙ ВЫ ОБОЗНАЧИЛИ БЫ ЖИЛИЩЕ МЕЧТАТЕЛЯ?</a:t>
            </a:r>
          </a:p>
        </p:txBody>
      </p:sp>
      <p:graphicFrame>
        <p:nvGraphicFramePr>
          <p:cNvPr id="16428" name="Group 44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01" name="Rectangle 12"/>
          <p:cNvSpPr>
            <a:spLocks noChangeArrowheads="1"/>
          </p:cNvSpPr>
          <p:nvPr/>
        </p:nvSpPr>
        <p:spPr bwMode="auto">
          <a:xfrm>
            <a:off x="1219200" y="2514600"/>
            <a:ext cx="1219200" cy="1295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2" name="Oval 13"/>
          <p:cNvSpPr>
            <a:spLocks noChangeArrowheads="1"/>
          </p:cNvSpPr>
          <p:nvPr/>
        </p:nvSpPr>
        <p:spPr bwMode="auto">
          <a:xfrm>
            <a:off x="1447800" y="4419600"/>
            <a:ext cx="2209800" cy="15240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3" name="Oval 15"/>
          <p:cNvSpPr>
            <a:spLocks noChangeArrowheads="1"/>
          </p:cNvSpPr>
          <p:nvPr/>
        </p:nvSpPr>
        <p:spPr bwMode="auto">
          <a:xfrm>
            <a:off x="2819400" y="2438400"/>
            <a:ext cx="1447800" cy="14478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17A010"/>
              </a:solidFill>
              <a:latin typeface="Calibri" pitchFamily="34" charset="0"/>
            </a:endParaRPr>
          </a:p>
        </p:txBody>
      </p:sp>
      <p:sp>
        <p:nvSpPr>
          <p:cNvPr id="29704" name="Rectangle 38"/>
          <p:cNvSpPr>
            <a:spLocks noChangeArrowheads="1"/>
          </p:cNvSpPr>
          <p:nvPr/>
        </p:nvSpPr>
        <p:spPr bwMode="auto">
          <a:xfrm>
            <a:off x="5105400" y="2514600"/>
            <a:ext cx="2743200" cy="8382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5" name="AutoShape 49"/>
          <p:cNvSpPr>
            <a:spLocks noChangeArrowheads="1"/>
          </p:cNvSpPr>
          <p:nvPr/>
        </p:nvSpPr>
        <p:spPr bwMode="auto">
          <a:xfrm>
            <a:off x="4572000" y="4038600"/>
            <a:ext cx="1600200" cy="16002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6" name="Line 51"/>
          <p:cNvSpPr>
            <a:spLocks noChangeShapeType="1"/>
          </p:cNvSpPr>
          <p:nvPr/>
        </p:nvSpPr>
        <p:spPr bwMode="auto">
          <a:xfrm>
            <a:off x="7315200" y="4114800"/>
            <a:ext cx="0" cy="1600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7" name="Line 53"/>
          <p:cNvSpPr>
            <a:spLocks noChangeShapeType="1"/>
          </p:cNvSpPr>
          <p:nvPr/>
        </p:nvSpPr>
        <p:spPr bwMode="auto">
          <a:xfrm>
            <a:off x="7315200" y="5715000"/>
            <a:ext cx="152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7188"/>
            <a:ext cx="7772400" cy="44291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FF00"/>
                </a:solidFill>
              </a:rPr>
              <a:t>Желтый цвет </a:t>
            </a:r>
            <a:r>
              <a:rPr lang="ru-RU" dirty="0" smtClean="0"/>
              <a:t>- «</a:t>
            </a:r>
            <a:r>
              <a:rPr lang="ru-RU" dirty="0" err="1" smtClean="0"/>
              <a:t>цвет</a:t>
            </a:r>
            <a:r>
              <a:rPr lang="ru-RU" dirty="0" smtClean="0"/>
              <a:t> радостный, бодрящий и нежный»                                             ( Гете)</a:t>
            </a:r>
            <a:endParaRPr lang="ru-RU" dirty="0"/>
          </a:p>
        </p:txBody>
      </p:sp>
      <p:pic>
        <p:nvPicPr>
          <p:cNvPr id="1026" name="Picture 2" descr="http://anime.toppik.ru/_ph/49/2/516497128.gif"/>
          <p:cNvPicPr>
            <a:picLocks noGrp="1" noChangeAspect="1" noChangeArrowheads="1" noCrop="1"/>
          </p:cNvPicPr>
          <p:nvPr>
            <p:ph type="tbl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4929188"/>
            <a:ext cx="1357313" cy="1500187"/>
          </a:xfrm>
        </p:spPr>
      </p:pic>
      <p:pic>
        <p:nvPicPr>
          <p:cNvPr id="1027" name="Picture 3" descr="C:\Documents and Settings\Учитель.MICROSOF-8BB193\Мои документы\Мои рисунки\65872241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-428625"/>
            <a:ext cx="3143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Учитель.MICROSOF-8BB193\Мои документы\Мои рисунки\3264063_f5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0" y="4000500"/>
            <a:ext cx="271462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Documents and Settings\Учитель.MICROSOF-8BB193\Мои документы\Мои рисунки\94514-Sick-Home-Face-Poster-Art-Prin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" y="285750"/>
            <a:ext cx="25003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86125" y="5643563"/>
            <a:ext cx="2214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latin typeface="Calibri" pitchFamily="34" charset="0"/>
              </a:rPr>
              <a:t>Желчь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ril3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5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Учитель.MICROSOF-8BB193\Мои документы\Мои рисунки\2861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3"/>
            <a:ext cx="4357688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6" name="Picture 2" descr="C:\Documents and Settings\Учитель.MICROSOF-8BB193\Мои документы\Мои рисунки\x_45e801c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572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Учитель.MICROSOF-8BB193\Мои документы\Мои рисунки\x_67b6c8c0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4786313" y="0"/>
            <a:ext cx="4357687" cy="3357563"/>
          </a:xfrm>
        </p:spPr>
      </p:pic>
      <p:pic>
        <p:nvPicPr>
          <p:cNvPr id="1027" name="Picture 3" descr="C:\Documents and Settings\Учитель.MICROSOF-8BB193\Мои документы\Мои рисунки\x_628bf46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5" y="3714750"/>
            <a:ext cx="44291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Documents and Settings\Учитель.MICROSOF-8BB193\Мои документы\Мои рисунки\x_c31a135f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95450" y="1271588"/>
            <a:ext cx="57531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Box 7"/>
          <p:cNvSpPr txBox="1">
            <a:spLocks noChangeArrowheads="1"/>
          </p:cNvSpPr>
          <p:nvPr/>
        </p:nvSpPr>
        <p:spPr bwMode="auto">
          <a:xfrm>
            <a:off x="2714625" y="52863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2776" name="TextBox 8"/>
          <p:cNvSpPr txBox="1">
            <a:spLocks noChangeArrowheads="1"/>
          </p:cNvSpPr>
          <p:nvPr/>
        </p:nvSpPr>
        <p:spPr bwMode="auto">
          <a:xfrm>
            <a:off x="357188" y="6027738"/>
            <a:ext cx="8501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66FF"/>
                </a:solidFill>
                <a:latin typeface="Calibri" pitchFamily="34" charset="0"/>
              </a:rPr>
              <a:t>Яркие краски в сером городе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5" descr="mCfUd3ui72.png"/>
          <p:cNvPicPr>
            <a:picLocks noChangeAspect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Рисунок 7" descr="3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1000125"/>
            <a:ext cx="5214937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Wickit - Eso Es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28688" y="714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TextBox 9"/>
          <p:cNvGrpSpPr>
            <a:grpSpLocks/>
          </p:cNvGrpSpPr>
          <p:nvPr/>
        </p:nvGrpSpPr>
        <p:grpSpPr bwMode="auto">
          <a:xfrm>
            <a:off x="4700588" y="4979988"/>
            <a:ext cx="4400550" cy="1554162"/>
            <a:chOff x="2961" y="3137"/>
            <a:chExt cx="2772" cy="979"/>
          </a:xfrm>
        </p:grpSpPr>
        <p:pic>
          <p:nvPicPr>
            <p:cNvPr id="34820" name="TextBox 9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61" y="3137"/>
              <a:ext cx="2772" cy="979"/>
            </a:xfrm>
            <a:prstGeom prst="rect">
              <a:avLst/>
            </a:prstGeom>
            <a:noFill/>
          </p:spPr>
        </p:pic>
        <p:sp>
          <p:nvSpPr>
            <p:cNvPr id="34821" name="Text Box 5"/>
            <p:cNvSpPr txBox="1">
              <a:spLocks noChangeArrowheads="1"/>
            </p:cNvSpPr>
            <p:nvPr/>
          </p:nvSpPr>
          <p:spPr bwMode="auto">
            <a:xfrm>
              <a:off x="3060" y="3195"/>
              <a:ext cx="2585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800" b="1">
                  <a:solidFill>
                    <a:srgbClr val="FFFFFF"/>
                  </a:solidFill>
                  <a:cs typeface="Arial" charset="0"/>
                </a:rPr>
                <a:t>ФИЗКУЛЬТМИНУТКА</a:t>
              </a:r>
            </a:p>
            <a:p>
              <a:pPr algn="ctr"/>
              <a:r>
                <a:rPr lang="ru-RU" sz="2800" b="1">
                  <a:solidFill>
                    <a:srgbClr val="FFFFFF"/>
                  </a:solidFill>
                  <a:cs typeface="Arial" charset="0"/>
                </a:rPr>
                <a:t>«</a:t>
              </a:r>
              <a:r>
                <a:rPr lang="en-US" sz="2800" b="1">
                  <a:solidFill>
                    <a:srgbClr val="FFFFFF"/>
                  </a:solidFill>
                  <a:cs typeface="Arial" charset="0"/>
                </a:rPr>
                <a:t>ES</a:t>
              </a:r>
              <a:r>
                <a:rPr lang="ru-RU" sz="2800" b="1">
                  <a:solidFill>
                    <a:srgbClr val="FFFFFF"/>
                  </a:solidFill>
                  <a:cs typeface="Arial" charset="0"/>
                </a:rPr>
                <a:t>О – Е</a:t>
              </a:r>
              <a:r>
                <a:rPr lang="en-US" sz="2800" b="1">
                  <a:solidFill>
                    <a:srgbClr val="FFFFFF"/>
                  </a:solidFill>
                  <a:cs typeface="Arial" charset="0"/>
                </a:rPr>
                <a:t>S</a:t>
              </a:r>
              <a:r>
                <a:rPr lang="ru-RU" sz="2800" b="1">
                  <a:solidFill>
                    <a:srgbClr val="FFFFFF"/>
                  </a:solidFill>
                  <a:cs typeface="Arial" charset="0"/>
                </a:rPr>
                <a:t>О»</a:t>
              </a:r>
              <a:endParaRPr lang="en-US" sz="2800" b="1">
                <a:solidFill>
                  <a:srgbClr val="FFFFFF"/>
                </a:solidFill>
                <a:cs typeface="Arial" charset="0"/>
              </a:endParaRPr>
            </a:p>
            <a:p>
              <a:pPr algn="ctr"/>
              <a:r>
                <a:rPr lang="ru-RU" sz="2800" b="1">
                  <a:solidFill>
                    <a:srgbClr val="FFFFFF"/>
                  </a:solidFill>
                  <a:cs typeface="Arial" charset="0"/>
                </a:rPr>
                <a:t>ПОВТОРЯЙ ЗА МНОЙ!</a:t>
              </a:r>
            </a:p>
          </p:txBody>
        </p:sp>
      </p:grpSp>
    </p:spTree>
  </p:cSld>
  <p:clrMapOvr>
    <a:masterClrMapping/>
  </p:clrMapOvr>
  <p:transition advTm="125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Рисунок 2" descr="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857250"/>
            <a:ext cx="52863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Рисунок 2" descr="1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071563"/>
            <a:ext cx="5143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0"/>
            <a:ext cx="6929438" cy="21431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</a:t>
            </a:r>
            <a:r>
              <a:rPr lang="ru-RU" sz="40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урока: </a:t>
            </a:r>
            <a:r>
              <a:rPr 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/>
              <a:t>"Образ мечтателя в повести Ф.М.Достоевского "Белые ночи"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/>
              <a:t/>
            </a:r>
            <a:br>
              <a:rPr lang="ru-RU" sz="4000" dirty="0"/>
            </a:br>
            <a:endParaRPr lang="ru-RU" sz="2800" dirty="0"/>
          </a:p>
        </p:txBody>
      </p:sp>
      <p:pic>
        <p:nvPicPr>
          <p:cNvPr id="16387" name="Рисунок 2" descr="0_21089_a2839139_L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0"/>
            <a:ext cx="2143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3" descr="1293095760_fedor-dostoevskij-belye-nochi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2928938"/>
            <a:ext cx="2786062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Рисунок 2" descr="1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928688"/>
            <a:ext cx="5214938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Рисунок 2" descr="1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928688"/>
            <a:ext cx="52863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Рисунок 2" descr="1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881063"/>
            <a:ext cx="5262563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Рисунок 2" descr="15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952500"/>
            <a:ext cx="5214938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Рисунок 2" descr="1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928688"/>
            <a:ext cx="533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Рисунок 2" descr="1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38" y="1023938"/>
            <a:ext cx="5119687" cy="511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Рисунок 2" descr="1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38" y="1023938"/>
            <a:ext cx="5119687" cy="511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Рисунок 2" descr="2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023938"/>
            <a:ext cx="5214937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Рисунок 2" descr="2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928688"/>
            <a:ext cx="5262562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Рисунок 2" descr="2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3" y="1023938"/>
            <a:ext cx="533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14375"/>
            <a:ext cx="9144000" cy="46164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Цель урока: </a:t>
            </a:r>
            <a:endParaRPr lang="en-US" sz="5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000" dirty="0">
                <a:solidFill>
                  <a:srgbClr val="FF0000"/>
                </a:solidFill>
                <a:latin typeface="+mn-lt"/>
              </a:rPr>
              <a:t>определить позицию автора по отношению к типу мечтателя и показать актуальность  его личности.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Задачи урока:</a:t>
            </a:r>
            <a:endParaRPr lang="en-US" sz="32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000" dirty="0">
                <a:solidFill>
                  <a:srgbClr val="FF0000"/>
                </a:solidFill>
                <a:latin typeface="+mn-lt"/>
              </a:rPr>
              <a:t>углубить понятие «сентиментализм»; совершенствовать работу с текстом произведения;</a:t>
            </a:r>
            <a:endParaRPr lang="en-US" sz="3000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000" dirty="0">
                <a:solidFill>
                  <a:srgbClr val="FF0000"/>
                </a:solidFill>
                <a:latin typeface="+mn-lt"/>
              </a:rPr>
              <a:t> развивать логическое мышление и речь учащихся ;</a:t>
            </a:r>
            <a:endParaRPr lang="en-US" sz="3000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000" dirty="0">
                <a:solidFill>
                  <a:srgbClr val="FF0000"/>
                </a:solidFill>
                <a:latin typeface="+mn-lt"/>
              </a:rPr>
              <a:t> связать    поднятую автором проблему с  сегодняшним днем.</a:t>
            </a:r>
            <a:endParaRPr lang="ru-RU" sz="3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Рисунок 2" descr="2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09563" y="1023938"/>
            <a:ext cx="533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5" descr="mCfUd3ui72.pn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Рисунок 2" descr="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143000"/>
            <a:ext cx="5143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TextBox 3"/>
          <p:cNvGrpSpPr>
            <a:grpSpLocks/>
          </p:cNvGrpSpPr>
          <p:nvPr/>
        </p:nvGrpSpPr>
        <p:grpSpPr bwMode="auto">
          <a:xfrm>
            <a:off x="5138738" y="5699125"/>
            <a:ext cx="4035425" cy="1006475"/>
            <a:chOff x="3237" y="3590"/>
            <a:chExt cx="2542" cy="634"/>
          </a:xfrm>
        </p:grpSpPr>
        <p:pic>
          <p:nvPicPr>
            <p:cNvPr id="49155" name="TextBox 3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37" y="3590"/>
              <a:ext cx="2542" cy="634"/>
            </a:xfrm>
            <a:prstGeom prst="rect">
              <a:avLst/>
            </a:prstGeom>
            <a:noFill/>
          </p:spPr>
        </p:pic>
        <p:sp>
          <p:nvSpPr>
            <p:cNvPr id="49156" name="Text Box 4"/>
            <p:cNvSpPr txBox="1">
              <a:spLocks noChangeArrowheads="1"/>
            </p:cNvSpPr>
            <p:nvPr/>
          </p:nvSpPr>
          <p:spPr bwMode="auto">
            <a:xfrm>
              <a:off x="3420" y="3690"/>
              <a:ext cx="2181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4400" b="1">
                  <a:solidFill>
                    <a:srgbClr val="FFFFFF"/>
                  </a:solidFill>
                  <a:cs typeface="Arial" charset="0"/>
                </a:rPr>
                <a:t>МОЛОДЦЫ!</a:t>
              </a:r>
            </a:p>
          </p:txBody>
        </p:sp>
      </p:grpSp>
    </p:spTree>
  </p:cSld>
  <p:clrMapOvr>
    <a:masterClrMapping/>
  </p:clrMapOvr>
  <p:transition advTm="125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00250"/>
            <a:ext cx="9144000" cy="4125913"/>
          </a:xfrm>
        </p:spPr>
        <p:txBody>
          <a:bodyPr/>
          <a:lstStyle/>
          <a:p>
            <a:r>
              <a:rPr lang="ru-RU" smtClean="0"/>
              <a:t>Что запечатлено на этих  рисунках?</a:t>
            </a:r>
          </a:p>
          <a:p>
            <a:r>
              <a:rPr lang="ru-RU" smtClean="0"/>
              <a:t>Что символизируют?</a:t>
            </a:r>
          </a:p>
          <a:p>
            <a:r>
              <a:rPr lang="ru-RU" smtClean="0"/>
              <a:t>Какие ассоциации вызывают?</a:t>
            </a:r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1838" y="2636838"/>
            <a:ext cx="2062162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6338"/>
            <a:ext cx="4067175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Рисунок 5" descr="62397321_1281092667_5cfeaba043b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286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400" decel="100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400" decel="100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00" decel="100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00" decel="100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400" decel="100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400" decel="100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00" decel="100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00" decel="100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ильм 2 про булавку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4" descr="Настень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01613"/>
            <a:ext cx="5500687" cy="665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 descr="Ночь первая 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9144000" cy="656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2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75"/>
            <a:ext cx="7772400" cy="19288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u="sng" dirty="0" smtClean="0">
                <a:solidFill>
                  <a:schemeClr val="accent4">
                    <a:lumMod val="50000"/>
                  </a:schemeClr>
                </a:solidFill>
                <a:latin typeface="Verdana" pitchFamily="34" charset="0"/>
              </a:rPr>
              <a:t>ВЫБЕРИТЕ </a:t>
            </a:r>
            <a:r>
              <a:rPr lang="ru-RU" sz="3600" b="1" i="1" u="sng" dirty="0">
                <a:solidFill>
                  <a:schemeClr val="accent4">
                    <a:lumMod val="50000"/>
                  </a:schemeClr>
                </a:solidFill>
                <a:latin typeface="Verdana" pitchFamily="34" charset="0"/>
              </a:rPr>
              <a:t>КАЧЕСТВА,КОТОРЫЕ,ПО ВАШЕМУ МНЕНИЮ,МОЖНО ОТНЕСТИ К МЕЧТАТЕЛЮ</a:t>
            </a:r>
          </a:p>
        </p:txBody>
      </p:sp>
      <p:graphicFrame>
        <p:nvGraphicFramePr>
          <p:cNvPr id="23593" name="Group 41"/>
          <p:cNvGraphicFramePr>
            <a:graphicFrameLocks noGrp="1"/>
          </p:cNvGraphicFramePr>
          <p:nvPr>
            <p:ph type="tbl" idx="1"/>
          </p:nvPr>
        </p:nvGraphicFramePr>
        <p:xfrm>
          <a:off x="304800" y="2590800"/>
          <a:ext cx="8610600" cy="4516438"/>
        </p:xfrm>
        <a:graphic>
          <a:graphicData uri="http://schemas.openxmlformats.org/drawingml/2006/table">
            <a:tbl>
              <a:tblPr/>
              <a:tblGrid>
                <a:gridCol w="4614863"/>
                <a:gridCol w="3995737"/>
              </a:tblGrid>
              <a:tr h="4516438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Озлобленность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Скромность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Доброта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Жестокость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Чуткость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ru-RU" sz="3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00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Искренность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Лживость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Трусость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</a:pPr>
                      <a:r>
                        <a:rPr kumimoji="0" lang="ru-RU" sz="36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</a:rPr>
                        <a:t>Сострада-тельность</a:t>
                      </a:r>
                      <a:endParaRPr kumimoji="0" lang="ru-RU" sz="3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00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5301" name="Picture 2" descr="C:\Documents and Settings\Учитель.MICROSOF-8BB193\Мои документы\Мои рисунки\city5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63" y="2143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457200"/>
            <a:ext cx="7772400" cy="1905000"/>
          </a:xfrm>
        </p:spPr>
        <p:txBody>
          <a:bodyPr/>
          <a:lstStyle/>
          <a:p>
            <a:r>
              <a:rPr lang="ru-RU" sz="4800" b="1" u="sng" smtClean="0">
                <a:solidFill>
                  <a:srgbClr val="0033CC"/>
                </a:solidFill>
                <a:latin typeface="Tahoma" pitchFamily="34" charset="0"/>
              </a:rPr>
              <a:t>ОПРЕДЕЛИТЕ</a:t>
            </a:r>
          </a:p>
        </p:txBody>
      </p:sp>
      <p:graphicFrame>
        <p:nvGraphicFramePr>
          <p:cNvPr id="21572" name="Group 68"/>
          <p:cNvGraphicFramePr>
            <a:graphicFrameLocks noGrp="1"/>
          </p:cNvGraphicFramePr>
          <p:nvPr>
            <p:ph type="tbl" idx="1"/>
          </p:nvPr>
        </p:nvGraphicFramePr>
        <p:xfrm>
          <a:off x="228600" y="1219200"/>
          <a:ext cx="8915400" cy="5549900"/>
        </p:xfrm>
        <a:graphic>
          <a:graphicData uri="http://schemas.openxmlformats.org/drawingml/2006/table">
            <a:tbl>
              <a:tblPr/>
              <a:tblGrid>
                <a:gridCol w="4349750"/>
                <a:gridCol w="4565650"/>
              </a:tblGrid>
              <a:tr h="5549900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ХАРАКТЕРИСТИКИ МЕЧТАТЕЛЯ: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Оригинал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Смешной человек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Лишний человек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Маленький человек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Чудак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     ХАРАКТЕР МЕЧТАНИЙ ГЕРОЯ: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Фантастический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Романтический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Приближённый к реальности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</a:rPr>
                        <a:t>Лишённый всякого смысла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6325" name="Picture 2" descr="C:\Documents and Settings\Учитель.MICROSOF-8BB193\Мои документы\Мои рисунки\city5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688" y="42862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u="sng" smtClean="0">
                <a:solidFill>
                  <a:srgbClr val="000099"/>
                </a:solidFill>
                <a:latin typeface="Tahoma" pitchFamily="34" charset="0"/>
              </a:rPr>
              <a:t>ВЫВОД</a:t>
            </a:r>
          </a:p>
        </p:txBody>
      </p:sp>
      <p:graphicFrame>
        <p:nvGraphicFramePr>
          <p:cNvPr id="24586" name="Group 10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table">
            <a:tbl>
              <a:tblPr/>
              <a:tblGrid>
                <a:gridCol w="7772400"/>
              </a:tblGrid>
              <a:tr h="411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</a:rPr>
                        <a:t>НИКОГДА НЕЛЬЗЯ ЗАБЫВАТЬ 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</a:rPr>
                        <a:t> ТОЙ ОПАСНОЙ ЧЕРТЕ,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</a:rPr>
                        <a:t>  КОТОРАЯ РАЗДЕЛЯЕТ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</a:rPr>
                        <a:t>МЕЧТУ И РЕАЛЬНОСТЬ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фонарь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714375"/>
            <a:ext cx="116681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фонарь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2643188"/>
            <a:ext cx="116681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50" y="642938"/>
            <a:ext cx="6357938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latin typeface="+mn-lt"/>
              </a:rPr>
              <a:t>Ф. М</a:t>
            </a:r>
            <a:r>
              <a:rPr lang="ru-RU" sz="4000" b="1" dirty="0">
                <a:solidFill>
                  <a:srgbClr val="FF0000"/>
                </a:solidFill>
                <a:latin typeface="+mn-lt"/>
              </a:rPr>
              <a:t>. Достоевский </a:t>
            </a:r>
            <a:br>
              <a:rPr lang="ru-RU" sz="4000" b="1" dirty="0">
                <a:solidFill>
                  <a:srgbClr val="FF0000"/>
                </a:solidFill>
                <a:latin typeface="+mn-lt"/>
              </a:rPr>
            </a:br>
            <a:r>
              <a:rPr lang="ru-RU" sz="4000" b="1" dirty="0">
                <a:solidFill>
                  <a:schemeClr val="bg1"/>
                </a:solidFill>
                <a:latin typeface="+mn-lt"/>
              </a:rPr>
              <a:t>«Белые ночи».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/>
            </a:r>
            <a:br>
              <a:rPr lang="ru-RU" sz="4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/>
            </a:r>
            <a:br>
              <a:rPr lang="ru-RU" sz="4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endParaRPr lang="ru-RU" sz="4000" dirty="0">
              <a:latin typeface="+mn-l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625" y="2143125"/>
            <a:ext cx="4714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00000"/>
                </a:solidFill>
                <a:latin typeface="Calibri" pitchFamily="34" charset="0"/>
              </a:rPr>
              <a:t>Сентиментальный роман.</a:t>
            </a:r>
            <a:br>
              <a:rPr lang="ru-RU" sz="3600" b="1">
                <a:solidFill>
                  <a:srgbClr val="C00000"/>
                </a:solidFill>
                <a:latin typeface="Calibri" pitchFamily="34" charset="0"/>
              </a:rPr>
            </a:br>
            <a:endParaRPr lang="ru-RU" sz="3600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8" y="3429000"/>
            <a:ext cx="5580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(Из воспоминаний мечтателя)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14313"/>
            <a:ext cx="8229600" cy="7032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на уроке….</a:t>
            </a:r>
          </a:p>
        </p:txBody>
      </p:sp>
      <p:pic>
        <p:nvPicPr>
          <p:cNvPr id="17411" name="Picture 4" descr="i?id=58382770&amp;tov=5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979488"/>
            <a:ext cx="2089150" cy="2089150"/>
          </a:xfrm>
        </p:spPr>
      </p:pic>
      <p:pic>
        <p:nvPicPr>
          <p:cNvPr id="17412" name="Picture 5" descr="i?id=12452759&amp;tov=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4005263"/>
            <a:ext cx="201771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i?id=77134879&amp;tov=7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981075"/>
            <a:ext cx="2089150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 descr="i?id=57645200&amp;tov=8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00338" y="4005263"/>
            <a:ext cx="2016125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8" descr="i?id=39851118&amp;tov=8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71775" y="949325"/>
            <a:ext cx="20161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9" descr="i?id=17216299&amp;tov=7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92725" y="4005263"/>
            <a:ext cx="22320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6" name="Text Box 10"/>
          <p:cNvSpPr txBox="1">
            <a:spLocks noChangeArrowheads="1"/>
          </p:cNvSpPr>
          <p:nvPr/>
        </p:nvSpPr>
        <p:spPr bwMode="auto">
          <a:xfrm>
            <a:off x="250825" y="3213100"/>
            <a:ext cx="2017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21100"/>
                </a:solidFill>
                <a:latin typeface="Calibri" pitchFamily="34" charset="0"/>
              </a:rPr>
              <a:t>Мне очень понравилось</a:t>
            </a:r>
          </a:p>
        </p:txBody>
      </p:sp>
      <p:sp>
        <p:nvSpPr>
          <p:cNvPr id="58377" name="Text Box 11"/>
          <p:cNvSpPr txBox="1">
            <a:spLocks noChangeArrowheads="1"/>
          </p:cNvSpPr>
          <p:nvPr/>
        </p:nvSpPr>
        <p:spPr bwMode="auto">
          <a:xfrm>
            <a:off x="2771775" y="3213100"/>
            <a:ext cx="2017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21100"/>
                </a:solidFill>
                <a:latin typeface="Calibri" pitchFamily="34" charset="0"/>
              </a:rPr>
              <a:t>Мне было очень весело</a:t>
            </a:r>
          </a:p>
        </p:txBody>
      </p:sp>
      <p:sp>
        <p:nvSpPr>
          <p:cNvPr id="58378" name="Text Box 13"/>
          <p:cNvSpPr txBox="1">
            <a:spLocks noChangeArrowheads="1"/>
          </p:cNvSpPr>
          <p:nvPr/>
        </p:nvSpPr>
        <p:spPr bwMode="auto">
          <a:xfrm>
            <a:off x="2484438" y="6021388"/>
            <a:ext cx="22336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21100"/>
                </a:solidFill>
                <a:latin typeface="Calibri" pitchFamily="34" charset="0"/>
              </a:rPr>
              <a:t>Я узнала много интересного</a:t>
            </a:r>
          </a:p>
        </p:txBody>
      </p:sp>
      <p:sp>
        <p:nvSpPr>
          <p:cNvPr id="58379" name="Text Box 15"/>
          <p:cNvSpPr txBox="1">
            <a:spLocks noChangeArrowheads="1"/>
          </p:cNvSpPr>
          <p:nvPr/>
        </p:nvSpPr>
        <p:spPr bwMode="auto">
          <a:xfrm>
            <a:off x="5364163" y="3213100"/>
            <a:ext cx="2017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21100"/>
                </a:solidFill>
                <a:latin typeface="Calibri" pitchFamily="34" charset="0"/>
              </a:rPr>
              <a:t>Я узнала много нового</a:t>
            </a:r>
          </a:p>
        </p:txBody>
      </p:sp>
      <p:sp>
        <p:nvSpPr>
          <p:cNvPr id="58380" name="Text Box 16"/>
          <p:cNvSpPr txBox="1">
            <a:spLocks noChangeArrowheads="1"/>
          </p:cNvSpPr>
          <p:nvPr/>
        </p:nvSpPr>
        <p:spPr bwMode="auto">
          <a:xfrm>
            <a:off x="5292725" y="6021388"/>
            <a:ext cx="2017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21100"/>
                </a:solidFill>
                <a:latin typeface="Calibri" pitchFamily="34" charset="0"/>
              </a:rPr>
              <a:t>Мне было скучно</a:t>
            </a:r>
          </a:p>
        </p:txBody>
      </p:sp>
      <p:sp>
        <p:nvSpPr>
          <p:cNvPr id="58381" name="Text Box 18"/>
          <p:cNvSpPr txBox="1">
            <a:spLocks noChangeArrowheads="1"/>
          </p:cNvSpPr>
          <p:nvPr/>
        </p:nvSpPr>
        <p:spPr bwMode="auto">
          <a:xfrm>
            <a:off x="323850" y="6021388"/>
            <a:ext cx="2017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21100"/>
                </a:solidFill>
                <a:latin typeface="Calibri" pitchFamily="34" charset="0"/>
              </a:rPr>
              <a:t>Я осталась равнодушной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93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r>
              <a:rPr lang="ru-RU" b="1" smtClean="0"/>
              <a:t>Домашнее задание</a:t>
            </a:r>
            <a:r>
              <a:rPr lang="ru-RU" smtClean="0"/>
              <a:t>: ( ответить на вопрос )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z="3600" b="1" smtClean="0"/>
              <a:t>Как вы думаете, удалось ли герою до конца избавиться от своего мечтательства?</a:t>
            </a:r>
          </a:p>
        </p:txBody>
      </p:sp>
      <p:pic>
        <p:nvPicPr>
          <p:cNvPr id="59395" name="Picture 2" descr="C:\Documents and Settings\Учитель.MICROSOF-8BB193\Мои документы\Мои рисунки\city5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25" y="428625"/>
            <a:ext cx="135731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0418" name="Picture 5" descr="http://www.3jokes.com/gallery/d/3701-3/3Jokes_Love_Wallpaper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27257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СПАСИБО  ЗА  УРОК!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TextBox 9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92100" y="2189163"/>
            <a:ext cx="8948738" cy="3840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14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43" name="Picture 2" descr="http://hotimg19.fotki.com/a/82_151/113_50/000071784_000073839_sizus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43063" y="-214313"/>
            <a:ext cx="11920538" cy="920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 rot="-780707">
            <a:off x="1201738" y="2487613"/>
            <a:ext cx="7786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70C0"/>
                </a:solidFill>
                <a:latin typeface="Calibri" pitchFamily="34" charset="0"/>
              </a:rPr>
              <a:t>Желаю творческих успехов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14400" y="1571625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1"/>
                </a:solidFill>
                <a:latin typeface="+mn-lt"/>
              </a:rPr>
              <a:t>Прямое значение</a:t>
            </a:r>
            <a:r>
              <a:rPr lang="en-US" sz="3200" b="1" dirty="0">
                <a:solidFill>
                  <a:schemeClr val="bg1"/>
                </a:solidFill>
                <a:latin typeface="+mn-lt"/>
              </a:rPr>
              <a:t>: </a:t>
            </a:r>
            <a:endParaRPr lang="ru-RU" sz="3200" b="1" dirty="0">
              <a:solidFill>
                <a:schemeClr val="bg1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1"/>
                </a:solidFill>
                <a:latin typeface="+mn-lt"/>
              </a:rPr>
              <a:t>Белые ночи - светлые ночи в начале лета, когда вечерняя заря сходится с утренней и всю ночь длятся  сумерки.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Петербурге </a:t>
            </a:r>
            <a:r>
              <a:rPr lang="ru-RU" sz="3200" b="1" dirty="0">
                <a:solidFill>
                  <a:schemeClr val="bg1"/>
                </a:solidFill>
                <a:latin typeface="+mn-lt"/>
              </a:rPr>
              <a:t>белые ночи продолжаются с </a:t>
            </a:r>
            <a: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11 июня по 2 июля</a:t>
            </a:r>
            <a:r>
              <a:rPr lang="en-US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  <a:endParaRPr lang="ru-RU" sz="32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838200" indent="-838200" algn="ctr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«Белые ночи». </a:t>
            </a:r>
            <a:br>
              <a:rPr lang="ru-RU" sz="4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ru-RU" sz="4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Смысл названия</a:t>
            </a:r>
            <a:r>
              <a:rPr lang="en-US" sz="4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</a:t>
            </a:r>
            <a:endParaRPr lang="ru-RU" sz="4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8229600" cy="5000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300" dirty="0">
                <a:solidFill>
                  <a:srgbClr val="0066FF"/>
                </a:solidFill>
              </a:rPr>
              <a:t>Символическое значение.</a:t>
            </a: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>
              <a:lnSpc>
                <a:spcPct val="90000"/>
              </a:lnSpc>
            </a:pPr>
            <a:r>
              <a:rPr lang="ru-RU" sz="2800" smtClean="0">
                <a:solidFill>
                  <a:schemeClr val="bg1"/>
                </a:solidFill>
              </a:rPr>
              <a:t> </a:t>
            </a:r>
            <a:r>
              <a:rPr lang="ru-RU" sz="3000" smtClean="0">
                <a:solidFill>
                  <a:schemeClr val="bg1"/>
                </a:solidFill>
              </a:rPr>
              <a:t>Слово ‘ночь’ вызывает определённую цепь ассоциаций: темнота, мрак, страх, господство тёмных сил и другие. Но оксюморонное сочетание “белые ночи” помогает нам представить необычные ночи, светлые, счастливые, противоречащие одиноким тёмным ночам, когда герой уходит в придуманный им мир грёз, мечтаний и снов. </a:t>
            </a:r>
          </a:p>
          <a:p>
            <a:pPr>
              <a:lnSpc>
                <a:spcPct val="90000"/>
              </a:lnSpc>
            </a:pPr>
            <a:endParaRPr lang="ru-RU" sz="240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3000" smtClean="0">
                <a:solidFill>
                  <a:schemeClr val="bg1"/>
                </a:solidFill>
              </a:rPr>
              <a:t>Не случайно произведение разделено не на главы, а на ночи (1, 2, 3, 4, 5), ведь герой меряет этот свой самый счастливый отрезок жизни именно ночами.</a:t>
            </a:r>
          </a:p>
          <a:p>
            <a:pPr>
              <a:lnSpc>
                <a:spcPct val="90000"/>
              </a:lnSpc>
            </a:pPr>
            <a:endParaRPr lang="ru-RU" sz="3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071938" y="4286250"/>
            <a:ext cx="468153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…Иль </a:t>
            </a:r>
            <a:r>
              <a:rPr lang="ru-RU" sz="2400" b="1" i="1">
                <a:solidFill>
                  <a:srgbClr val="002060"/>
                </a:solidFill>
                <a:latin typeface="Calibri" pitchFamily="34" charset="0"/>
              </a:rPr>
              <a:t>был он создан для того, </a:t>
            </a:r>
          </a:p>
          <a:p>
            <a:r>
              <a:rPr lang="ru-RU" sz="2400" b="1" i="1">
                <a:solidFill>
                  <a:srgbClr val="002060"/>
                </a:solidFill>
                <a:latin typeface="Calibri" pitchFamily="34" charset="0"/>
              </a:rPr>
              <a:t>Чтобы побыть хотя мгновенье</a:t>
            </a:r>
          </a:p>
          <a:p>
            <a:r>
              <a:rPr lang="ru-RU" sz="2400" b="1" i="1">
                <a:solidFill>
                  <a:srgbClr val="002060"/>
                </a:solidFill>
                <a:latin typeface="Calibri" pitchFamily="34" charset="0"/>
              </a:rPr>
              <a:t>В соседстве сердца твоего?..</a:t>
            </a:r>
          </a:p>
          <a:p>
            <a:r>
              <a:rPr lang="ru-RU" sz="2400" b="1" i="1">
                <a:solidFill>
                  <a:srgbClr val="002060"/>
                </a:solidFill>
                <a:latin typeface="Calibri" pitchFamily="34" charset="0"/>
              </a:rPr>
              <a:t>                           Ив. Тургенев.</a:t>
            </a:r>
            <a:r>
              <a:rPr lang="ru-RU" sz="2400" b="1" i="1">
                <a:solidFill>
                  <a:srgbClr val="CC9900"/>
                </a:solidFill>
                <a:latin typeface="Calibri" pitchFamily="34" charset="0"/>
              </a:rPr>
              <a:t/>
            </a:r>
            <a:br>
              <a:rPr lang="ru-RU" sz="2400" b="1" i="1">
                <a:solidFill>
                  <a:srgbClr val="CC9900"/>
                </a:solidFill>
                <a:latin typeface="Calibri" pitchFamily="34" charset="0"/>
              </a:rPr>
            </a:br>
            <a:endParaRPr lang="ru-RU" sz="2400" b="1" i="1">
              <a:solidFill>
                <a:srgbClr val="CC9900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714750" y="642938"/>
            <a:ext cx="54292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…Знать </a:t>
            </a:r>
            <a:r>
              <a:rPr lang="ru-RU" sz="2400" b="1" i="1">
                <a:solidFill>
                  <a:srgbClr val="002060"/>
                </a:solidFill>
                <a:latin typeface="Calibri" pitchFamily="34" charset="0"/>
              </a:rPr>
              <a:t>был он создан для того, </a:t>
            </a:r>
          </a:p>
          <a:p>
            <a:r>
              <a:rPr lang="ru-RU" sz="2400" b="1" i="1">
                <a:solidFill>
                  <a:srgbClr val="002060"/>
                </a:solidFill>
                <a:latin typeface="Calibri" pitchFamily="34" charset="0"/>
              </a:rPr>
              <a:t>Чтобы побыть хотя мгновенье</a:t>
            </a:r>
          </a:p>
          <a:p>
            <a:r>
              <a:rPr lang="ru-RU" sz="2400" b="1" i="1">
                <a:solidFill>
                  <a:srgbClr val="002060"/>
                </a:solidFill>
                <a:latin typeface="Calibri" pitchFamily="34" charset="0"/>
              </a:rPr>
              <a:t>В соседстве сердца твоего.</a:t>
            </a:r>
          </a:p>
          <a:p>
            <a:r>
              <a:rPr lang="ru-RU" sz="2400" b="1" i="1">
                <a:solidFill>
                  <a:srgbClr val="002060"/>
                </a:solidFill>
                <a:latin typeface="Calibri" pitchFamily="34" charset="0"/>
              </a:rPr>
              <a:t>                           Ив. Тургенев. «Цветок»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22531" name="Picture 2" descr="фонарь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38" y="2571750"/>
            <a:ext cx="116681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Учитель.MICROSOF-8BB193\Мои документы\Мои рисунки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714375"/>
            <a:ext cx="25717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marL="838200" indent="-838200" fontAlgn="auto">
              <a:spcAft>
                <a:spcPts val="0"/>
              </a:spcAft>
              <a:defRPr/>
            </a:pPr>
            <a:r>
              <a:rPr lang="ru-RU" sz="4000" b="1" dirty="0"/>
              <a:t>Какова роль эпиграфа к произведению?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14563"/>
            <a:ext cx="3962400" cy="391160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/>
              <a:t>Помогает осознать основную мысль, заключенную в последних строчках: </a:t>
            </a:r>
            <a:r>
              <a:rPr lang="ru-RU" sz="3000" b="1" dirty="0"/>
              <a:t>“Боже мой! Целая минута блаженства! Да разве этого мало хоть бы и на всю жизнь человеческую…?”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1676400"/>
            <a:ext cx="441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 descr="C:\Documents and Settings\Учитель.MICROSOF-8BB193\Мои документы\Мои рисунки\city5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928688"/>
            <a:ext cx="952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0"/>
            <a:ext cx="8229600" cy="3571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/>
              <a:t>Словарная работа.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0" y="357188"/>
            <a:ext cx="30718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МЕЧТАТЕЛЬ</a:t>
            </a:r>
            <a:r>
              <a:rPr lang="ru-RU" sz="4400" dirty="0">
                <a:solidFill>
                  <a:srgbClr val="CC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ru-RU" sz="2800" dirty="0">
                <a:solidFill>
                  <a:srgbClr val="CC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endParaRPr lang="ru-RU" sz="2800" dirty="0">
              <a:solidFill>
                <a:srgbClr val="CC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00313" y="428625"/>
            <a:ext cx="7215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-</a:t>
            </a:r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тот</a:t>
            </a:r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, кто предается мечтам, фантазер</a:t>
            </a:r>
            <a:r>
              <a:rPr lang="ru-RU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.</a:t>
            </a:r>
            <a:endParaRPr lang="ru-RU" sz="2400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000250" y="1143000"/>
            <a:ext cx="63373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-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 предмет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желаний, стремлений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;</a:t>
            </a:r>
          </a:p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defRPr/>
            </a:pP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нечто созданное воображением, мысленно представляемое.</a:t>
            </a:r>
          </a:p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400" dirty="0">
              <a:latin typeface="+mn-lt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14313" y="1143000"/>
            <a:ext cx="1785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МЕЧТА</a:t>
            </a:r>
          </a:p>
        </p:txBody>
      </p:sp>
      <p:pic>
        <p:nvPicPr>
          <p:cNvPr id="24582" name="Рисунок 11" descr="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2928938"/>
            <a:ext cx="5500687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1111</TotalTime>
  <Words>521</Words>
  <PresentationFormat>Экран (4:3)</PresentationFormat>
  <Paragraphs>109</Paragraphs>
  <Slides>43</Slides>
  <Notes>3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43</vt:i4>
      </vt:variant>
    </vt:vector>
  </HeadingPairs>
  <TitlesOfParts>
    <vt:vector size="51" baseType="lpstr">
      <vt:lpstr>Calibri</vt:lpstr>
      <vt:lpstr>Arial</vt:lpstr>
      <vt:lpstr>Wingdings</vt:lpstr>
      <vt:lpstr>Times New Roman</vt:lpstr>
      <vt:lpstr>Verdana</vt:lpstr>
      <vt:lpstr>Tahoma</vt:lpstr>
      <vt:lpstr>Тема Office</vt:lpstr>
      <vt:lpstr>Тема Office</vt:lpstr>
      <vt:lpstr>"Образ мечтателя в повести Ф.М.Достоевского "Белые ночи" </vt:lpstr>
      <vt:lpstr>   Тема урока:   "Образ мечтателя в повести Ф.М.Достоевского "Белые ночи"  </vt:lpstr>
      <vt:lpstr>Слайд 3</vt:lpstr>
      <vt:lpstr>Слайд 4</vt:lpstr>
      <vt:lpstr>Слайд 5</vt:lpstr>
      <vt:lpstr>Символическое значение. </vt:lpstr>
      <vt:lpstr>Слайд 7</vt:lpstr>
      <vt:lpstr>Какова роль эпиграфа к произведению? </vt:lpstr>
      <vt:lpstr>Словарная работа.</vt:lpstr>
      <vt:lpstr>Слайд 10</vt:lpstr>
      <vt:lpstr>Слайд 11</vt:lpstr>
      <vt:lpstr>Слайд 12</vt:lpstr>
      <vt:lpstr>КАКОЙ ГЕОМЕТРИЧЕСКОЙ ФИГУРОЙ ВЫ ОБОЗНАЧИЛИ БЫ ЖИЛИЩЕ МЕЧТАТЕЛЯ?</vt:lpstr>
      <vt:lpstr>   Желтый цвет - «цвет радостный, бодрящий и нежный»                                             ( Гете)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ВЫБЕРИТЕ КАЧЕСТВА,КОТОРЫЕ,ПО ВАШЕМУ МНЕНИЮ,МОЖНО ОТНЕСТИ К МЕЧТАТЕЛЮ</vt:lpstr>
      <vt:lpstr>ОПРЕДЕЛИТЕ</vt:lpstr>
      <vt:lpstr>ВЫВОД</vt:lpstr>
      <vt:lpstr>Сегодня на уроке….</vt:lpstr>
      <vt:lpstr>Слайд 41</vt:lpstr>
      <vt:lpstr>СПАСИБО  ЗА  УРОК!    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Сегодня на уроке….</dc:title>
  <cp:lastModifiedBy>nadezhda.pronskaya</cp:lastModifiedBy>
  <cp:revision>111</cp:revision>
  <dcterms:modified xsi:type="dcterms:W3CDTF">2012-05-30T11:19:27Z</dcterms:modified>
</cp:coreProperties>
</file>