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8" r:id="rId3"/>
    <p:sldId id="296" r:id="rId4"/>
    <p:sldId id="289" r:id="rId5"/>
    <p:sldId id="269" r:id="rId6"/>
    <p:sldId id="274" r:id="rId7"/>
    <p:sldId id="272" r:id="rId8"/>
    <p:sldId id="276" r:id="rId9"/>
    <p:sldId id="257" r:id="rId10"/>
    <p:sldId id="266" r:id="rId11"/>
    <p:sldId id="270" r:id="rId12"/>
    <p:sldId id="271" r:id="rId13"/>
    <p:sldId id="265" r:id="rId14"/>
    <p:sldId id="282" r:id="rId15"/>
    <p:sldId id="281" r:id="rId16"/>
    <p:sldId id="293" r:id="rId17"/>
    <p:sldId id="277" r:id="rId18"/>
    <p:sldId id="280" r:id="rId19"/>
    <p:sldId id="283" r:id="rId20"/>
    <p:sldId id="278" r:id="rId21"/>
    <p:sldId id="285" r:id="rId22"/>
    <p:sldId id="284" r:id="rId23"/>
    <p:sldId id="279" r:id="rId24"/>
    <p:sldId id="290" r:id="rId25"/>
    <p:sldId id="291" r:id="rId26"/>
    <p:sldId id="259" r:id="rId27"/>
    <p:sldId id="260" r:id="rId28"/>
    <p:sldId id="267" r:id="rId29"/>
    <p:sldId id="298" r:id="rId30"/>
    <p:sldId id="288" r:id="rId31"/>
    <p:sldId id="287" r:id="rId32"/>
    <p:sldId id="261" r:id="rId33"/>
    <p:sldId id="297" r:id="rId34"/>
    <p:sldId id="295" r:id="rId35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00"/>
    <p:restoredTop sz="9460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0" y="2895600"/>
            <a:ext cx="8382000" cy="304800"/>
            <a:chOff x="0" y="1824"/>
            <a:chExt cx="5280" cy="192"/>
          </a:xfrm>
        </p:grpSpPr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0" y="1824"/>
              <a:ext cx="5280" cy="192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tx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6" name="Rectangle 8"/>
            <p:cNvSpPr>
              <a:spLocks noChangeArrowheads="1"/>
            </p:cNvSpPr>
            <p:nvPr/>
          </p:nvSpPr>
          <p:spPr bwMode="white">
            <a:xfrm>
              <a:off x="2748" y="1824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7" name="Rectangle 9"/>
            <p:cNvSpPr>
              <a:spLocks noChangeArrowheads="1"/>
            </p:cNvSpPr>
            <p:nvPr/>
          </p:nvSpPr>
          <p:spPr bwMode="white">
            <a:xfrm>
              <a:off x="3132" y="1824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8" name="Rectangle 10"/>
            <p:cNvSpPr>
              <a:spLocks noChangeArrowheads="1"/>
            </p:cNvSpPr>
            <p:nvPr/>
          </p:nvSpPr>
          <p:spPr bwMode="white">
            <a:xfrm>
              <a:off x="3492" y="1824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9" name="Rectangle 11"/>
            <p:cNvSpPr>
              <a:spLocks noChangeArrowheads="1"/>
            </p:cNvSpPr>
            <p:nvPr/>
          </p:nvSpPr>
          <p:spPr bwMode="white">
            <a:xfrm>
              <a:off x="3822" y="1824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10" name="Rectangle 12"/>
            <p:cNvSpPr>
              <a:spLocks noChangeArrowheads="1"/>
            </p:cNvSpPr>
            <p:nvPr/>
          </p:nvSpPr>
          <p:spPr bwMode="white">
            <a:xfrm>
              <a:off x="4104" y="1824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11" name="Rectangle 13"/>
            <p:cNvSpPr>
              <a:spLocks noChangeArrowheads="1"/>
            </p:cNvSpPr>
            <p:nvPr/>
          </p:nvSpPr>
          <p:spPr bwMode="white">
            <a:xfrm>
              <a:off x="4368" y="1824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12" name="Rectangle 14"/>
            <p:cNvSpPr>
              <a:spLocks noChangeArrowheads="1"/>
            </p:cNvSpPr>
            <p:nvPr/>
          </p:nvSpPr>
          <p:spPr bwMode="white">
            <a:xfrm>
              <a:off x="4800" y="1824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13" name="Rectangle 15"/>
            <p:cNvSpPr>
              <a:spLocks noChangeArrowheads="1"/>
            </p:cNvSpPr>
            <p:nvPr/>
          </p:nvSpPr>
          <p:spPr bwMode="white">
            <a:xfrm>
              <a:off x="4602" y="1824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14" name="Rectangle 16"/>
            <p:cNvSpPr>
              <a:spLocks noChangeArrowheads="1"/>
            </p:cNvSpPr>
            <p:nvPr/>
          </p:nvSpPr>
          <p:spPr bwMode="white">
            <a:xfrm>
              <a:off x="4962" y="1824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15" name="Rectangle 17"/>
            <p:cNvSpPr>
              <a:spLocks noChangeArrowheads="1"/>
            </p:cNvSpPr>
            <p:nvPr/>
          </p:nvSpPr>
          <p:spPr bwMode="white">
            <a:xfrm>
              <a:off x="5094" y="1824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16" name="Rectangle 18"/>
            <p:cNvSpPr>
              <a:spLocks noChangeArrowheads="1"/>
            </p:cNvSpPr>
            <p:nvPr/>
          </p:nvSpPr>
          <p:spPr bwMode="white">
            <a:xfrm>
              <a:off x="5196" y="1824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20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0386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7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9EBE5-D1E8-45CB-8276-5B9E2687E0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D3B9D-9D90-4E70-9DAB-5AEC58E980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1925" y="171450"/>
            <a:ext cx="1946275" cy="59245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3100" y="171450"/>
            <a:ext cx="5686425" cy="59245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CC8F04-59AC-4AA4-9B12-C33F151D6F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AD9EBE5-D1E8-45CB-8276-5B9E2687E0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A456302-9950-4941-BF59-36C1FC389AA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5971271-7E66-46D5-B4DA-9878928E5F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9016C76-4B6B-495B-8397-7450A5ECEB7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92D591B-34FB-4F60-92BE-2BB9311DA3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D8A626B-AD4C-4649-BEA5-E8E707F24D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463BF80-EDDD-40A5-99CB-71F2E4DB8C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68FF0D8-75D8-4527-8241-2A5711E18DF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56302-9950-4941-BF59-36C1FC389A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>
              <a:defRPr/>
            </a:pPr>
            <a:fld id="{2E4EA1AF-8812-40FB-975C-9DA493284B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4CD3B9D-9D90-4E70-9DAB-5AEC58E980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3CC8F04-59AC-4AA4-9B12-C33F151D6F4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971271-7E66-46D5-B4DA-9878928E5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16C76-4B6B-495B-8397-7450A5ECEB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D591B-34FB-4F60-92BE-2BB9311DA3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A626B-AD4C-4649-BEA5-E8E707F24D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3BF80-EDDD-40A5-99CB-71F2E4DB8C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FF0D8-75D8-4527-8241-2A5711E18D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EA1AF-8812-40FB-975C-9DA493284B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3100" y="171450"/>
            <a:ext cx="77533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7" rIns="92075" bIns="46037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fld id="{094D4986-762B-45BB-A6ED-8298B1989C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1" name="Group 19"/>
          <p:cNvGrpSpPr>
            <a:grpSpLocks/>
          </p:cNvGrpSpPr>
          <p:nvPr/>
        </p:nvGrpSpPr>
        <p:grpSpPr bwMode="auto">
          <a:xfrm>
            <a:off x="0" y="1447800"/>
            <a:ext cx="8382000" cy="304800"/>
            <a:chOff x="0" y="912"/>
            <a:chExt cx="5280" cy="192"/>
          </a:xfrm>
        </p:grpSpPr>
        <p:sp>
          <p:nvSpPr>
            <p:cNvPr id="2" name="Rectangle 7"/>
            <p:cNvSpPr>
              <a:spLocks noChangeArrowheads="1"/>
            </p:cNvSpPr>
            <p:nvPr/>
          </p:nvSpPr>
          <p:spPr bwMode="auto">
            <a:xfrm>
              <a:off x="0" y="912"/>
              <a:ext cx="5280" cy="192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tx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1032" name="Rectangle 8"/>
            <p:cNvSpPr>
              <a:spLocks noChangeArrowheads="1"/>
            </p:cNvSpPr>
            <p:nvPr/>
          </p:nvSpPr>
          <p:spPr bwMode="white">
            <a:xfrm>
              <a:off x="2748" y="912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1033" name="Rectangle 9"/>
            <p:cNvSpPr>
              <a:spLocks noChangeArrowheads="1"/>
            </p:cNvSpPr>
            <p:nvPr/>
          </p:nvSpPr>
          <p:spPr bwMode="white">
            <a:xfrm>
              <a:off x="3132" y="912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1034" name="Rectangle 10"/>
            <p:cNvSpPr>
              <a:spLocks noChangeArrowheads="1"/>
            </p:cNvSpPr>
            <p:nvPr/>
          </p:nvSpPr>
          <p:spPr bwMode="white">
            <a:xfrm>
              <a:off x="3492" y="912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1035" name="Rectangle 11"/>
            <p:cNvSpPr>
              <a:spLocks noChangeArrowheads="1"/>
            </p:cNvSpPr>
            <p:nvPr/>
          </p:nvSpPr>
          <p:spPr bwMode="white">
            <a:xfrm>
              <a:off x="3822" y="912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1036" name="Rectangle 12"/>
            <p:cNvSpPr>
              <a:spLocks noChangeArrowheads="1"/>
            </p:cNvSpPr>
            <p:nvPr/>
          </p:nvSpPr>
          <p:spPr bwMode="white">
            <a:xfrm>
              <a:off x="4104" y="912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1037" name="Rectangle 13"/>
            <p:cNvSpPr>
              <a:spLocks noChangeArrowheads="1"/>
            </p:cNvSpPr>
            <p:nvPr/>
          </p:nvSpPr>
          <p:spPr bwMode="white">
            <a:xfrm>
              <a:off x="4368" y="912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1038" name="Rectangle 14"/>
            <p:cNvSpPr>
              <a:spLocks noChangeArrowheads="1"/>
            </p:cNvSpPr>
            <p:nvPr/>
          </p:nvSpPr>
          <p:spPr bwMode="white">
            <a:xfrm>
              <a:off x="4800" y="912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1039" name="Rectangle 15"/>
            <p:cNvSpPr>
              <a:spLocks noChangeArrowheads="1"/>
            </p:cNvSpPr>
            <p:nvPr/>
          </p:nvSpPr>
          <p:spPr bwMode="white">
            <a:xfrm>
              <a:off x="4602" y="912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1040" name="Rectangle 16"/>
            <p:cNvSpPr>
              <a:spLocks noChangeArrowheads="1"/>
            </p:cNvSpPr>
            <p:nvPr/>
          </p:nvSpPr>
          <p:spPr bwMode="white">
            <a:xfrm>
              <a:off x="4962" y="912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1041" name="Rectangle 17"/>
            <p:cNvSpPr>
              <a:spLocks noChangeArrowheads="1"/>
            </p:cNvSpPr>
            <p:nvPr/>
          </p:nvSpPr>
          <p:spPr bwMode="white">
            <a:xfrm>
              <a:off x="5094" y="912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 useBgFill="1">
          <p:nvSpPr>
            <p:cNvPr id="1042" name="Rectangle 18"/>
            <p:cNvSpPr>
              <a:spLocks noChangeArrowheads="1"/>
            </p:cNvSpPr>
            <p:nvPr/>
          </p:nvSpPr>
          <p:spPr bwMode="white">
            <a:xfrm>
              <a:off x="5196" y="912"/>
              <a:ext cx="36" cy="192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94D4986-762B-45BB-A6ED-8298B1989C0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&#1055;&#1086;%20&#1082;&#1086;&#1084;%20&#1079;&#1074;&#1086;&#1085;&#1103;&#1090;%20&#1082;&#1086;&#1083;&#1086;&#1082;&#1086;&#1083;&#1072;-&#1059;&#1088;&#1086;&#1082;%20&#1084;&#1091;&#1078;&#1077;&#1089;&#1090;&#1074;&#1072;\&#1055;&#1088;&#1080;&#1083;&#1086;&#1078;&#1077;&#1085;&#1080;&#1103;\&#1087;&#1088;&#1080;&#1083;&#1086;&#1078;&#1077;&#1085;&#1080;&#1077;%201\&#1041;&#1086;&#1075;&#1086;&#1088;&#1086;&#1076;&#1080;&#1094;&#1072;.wmv" TargetMode="External"/><Relationship Id="rId4" Type="http://schemas.openxmlformats.org/officeDocument/2006/relationships/hyperlink" Target="&#1055;&#1088;&#1080;&#1083;&#1086;&#1078;&#1077;&#1085;&#1080;&#1103;/&#1087;&#1088;&#1080;&#1083;&#1086;&#1078;&#1077;&#1085;&#1080;&#1077;%201/1.ppsx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Desktop\&#1055;&#1086;%20&#1082;&#1086;&#1084;%20&#1079;&#1074;&#1086;&#1085;&#1103;&#1090;%20&#1082;&#1086;&#1083;&#1086;&#1082;&#1086;&#1083;&#1072;-&#1059;&#1088;&#1086;&#1082;%20&#1084;&#1091;&#1078;&#1077;&#1089;&#1090;&#1074;&#1072;\&#1055;&#1088;&#1080;&#1083;&#1086;&#1078;&#1077;&#1085;&#1080;&#1103;\14%20&#1044;&#1086;&#1088;&#1086;&#1078;&#1082;&#1072;%2014.wma" TargetMode="External"/><Relationship Id="rId5" Type="http://schemas.openxmlformats.org/officeDocument/2006/relationships/image" Target="../media/image36.png"/><Relationship Id="rId4" Type="http://schemas.openxmlformats.org/officeDocument/2006/relationships/image" Target="../media/image35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55;&#1050;-5\&#1056;&#1072;&#1073;&#1086;&#1095;&#1080;&#1081;%20&#1089;&#1090;&#1086;&#1083;\&#1059;&#1088;&#1086;&#1082;%20&#1084;&#1091;&#1078;&#1077;&#1089;&#1090;&#1074;&#1072;%20&#1055;&#1086;%20&#1082;&#1086;&#1084;%20&#1079;&#1074;&#1086;&#1085;&#1080;&#1090;%20&#1082;&#1086;&#1083;&#1086;&#1082;&#1086;&#1083;\&#1055;&#1088;&#1080;&#1083;&#1086;&#1078;&#1077;&#1085;&#1080;&#1103;\&#1084;&#1077;&#1090;&#1088;&#1086;&#1085;&#1086;&#1084;.mp3" TargetMode="External"/><Relationship Id="rId5" Type="http://schemas.openxmlformats.org/officeDocument/2006/relationships/image" Target="../media/image37.png"/><Relationship Id="rId4" Type="http://schemas.openxmlformats.org/officeDocument/2006/relationships/image" Target="../media/image35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5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Relationship Id="rId5" Type="http://schemas.openxmlformats.org/officeDocument/2006/relationships/hyperlink" Target="&#1055;&#1088;&#1080;&#1083;&#1086;&#1078;&#1077;&#1085;&#1080;&#1103;/&#1087;&#1088;&#1080;&#1083;&#1086;&#1078;&#1077;&#1085;&#1080;&#1077;%205/&#1041;&#1072;&#1083;&#1072;&#1076;&#1072;%20&#1086;%20&#1045;.%20&#1056;&#1086;&#1076;&#1080;&#1086;&#1085;&#1086;&#1074;&#1077;.wmv" TargetMode="External"/><Relationship Id="rId4" Type="http://schemas.openxmlformats.org/officeDocument/2006/relationships/image" Target="../media/image35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2.png"/><Relationship Id="rId2" Type="http://schemas.openxmlformats.org/officeDocument/2006/relationships/audio" Target="file:///C:\Documents%20and%20Settings\&#1055;&#1050;-5\&#1056;&#1072;&#1073;&#1086;&#1095;&#1080;&#1081;%20&#1089;&#1090;&#1086;&#1083;\&#1059;&#1088;&#1086;&#1082;%20&#1084;&#1091;&#1078;&#1077;&#1089;&#1090;&#1074;&#1072;%20&#1055;&#1086;%20&#1082;&#1086;&#1084;%20&#1079;&#1074;&#1086;&#1085;&#1080;&#1090;%20&#1082;&#1086;&#1083;&#1086;&#1082;&#1086;&#1083;\&#1055;&#1088;&#1080;&#1083;&#1086;&#1078;&#1077;&#1085;&#1080;&#1103;\&#1082;&#1086;&#1083;&#1086;&#1082;&#1086;&#1083;&#1100;&#1085;&#1099;&#1081;%20&#1079;&#1074;&#1086;&#1085;.mp3" TargetMode="External"/><Relationship Id="rId1" Type="http://schemas.openxmlformats.org/officeDocument/2006/relationships/audio" Target="file:///C:\Users\igor\Desktop\&#1096;&#1082;&#1086;&#1083;&#1072;\&#1091;&#1088;&#1086;&#1082;%20&#1084;&#1091;&#1078;&#1077;&#1089;&#1090;&#1074;&#1072;-&#1087;&#1086;&#1089;&#1083;&#1077;&#1076;&#1085;&#1103;&#1103;%20&#1074;&#1077;&#1088;&#1089;&#1080;&#1103;\&#1087;&#1088;&#1080;&#1083;&#1086;&#1078;&#1077;&#1085;&#1080;&#1077;%207\&#1082;&#1086;&#1083;&#1086;&#1082;&#1086;&#1083;&#1100;&#1085;&#1099;&#1081;%20&#1079;&#1074;&#1086;&#1085;.mp3" TargetMode="External"/><Relationship Id="rId6" Type="http://schemas.openxmlformats.org/officeDocument/2006/relationships/hyperlink" Target="&#1055;&#1088;&#1080;&#1083;&#1086;&#1078;&#1077;&#1085;&#1080;&#1103;/&#1082;&#1086;&#1083;&#1086;&#1082;&#1086;&#1083;&#1100;&#1085;&#1099;&#1081;%20&#1079;&#1074;&#1086;&#1085;.mp3" TargetMode="External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&#1055;&#1086;%20&#1082;&#1086;&#1084;%20&#1079;&#1074;&#1086;&#1085;&#1103;&#1090;%20&#1082;&#1086;&#1083;&#1086;&#1082;&#1086;&#1083;&#1072;-&#1059;&#1088;&#1086;&#1082;%20&#1084;&#1091;&#1078;&#1077;&#1089;&#1090;&#1074;&#1072;\&#1055;&#1088;&#1080;&#1083;&#1086;&#1078;&#1077;&#1085;&#1080;&#1103;\&#1087;&#1088;&#1080;&#1083;&#1086;&#1078;&#1077;&#1085;&#1080;&#1077;%202\&#1057;&#1083;&#1072;&#1074;&#1100;&#1089;&#1103;,%20&#1090;&#1099;%20&#1056;&#1091;&#1089;&#1100;.wmv" TargetMode="External"/><Relationship Id="rId4" Type="http://schemas.openxmlformats.org/officeDocument/2006/relationships/hyperlink" Target="&#1055;&#1088;&#1080;&#1083;&#1086;&#1078;&#1077;&#1085;&#1080;&#1103;/&#1087;&#1088;&#1080;&#1083;&#1086;&#1078;&#1077;&#1085;&#1080;&#1077;%202/2.ppsx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5;&#1050;-5\&#1056;&#1072;&#1073;&#1086;&#1095;&#1080;&#1081;%20&#1089;&#1090;&#1086;&#1083;\&#1059;&#1088;&#1086;&#1082;%20&#1084;&#1091;&#1078;&#1077;&#1089;&#1090;&#1074;&#1072;%20&#1055;&#1086;%20&#1082;&#1086;&#1084;%20&#1079;&#1074;&#1086;&#1085;&#1080;&#1090;%20&#1082;&#1086;&#1083;&#1086;&#1082;&#1086;&#1083;\&#1055;&#1088;&#1080;&#1083;&#1086;&#1078;&#1077;&#1085;&#1080;&#1103;\&#1087;&#1088;&#1080;&#1083;&#1086;&#1078;&#1077;&#1085;&#1080;&#1077;%206\&#1057;&#1054;&#1051;&#1044;&#1040;&#1058;&#1067;%20&#1056;&#1054;&#1057;&#1057;&#1048;&#1048;.wmv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video.mail.ru/" TargetMode="External"/><Relationship Id="rId2" Type="http://schemas.openxmlformats.org/officeDocument/2006/relationships/hyperlink" Target="http://www.stihi.ru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&#1055;&#1086;%20&#1082;&#1086;&#1084;%20&#1079;&#1074;&#1086;&#1085;&#1103;&#1090;%20&#1082;&#1086;&#1083;&#1086;&#1082;&#1086;&#1083;&#1072;-&#1059;&#1088;&#1086;&#1082;%20&#1084;&#1091;&#1078;&#1077;&#1089;&#1090;&#1074;&#1072;\&#1055;&#1088;&#1080;&#1083;&#1086;&#1078;&#1077;&#1085;&#1080;&#1103;\&#1087;&#1088;&#1080;&#1083;&#1086;&#1078;&#1077;&#1085;&#1080;&#1077;%203\&#1052;&#1086;&#1103;%20&#1063;&#1077;&#1095;&#1085;&#1103;.wmv" TargetMode="External"/><Relationship Id="rId4" Type="http://schemas.openxmlformats.org/officeDocument/2006/relationships/hyperlink" Target="&#1055;&#1088;&#1080;&#1083;&#1086;&#1078;&#1077;&#1085;&#1080;&#1103;/&#1087;&#1088;&#1080;&#1083;&#1086;&#1078;&#1077;&#1085;&#1080;&#1077;%203/3.ppsx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\Desktop\&#1055;&#1086;%20&#1082;&#1086;&#1084;%20&#1079;&#1074;&#1086;&#1085;&#1103;&#1090;%20&#1082;&#1086;&#1083;&#1086;&#1082;&#1086;&#1083;&#1072;-&#1059;&#1088;&#1086;&#1082;%20&#1084;&#1091;&#1078;&#1077;&#1089;&#1090;&#1074;&#1072;\&#1055;&#1088;&#1080;&#1083;&#1086;&#1078;&#1077;&#1085;&#1080;&#1103;\&#1087;&#1088;&#1080;&#1083;&#1086;&#1078;&#1077;&#1085;&#1080;&#1077;%204\&#1055;&#1086;&#1084;&#1103;&#1085;&#1080;%20&#1085;&#1072;&#1089;,%20&#1056;&#1086;&#1089;&#1089;&#1080;&#1103;.wmv" TargetMode="External"/><Relationship Id="rId4" Type="http://schemas.openxmlformats.org/officeDocument/2006/relationships/hyperlink" Target="&#1055;&#1088;&#1080;&#1083;&#1086;&#1078;&#1077;&#1085;&#1080;&#1103;/&#1087;&#1088;&#1080;&#1083;&#1086;&#1078;&#1077;&#1085;&#1080;&#1077;%204/4.pps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072504" y="857232"/>
            <a:ext cx="7066485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solidFill>
                  <a:schemeClr val="tx2">
                    <a:lumMod val="6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УЧАСТНИКАМ БОЕВЫХ</a:t>
            </a:r>
          </a:p>
          <a:p>
            <a:pPr algn="ctr">
              <a:defRPr/>
            </a:pPr>
            <a:r>
              <a:rPr lang="ru-RU" sz="4400" b="1" dirty="0">
                <a:ln w="11430"/>
                <a:solidFill>
                  <a:schemeClr val="tx2">
                    <a:lumMod val="6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ДЕЙСТВИЙ В ЧЕЧНЕ </a:t>
            </a:r>
          </a:p>
        </p:txBody>
      </p:sp>
      <p:pic>
        <p:nvPicPr>
          <p:cNvPr id="1027" name="Picture 3" descr="C:\Users\Igor\Desktop\урок мужества\23 февраля-картинки\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4429132"/>
            <a:ext cx="3451253" cy="22145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perspectiveHeroicExtremeLeftFacing"/>
            <a:lightRig rig="threePt" dir="t"/>
          </a:scene3d>
        </p:spPr>
      </p:pic>
      <p:sp>
        <p:nvSpPr>
          <p:cNvPr id="11" name="Прямоугольник 10"/>
          <p:cNvSpPr/>
          <p:nvPr/>
        </p:nvSpPr>
        <p:spPr>
          <a:xfrm>
            <a:off x="2571736" y="3071810"/>
            <a:ext cx="494013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chemeClr val="tx2">
                    <a:lumMod val="6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посвящается…</a:t>
            </a:r>
          </a:p>
        </p:txBody>
      </p:sp>
      <p:pic>
        <p:nvPicPr>
          <p:cNvPr id="2" name="Picture 2" descr="C:\Users\Igor\Desktop\урок мужества-последняя версия\Слайды\show_fi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43380"/>
            <a:ext cx="3643609" cy="25003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isometricOffAxis1Right"/>
            <a:lightRig rig="threePt" dir="t"/>
          </a:scene3d>
        </p:spPr>
      </p:pic>
      <p:pic>
        <p:nvPicPr>
          <p:cNvPr id="8" name="Picture 4" descr="C:\Users\Igor\Desktop\урок мужества\23 февраля-картинки\8b9c6bd10464.jpg"/>
          <p:cNvPicPr>
            <a:picLocks noChangeAspect="1" noChangeArrowheads="1"/>
          </p:cNvPicPr>
          <p:nvPr/>
        </p:nvPicPr>
        <p:blipFill>
          <a:blip r:embed="rId4" cstate="print"/>
          <a:srcRect t="2970" b="17262"/>
          <a:stretch>
            <a:fillRect/>
          </a:stretch>
        </p:blipFill>
        <p:spPr bwMode="auto">
          <a:xfrm>
            <a:off x="3071802" y="4786322"/>
            <a:ext cx="3192127" cy="22145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perspectiveRelaxed"/>
            <a:lightRig rig="threePt" dir="t"/>
          </a:scene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3"/>
          <p:cNvSpPr txBox="1">
            <a:spLocks noChangeArrowheads="1"/>
          </p:cNvSpPr>
          <p:nvPr/>
        </p:nvSpPr>
        <p:spPr bwMode="auto">
          <a:xfrm>
            <a:off x="785813" y="5657850"/>
            <a:ext cx="77866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Не плачьте, мамы, мы выстоим, своими молодыми жизнями мы защитим Вас, жизни стариков, детей и даже тех, кто в ночных клубах прожигает жизни, кто под подолом у матерей со справками из «дурки» – и их тоже.</a:t>
            </a:r>
          </a:p>
          <a:p>
            <a:endParaRPr lang="ru-RU"/>
          </a:p>
        </p:txBody>
      </p:sp>
      <p:pic>
        <p:nvPicPr>
          <p:cNvPr id="1026" name="Picture 2" descr="D:\d\школа\Фотографии\школьные разные фотографии\23 февраля-картинки\6ro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16"/>
          </a:xfrm>
          <a:prstGeom prst="rect">
            <a:avLst/>
          </a:prstGeom>
          <a:noFill/>
        </p:spPr>
      </p:pic>
      <p:pic>
        <p:nvPicPr>
          <p:cNvPr id="7" name="Picture 3" descr="C:\Users\Igor\Desktop\урок мужества\фото-свечи\афганцы\glad.jpg"/>
          <p:cNvPicPr>
            <a:picLocks noChangeAspect="1" noChangeArrowheads="1"/>
          </p:cNvPicPr>
          <p:nvPr/>
        </p:nvPicPr>
        <p:blipFill>
          <a:blip r:embed="rId3" cstate="print"/>
          <a:srcRect l="19619"/>
          <a:stretch>
            <a:fillRect/>
          </a:stretch>
        </p:blipFill>
        <p:spPr bwMode="auto">
          <a:xfrm>
            <a:off x="357158" y="1142984"/>
            <a:ext cx="4563370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3"/>
          <p:cNvSpPr>
            <a:spLocks noChangeArrowheads="1"/>
          </p:cNvSpPr>
          <p:nvPr/>
        </p:nvSpPr>
        <p:spPr bwMode="auto">
          <a:xfrm>
            <a:off x="1285875" y="5857875"/>
            <a:ext cx="69294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Мы солдаты России! Любите нас! Помните нас!</a:t>
            </a:r>
          </a:p>
          <a:p>
            <a:pPr algn="ctr"/>
            <a:r>
              <a:rPr lang="ru-RU" sz="2400" b="1"/>
              <a:t> Не будет нас, не будет России!</a:t>
            </a:r>
          </a:p>
        </p:txBody>
      </p:sp>
      <p:pic>
        <p:nvPicPr>
          <p:cNvPr id="23554" name="Picture 3" descr="C:\Users\Igor\Desktop\урок мужества\фото-свечи\23 февраля-картинки\43.jpg"/>
          <p:cNvPicPr>
            <a:picLocks noChangeAspect="1" noChangeArrowheads="1"/>
          </p:cNvPicPr>
          <p:nvPr/>
        </p:nvPicPr>
        <p:blipFill>
          <a:blip r:embed="rId2" cstate="print"/>
          <a:srcRect b="5814"/>
          <a:stretch>
            <a:fillRect/>
          </a:stretch>
        </p:blipFill>
        <p:spPr bwMode="auto">
          <a:xfrm>
            <a:off x="0" y="0"/>
            <a:ext cx="9144000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428604"/>
            <a:ext cx="791934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n-cs"/>
              </a:rPr>
              <a:t>Боевым награждается орденом</a:t>
            </a:r>
          </a:p>
        </p:txBody>
      </p:sp>
      <p:pic>
        <p:nvPicPr>
          <p:cNvPr id="5123" name="Picture 3" descr="C:\Users\Igor\Desktop\урок мужества\фото-свечи\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685126">
            <a:off x="-575149" y="1207423"/>
            <a:ext cx="4598342" cy="3983963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9" name="Picture 3" descr="C:\Users\Igor\Desktop\урок мужества\фото-свечи\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074768">
            <a:off x="5065010" y="2695896"/>
            <a:ext cx="4714876" cy="4084927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" name="Picture 2" descr="C:\Users\Igor\Desktop\урок мужества\Начало\15_01_05.jpg"/>
          <p:cNvPicPr>
            <a:picLocks noChangeAspect="1" noChangeArrowheads="1"/>
          </p:cNvPicPr>
          <p:nvPr/>
        </p:nvPicPr>
        <p:blipFill>
          <a:blip r:embed="rId3" cstate="print"/>
          <a:srcRect b="3659"/>
          <a:stretch>
            <a:fillRect/>
          </a:stretch>
        </p:blipFill>
        <p:spPr bwMode="auto">
          <a:xfrm>
            <a:off x="2928926" y="1928802"/>
            <a:ext cx="3357586" cy="47083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9"/>
          <p:cNvSpPr>
            <a:spLocks noChangeArrowheads="1"/>
          </p:cNvSpPr>
          <p:nvPr/>
        </p:nvSpPr>
        <p:spPr bwMode="auto">
          <a:xfrm>
            <a:off x="1357313" y="428625"/>
            <a:ext cx="62865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522" bIns="95220" anchor="ctr">
            <a:spAutoFit/>
          </a:bodyPr>
          <a:lstStyle/>
          <a:p>
            <a:r>
              <a:rPr lang="ru-RU" sz="2800" b="1" dirty="0">
                <a:solidFill>
                  <a:srgbClr val="EC8E27"/>
                </a:solidFill>
                <a:latin typeface="Arial" charset="0"/>
              </a:rPr>
              <a:t>Вольф Виталий Александрович</a:t>
            </a:r>
            <a:endParaRPr lang="ru-RU" sz="2800" b="1" dirty="0">
              <a:solidFill>
                <a:srgbClr val="EC8E27"/>
              </a:solidFill>
              <a:cs typeface="Times New Roman" pitchFamily="18" charset="0"/>
            </a:endParaRPr>
          </a:p>
          <a:p>
            <a:pPr eaLnBrk="0" hangingPunct="0"/>
            <a:endParaRPr lang="ru-RU" dirty="0">
              <a:latin typeface="Arial" charset="0"/>
            </a:endParaRPr>
          </a:p>
        </p:txBody>
      </p:sp>
      <p:sp>
        <p:nvSpPr>
          <p:cNvPr id="25602" name="Rectangle 10"/>
          <p:cNvSpPr>
            <a:spLocks noChangeArrowheads="1"/>
          </p:cNvSpPr>
          <p:nvPr/>
        </p:nvSpPr>
        <p:spPr bwMode="auto">
          <a:xfrm>
            <a:off x="3500438" y="4133850"/>
            <a:ext cx="5500687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>
                <a:latin typeface="Calibri" pitchFamily="34" charset="0"/>
                <a:cs typeface="Calibri" pitchFamily="34" charset="0"/>
              </a:rPr>
              <a:t>Погиб </a:t>
            </a:r>
            <a:r>
              <a:rPr lang="ru-RU" b="1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27 марта 1993 г. </a:t>
            </a:r>
            <a:r>
              <a:rPr lang="ru-RU" b="1">
                <a:latin typeface="Calibri" pitchFamily="34" charset="0"/>
                <a:cs typeface="Calibri" pitchFamily="34" charset="0"/>
              </a:rPr>
              <a:t>Звание Героя России</a:t>
            </a:r>
            <a:r>
              <a:rPr lang="ru-RU">
                <a:latin typeface="Calibri" pitchFamily="34" charset="0"/>
                <a:cs typeface="Calibri" pitchFamily="34" charset="0"/>
              </a:rPr>
              <a:t> присвоено </a:t>
            </a:r>
            <a:r>
              <a:rPr lang="ru-RU" b="1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(</a:t>
            </a:r>
            <a:r>
              <a:rPr lang="ru-RU" b="1" u="sng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посмертно</a:t>
            </a:r>
            <a:r>
              <a:rPr lang="ru-RU" b="1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) </a:t>
            </a:r>
            <a:r>
              <a:rPr lang="ru-RU">
                <a:latin typeface="Calibri" pitchFamily="34" charset="0"/>
                <a:cs typeface="Calibri" pitchFamily="34" charset="0"/>
              </a:rPr>
              <a:t>26 июля 1993 года. Родителям - передали «Золотую Звезду» за номером «23». Распоряжением главы администрации г. Яровое № 133 от 10 ноября 1993 г. улица Байкальская переименована на улицу Виталия Вольфа. Решением комитета по образованию г. Яровое от 20 ноября 2002 г. на здании Яровской средней школы № 14, где учился Герой, установлена мемориальная доска</a:t>
            </a:r>
            <a:r>
              <a:rPr lang="ru-RU" sz="1600"/>
              <a:t>. </a:t>
            </a:r>
            <a:endParaRPr lang="ru-RU" sz="16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33793" name="Picture 1" descr="1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2071688"/>
            <a:ext cx="3321050" cy="450056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5605" name="Rectangle 3"/>
          <p:cNvSpPr>
            <a:spLocks noChangeArrowheads="1"/>
          </p:cNvSpPr>
          <p:nvPr/>
        </p:nvSpPr>
        <p:spPr bwMode="auto">
          <a:xfrm rot="10800000" flipV="1">
            <a:off x="3571875" y="2062163"/>
            <a:ext cx="5286375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Старший сержант контрактной службы </a:t>
            </a:r>
            <a:r>
              <a:rPr lang="ru-RU" b="1">
                <a:latin typeface="Calibri" pitchFamily="34" charset="0"/>
                <a:ea typeface="Times New Roman" pitchFamily="18" charset="0"/>
                <a:cs typeface="Calibri" pitchFamily="34" charset="0"/>
              </a:rPr>
              <a:t>ВОЛЬФ Виталий Александрович</a:t>
            </a:r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. Родился </a:t>
            </a:r>
            <a:r>
              <a:rPr lang="ru-RU" b="1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14 июля 1972 г. </a:t>
            </a:r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в пос. Малиновском Завьяловского района. Служил в должности командира отделения связи в 345-м гвардейском парашютно-десантном полку - в составе российских миротворческих сил в Абхазии.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25" y="642938"/>
            <a:ext cx="6500813" cy="1123950"/>
          </a:xfrm>
        </p:spPr>
        <p:txBody>
          <a:bodyPr/>
          <a:lstStyle/>
          <a:p>
            <a:pPr algn="ctr">
              <a:defRPr/>
            </a:pPr>
            <a:r>
              <a:rPr lang="ru-RU" sz="2800" b="1" dirty="0" smtClean="0">
                <a:solidFill>
                  <a:srgbClr val="EC8E27"/>
                </a:solidFill>
                <a:effectLst/>
                <a:latin typeface="Arial" pitchFamily="34" charset="0"/>
                <a:cs typeface="Arial" pitchFamily="34" charset="0"/>
              </a:rPr>
              <a:t>Гуров Игорь Владимирович</a:t>
            </a:r>
            <a:r>
              <a:rPr lang="ru-RU" b="1" dirty="0" smtClean="0">
                <a:solidFill>
                  <a:srgbClr val="EC8E27"/>
                </a:solidFill>
                <a:effectLst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EC8E27"/>
                </a:solidFill>
                <a:effectLst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770" t="18461" r="45384" b="31077"/>
          <a:stretch>
            <a:fillRect/>
          </a:stretch>
        </p:blipFill>
        <p:spPr>
          <a:xfrm>
            <a:off x="285750" y="2000250"/>
            <a:ext cx="3511550" cy="4643438"/>
          </a:xfrm>
          <a:ln w="127000" cap="sq">
            <a:solidFill>
              <a:srgbClr val="000000"/>
            </a:solidFill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662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628" name="Rectangle 3"/>
          <p:cNvSpPr>
            <a:spLocks noChangeArrowheads="1"/>
          </p:cNvSpPr>
          <p:nvPr/>
        </p:nvSpPr>
        <p:spPr bwMode="auto">
          <a:xfrm rot="10800000" flipV="1">
            <a:off x="4000500" y="2571750"/>
            <a:ext cx="4929188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Старший лейтенант Гуров Игорь Владимирович </a:t>
            </a:r>
          </a:p>
          <a:p>
            <a:pPr eaLnBrk="0" hangingPunct="0"/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Родился </a:t>
            </a:r>
            <a:r>
              <a:rPr lang="ru-RU" b="1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6 мая 1970 года </a:t>
            </a:r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в Алтайском крае. В 1992 году окончил Новосибирское высшее военное командное училище ВВ МВД России. Службу проходил в должностях командира взвода, заместителя командира группы специального назначения. Награжден медалью “За отвагу”. </a:t>
            </a:r>
            <a:b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</a:br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Звание Героя Российской Федерации присвоено </a:t>
            </a:r>
            <a:r>
              <a:rPr lang="ru-RU" b="1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18 ноября 1996 года (</a:t>
            </a:r>
            <a:r>
              <a:rPr lang="ru-RU" b="1" u="sng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посмертно</a:t>
            </a:r>
            <a:r>
              <a:rPr lang="ru-RU" b="1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). </a:t>
            </a:r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Приказом министра внутренних дел России зачислен навечно в списки части. Именем Игоря Гурова назван Нижегородский кадетский корпус.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357688" y="3143250"/>
            <a:ext cx="44291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just"/>
            <a:r>
              <a:rPr lang="ru-RU" b="1">
                <a:latin typeface="Calibri" pitchFamily="34" charset="0"/>
                <a:ea typeface="Times New Roman" pitchFamily="18" charset="0"/>
                <a:cs typeface="Calibri" pitchFamily="34" charset="0"/>
              </a:rPr>
              <a:t>Ерофеев Дмитрий Владимирович</a:t>
            </a:r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 – уроженец с. Топчихи. </a:t>
            </a:r>
            <a:r>
              <a:rPr lang="ru-RU" b="1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1 января 1995 года </a:t>
            </a:r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он, раненный, под вражеским огнём вынес из горящей БМП в укрытие двоих раненых членов экипажа, а сам впоследствии  погиб. Указом Президента Российской Федерации от 13 октября 1995 года за мужество и героизм,  лейтенанту Ерофееву Дмитрию Владимировичу присвоено звание Героя Российской Федерации </a:t>
            </a:r>
            <a:r>
              <a:rPr lang="ru-RU" b="1" u="sng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(посмертно).</a:t>
            </a:r>
          </a:p>
        </p:txBody>
      </p:sp>
      <p:sp>
        <p:nvSpPr>
          <p:cNvPr id="27650" name="Прямоугольник 4"/>
          <p:cNvSpPr>
            <a:spLocks noChangeArrowheads="1"/>
          </p:cNvSpPr>
          <p:nvPr/>
        </p:nvSpPr>
        <p:spPr bwMode="auto">
          <a:xfrm>
            <a:off x="1643063" y="500063"/>
            <a:ext cx="6289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EC8E27"/>
                </a:solidFill>
                <a:latin typeface="Arial" charset="0"/>
              </a:rPr>
              <a:t>Ерофеев Дмитрий Владимирович</a:t>
            </a:r>
            <a:endParaRPr lang="ru-RU" sz="2800" b="1" dirty="0">
              <a:solidFill>
                <a:srgbClr val="EC8E27"/>
              </a:solidFill>
              <a:cs typeface="Times New Roman" pitchFamily="18" charset="0"/>
            </a:endParaRPr>
          </a:p>
        </p:txBody>
      </p:sp>
      <p:pic>
        <p:nvPicPr>
          <p:cNvPr id="27652" name="Picture 4" descr="Cerofee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989138"/>
            <a:ext cx="3343275" cy="46799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8299" t="26505" r="53255" b="33564"/>
          <a:stretch>
            <a:fillRect/>
          </a:stretch>
        </p:blipFill>
        <p:spPr>
          <a:xfrm>
            <a:off x="214313" y="1928813"/>
            <a:ext cx="3536950" cy="4714875"/>
          </a:xfrm>
          <a:ln w="127000" cap="sq">
            <a:solidFill>
              <a:srgbClr val="000000"/>
            </a:solidFill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8674" name="Rectangle 9"/>
          <p:cNvSpPr>
            <a:spLocks noChangeArrowheads="1"/>
          </p:cNvSpPr>
          <p:nvPr/>
        </p:nvSpPr>
        <p:spPr bwMode="auto">
          <a:xfrm>
            <a:off x="1714500" y="500063"/>
            <a:ext cx="6286500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522" bIns="95220" anchor="ctr">
            <a:spAutoFit/>
          </a:bodyPr>
          <a:lstStyle/>
          <a:p>
            <a:r>
              <a:rPr lang="ru-RU" sz="2800" b="1">
                <a:solidFill>
                  <a:srgbClr val="EC8E27"/>
                </a:solidFill>
                <a:latin typeface="Arial" charset="0"/>
              </a:rPr>
              <a:t>Захаров Петр Валентинович</a:t>
            </a:r>
            <a:endParaRPr lang="ru-RU" sz="2800" b="1">
              <a:solidFill>
                <a:srgbClr val="EC8E27"/>
              </a:solidFill>
              <a:cs typeface="Times New Roman" pitchFamily="18" charset="0"/>
            </a:endParaRPr>
          </a:p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8675" name="Rectangle 10"/>
          <p:cNvSpPr>
            <a:spLocks noChangeArrowheads="1"/>
          </p:cNvSpPr>
          <p:nvPr/>
        </p:nvSpPr>
        <p:spPr bwMode="auto">
          <a:xfrm>
            <a:off x="3857625" y="4714875"/>
            <a:ext cx="51435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Погиб в Чечне </a:t>
            </a:r>
            <a:r>
              <a:rPr lang="ru-RU" b="1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3 марта 2000 г.</a:t>
            </a:r>
          </a:p>
          <a:p>
            <a:pPr algn="just" eaLnBrk="0" hangingPunct="0"/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Звание Героя России присвоено </a:t>
            </a:r>
            <a:r>
              <a:rPr lang="ru-RU" b="1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(</a:t>
            </a:r>
            <a:r>
              <a:rPr lang="ru-RU" b="1" u="sng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посмертно</a:t>
            </a:r>
            <a:r>
              <a:rPr lang="ru-RU" b="1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)</a:t>
            </a:r>
          </a:p>
          <a:p>
            <a:pPr algn="just" eaLnBrk="0" hangingPunct="0"/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 7 августа 2000 г. Постановлением райсовета № 84</a:t>
            </a:r>
          </a:p>
          <a:p>
            <a:pPr algn="just" eaLnBrk="0" hangingPunct="0"/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 от 12 апреля 2001 г. школе присвоено имя Героя, на центральной площади с. Угловское в Аллее Героев установлена мемориальная доска. </a:t>
            </a:r>
          </a:p>
        </p:txBody>
      </p:sp>
      <p:sp>
        <p:nvSpPr>
          <p:cNvPr id="28676" name="Прямоугольник 17"/>
          <p:cNvSpPr>
            <a:spLocks noChangeArrowheads="1"/>
          </p:cNvSpPr>
          <p:nvPr/>
        </p:nvSpPr>
        <p:spPr bwMode="auto">
          <a:xfrm>
            <a:off x="3857625" y="2643188"/>
            <a:ext cx="51435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Старший лейтенант </a:t>
            </a:r>
            <a:r>
              <a:rPr lang="ru-RU" b="1">
                <a:latin typeface="Calibri" pitchFamily="34" charset="0"/>
                <a:ea typeface="Times New Roman" pitchFamily="18" charset="0"/>
                <a:cs typeface="Calibri" pitchFamily="34" charset="0"/>
              </a:rPr>
              <a:t>ЗАХАРОВ Петр Валентинович</a:t>
            </a:r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. </a:t>
            </a:r>
          </a:p>
          <a:p>
            <a:pPr algn="just" eaLnBrk="0" hangingPunct="0"/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Родился </a:t>
            </a:r>
            <a:r>
              <a:rPr lang="ru-RU" b="1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12 сентября 1977 году </a:t>
            </a:r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на станции Кок-Су Талды-Курганской области (Казахстан). Окончил среднюю школу с. Лаптев Лог Угловского района. </a:t>
            </a:r>
          </a:p>
          <a:p>
            <a:pPr algn="just" eaLnBrk="0" hangingPunct="0"/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В 1999 году окончил Новосибирский военный институт (ВОКУ). Служил командиром взвода отдельного разведбата (Московский ВО).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 descr="1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071688"/>
            <a:ext cx="3514725" cy="4572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2000250" y="642938"/>
            <a:ext cx="6357938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522" bIns="95220" anchor="ctr">
            <a:spAutoFit/>
          </a:bodyPr>
          <a:lstStyle/>
          <a:p>
            <a:r>
              <a:rPr lang="ru-RU" sz="2800" b="1" dirty="0" err="1">
                <a:solidFill>
                  <a:srgbClr val="EC8E27"/>
                </a:solidFill>
                <a:latin typeface="Arial" charset="0"/>
              </a:rPr>
              <a:t>Лайс</a:t>
            </a:r>
            <a:r>
              <a:rPr lang="ru-RU" sz="2800" b="1" dirty="0">
                <a:solidFill>
                  <a:srgbClr val="EC8E27"/>
                </a:solidFill>
                <a:latin typeface="Arial" charset="0"/>
              </a:rPr>
              <a:t> Александр Викторович</a:t>
            </a:r>
          </a:p>
          <a:p>
            <a:pPr eaLnBrk="0" hangingPunct="0"/>
            <a:endParaRPr lang="ru-RU" dirty="0">
              <a:latin typeface="Arial" charset="0"/>
            </a:endParaRPr>
          </a:p>
        </p:txBody>
      </p:sp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9700" name="Rectangle 5"/>
          <p:cNvSpPr>
            <a:spLocks noChangeArrowheads="1"/>
          </p:cNvSpPr>
          <p:nvPr/>
        </p:nvSpPr>
        <p:spPr bwMode="auto">
          <a:xfrm>
            <a:off x="3929063" y="3571875"/>
            <a:ext cx="5072062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Рядовой </a:t>
            </a:r>
            <a:r>
              <a:rPr lang="ru-RU" b="1">
                <a:latin typeface="Calibri" pitchFamily="34" charset="0"/>
                <a:ea typeface="Times New Roman" pitchFamily="18" charset="0"/>
                <a:cs typeface="Calibri" pitchFamily="34" charset="0"/>
              </a:rPr>
              <a:t>ЛАЙС Александр Викторович</a:t>
            </a:r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. </a:t>
            </a:r>
          </a:p>
          <a:p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Родился </a:t>
            </a:r>
            <a:r>
              <a:rPr lang="ru-RU" b="1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13 мая 1982 году </a:t>
            </a:r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в г. Горно-Алтайске.</a:t>
            </a:r>
          </a:p>
          <a:p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В 1997 году окончил 9 классов в школе села Ненинка Солтонского района. Служил в 218-м батальоне 45-го отдельного парашютно-десантного полка спецназа ВДВ (Московский ВО). </a:t>
            </a:r>
          </a:p>
          <a:p>
            <a:pPr eaLnBrk="0" hangingPunct="0"/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Погиб в Чечне </a:t>
            </a:r>
            <a:r>
              <a:rPr lang="ru-RU" b="1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7 августа 2001 года</a:t>
            </a:r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, прикрыв собой командира. Звание Героя России присвоено</a:t>
            </a:r>
            <a:r>
              <a:rPr lang="ru-RU" b="1" u="sng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(посмертно).</a:t>
            </a:r>
          </a:p>
          <a:p>
            <a:pPr eaLnBrk="0" hangingPunct="0"/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Указом Президента РФ № 762 от 22 июля 2002 г.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ChangeArrowheads="1"/>
          </p:cNvSpPr>
          <p:nvPr/>
        </p:nvSpPr>
        <p:spPr bwMode="auto">
          <a:xfrm>
            <a:off x="2143108" y="642918"/>
            <a:ext cx="5357837" cy="813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tIns="9522" bIns="95220" anchor="ctr">
            <a:spAutoFit/>
          </a:bodyPr>
          <a:lstStyle/>
          <a:p>
            <a:r>
              <a:rPr lang="ru-RU" sz="2800" b="1" dirty="0" err="1">
                <a:solidFill>
                  <a:srgbClr val="EC8E27"/>
                </a:solidFill>
                <a:latin typeface="Arial" charset="0"/>
              </a:rPr>
              <a:t>Лелюх</a:t>
            </a:r>
            <a:r>
              <a:rPr lang="ru-RU" sz="2800" b="1" dirty="0">
                <a:solidFill>
                  <a:srgbClr val="EC8E27"/>
                </a:solidFill>
                <a:latin typeface="Arial" charset="0"/>
              </a:rPr>
              <a:t> Игорь Викторович</a:t>
            </a:r>
          </a:p>
          <a:p>
            <a:pPr eaLnBrk="0" hangingPunct="0"/>
            <a:endParaRPr lang="ru-RU" dirty="0">
              <a:latin typeface="Arial" charset="0"/>
            </a:endParaRPr>
          </a:p>
        </p:txBody>
      </p:sp>
      <p:pic>
        <p:nvPicPr>
          <p:cNvPr id="36865" name="Picture 1" descr="leluh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928813"/>
            <a:ext cx="3517900" cy="471487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4000500" y="3862388"/>
            <a:ext cx="5143500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Капитан </a:t>
            </a:r>
            <a:r>
              <a:rPr lang="ru-RU" b="1">
                <a:latin typeface="Calibri" pitchFamily="34" charset="0"/>
                <a:ea typeface="Times New Roman" pitchFamily="18" charset="0"/>
                <a:cs typeface="Calibri" pitchFamily="34" charset="0"/>
              </a:rPr>
              <a:t>ЛЕЛЮХ Игорь Викторович</a:t>
            </a:r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.</a:t>
            </a:r>
          </a:p>
          <a:p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Родился </a:t>
            </a:r>
            <a:r>
              <a:rPr lang="ru-RU" b="1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28 декабря 1967 году </a:t>
            </a:r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в г. Витебске.</a:t>
            </a:r>
          </a:p>
          <a:p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Служил в/ч 64655 (г. Бердск) заместителем командира роты спецназ по воспитательной работе. Окончил Топчихинскую среднюю школу №1.</a:t>
            </a:r>
          </a:p>
          <a:p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Погиб в Чечне </a:t>
            </a:r>
            <a:r>
              <a:rPr lang="ru-RU" b="1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1 января 1995 года.</a:t>
            </a:r>
          </a:p>
          <a:p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Звание Героя России присвоено </a:t>
            </a:r>
            <a:r>
              <a:rPr lang="ru-RU" b="1" u="sng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(посмертно).</a:t>
            </a:r>
            <a:r>
              <a:rPr lang="ru-RU" b="1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</a:p>
          <a:p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Указом Президента от 7 декабря 1995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/>
          <a:srcRect l="33334" t="21881" r="42734" b="24785"/>
          <a:stretch>
            <a:fillRect/>
          </a:stretch>
        </p:blipFill>
        <p:spPr bwMode="auto">
          <a:xfrm>
            <a:off x="357188" y="2000250"/>
            <a:ext cx="3333750" cy="464343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1746" name="Rectangle 7"/>
          <p:cNvSpPr>
            <a:spLocks noChangeArrowheads="1"/>
          </p:cNvSpPr>
          <p:nvPr/>
        </p:nvSpPr>
        <p:spPr bwMode="auto">
          <a:xfrm>
            <a:off x="2357438" y="571500"/>
            <a:ext cx="5214937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522" bIns="95220" anchor="ctr">
            <a:spAutoFit/>
          </a:bodyPr>
          <a:lstStyle/>
          <a:p>
            <a:r>
              <a:rPr lang="ru-RU" sz="2800" b="1" dirty="0">
                <a:solidFill>
                  <a:srgbClr val="EC8E27"/>
                </a:solidFill>
                <a:latin typeface="Arial" charset="0"/>
              </a:rPr>
              <a:t>Медведев Сергей Юрьевич</a:t>
            </a:r>
          </a:p>
          <a:p>
            <a:pPr eaLnBrk="0" hangingPunct="0"/>
            <a:endParaRPr lang="ru-RU" dirty="0">
              <a:latin typeface="Arial" charset="0"/>
            </a:endParaRPr>
          </a:p>
        </p:txBody>
      </p:sp>
      <p:sp>
        <p:nvSpPr>
          <p:cNvPr id="31747" name="Rectangle 8"/>
          <p:cNvSpPr>
            <a:spLocks noChangeArrowheads="1"/>
          </p:cNvSpPr>
          <p:nvPr/>
        </p:nvSpPr>
        <p:spPr bwMode="auto">
          <a:xfrm>
            <a:off x="4143375" y="2608263"/>
            <a:ext cx="4714875" cy="369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Гвардии старший сержант контрактной службы </a:t>
            </a:r>
            <a:r>
              <a:rPr lang="ru-RU" b="1">
                <a:latin typeface="Calibri" pitchFamily="34" charset="0"/>
                <a:ea typeface="Times New Roman" pitchFamily="18" charset="0"/>
                <a:cs typeface="Calibri" pitchFamily="34" charset="0"/>
              </a:rPr>
              <a:t>МЕДВЕДЕВ Сергей Юрьевич</a:t>
            </a:r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. </a:t>
            </a:r>
          </a:p>
          <a:p>
            <a:pPr eaLnBrk="0" hangingPunct="0"/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Родился </a:t>
            </a:r>
            <a:r>
              <a:rPr lang="ru-RU" b="1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18 сентября 1976 г</a:t>
            </a:r>
            <a:r>
              <a:rPr lang="ru-RU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. </a:t>
            </a:r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в г. Бийске. Проходил службу в 6-й роте 104-го парашютно-десантного полка (76-я гвардейская воздушно-десантная дивизия,</a:t>
            </a:r>
          </a:p>
          <a:p>
            <a:pPr eaLnBrk="0" hangingPunct="0"/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 г. Псков).</a:t>
            </a:r>
          </a:p>
          <a:p>
            <a:pPr eaLnBrk="0" hangingPunct="0"/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 Погиб </a:t>
            </a:r>
            <a:r>
              <a:rPr lang="ru-RU" b="1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1 марта 2000 г. </a:t>
            </a:r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Звание Героя России присвоено </a:t>
            </a:r>
            <a:r>
              <a:rPr lang="ru-RU" b="1" u="sng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посмертно</a:t>
            </a:r>
            <a:r>
              <a:rPr lang="ru-RU">
                <a:latin typeface="Calibri" pitchFamily="34" charset="0"/>
                <a:ea typeface="Times New Roman" pitchFamily="18" charset="0"/>
                <a:cs typeface="Calibri" pitchFamily="34" charset="0"/>
              </a:rPr>
              <a:t>. В ПУ № 3 г. Бийска и на школе № 9 г. Бийска, где учился Герой, решением Бийской Городской Думы № 22 от 28 апреля 2000 г. установлены мемориальные доски.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Богородица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572272"/>
          </a:xfrm>
          <a:prstGeom prst="rect">
            <a:avLst/>
          </a:prstGeom>
        </p:spPr>
      </p:pic>
      <p:sp>
        <p:nvSpPr>
          <p:cNvPr id="4" name="Стрелка вправо 3">
            <a:hlinkClick r:id="rId4" action="ppaction://hlinkpres?slideindex=1&amp;slidetitle="/>
          </p:cNvPr>
          <p:cNvSpPr/>
          <p:nvPr/>
        </p:nvSpPr>
        <p:spPr>
          <a:xfrm>
            <a:off x="7358082" y="6000768"/>
            <a:ext cx="1785918" cy="6429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Богородица</a:t>
            </a:r>
            <a:endParaRPr lang="ru-RU" dirty="0"/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8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ChangeArrowheads="1"/>
          </p:cNvSpPr>
          <p:nvPr/>
        </p:nvSpPr>
        <p:spPr bwMode="auto">
          <a:xfrm>
            <a:off x="2143108" y="643306"/>
            <a:ext cx="5643601" cy="813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tIns="9522" bIns="95220" anchor="ctr">
            <a:spAutoFit/>
          </a:bodyPr>
          <a:lstStyle/>
          <a:p>
            <a:r>
              <a:rPr lang="ru-RU" sz="2800" b="1" dirty="0">
                <a:solidFill>
                  <a:srgbClr val="EC8E27"/>
                </a:solidFill>
                <a:latin typeface="Arial" charset="0"/>
              </a:rPr>
              <a:t>Родькин Евгений Викторович</a:t>
            </a:r>
          </a:p>
          <a:p>
            <a:pPr eaLnBrk="0" hangingPunct="0"/>
            <a:endParaRPr lang="ru-RU" dirty="0">
              <a:latin typeface="Arial" charset="0"/>
            </a:endParaRPr>
          </a:p>
        </p:txBody>
      </p:sp>
      <p:pic>
        <p:nvPicPr>
          <p:cNvPr id="38913" name="Picture 1" descr="1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928813"/>
            <a:ext cx="3429000" cy="46863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3786188" y="2143125"/>
            <a:ext cx="521493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Подполковник милиции</a:t>
            </a:r>
            <a:r>
              <a:rPr lang="ru-RU" sz="1600" b="1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 РОДЬКИН Евгений Викторович</a:t>
            </a:r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. Родился </a:t>
            </a:r>
            <a:r>
              <a:rPr lang="ru-RU" sz="1600" b="1" dirty="0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20 декабря 1951 г. </a:t>
            </a:r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в г. Рубцовске. Служил на различных должностях инспекторского и начальствующего состава УВД Курганской области. Окончил академию МВД в 1988 году. В 1984-1986 годах в качестве специалиста МВД оказывал помощь в формировании правоохранительных органов республики Афганистан.</a:t>
            </a:r>
          </a:p>
          <a:p>
            <a:pPr algn="just" eaLnBrk="0" hangingPunct="0"/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Дважды отправлялся в служебные командировки в Чечню. Руководитель спецотдела быстрого реагирования управления по борьбе с организованной преступностью г. Кургана. Погиб в неравном бою в Грозном в один день с </a:t>
            </a:r>
            <a:r>
              <a:rPr lang="ru-RU" sz="1600" b="1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Игорем ГУРОВЫМ </a:t>
            </a:r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- </a:t>
            </a:r>
            <a:r>
              <a:rPr lang="ru-RU" sz="1600" b="1" dirty="0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6 марта 1996 года</a:t>
            </a:r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. Звание Героя Российской Федерации Евгению Викторовичу Родькину присвоено </a:t>
            </a:r>
            <a:r>
              <a:rPr lang="ru-RU" sz="1600" b="1" dirty="0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(</a:t>
            </a:r>
            <a:r>
              <a:rPr lang="ru-RU" sz="1600" b="1" u="sng" dirty="0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посмертно</a:t>
            </a:r>
            <a:r>
              <a:rPr lang="ru-RU" sz="1600" dirty="0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) </a:t>
            </a:r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6 сентября 1996 года. В г. Кургане на доме № 42 по улице Карла Маркса, где проживал Герой, установлена мемориальная плита. Школа № 75 в г. Кургане носит имя Е.В. Родькина.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ChangeArrowheads="1"/>
          </p:cNvSpPr>
          <p:nvPr/>
        </p:nvSpPr>
        <p:spPr bwMode="auto">
          <a:xfrm>
            <a:off x="1428728" y="714743"/>
            <a:ext cx="6500835" cy="813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tIns="9522" bIns="95220" anchor="ctr">
            <a:spAutoFit/>
          </a:bodyPr>
          <a:lstStyle/>
          <a:p>
            <a:r>
              <a:rPr lang="ru-RU" sz="2800" b="1" dirty="0">
                <a:solidFill>
                  <a:srgbClr val="EC8E27"/>
                </a:solidFill>
                <a:latin typeface="Arial" charset="0"/>
              </a:rPr>
              <a:t>Токарев Вячеслав Владимирович</a:t>
            </a:r>
          </a:p>
          <a:p>
            <a:pPr eaLnBrk="0" hangingPunct="0"/>
            <a:endParaRPr lang="ru-RU" dirty="0">
              <a:latin typeface="Arial" charset="0"/>
            </a:endParaRPr>
          </a:p>
        </p:txBody>
      </p:sp>
      <p:pic>
        <p:nvPicPr>
          <p:cNvPr id="37889" name="Picture 1" descr="1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928813"/>
            <a:ext cx="3449638" cy="471487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3929063" y="2276475"/>
            <a:ext cx="5214937" cy="473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Лейтенант </a:t>
            </a:r>
            <a:r>
              <a:rPr lang="ru-RU" b="1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ТОКАРЕВ Вячеслав Владимирович</a:t>
            </a:r>
            <a:r>
              <a:rPr lang="ru-RU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. Родился </a:t>
            </a:r>
            <a:r>
              <a:rPr lang="ru-RU" b="1" dirty="0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19 февраля 1972 г</a:t>
            </a:r>
            <a:r>
              <a:rPr lang="ru-RU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. в г. Бийске. Окончил Новосибирское ВОКУ в 1993 г. </a:t>
            </a:r>
          </a:p>
          <a:p>
            <a:r>
              <a:rPr lang="ru-RU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Погиб на </a:t>
            </a:r>
            <a:r>
              <a:rPr lang="ru-RU" dirty="0" err="1">
                <a:latin typeface="Calibri" pitchFamily="34" charset="0"/>
                <a:ea typeface="Times New Roman" pitchFamily="18" charset="0"/>
                <a:cs typeface="Calibri" pitchFamily="34" charset="0"/>
              </a:rPr>
              <a:t>таджико-афганской</a:t>
            </a:r>
            <a:r>
              <a:rPr lang="ru-RU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 границе</a:t>
            </a:r>
          </a:p>
          <a:p>
            <a:r>
              <a:rPr lang="ru-RU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ru-RU" b="1" dirty="0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18 августа 1994 г</a:t>
            </a:r>
            <a:r>
              <a:rPr lang="ru-RU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. Звание Героя России присвоено </a:t>
            </a:r>
            <a:r>
              <a:rPr lang="ru-RU" b="1" dirty="0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(</a:t>
            </a:r>
            <a:r>
              <a:rPr lang="ru-RU" b="1" u="sng" dirty="0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посмертно</a:t>
            </a:r>
            <a:r>
              <a:rPr lang="ru-RU" u="sng" dirty="0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)</a:t>
            </a:r>
            <a:r>
              <a:rPr lang="ru-RU" dirty="0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ru-RU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3 октября 1994 года. </a:t>
            </a:r>
          </a:p>
          <a:p>
            <a:pPr algn="just"/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Решением </a:t>
            </a:r>
            <a:r>
              <a:rPr lang="ru-RU" sz="1600" dirty="0" err="1">
                <a:latin typeface="Calibri" pitchFamily="34" charset="0"/>
                <a:ea typeface="Times New Roman" pitchFamily="18" charset="0"/>
                <a:cs typeface="Calibri" pitchFamily="34" charset="0"/>
              </a:rPr>
              <a:t>Бийской</a:t>
            </a:r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 Городской Думы от 8 декабря 1994 г. № 87 на школе № 40 г. Бийска, где учился Герой, установлена мемориальная доска, На территории этой школы Решением </a:t>
            </a:r>
            <a:r>
              <a:rPr lang="ru-RU" sz="1600" dirty="0" err="1">
                <a:latin typeface="Calibri" pitchFamily="34" charset="0"/>
                <a:ea typeface="Times New Roman" pitchFamily="18" charset="0"/>
                <a:cs typeface="Calibri" pitchFamily="34" charset="0"/>
              </a:rPr>
              <a:t>Бийской</a:t>
            </a:r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 Городской Думы от 15 февраля 1998 г. установлен его бюст. На доме, где проживал Герой в г. Бийске, мемориальная доска установлена 18 августа 1996 г. В Новосибирском ВОКУ был установлен бюст Героя в сентябре 1997 г.. В с. Кош-Агач находится погранзастава «</a:t>
            </a:r>
            <a:r>
              <a:rPr lang="ru-RU" sz="1600" dirty="0" err="1">
                <a:latin typeface="Calibri" pitchFamily="34" charset="0"/>
                <a:ea typeface="Times New Roman" pitchFamily="18" charset="0"/>
                <a:cs typeface="Calibri" pitchFamily="34" charset="0"/>
              </a:rPr>
              <a:t>Бийская</a:t>
            </a:r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», названная именем Героя России Вячеслава Токарева (приказ Командующего погранвойсками от 22 декабря 1994 г.).</a:t>
            </a:r>
          </a:p>
          <a:p>
            <a:endParaRPr lang="ru-RU" dirty="0">
              <a:latin typeface="Calibri" pitchFamily="34" charset="0"/>
              <a:ea typeface="Times New Roman" pitchFamily="18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 l="31344" t="21493" r="47014" b="25969"/>
          <a:stretch>
            <a:fillRect/>
          </a:stretch>
        </p:blipFill>
        <p:spPr bwMode="auto">
          <a:xfrm>
            <a:off x="357188" y="2000250"/>
            <a:ext cx="3214687" cy="464343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4818" name="Rectangle 5"/>
          <p:cNvSpPr>
            <a:spLocks noChangeArrowheads="1"/>
          </p:cNvSpPr>
          <p:nvPr/>
        </p:nvSpPr>
        <p:spPr bwMode="auto">
          <a:xfrm>
            <a:off x="3786188" y="2143125"/>
            <a:ext cx="535781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Инструктор-водитель разведгруппы отряда специального назначения "Русь" ВВ МВД России, старший сержант. Родился </a:t>
            </a:r>
            <a:r>
              <a:rPr lang="ru-RU" sz="1600" b="1" dirty="0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1 апреля 1979 года </a:t>
            </a:r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в селе </a:t>
            </a:r>
            <a:r>
              <a:rPr lang="ru-RU" sz="1600" dirty="0" err="1">
                <a:latin typeface="Calibri" pitchFamily="34" charset="0"/>
                <a:ea typeface="Times New Roman" pitchFamily="18" charset="0"/>
                <a:cs typeface="Calibri" pitchFamily="34" charset="0"/>
              </a:rPr>
              <a:t>Веселоярск</a:t>
            </a:r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ru-RU" sz="1600" dirty="0" err="1">
                <a:latin typeface="Calibri" pitchFamily="34" charset="0"/>
                <a:ea typeface="Times New Roman" pitchFamily="18" charset="0"/>
                <a:cs typeface="Calibri" pitchFamily="34" charset="0"/>
              </a:rPr>
              <a:t>Рубцовского</a:t>
            </a:r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 района Алтайского края. Окончил </a:t>
            </a:r>
            <a:r>
              <a:rPr lang="ru-RU" sz="1600" dirty="0" err="1">
                <a:latin typeface="Calibri" pitchFamily="34" charset="0"/>
                <a:ea typeface="Times New Roman" pitchFamily="18" charset="0"/>
                <a:cs typeface="Calibri" pitchFamily="34" charset="0"/>
              </a:rPr>
              <a:t>рубцовское</a:t>
            </a:r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 ОПТУ-75 по специальности "водитель". На действительную военную службу был призван 26 апреля 1997 года. Службу проходил в </a:t>
            </a:r>
            <a:r>
              <a:rPr lang="ru-RU" sz="1600" dirty="0" err="1">
                <a:latin typeface="Calibri" pitchFamily="34" charset="0"/>
                <a:ea typeface="Times New Roman" pitchFamily="18" charset="0"/>
                <a:cs typeface="Calibri" pitchFamily="34" charset="0"/>
              </a:rPr>
              <a:t>софринской</a:t>
            </a:r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 бригаде внутренних войск. После срочной остался по контракту. С апреля 2000 года — в отряде специального назначения "Русь". </a:t>
            </a:r>
            <a:r>
              <a:rPr lang="ru-RU" sz="1600" b="1" dirty="0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14 июля 2000 года </a:t>
            </a:r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в составе разведгруппы вступил в бой с боевиками на трассе Аргун-Гудермес. В ходе боя один из боевиков бросил гранату. Она упала возле командира. Сергей </a:t>
            </a:r>
            <a:r>
              <a:rPr lang="ru-RU" sz="1600" dirty="0" err="1">
                <a:latin typeface="Calibri" pitchFamily="34" charset="0"/>
                <a:ea typeface="Times New Roman" pitchFamily="18" charset="0"/>
                <a:cs typeface="Calibri" pitchFamily="34" charset="0"/>
              </a:rPr>
              <a:t>Шрайнер</a:t>
            </a:r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 накрыл гранату собой и этим спас от смерти командира и своих товарищей. Звание Героя Российской Федерации Сергею Александровичу </a:t>
            </a:r>
            <a:r>
              <a:rPr lang="ru-RU" sz="1600" dirty="0" err="1">
                <a:latin typeface="Calibri" pitchFamily="34" charset="0"/>
                <a:ea typeface="Times New Roman" pitchFamily="18" charset="0"/>
                <a:cs typeface="Calibri" pitchFamily="34" charset="0"/>
              </a:rPr>
              <a:t>Шрайнеру</a:t>
            </a:r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 присвоено </a:t>
            </a:r>
            <a:r>
              <a:rPr lang="ru-RU" sz="1600" b="1" u="sng" dirty="0">
                <a:solidFill>
                  <a:schemeClr val="bg2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(посмертно) </a:t>
            </a:r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5 марта 2001 года. Похоронен на родине — с селе </a:t>
            </a:r>
            <a:r>
              <a:rPr lang="ru-RU" sz="1600" dirty="0" err="1">
                <a:latin typeface="Calibri" pitchFamily="34" charset="0"/>
                <a:ea typeface="Times New Roman" pitchFamily="18" charset="0"/>
                <a:cs typeface="Calibri" pitchFamily="34" charset="0"/>
              </a:rPr>
              <a:t>Веселоярск</a:t>
            </a:r>
            <a:r>
              <a:rPr lang="ru-RU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. На здании сельской школы установлена мемориальная плита.</a:t>
            </a:r>
          </a:p>
        </p:txBody>
      </p:sp>
      <p:sp>
        <p:nvSpPr>
          <p:cNvPr id="34819" name="Прямоугольник 9"/>
          <p:cNvSpPr>
            <a:spLocks noChangeArrowheads="1"/>
          </p:cNvSpPr>
          <p:nvPr/>
        </p:nvSpPr>
        <p:spPr bwMode="auto">
          <a:xfrm>
            <a:off x="2071688" y="714375"/>
            <a:ext cx="60689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 err="1">
                <a:solidFill>
                  <a:srgbClr val="EC8E27"/>
                </a:solidFill>
                <a:latin typeface="Arial" charset="0"/>
              </a:rPr>
              <a:t>Шрайнер</a:t>
            </a:r>
            <a:r>
              <a:rPr lang="ru-RU" sz="2800" b="1" dirty="0">
                <a:solidFill>
                  <a:srgbClr val="EC8E27"/>
                </a:solidFill>
                <a:latin typeface="Arial" charset="0"/>
              </a:rPr>
              <a:t> Сергей Александрович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4000500" y="2826842"/>
            <a:ext cx="4286250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just"/>
            <a:r>
              <a:rPr lang="ru-RU" sz="1400" b="1" dirty="0" smtClean="0">
                <a:latin typeface="Arial" charset="0"/>
                <a:cs typeface="Times New Roman" pitchFamily="18" charset="0"/>
              </a:rPr>
              <a:t>ЧЕРНЫШЕВ </a:t>
            </a:r>
            <a:r>
              <a:rPr lang="ru-RU" sz="1400" b="1" dirty="0">
                <a:latin typeface="Arial" charset="0"/>
                <a:cs typeface="Times New Roman" pitchFamily="18" charset="0"/>
              </a:rPr>
              <a:t>Александр Викторович</a:t>
            </a:r>
            <a:r>
              <a:rPr lang="ru-RU" sz="1400" dirty="0">
                <a:latin typeface="Arial" charset="0"/>
                <a:cs typeface="Times New Roman" pitchFamily="18" charset="0"/>
              </a:rPr>
              <a:t> – снайпер </a:t>
            </a:r>
            <a:r>
              <a:rPr lang="ru-RU" sz="1400" dirty="0" err="1">
                <a:latin typeface="Arial" charset="0"/>
                <a:cs typeface="Times New Roman" pitchFamily="18" charset="0"/>
              </a:rPr>
              <a:t>Северо-Кавказского</a:t>
            </a:r>
            <a:r>
              <a:rPr lang="ru-RU" sz="1400" dirty="0">
                <a:latin typeface="Arial" charset="0"/>
                <a:cs typeface="Times New Roman" pitchFamily="18" charset="0"/>
              </a:rPr>
              <a:t> округа Внутренних войск Министерства Внутренних Дел Российской Федерации, рядовой. Родился в с. Алтайское Алтайского края. В 1998 году призван на срочную службу во Внутренние войска МВД РФ. Указом Президента Российской Федерации от 4 февраля 2000 года за мужество и героизм, проявленные в ходе </a:t>
            </a:r>
            <a:r>
              <a:rPr lang="ru-RU" sz="1400" dirty="0" err="1">
                <a:latin typeface="Arial" charset="0"/>
                <a:cs typeface="Times New Roman" pitchFamily="18" charset="0"/>
              </a:rPr>
              <a:t>контртеррористической</a:t>
            </a:r>
            <a:r>
              <a:rPr lang="ru-RU" sz="1400" dirty="0">
                <a:latin typeface="Arial" charset="0"/>
                <a:cs typeface="Times New Roman" pitchFamily="18" charset="0"/>
              </a:rPr>
              <a:t> операции на Северном Кавказе рядовому Чернышеву Александру Викторовичу присвоено звание Героя Российской Федерации. В 2005 году Александр успешно окончил </a:t>
            </a:r>
            <a:r>
              <a:rPr lang="ru-RU" sz="1400" dirty="0" err="1">
                <a:latin typeface="Arial" charset="0"/>
                <a:cs typeface="Times New Roman" pitchFamily="18" charset="0"/>
              </a:rPr>
              <a:t>Барнаульский</a:t>
            </a:r>
            <a:r>
              <a:rPr lang="ru-RU" sz="1400" dirty="0">
                <a:latin typeface="Arial" charset="0"/>
                <a:cs typeface="Times New Roman" pitchFamily="18" charset="0"/>
              </a:rPr>
              <a:t> юридический институт МВД РФ. </a:t>
            </a:r>
            <a:endParaRPr lang="ru-RU" sz="1400" dirty="0" smtClean="0">
              <a:latin typeface="Arial" charset="0"/>
              <a:cs typeface="Times New Roman" pitchFamily="18" charset="0"/>
            </a:endParaRPr>
          </a:p>
          <a:p>
            <a:pPr indent="449263" algn="just"/>
            <a:r>
              <a:rPr lang="ru-RU" b="1" dirty="0" smtClean="0">
                <a:latin typeface="Arial" charset="0"/>
                <a:cs typeface="Times New Roman" pitchFamily="18" charset="0"/>
              </a:rPr>
              <a:t>Живет </a:t>
            </a:r>
            <a:r>
              <a:rPr lang="ru-RU" b="1" dirty="0">
                <a:latin typeface="Arial" charset="0"/>
                <a:cs typeface="Times New Roman" pitchFamily="18" charset="0"/>
              </a:rPr>
              <a:t>в городе Барнауле.</a:t>
            </a:r>
            <a:endParaRPr lang="ru-RU" b="1" dirty="0">
              <a:latin typeface="Arial" charset="0"/>
            </a:endParaRPr>
          </a:p>
        </p:txBody>
      </p:sp>
      <p:sp>
        <p:nvSpPr>
          <p:cNvPr id="35842" name="Прямоугольник 2"/>
          <p:cNvSpPr>
            <a:spLocks noChangeArrowheads="1"/>
          </p:cNvSpPr>
          <p:nvPr/>
        </p:nvSpPr>
        <p:spPr bwMode="auto">
          <a:xfrm>
            <a:off x="1785918" y="714356"/>
            <a:ext cx="63864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 err="1">
                <a:solidFill>
                  <a:srgbClr val="EC8E27"/>
                </a:solidFill>
                <a:latin typeface="Arial" charset="0"/>
              </a:rPr>
              <a:t>Чернышов</a:t>
            </a:r>
            <a:r>
              <a:rPr lang="ru-RU" sz="2800" b="1" dirty="0">
                <a:solidFill>
                  <a:srgbClr val="EC8E27"/>
                </a:solidFill>
                <a:latin typeface="Arial" charset="0"/>
              </a:rPr>
              <a:t> Александр Викторович</a:t>
            </a:r>
          </a:p>
        </p:txBody>
      </p:sp>
      <p:pic>
        <p:nvPicPr>
          <p:cNvPr id="11265" name="Picture 1" descr="G:\Слайды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071678"/>
            <a:ext cx="3204969" cy="45005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785786" y="5534561"/>
            <a:ext cx="742952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indent="449263" algn="just">
              <a:defRPr/>
            </a:pPr>
            <a:r>
              <a:rPr lang="ru-RU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Чеченская война коснулась почти каждой российской семьи. Две чеченские кампании унесли жизни 240 алтайских ребят, 11 из них присвоено звание Героя России, 10 – посмертно. </a:t>
            </a:r>
            <a:endParaRPr lang="ru-RU" sz="2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 descr="D:\школа\Фотографии\школьные разные фотографии\фото-свечи\23 февраля-картинки\t00643p007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10751">
            <a:off x="384282" y="661168"/>
            <a:ext cx="5715040" cy="42862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43" name="Picture 3" descr="D:\школа\Фотографии\школьные разные фотографии\фото-свечи\23 февраля-картинки\59c5b91781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428604"/>
            <a:ext cx="3365011" cy="500063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3" cstate="print"/>
          <a:srcRect l="71526" t="19353" r="13322" b="147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Igor\Desktop\урок мужества\Начало\c579e08b887c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786182" cy="6715148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7893" name="Rectangle 4"/>
          <p:cNvSpPr>
            <a:spLocks noChangeArrowheads="1"/>
          </p:cNvSpPr>
          <p:nvPr/>
        </p:nvSpPr>
        <p:spPr bwMode="auto">
          <a:xfrm>
            <a:off x="3357563" y="3929063"/>
            <a:ext cx="5500687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 b="1">
                <a:latin typeface="Candara" pitchFamily="34" charset="0"/>
                <a:cs typeface="Times New Roman" pitchFamily="18" charset="0"/>
              </a:rPr>
              <a:t>Гори, свеча, гори, не затухай, не проходящей болью будь.</a:t>
            </a:r>
            <a:endParaRPr lang="ru-RU" sz="1600">
              <a:latin typeface="Candara" pitchFamily="34" charset="0"/>
              <a:cs typeface="Times New Roman" pitchFamily="18" charset="0"/>
            </a:endParaRPr>
          </a:p>
          <a:p>
            <a:pPr eaLnBrk="0" hangingPunct="0"/>
            <a:r>
              <a:rPr lang="ru-RU" sz="1600" b="1">
                <a:latin typeface="Candara" pitchFamily="34" charset="0"/>
                <a:cs typeface="Times New Roman" pitchFamily="18" charset="0"/>
              </a:rPr>
              <a:t>Пусть в пламени твоем встают, чей оборвался путь.</a:t>
            </a:r>
            <a:endParaRPr lang="ru-RU" sz="1600">
              <a:latin typeface="Candara" pitchFamily="34" charset="0"/>
              <a:cs typeface="Times New Roman" pitchFamily="18" charset="0"/>
            </a:endParaRPr>
          </a:p>
          <a:p>
            <a:pPr eaLnBrk="0" hangingPunct="0"/>
            <a:r>
              <a:rPr lang="ru-RU" sz="1600" b="1">
                <a:latin typeface="Candara" pitchFamily="34" charset="0"/>
                <a:cs typeface="Times New Roman" pitchFamily="18" charset="0"/>
              </a:rPr>
              <a:t>Кто из спокойных, мирных дней шагнул  в наземный ад.</a:t>
            </a:r>
            <a:endParaRPr lang="ru-RU" sz="1600">
              <a:latin typeface="Candara" pitchFamily="34" charset="0"/>
              <a:cs typeface="Times New Roman" pitchFamily="18" charset="0"/>
            </a:endParaRPr>
          </a:p>
          <a:p>
            <a:pPr eaLnBrk="0" hangingPunct="0"/>
            <a:r>
              <a:rPr lang="ru-RU" sz="1600" b="1">
                <a:latin typeface="Candara" pitchFamily="34" charset="0"/>
                <a:cs typeface="Times New Roman" pitchFamily="18" charset="0"/>
              </a:rPr>
              <a:t>И кто до гробовой черты нес звание – солдат.</a:t>
            </a:r>
            <a:endParaRPr lang="ru-RU" sz="1600">
              <a:latin typeface="Candara" pitchFamily="34" charset="0"/>
              <a:cs typeface="Times New Roman" pitchFamily="18" charset="0"/>
            </a:endParaRPr>
          </a:p>
          <a:p>
            <a:pPr eaLnBrk="0" hangingPunct="0"/>
            <a:r>
              <a:rPr lang="ru-RU" sz="1600" b="1">
                <a:latin typeface="Candara" pitchFamily="34" charset="0"/>
                <a:cs typeface="Times New Roman" pitchFamily="18" charset="0"/>
              </a:rPr>
              <a:t>Кто в восемнадцать с небольшим познал цену потерь.</a:t>
            </a:r>
            <a:endParaRPr lang="ru-RU" sz="1600">
              <a:latin typeface="Candara" pitchFamily="34" charset="0"/>
              <a:cs typeface="Times New Roman" pitchFamily="18" charset="0"/>
            </a:endParaRPr>
          </a:p>
          <a:p>
            <a:pPr eaLnBrk="0" hangingPunct="0"/>
            <a:r>
              <a:rPr lang="ru-RU" sz="1600" b="1">
                <a:latin typeface="Candara" pitchFamily="34" charset="0"/>
                <a:cs typeface="Times New Roman" pitchFamily="18" charset="0"/>
              </a:rPr>
              <a:t>Кто за Россию жизнь, отдав, открыл в бессмертье дверь.</a:t>
            </a:r>
            <a:endParaRPr lang="ru-RU" sz="1600">
              <a:latin typeface="Candara" pitchFamily="34" charset="0"/>
              <a:cs typeface="Times New Roman" pitchFamily="18" charset="0"/>
            </a:endParaRPr>
          </a:p>
          <a:p>
            <a:pPr eaLnBrk="0" hangingPunct="0"/>
            <a:r>
              <a:rPr lang="ru-RU" sz="1600" b="1">
                <a:latin typeface="Candara" pitchFamily="34" charset="0"/>
                <a:cs typeface="Times New Roman" pitchFamily="18" charset="0"/>
              </a:rPr>
              <a:t>Гори, свеча, не затухай, не дай нахлынуть тьме.</a:t>
            </a:r>
            <a:endParaRPr lang="ru-RU" sz="1600">
              <a:latin typeface="Candara" pitchFamily="34" charset="0"/>
              <a:cs typeface="Times New Roman" pitchFamily="18" charset="0"/>
            </a:endParaRPr>
          </a:p>
          <a:p>
            <a:pPr eaLnBrk="0" hangingPunct="0"/>
            <a:r>
              <a:rPr lang="ru-RU" sz="1600" b="1">
                <a:latin typeface="Candara" pitchFamily="34" charset="0"/>
                <a:cs typeface="Times New Roman" pitchFamily="18" charset="0"/>
              </a:rPr>
              <a:t>Не дай живым забыть всех тех, погибших на войне.</a:t>
            </a:r>
            <a:endParaRPr lang="ru-RU" sz="1600">
              <a:latin typeface="Candara" pitchFamily="34" charset="0"/>
            </a:endParaRPr>
          </a:p>
        </p:txBody>
      </p:sp>
      <p:pic>
        <p:nvPicPr>
          <p:cNvPr id="11" name="Picture 2" descr="C:\Users\Igor\Desktop\урок мужества\Начало\c579e08b887c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785794"/>
            <a:ext cx="1580913" cy="253603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2" name="Picture 2" descr="C:\Users\Igor\Desktop\урок мужества\Начало\c579e08b887c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285728"/>
            <a:ext cx="734801" cy="1178739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0" name="14 Дорожка 14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71472" y="585789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07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3" cstate="print"/>
          <a:srcRect l="71526" t="19353" r="13322" b="147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Igor\Desktop\урок мужества\Начало\c579e08b887c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0"/>
            <a:ext cx="4143372" cy="6500858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7" name="метроно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72528" y="6215082"/>
            <a:ext cx="304800" cy="304800"/>
          </a:xfrm>
          <a:prstGeom prst="rect">
            <a:avLst/>
          </a:prstGeom>
        </p:spPr>
      </p:pic>
      <p:sp>
        <p:nvSpPr>
          <p:cNvPr id="8" name="Стрелка вправо 7"/>
          <p:cNvSpPr/>
          <p:nvPr/>
        </p:nvSpPr>
        <p:spPr>
          <a:xfrm>
            <a:off x="6357950" y="6072206"/>
            <a:ext cx="2143140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Минута молчания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77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500694" y="214290"/>
            <a:ext cx="3643306" cy="14465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За </a:t>
            </a:r>
            <a:r>
              <a:rPr lang="ru-RU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веру  </a:t>
            </a:r>
            <a:r>
              <a:rPr lang="ru-RU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и верность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260" y="1928802"/>
            <a:ext cx="3923740" cy="49291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C:\Users\igor\Desktop\428590_4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5143504" cy="6848291"/>
          </a:xfrm>
          <a:prstGeom prst="rect">
            <a:avLst/>
          </a:prstGeom>
          <a:noFill/>
        </p:spPr>
      </p:pic>
      <p:pic>
        <p:nvPicPr>
          <p:cNvPr id="7" name="Picture 3" descr="C:\Users\igor\Desktop\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42974" y="1785926"/>
            <a:ext cx="1971675" cy="25908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8" name="Picture 3" descr="C:\Users\igor\Desktop\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571612"/>
            <a:ext cx="1971675" cy="25908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9" name="Picture 3" descr="C:\Users\igor\Desktop\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2928934"/>
            <a:ext cx="1971675" cy="25908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500694" y="214290"/>
            <a:ext cx="3643306" cy="14465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За </a:t>
            </a:r>
            <a:r>
              <a:rPr lang="ru-RU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веру  </a:t>
            </a:r>
            <a:r>
              <a:rPr lang="ru-RU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и верность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260" y="1928802"/>
            <a:ext cx="3923740" cy="49291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C:\Users\igor\Desktop\428590_4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5143504" cy="6848291"/>
          </a:xfrm>
          <a:prstGeom prst="rect">
            <a:avLst/>
          </a:prstGeom>
          <a:noFill/>
        </p:spPr>
      </p:pic>
      <p:pic>
        <p:nvPicPr>
          <p:cNvPr id="7" name="Picture 3" descr="C:\Users\igor\Desktop\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42974" y="1785926"/>
            <a:ext cx="1971675" cy="25908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8" name="Picture 3" descr="C:\Users\igor\Desktop\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571612"/>
            <a:ext cx="1971675" cy="25908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9" name="Picture 3" descr="C:\Users\igor\Desktop\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2928934"/>
            <a:ext cx="1971675" cy="25908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1" name="Стрелка вправо 10">
            <a:hlinkClick r:id="rId5" action="ppaction://hlinkfile"/>
          </p:cNvPr>
          <p:cNvSpPr/>
          <p:nvPr/>
        </p:nvSpPr>
        <p:spPr>
          <a:xfrm>
            <a:off x="2214546" y="6215082"/>
            <a:ext cx="2928926" cy="6429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Баллада о Е.Родионове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Box 3"/>
          <p:cNvSpPr txBox="1">
            <a:spLocks noChangeArrowheads="1"/>
          </p:cNvSpPr>
          <p:nvPr/>
        </p:nvSpPr>
        <p:spPr bwMode="auto">
          <a:xfrm>
            <a:off x="214313" y="5214938"/>
            <a:ext cx="871537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dirty="0"/>
              <a:t>«Нет Человека, который был бы как остров, сам по себе, каждый человек есть часть материка, часть суши; и если Волной снесет в море Береговой Утес, меньше станет Европа, и также, если смоет край Мыса или разрушит Замок твой или Друга твоего, смерть каждого человека </a:t>
            </a:r>
            <a:r>
              <a:rPr lang="ru-RU" dirty="0" smtClean="0"/>
              <a:t>умаляет </a:t>
            </a:r>
            <a:r>
              <a:rPr lang="ru-RU" dirty="0"/>
              <a:t>и меня, ибо я один со всем Человечеством, а потому не спрашивай никогда, по ком звонит Колокол; он звонит по Тебе…»</a:t>
            </a:r>
          </a:p>
        </p:txBody>
      </p:sp>
      <p:pic>
        <p:nvPicPr>
          <p:cNvPr id="6" name="колокольный зв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14282" y="4929198"/>
            <a:ext cx="304800" cy="304800"/>
          </a:xfrm>
          <a:prstGeom prst="rect">
            <a:avLst/>
          </a:prstGeom>
        </p:spPr>
      </p:pic>
      <p:pic>
        <p:nvPicPr>
          <p:cNvPr id="2050" name="Picture 2" descr="C:\Users\igor\Desktop\славься\o6.jpg"/>
          <p:cNvPicPr>
            <a:picLocks noChangeAspect="1" noChangeArrowheads="1"/>
          </p:cNvPicPr>
          <p:nvPr/>
        </p:nvPicPr>
        <p:blipFill>
          <a:blip r:embed="rId5" cstate="print"/>
          <a:srcRect r="698" b="15116"/>
          <a:stretch>
            <a:fillRect/>
          </a:stretch>
        </p:blipFill>
        <p:spPr bwMode="auto">
          <a:xfrm>
            <a:off x="0" y="0"/>
            <a:ext cx="9144000" cy="5214950"/>
          </a:xfrm>
          <a:prstGeom prst="rect">
            <a:avLst/>
          </a:prstGeom>
          <a:noFill/>
        </p:spPr>
      </p:pic>
      <p:sp>
        <p:nvSpPr>
          <p:cNvPr id="8" name="Стрелка вправо 7">
            <a:hlinkClick r:id="rId6" action="ppaction://hlinkfile"/>
          </p:cNvPr>
          <p:cNvSpPr/>
          <p:nvPr/>
        </p:nvSpPr>
        <p:spPr>
          <a:xfrm>
            <a:off x="7358082" y="6286520"/>
            <a:ext cx="1000132" cy="5714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колокольный звон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8501090" y="6357958"/>
            <a:ext cx="500066" cy="500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57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" name="Славься, ты Русь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Стрелка вправо 3">
            <a:hlinkClick r:id="rId4" action="ppaction://hlinkpres?slideindex=1&amp;slidetitle="/>
          </p:cNvPr>
          <p:cNvSpPr/>
          <p:nvPr/>
        </p:nvSpPr>
        <p:spPr>
          <a:xfrm>
            <a:off x="6500826" y="6000768"/>
            <a:ext cx="264317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Славься, ты Русь моя</a:t>
            </a:r>
            <a:endParaRPr lang="ru-RU" dirty="0"/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4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4" descr="C:\Users\Igor\Desktop\урок мужества\фото-свечи\twelve550x3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Igor\Desktop\урок мужества\фото-свечи\23 февраля-картинки\у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071546"/>
            <a:ext cx="4143404" cy="27337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3" descr="C:\Users\Igor\Desktop\урок мужества\фото-свечи\23 февраля-картинки\%D1%81%D0%BE%D0%BB%D0%B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12525">
            <a:off x="868529" y="3499015"/>
            <a:ext cx="3952876" cy="29646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500034" y="285728"/>
            <a:ext cx="8154412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+mn-cs"/>
              </a:rPr>
              <a:t>Не браните мое поколение…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" name="СОЛДАТЫ РОССИИ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02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 descr="C:\Users\Igor\Desktop\PoemsRussian.jpg"/>
          <p:cNvPicPr>
            <a:picLocks noChangeAspect="1" noChangeArrowheads="1"/>
          </p:cNvPicPr>
          <p:nvPr/>
        </p:nvPicPr>
        <p:blipFill>
          <a:blip r:embed="rId2" cstate="print"/>
          <a:srcRect b="4166"/>
          <a:stretch>
            <a:fillRect/>
          </a:stretch>
        </p:blipFill>
        <p:spPr bwMode="auto">
          <a:xfrm>
            <a:off x="0" y="0"/>
            <a:ext cx="914400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571750" y="5657850"/>
            <a:ext cx="3857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b="1" dirty="0">
                <a:cs typeface="Times New Roman" pitchFamily="18" charset="0"/>
              </a:rPr>
              <a:t>Родина, суровая и чистая,</a:t>
            </a:r>
            <a:endParaRPr lang="ru-RU" b="1" dirty="0"/>
          </a:p>
          <a:p>
            <a:pPr algn="just" eaLnBrk="0" hangingPunct="0"/>
            <a:r>
              <a:rPr lang="ru-RU" b="1" dirty="0">
                <a:cs typeface="Times New Roman" pitchFamily="18" charset="0"/>
              </a:rPr>
              <a:t>Помнит все жестокие бои.</a:t>
            </a:r>
            <a:endParaRPr lang="ru-RU" b="1" dirty="0"/>
          </a:p>
          <a:p>
            <a:pPr algn="just" eaLnBrk="0" hangingPunct="0"/>
            <a:r>
              <a:rPr lang="ru-RU" b="1" dirty="0">
                <a:cs typeface="Times New Roman" pitchFamily="18" charset="0"/>
              </a:rPr>
              <a:t>Вырастают рощи над могилами,</a:t>
            </a:r>
            <a:endParaRPr lang="ru-RU" b="1" dirty="0"/>
          </a:p>
          <a:p>
            <a:pPr algn="just" eaLnBrk="0" hangingPunct="0"/>
            <a:r>
              <a:rPr lang="ru-RU" b="1" dirty="0">
                <a:cs typeface="Times New Roman" pitchFamily="18" charset="0"/>
              </a:rPr>
              <a:t>Славят жизнь по рощам соловьи</a:t>
            </a:r>
            <a:r>
              <a:rPr lang="ru-RU" sz="1400" b="1" dirty="0">
                <a:latin typeface="Arial" charset="0"/>
                <a:cs typeface="Times New Roman" pitchFamily="18" charset="0"/>
              </a:rPr>
              <a:t>.</a:t>
            </a:r>
            <a:endParaRPr lang="ru-RU" sz="14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714356"/>
            <a:ext cx="29347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Использованы материалы: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1785926"/>
            <a:ext cx="878687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Список использованной литературы:</a:t>
            </a:r>
            <a:endParaRPr lang="ru-RU" sz="1400" dirty="0" smtClean="0"/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/>
              <a:t>В. Золотарева</a:t>
            </a:r>
            <a:r>
              <a:rPr lang="ru-RU" sz="1400" b="1" dirty="0" smtClean="0"/>
              <a:t> </a:t>
            </a:r>
            <a:r>
              <a:rPr lang="ru-RU" sz="1400" dirty="0" smtClean="0"/>
              <a:t>«Война у женщины в долгу»; газета «Степная новь» от 20 февраля 2006 г.;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dirty="0" smtClean="0"/>
              <a:t>Комсомольская правда «Книга памяти» Чечня: декабрь 1994-го – октябрь 1996 года;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dirty="0" smtClean="0"/>
              <a:t>М. Львов «Чтоб стать мужчиной мало им родиться»; А.В.Фоменко репертуарный сборник «Ради жизни на земле». –М., просвещение 1990г.;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dirty="0" smtClean="0"/>
              <a:t>Раиса </a:t>
            </a:r>
            <a:r>
              <a:rPr lang="ru-RU" sz="1400" dirty="0" err="1" smtClean="0"/>
              <a:t>Сарби</a:t>
            </a:r>
            <a:r>
              <a:rPr lang="ru-RU" sz="1400" dirty="0" smtClean="0"/>
              <a:t> «Не браните мое поколение», перевод В. </a:t>
            </a:r>
            <a:r>
              <a:rPr lang="ru-RU" sz="1400" dirty="0" err="1" smtClean="0"/>
              <a:t>Кострова</a:t>
            </a:r>
            <a:r>
              <a:rPr lang="ru-RU" sz="1400" dirty="0" smtClean="0"/>
              <a:t>; Стихи.</a:t>
            </a:r>
            <a:r>
              <a:rPr lang="en-US" sz="1400" dirty="0" err="1" smtClean="0"/>
              <a:t>ru</a:t>
            </a:r>
            <a:r>
              <a:rPr lang="en-US" sz="1400" dirty="0" smtClean="0"/>
              <a:t>: </a:t>
            </a:r>
            <a:r>
              <a:rPr lang="en-US" sz="1400" dirty="0" smtClean="0">
                <a:hlinkClick r:id="rId2"/>
              </a:rPr>
              <a:t>http://www.stihi.ru</a:t>
            </a:r>
            <a:r>
              <a:rPr lang="en-US" sz="1400" dirty="0" smtClean="0"/>
              <a:t>;</a:t>
            </a:r>
            <a:endParaRPr lang="ru-RU" sz="1400" dirty="0" smtClean="0"/>
          </a:p>
          <a:p>
            <a:pPr marL="342900" lvl="0" indent="-342900">
              <a:buFont typeface="+mj-lt"/>
              <a:buAutoNum type="arabicPeriod"/>
            </a:pPr>
            <a:r>
              <a:rPr lang="ru-RU" sz="1400" dirty="0" smtClean="0"/>
              <a:t>В. Фирсов «Родина» ;  А.В.Фоменко репертуарный сборник «Ради жизни на земле». –М., просвещение 1990г.;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/>
              <a:t>Э.Хемингуэй «По ком звонит колокол». –М., 1988.-с.11.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dirty="0" smtClean="0"/>
              <a:t>А. </a:t>
            </a:r>
            <a:r>
              <a:rPr lang="ru-RU" sz="1400" dirty="0" err="1" smtClean="0"/>
              <a:t>Чикунов</a:t>
            </a:r>
            <a:r>
              <a:rPr lang="ru-RU" sz="1400" dirty="0" smtClean="0"/>
              <a:t> «Не предавай меня, Родина»; Стихи.</a:t>
            </a:r>
            <a:r>
              <a:rPr lang="en-US" sz="1400" dirty="0" err="1" smtClean="0"/>
              <a:t>ru</a:t>
            </a:r>
            <a:r>
              <a:rPr lang="en-US" sz="1400" dirty="0" smtClean="0"/>
              <a:t>: </a:t>
            </a:r>
            <a:r>
              <a:rPr lang="en-US" sz="1400" dirty="0" smtClean="0">
                <a:hlinkClick r:id="rId2"/>
              </a:rPr>
              <a:t>http://www.stihi.ru</a:t>
            </a:r>
            <a:r>
              <a:rPr lang="en-US" sz="1400" dirty="0" smtClean="0"/>
              <a:t>;</a:t>
            </a:r>
            <a:endParaRPr lang="ru-RU" sz="1400" dirty="0" smtClean="0"/>
          </a:p>
          <a:p>
            <a:pPr marL="342900" lvl="0" indent="-342900">
              <a:buFont typeface="+mj-lt"/>
              <a:buAutoNum type="arabicPeriod"/>
            </a:pPr>
            <a:r>
              <a:rPr lang="ru-RU" sz="1400" dirty="0" smtClean="0"/>
              <a:t>М. </a:t>
            </a:r>
            <a:r>
              <a:rPr lang="ru-RU" sz="1400" dirty="0" err="1" smtClean="0"/>
              <a:t>Шелехов</a:t>
            </a:r>
            <a:r>
              <a:rPr lang="ru-RU" sz="1400" dirty="0" smtClean="0"/>
              <a:t> «Царапина Родины»; А.В.Фоменко репертуарный сборник «Ради жизни на земле». –М., просвещение 1990г.;</a:t>
            </a:r>
          </a:p>
          <a:p>
            <a:r>
              <a:rPr lang="ru-RU" sz="1400" b="1" dirty="0" smtClean="0"/>
              <a:t>Ссылка на сайт:</a:t>
            </a:r>
            <a:endParaRPr lang="ru-RU" sz="1400" dirty="0" smtClean="0"/>
          </a:p>
          <a:p>
            <a:r>
              <a:rPr lang="en-US" sz="1400" u="sng" dirty="0" smtClean="0">
                <a:hlinkClick r:id="rId3"/>
              </a:rPr>
              <a:t>http:// </a:t>
            </a:r>
            <a:r>
              <a:rPr lang="en-US" sz="1400" dirty="0" smtClean="0"/>
              <a:t>www.warchechnya.ru </a:t>
            </a:r>
            <a:r>
              <a:rPr lang="ru-RU" sz="1400" dirty="0" smtClean="0"/>
              <a:t>;</a:t>
            </a:r>
          </a:p>
          <a:p>
            <a:r>
              <a:rPr lang="en-US" sz="1400" u="sng" dirty="0" smtClean="0">
                <a:hlinkClick r:id="rId3"/>
              </a:rPr>
              <a:t>http://</a:t>
            </a:r>
            <a:r>
              <a:rPr lang="en-US" sz="1400" u="sng" dirty="0" smtClean="0"/>
              <a:t>sch63.pskovedu.ru/?project_id=382&amp;pagenum=6492</a:t>
            </a:r>
            <a:endParaRPr lang="ru-RU" sz="1400" dirty="0" smtClean="0"/>
          </a:p>
          <a:p>
            <a:r>
              <a:rPr lang="ru-RU" sz="1400" b="1" dirty="0" smtClean="0"/>
              <a:t> Песни:</a:t>
            </a:r>
          </a:p>
          <a:p>
            <a:pPr>
              <a:buFont typeface="Wingdings" pitchFamily="2" charset="2"/>
              <a:buChar char="§"/>
            </a:pPr>
            <a:r>
              <a:rPr lang="ru-RU" sz="1400" dirty="0" smtClean="0"/>
              <a:t>«Моя Чечня», группа Замша;</a:t>
            </a:r>
          </a:p>
          <a:p>
            <a:pPr>
              <a:buFont typeface="Wingdings" pitchFamily="2" charset="2"/>
              <a:buChar char="§"/>
            </a:pPr>
            <a:r>
              <a:rPr lang="ru-RU" sz="1400" dirty="0" smtClean="0"/>
              <a:t>«Помяни нас, Россия», группа Р;</a:t>
            </a:r>
          </a:p>
          <a:p>
            <a:pPr>
              <a:buFont typeface="Wingdings" pitchFamily="2" charset="2"/>
              <a:buChar char="§"/>
            </a:pPr>
            <a:r>
              <a:rPr lang="ru-RU" sz="1400" dirty="0" smtClean="0"/>
              <a:t>«Русь», Стас Михайлов;</a:t>
            </a:r>
          </a:p>
          <a:p>
            <a:pPr>
              <a:buFont typeface="Wingdings" pitchFamily="2" charset="2"/>
              <a:buChar char="§"/>
            </a:pPr>
            <a:r>
              <a:rPr lang="ru-RU" sz="1400" dirty="0" smtClean="0"/>
              <a:t>«Рядовой Родионов», А. Маршал;</a:t>
            </a:r>
          </a:p>
          <a:p>
            <a:pPr>
              <a:buFont typeface="Wingdings" pitchFamily="2" charset="2"/>
              <a:buChar char="§"/>
            </a:pPr>
            <a:r>
              <a:rPr lang="ru-RU" sz="1400" dirty="0" smtClean="0"/>
              <a:t>«Солдаты России», группа Р;</a:t>
            </a:r>
          </a:p>
          <a:p>
            <a:r>
              <a:rPr lang="ru-RU" sz="1400" dirty="0" smtClean="0"/>
              <a:t>Фрагмент из </a:t>
            </a:r>
            <a:r>
              <a:rPr lang="ru-RU" sz="1400" dirty="0" err="1" smtClean="0"/>
              <a:t>х</a:t>
            </a:r>
            <a:r>
              <a:rPr lang="ru-RU" sz="1400" dirty="0" smtClean="0"/>
              <a:t>/</a:t>
            </a:r>
            <a:r>
              <a:rPr lang="ru-RU" sz="1400" dirty="0" err="1" smtClean="0"/>
              <a:t>ф</a:t>
            </a:r>
            <a:r>
              <a:rPr lang="ru-RU" sz="1400" dirty="0" smtClean="0"/>
              <a:t> «Прорыв».</a:t>
            </a:r>
          </a:p>
          <a:p>
            <a:pPr>
              <a:buFont typeface="Wingdings" pitchFamily="2" charset="2"/>
              <a:buChar char="§"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6386" name="Picture 2" descr="C:\Users\Igor\Desktop\урок мужества\Начало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42875" y="0"/>
            <a:ext cx="9464675" cy="7000875"/>
          </a:xfrm>
        </p:spPr>
      </p:pic>
      <p:sp>
        <p:nvSpPr>
          <p:cNvPr id="4" name="Прямоугольник 3"/>
          <p:cNvSpPr/>
          <p:nvPr/>
        </p:nvSpPr>
        <p:spPr>
          <a:xfrm>
            <a:off x="142844" y="1357298"/>
            <a:ext cx="8841909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+mn-cs"/>
              </a:rPr>
              <a:t>Чеченская война - растерзанные души…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" name="Моя Чечня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Стрелка вправо 3">
            <a:hlinkClick r:id="rId4" action="ppaction://hlinkpres?slideindex=1&amp;slidetitle="/>
          </p:cNvPr>
          <p:cNvSpPr/>
          <p:nvPr/>
        </p:nvSpPr>
        <p:spPr>
          <a:xfrm>
            <a:off x="7072330" y="6143644"/>
            <a:ext cx="2071670" cy="7143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Моя Чечня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6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8" descr="C:\Users\Igor\Desktop\урок мужества\Начало\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5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" descr="C:\Users\Igor\Desktop\урок мужества\Начало\6f1bb6cbba1f206145ab7ae7b9cbb2f9.jpg"/>
          <p:cNvPicPr>
            <a:picLocks noChangeAspect="1" noChangeArrowheads="1"/>
          </p:cNvPicPr>
          <p:nvPr/>
        </p:nvPicPr>
        <p:blipFill>
          <a:blip r:embed="rId3" cstate="print"/>
          <a:srcRect b="7229"/>
          <a:stretch>
            <a:fillRect/>
          </a:stretch>
        </p:blipFill>
        <p:spPr bwMode="auto">
          <a:xfrm rot="20934164">
            <a:off x="224118" y="3213752"/>
            <a:ext cx="4714876" cy="2786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+mn-cs"/>
              </a:rPr>
              <a:t>Карта Чечни, </a:t>
            </a:r>
          </a:p>
          <a:p>
            <a:pPr algn="ctr">
              <a:defRPr/>
            </a:pPr>
            <a:r>
              <a:rPr lang="ru-RU" sz="4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+mn-cs"/>
              </a:rPr>
              <a:t>карта нашей общей беды…</a:t>
            </a:r>
          </a:p>
        </p:txBody>
      </p:sp>
      <p:pic>
        <p:nvPicPr>
          <p:cNvPr id="18" name="Picture 7" descr="C:\Users\Igor\Desktop\урок мужества\Начало\titlepho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3894103"/>
            <a:ext cx="4643438" cy="2963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 l="71526" t="19353" r="13322" b="1472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3" descr="C:\Users\Igor\Desktop\урок мужества\фото-свечи\twelve550x3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22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Igor\Desktop\урок мужества\фото-свечи\23 февраля-картинки\81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57166"/>
            <a:ext cx="5715040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1571625" y="5786438"/>
            <a:ext cx="6143625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7" rIns="92075" bIns="46037" anchor="b"/>
          <a:lstStyle/>
          <a:p>
            <a:pPr algn="ctr">
              <a:defRPr/>
            </a:pPr>
            <a:r>
              <a:rPr lang="ru-RU" sz="3200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С прискорбием сообщаем Вам</a:t>
            </a:r>
            <a:br>
              <a:rPr lang="ru-RU" sz="3200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3200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 гибели Вашего сына…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0482" name="Picture 2" descr="C:\Users\Igor\Desktop\урок мужества\Начало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7288" b="13586"/>
          <a:stretch>
            <a:fillRect/>
          </a:stretch>
        </p:blipFill>
        <p:spPr>
          <a:xfrm>
            <a:off x="0" y="0"/>
            <a:ext cx="9144000" cy="5429250"/>
          </a:xfrm>
        </p:spPr>
      </p:pic>
      <p:sp>
        <p:nvSpPr>
          <p:cNvPr id="20483" name="TextBox 6"/>
          <p:cNvSpPr txBox="1">
            <a:spLocks noChangeArrowheads="1"/>
          </p:cNvSpPr>
          <p:nvPr/>
        </p:nvSpPr>
        <p:spPr bwMode="auto">
          <a:xfrm>
            <a:off x="2357438" y="5500688"/>
            <a:ext cx="56435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Здесь имена десятерых,</a:t>
            </a:r>
          </a:p>
          <a:p>
            <a:r>
              <a:rPr lang="ru-RU" sz="2400"/>
              <a:t>Недолюбивших, недопевших,</a:t>
            </a:r>
          </a:p>
          <a:p>
            <a:r>
              <a:rPr lang="ru-RU" sz="2400"/>
              <a:t>Но память вечную обретших…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Помяни нас, Россия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Стрелка вправо 10">
            <a:hlinkClick r:id="rId4" action="ppaction://hlinkpres?slideindex=1&amp;slidetitle="/>
          </p:cNvPr>
          <p:cNvSpPr/>
          <p:nvPr/>
        </p:nvSpPr>
        <p:spPr>
          <a:xfrm>
            <a:off x="6286512" y="6143644"/>
            <a:ext cx="2428892" cy="7143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Помяни нас, Россия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38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Шаблон оформления «Терракотовый»">
  <a:themeElements>
    <a:clrScheme name="Тема Office 1">
      <a:dk1>
        <a:srgbClr val="000000"/>
      </a:dk1>
      <a:lt1>
        <a:srgbClr val="FFFFFF"/>
      </a:lt1>
      <a:dk2>
        <a:srgbClr val="CC0000"/>
      </a:dk2>
      <a:lt2>
        <a:srgbClr val="FFFFFF"/>
      </a:lt2>
      <a:accent1>
        <a:srgbClr val="FF0033"/>
      </a:accent1>
      <a:accent2>
        <a:srgbClr val="996633"/>
      </a:accent2>
      <a:accent3>
        <a:srgbClr val="E2AAAA"/>
      </a:accent3>
      <a:accent4>
        <a:srgbClr val="DADADA"/>
      </a:accent4>
      <a:accent5>
        <a:srgbClr val="FFAAAD"/>
      </a:accent5>
      <a:accent6>
        <a:srgbClr val="8A5C2D"/>
      </a:accent6>
      <a:hlink>
        <a:srgbClr val="CC9900"/>
      </a:hlink>
      <a:folHlink>
        <a:srgbClr val="FF6699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CC0000"/>
        </a:dk2>
        <a:lt2>
          <a:srgbClr val="FFFFFF"/>
        </a:lt2>
        <a:accent1>
          <a:srgbClr val="FF0033"/>
        </a:accent1>
        <a:accent2>
          <a:srgbClr val="996633"/>
        </a:accent2>
        <a:accent3>
          <a:srgbClr val="E2AAAA"/>
        </a:accent3>
        <a:accent4>
          <a:srgbClr val="DADADA"/>
        </a:accent4>
        <a:accent5>
          <a:srgbClr val="FFAAAD"/>
        </a:accent5>
        <a:accent6>
          <a:srgbClr val="8A5C2D"/>
        </a:accent6>
        <a:hlink>
          <a:srgbClr val="CC9900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FF"/>
        </a:lt2>
        <a:accent1>
          <a:srgbClr val="FF00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AAFF"/>
        </a:accent5>
        <a:accent6>
          <a:srgbClr val="E70000"/>
        </a:accent6>
        <a:hlink>
          <a:srgbClr val="00FFFF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DDDDDD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97979"/>
        </a:accent6>
        <a:hlink>
          <a:srgbClr val="39393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Метро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«Терракотовый»</Template>
  <TotalTime>1173</TotalTime>
  <Words>1688</Words>
  <Application>Microsoft Office PowerPoint</Application>
  <PresentationFormat>Экран (4:3)</PresentationFormat>
  <Paragraphs>104</Paragraphs>
  <Slides>33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Шаблон оформления «Терракотовый»</vt:lpstr>
      <vt:lpstr>Метро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Гуров Игорь Владимирович 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137</cp:revision>
  <dcterms:created xsi:type="dcterms:W3CDTF">2011-08-23T13:40:04Z</dcterms:created>
  <dcterms:modified xsi:type="dcterms:W3CDTF">2012-01-30T10:01:41Z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TC010689901049</vt:lpwstr>
  </property>
</Properties>
</file>