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ppt" ContentType="application/vnd.ms-powerpoi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306" r:id="rId2"/>
    <p:sldId id="338" r:id="rId3"/>
    <p:sldId id="342" r:id="rId4"/>
    <p:sldId id="370" r:id="rId5"/>
    <p:sldId id="369" r:id="rId6"/>
    <p:sldId id="341" r:id="rId7"/>
    <p:sldId id="367" r:id="rId8"/>
    <p:sldId id="339" r:id="rId9"/>
    <p:sldId id="374" r:id="rId10"/>
    <p:sldId id="377" r:id="rId11"/>
    <p:sldId id="368" r:id="rId12"/>
    <p:sldId id="343" r:id="rId13"/>
    <p:sldId id="371" r:id="rId14"/>
    <p:sldId id="375" r:id="rId15"/>
    <p:sldId id="361" r:id="rId16"/>
  </p:sldIdLst>
  <p:sldSz cx="9144000" cy="6858000" type="screen4x3"/>
  <p:notesSz cx="6873875" cy="100615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7" autoAdjust="0"/>
  </p:normalViewPr>
  <p:slideViewPr>
    <p:cSldViewPr>
      <p:cViewPr>
        <p:scale>
          <a:sx n="50" d="100"/>
          <a:sy n="50" d="100"/>
        </p:scale>
        <p:origin x="-2034" y="-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AFD72-121D-4228-9D3E-29FECA53C49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28E8E5-E83A-4F93-8DAA-77DFB7FAAA46}">
      <dgm:prSet phldrT="[Текст]"/>
      <dgm:spPr/>
      <dgm:t>
        <a:bodyPr/>
        <a:lstStyle/>
        <a:p>
          <a:r>
            <a:rPr lang="ru-RU" dirty="0" smtClean="0"/>
            <a:t>прогрессии</a:t>
          </a:r>
          <a:endParaRPr lang="ru-RU" dirty="0"/>
        </a:p>
      </dgm:t>
    </dgm:pt>
    <dgm:pt modelId="{B1EF53A4-AC94-4838-B82B-FC840308A248}" type="parTrans" cxnId="{5853429E-3F92-4807-9355-F54EECD67B3C}">
      <dgm:prSet/>
      <dgm:spPr/>
      <dgm:t>
        <a:bodyPr/>
        <a:lstStyle/>
        <a:p>
          <a:endParaRPr lang="ru-RU"/>
        </a:p>
      </dgm:t>
    </dgm:pt>
    <dgm:pt modelId="{21EA736A-CC8F-42B1-8499-F1AD16D2EA5B}" type="sibTrans" cxnId="{5853429E-3F92-4807-9355-F54EECD67B3C}">
      <dgm:prSet/>
      <dgm:spPr/>
      <dgm:t>
        <a:bodyPr/>
        <a:lstStyle/>
        <a:p>
          <a:endParaRPr lang="ru-RU"/>
        </a:p>
      </dgm:t>
    </dgm:pt>
    <dgm:pt modelId="{D6ED8B18-9B4D-43D6-8192-6431A565B399}">
      <dgm:prSet phldrT="[Текст]"/>
      <dgm:spPr/>
      <dgm:t>
        <a:bodyPr/>
        <a:lstStyle/>
        <a:p>
          <a:r>
            <a:rPr lang="ru-RU" dirty="0" smtClean="0"/>
            <a:t>АРИФМЕТИЧЕСКАЯ ПРОГРЕССИЯ</a:t>
          </a:r>
          <a:endParaRPr lang="ru-RU" dirty="0"/>
        </a:p>
      </dgm:t>
    </dgm:pt>
    <dgm:pt modelId="{05875A5A-4FE4-4515-8EBD-E36173A7AAFC}" type="parTrans" cxnId="{95E3D38C-E336-45AF-BF20-28913C3771C9}">
      <dgm:prSet/>
      <dgm:spPr/>
      <dgm:t>
        <a:bodyPr/>
        <a:lstStyle/>
        <a:p>
          <a:endParaRPr lang="ru-RU"/>
        </a:p>
      </dgm:t>
    </dgm:pt>
    <dgm:pt modelId="{22DB0BA4-B7E0-4727-A842-D8E1DFD812CD}" type="sibTrans" cxnId="{95E3D38C-E336-45AF-BF20-28913C3771C9}">
      <dgm:prSet/>
      <dgm:spPr/>
      <dgm:t>
        <a:bodyPr/>
        <a:lstStyle/>
        <a:p>
          <a:endParaRPr lang="ru-RU"/>
        </a:p>
      </dgm:t>
    </dgm:pt>
    <dgm:pt modelId="{A417E115-2831-451C-A147-4C6C1D12D9AA}">
      <dgm:prSet phldrT="[Текст]"/>
      <dgm:spPr/>
      <dgm:t>
        <a:bodyPr/>
        <a:lstStyle/>
        <a:p>
          <a:r>
            <a:rPr lang="ru-RU" dirty="0" smtClean="0"/>
            <a:t>ГЕОМЕТРИЧЕСКАЯ ПРОГРЕССИЯ</a:t>
          </a:r>
          <a:endParaRPr lang="ru-RU" dirty="0"/>
        </a:p>
      </dgm:t>
    </dgm:pt>
    <dgm:pt modelId="{B098B303-EE30-4CC4-9075-2D081FAF2F08}" type="parTrans" cxnId="{164D6C0B-0522-4AC6-A47E-9FD65EA546E2}">
      <dgm:prSet/>
      <dgm:spPr/>
      <dgm:t>
        <a:bodyPr/>
        <a:lstStyle/>
        <a:p>
          <a:endParaRPr lang="ru-RU"/>
        </a:p>
      </dgm:t>
    </dgm:pt>
    <dgm:pt modelId="{F9D9F773-1CA7-41D6-BD93-C83269DC4837}" type="sibTrans" cxnId="{164D6C0B-0522-4AC6-A47E-9FD65EA546E2}">
      <dgm:prSet/>
      <dgm:spPr/>
      <dgm:t>
        <a:bodyPr/>
        <a:lstStyle/>
        <a:p>
          <a:endParaRPr lang="ru-RU"/>
        </a:p>
      </dgm:t>
    </dgm:pt>
    <dgm:pt modelId="{5768D6F8-CC28-4F57-B847-ECA02D79BC7B}" type="pres">
      <dgm:prSet presAssocID="{E87AFD72-121D-4228-9D3E-29FECA53C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08C5ED-2E4F-4C22-865D-D5067FD95E90}" type="pres">
      <dgm:prSet presAssocID="{DE28E8E5-E83A-4F93-8DAA-77DFB7FAAA46}" presName="roof" presStyleLbl="dkBgShp" presStyleIdx="0" presStyleCnt="2" custScaleY="80460"/>
      <dgm:spPr/>
      <dgm:t>
        <a:bodyPr/>
        <a:lstStyle/>
        <a:p>
          <a:endParaRPr lang="ru-RU"/>
        </a:p>
      </dgm:t>
    </dgm:pt>
    <dgm:pt modelId="{C5404134-B586-48DE-BB2B-A9D909CE4BDF}" type="pres">
      <dgm:prSet presAssocID="{DE28E8E5-E83A-4F93-8DAA-77DFB7FAAA46}" presName="pillars" presStyleCnt="0"/>
      <dgm:spPr/>
    </dgm:pt>
    <dgm:pt modelId="{78043B12-B692-421B-9DDB-6DCB570F0DFC}" type="pres">
      <dgm:prSet presAssocID="{DE28E8E5-E83A-4F93-8DAA-77DFB7FAAA46}" presName="pillar1" presStyleLbl="node1" presStyleIdx="0" presStyleCnt="2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2058-ACD6-4F59-AA70-FB83B74C8724}" type="pres">
      <dgm:prSet presAssocID="{A417E115-2831-451C-A147-4C6C1D12D9AA}" presName="pillarX" presStyleLbl="node1" presStyleIdx="1" presStyleCnt="2" custLinFactNeighborX="-1667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7439F-243D-4F71-A441-D820E7518D40}" type="pres">
      <dgm:prSet presAssocID="{DE28E8E5-E83A-4F93-8DAA-77DFB7FAAA46}" presName="base" presStyleLbl="dkBgShp" presStyleIdx="1" presStyleCnt="2" custFlipVert="1" custScaleY="43350"/>
      <dgm:spPr/>
    </dgm:pt>
  </dgm:ptLst>
  <dgm:cxnLst>
    <dgm:cxn modelId="{7D3BFA79-AC21-419D-80C6-F909C2CCF262}" type="presOf" srcId="{E87AFD72-121D-4228-9D3E-29FECA53C499}" destId="{5768D6F8-CC28-4F57-B847-ECA02D79BC7B}" srcOrd="0" destOrd="0" presId="urn:microsoft.com/office/officeart/2005/8/layout/hList3"/>
    <dgm:cxn modelId="{164D6C0B-0522-4AC6-A47E-9FD65EA546E2}" srcId="{DE28E8E5-E83A-4F93-8DAA-77DFB7FAAA46}" destId="{A417E115-2831-451C-A147-4C6C1D12D9AA}" srcOrd="1" destOrd="0" parTransId="{B098B303-EE30-4CC4-9075-2D081FAF2F08}" sibTransId="{F9D9F773-1CA7-41D6-BD93-C83269DC4837}"/>
    <dgm:cxn modelId="{5853429E-3F92-4807-9355-F54EECD67B3C}" srcId="{E87AFD72-121D-4228-9D3E-29FECA53C499}" destId="{DE28E8E5-E83A-4F93-8DAA-77DFB7FAAA46}" srcOrd="0" destOrd="0" parTransId="{B1EF53A4-AC94-4838-B82B-FC840308A248}" sibTransId="{21EA736A-CC8F-42B1-8499-F1AD16D2EA5B}"/>
    <dgm:cxn modelId="{F1B50B9A-367E-4803-B271-576A78341CF0}" type="presOf" srcId="{A417E115-2831-451C-A147-4C6C1D12D9AA}" destId="{88142058-ACD6-4F59-AA70-FB83B74C8724}" srcOrd="0" destOrd="0" presId="urn:microsoft.com/office/officeart/2005/8/layout/hList3"/>
    <dgm:cxn modelId="{399E95E8-15A4-425E-80CC-3B2D13D535E6}" type="presOf" srcId="{DE28E8E5-E83A-4F93-8DAA-77DFB7FAAA46}" destId="{4E08C5ED-2E4F-4C22-865D-D5067FD95E90}" srcOrd="0" destOrd="0" presId="urn:microsoft.com/office/officeart/2005/8/layout/hList3"/>
    <dgm:cxn modelId="{95E3D38C-E336-45AF-BF20-28913C3771C9}" srcId="{DE28E8E5-E83A-4F93-8DAA-77DFB7FAAA46}" destId="{D6ED8B18-9B4D-43D6-8192-6431A565B399}" srcOrd="0" destOrd="0" parTransId="{05875A5A-4FE4-4515-8EBD-E36173A7AAFC}" sibTransId="{22DB0BA4-B7E0-4727-A842-D8E1DFD812CD}"/>
    <dgm:cxn modelId="{954F1B89-8544-4450-8000-40053C874960}" type="presOf" srcId="{D6ED8B18-9B4D-43D6-8192-6431A565B399}" destId="{78043B12-B692-421B-9DDB-6DCB570F0DFC}" srcOrd="0" destOrd="0" presId="urn:microsoft.com/office/officeart/2005/8/layout/hList3"/>
    <dgm:cxn modelId="{7D98C183-56DF-4402-B57E-05EC0289BBDE}" type="presParOf" srcId="{5768D6F8-CC28-4F57-B847-ECA02D79BC7B}" destId="{4E08C5ED-2E4F-4C22-865D-D5067FD95E90}" srcOrd="0" destOrd="0" presId="urn:microsoft.com/office/officeart/2005/8/layout/hList3"/>
    <dgm:cxn modelId="{686B937F-2337-45DD-B4B0-A692729B41B8}" type="presParOf" srcId="{5768D6F8-CC28-4F57-B847-ECA02D79BC7B}" destId="{C5404134-B586-48DE-BB2B-A9D909CE4BDF}" srcOrd="1" destOrd="0" presId="urn:microsoft.com/office/officeart/2005/8/layout/hList3"/>
    <dgm:cxn modelId="{508E2C52-6A43-4250-8C89-492635EE69C5}" type="presParOf" srcId="{C5404134-B586-48DE-BB2B-A9D909CE4BDF}" destId="{78043B12-B692-421B-9DDB-6DCB570F0DFC}" srcOrd="0" destOrd="0" presId="urn:microsoft.com/office/officeart/2005/8/layout/hList3"/>
    <dgm:cxn modelId="{3EC43446-D541-4185-A74E-F9DBF5FDA43A}" type="presParOf" srcId="{C5404134-B586-48DE-BB2B-A9D909CE4BDF}" destId="{88142058-ACD6-4F59-AA70-FB83B74C8724}" srcOrd="1" destOrd="0" presId="urn:microsoft.com/office/officeart/2005/8/layout/hList3"/>
    <dgm:cxn modelId="{42567D4E-626D-4380-BEF0-C49A4EF518AF}" type="presParOf" srcId="{5768D6F8-CC28-4F57-B847-ECA02D79BC7B}" destId="{EF17439F-243D-4F71-A441-D820E7518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решите задание письменно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269E3111-5CB2-4EF6-8145-E3E1634D1530}">
      <dgm:prSet phldrT="[Текст]"/>
      <dgm:spPr/>
      <dgm:t>
        <a:bodyPr/>
        <a:lstStyle/>
        <a:p>
          <a:r>
            <a:rPr lang="ru-RU" dirty="0" smtClean="0"/>
            <a:t>Между числами -28 и 12 вставьте четыре числа, которые вместе с данными числами образуют арифметическую прогрессию.</a:t>
          </a:r>
          <a:endParaRPr lang="ru-RU" dirty="0"/>
        </a:p>
      </dgm:t>
    </dgm:pt>
    <dgm:pt modelId="{27C5A1A8-2638-4671-A06E-EE0F1ABF4FF8}" type="parTrans" cxnId="{F35A9CC3-6FF5-43AF-89CC-842C1FC191E9}">
      <dgm:prSet/>
      <dgm:spPr/>
      <dgm:t>
        <a:bodyPr/>
        <a:lstStyle/>
        <a:p>
          <a:endParaRPr lang="ru-RU"/>
        </a:p>
      </dgm:t>
    </dgm:pt>
    <dgm:pt modelId="{2F1C58B8-7F05-4990-AC7C-276329204D5A}" type="sibTrans" cxnId="{F35A9CC3-6FF5-43AF-89CC-842C1FC191E9}">
      <dgm:prSet/>
      <dgm:spPr/>
      <dgm:t>
        <a:bodyPr/>
        <a:lstStyle/>
        <a:p>
          <a:endParaRPr lang="ru-RU"/>
        </a:p>
      </dgm:t>
    </dgm:pt>
    <dgm:pt modelId="{12E76784-E448-4149-96E4-80A6CBE60C00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en-US" dirty="0" err="1" smtClean="0"/>
            <a:t>b</a:t>
          </a:r>
          <a:r>
            <a:rPr lang="en-US" baseline="-25000" dirty="0" err="1" smtClean="0"/>
            <a:t>n</a:t>
          </a:r>
          <a:r>
            <a:rPr lang="ru-RU" dirty="0" smtClean="0"/>
            <a:t> –  геометрическая прогрессия, </a:t>
          </a:r>
          <a:r>
            <a:rPr lang="en-US" dirty="0" smtClean="0"/>
            <a:t>b</a:t>
          </a:r>
          <a:r>
            <a:rPr lang="ru-RU" baseline="-25000" dirty="0" smtClean="0"/>
            <a:t>1</a:t>
          </a:r>
          <a:r>
            <a:rPr lang="ru-RU" dirty="0" smtClean="0"/>
            <a:t>=72, </a:t>
          </a:r>
          <a:r>
            <a:rPr lang="en-US" dirty="0" smtClean="0"/>
            <a:t>q</a:t>
          </a:r>
          <a:r>
            <a:rPr lang="ru-RU" dirty="0" smtClean="0"/>
            <a:t>=   . Найдите </a:t>
          </a:r>
          <a:r>
            <a:rPr lang="en-US" dirty="0" smtClean="0"/>
            <a:t>b</a:t>
          </a:r>
          <a:r>
            <a:rPr lang="ru-RU" baseline="-25000" dirty="0" smtClean="0"/>
            <a:t>5</a:t>
          </a:r>
          <a:r>
            <a:rPr lang="ru-RU" dirty="0" smtClean="0"/>
            <a:t>.</a:t>
          </a:r>
          <a:endParaRPr lang="ru-RU" dirty="0"/>
        </a:p>
      </dgm:t>
    </dgm:pt>
    <dgm:pt modelId="{98DFF3D9-D6D5-47E5-AE09-5953579C0865}" type="parTrans" cxnId="{96161ED3-33F3-449D-8503-3B6673565248}">
      <dgm:prSet/>
      <dgm:spPr/>
      <dgm:t>
        <a:bodyPr/>
        <a:lstStyle/>
        <a:p>
          <a:endParaRPr lang="ru-RU"/>
        </a:p>
      </dgm:t>
    </dgm:pt>
    <dgm:pt modelId="{161D5800-A785-4120-A2AA-1C4F26A4F241}" type="sibTrans" cxnId="{96161ED3-33F3-449D-8503-3B6673565248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161ED3-33F3-449D-8503-3B6673565248}" srcId="{8ACF136D-3325-4047-89B4-00960691C57E}" destId="{12E76784-E448-4149-96E4-80A6CBE60C00}" srcOrd="0" destOrd="0" parTransId="{98DFF3D9-D6D5-47E5-AE09-5953579C0865}" sibTransId="{161D5800-A785-4120-A2AA-1C4F26A4F241}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D9373080-30FB-4414-8B0E-7A49AD4C4ADC}" type="presOf" srcId="{8ACF136D-3325-4047-89B4-00960691C57E}" destId="{EAD6F5D4-FDED-46BF-8B62-B63AB1F459F9}" srcOrd="0" destOrd="0" presId="urn:microsoft.com/office/officeart/2005/8/layout/hList1"/>
    <dgm:cxn modelId="{F35A9CC3-6FF5-43AF-89CC-842C1FC191E9}" srcId="{8ACF136D-3325-4047-89B4-00960691C57E}" destId="{269E3111-5CB2-4EF6-8145-E3E1634D1530}" srcOrd="1" destOrd="0" parTransId="{27C5A1A8-2638-4671-A06E-EE0F1ABF4FF8}" sibTransId="{2F1C58B8-7F05-4990-AC7C-276329204D5A}"/>
    <dgm:cxn modelId="{00FC491A-787E-4905-B1B7-FC973A18A302}" type="presOf" srcId="{269E3111-5CB2-4EF6-8145-E3E1634D1530}" destId="{88EBE64C-233D-4559-97E7-B0971BC05A98}" srcOrd="0" destOrd="1" presId="urn:microsoft.com/office/officeart/2005/8/layout/hList1"/>
    <dgm:cxn modelId="{A37A038A-4EBB-4D4B-91EF-92C642739BAD}" type="presOf" srcId="{12E76784-E448-4149-96E4-80A6CBE60C00}" destId="{88EBE64C-233D-4559-97E7-B0971BC05A98}" srcOrd="0" destOrd="0" presId="urn:microsoft.com/office/officeart/2005/8/layout/hList1"/>
    <dgm:cxn modelId="{FA708EAF-8B65-4080-B8FD-02A357D0E6D5}" type="presOf" srcId="{62DC0B3A-7A46-4B65-9E5E-189254F227E9}" destId="{2091617B-7AA9-41BB-8E2D-B83A95AA625B}" srcOrd="0" destOrd="0" presId="urn:microsoft.com/office/officeart/2005/8/layout/hList1"/>
    <dgm:cxn modelId="{DB36F513-8D98-4CBD-9DDB-68DFD501DE68}" type="presParOf" srcId="{2091617B-7AA9-41BB-8E2D-B83A95AA625B}" destId="{187A470B-60B7-493F-9FAB-42EFF8CB16C4}" srcOrd="0" destOrd="0" presId="urn:microsoft.com/office/officeart/2005/8/layout/hList1"/>
    <dgm:cxn modelId="{702346F2-5F05-41D6-880C-E609C1475D63}" type="presParOf" srcId="{187A470B-60B7-493F-9FAB-42EFF8CB16C4}" destId="{EAD6F5D4-FDED-46BF-8B62-B63AB1F459F9}" srcOrd="0" destOrd="0" presId="urn:microsoft.com/office/officeart/2005/8/layout/hList1"/>
    <dgm:cxn modelId="{2AC8649F-68AC-4AA6-9A45-88E17EAE62AA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87AFD72-121D-4228-9D3E-29FECA53C49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28E8E5-E83A-4F93-8DAA-77DFB7FAAA46}">
      <dgm:prSet phldrT="[Текст]"/>
      <dgm:spPr/>
      <dgm:t>
        <a:bodyPr/>
        <a:lstStyle/>
        <a:p>
          <a:r>
            <a:rPr lang="ru-RU" dirty="0" smtClean="0"/>
            <a:t>сумма </a:t>
          </a:r>
          <a:r>
            <a:rPr lang="en-US" dirty="0" smtClean="0"/>
            <a:t>n</a:t>
          </a:r>
          <a:r>
            <a:rPr lang="ru-RU" dirty="0" smtClean="0"/>
            <a:t> первых членов  прогрессий </a:t>
          </a:r>
          <a:endParaRPr lang="ru-RU" dirty="0"/>
        </a:p>
      </dgm:t>
    </dgm:pt>
    <dgm:pt modelId="{B1EF53A4-AC94-4838-B82B-FC840308A248}" type="parTrans" cxnId="{5853429E-3F92-4807-9355-F54EECD67B3C}">
      <dgm:prSet/>
      <dgm:spPr/>
      <dgm:t>
        <a:bodyPr/>
        <a:lstStyle/>
        <a:p>
          <a:endParaRPr lang="ru-RU"/>
        </a:p>
      </dgm:t>
    </dgm:pt>
    <dgm:pt modelId="{21EA736A-CC8F-42B1-8499-F1AD16D2EA5B}" type="sibTrans" cxnId="{5853429E-3F92-4807-9355-F54EECD67B3C}">
      <dgm:prSet/>
      <dgm:spPr/>
      <dgm:t>
        <a:bodyPr/>
        <a:lstStyle/>
        <a:p>
          <a:endParaRPr lang="ru-RU"/>
        </a:p>
      </dgm:t>
    </dgm:pt>
    <dgm:pt modelId="{D6ED8B18-9B4D-43D6-8192-6431A565B399}">
      <dgm:prSet phldrT="[Текст]"/>
      <dgm:spPr/>
      <dgm:t>
        <a:bodyPr/>
        <a:lstStyle/>
        <a:p>
          <a:r>
            <a:rPr lang="ru-RU" dirty="0" smtClean="0"/>
            <a:t>АРИФМЕТИЧЕСКАЯ ПРОГРЕССИЯ </a:t>
          </a:r>
          <a:endParaRPr lang="ru-RU" dirty="0"/>
        </a:p>
      </dgm:t>
    </dgm:pt>
    <dgm:pt modelId="{05875A5A-4FE4-4515-8EBD-E36173A7AAFC}" type="parTrans" cxnId="{95E3D38C-E336-45AF-BF20-28913C3771C9}">
      <dgm:prSet/>
      <dgm:spPr/>
      <dgm:t>
        <a:bodyPr/>
        <a:lstStyle/>
        <a:p>
          <a:endParaRPr lang="ru-RU"/>
        </a:p>
      </dgm:t>
    </dgm:pt>
    <dgm:pt modelId="{22DB0BA4-B7E0-4727-A842-D8E1DFD812CD}" type="sibTrans" cxnId="{95E3D38C-E336-45AF-BF20-28913C3771C9}">
      <dgm:prSet/>
      <dgm:spPr/>
      <dgm:t>
        <a:bodyPr/>
        <a:lstStyle/>
        <a:p>
          <a:endParaRPr lang="ru-RU"/>
        </a:p>
      </dgm:t>
    </dgm:pt>
    <dgm:pt modelId="{A417E115-2831-451C-A147-4C6C1D12D9AA}">
      <dgm:prSet phldrT="[Текст]"/>
      <dgm:spPr/>
      <dgm:t>
        <a:bodyPr/>
        <a:lstStyle/>
        <a:p>
          <a:r>
            <a:rPr lang="ru-RU" dirty="0" smtClean="0"/>
            <a:t>ГЕОМЕТРИЧЕСКАЯ ПРОГРЕССИЯ</a:t>
          </a:r>
          <a:endParaRPr lang="ru-RU" dirty="0"/>
        </a:p>
      </dgm:t>
    </dgm:pt>
    <dgm:pt modelId="{B098B303-EE30-4CC4-9075-2D081FAF2F08}" type="parTrans" cxnId="{164D6C0B-0522-4AC6-A47E-9FD65EA546E2}">
      <dgm:prSet/>
      <dgm:spPr/>
      <dgm:t>
        <a:bodyPr/>
        <a:lstStyle/>
        <a:p>
          <a:endParaRPr lang="ru-RU"/>
        </a:p>
      </dgm:t>
    </dgm:pt>
    <dgm:pt modelId="{F9D9F773-1CA7-41D6-BD93-C83269DC4837}" type="sibTrans" cxnId="{164D6C0B-0522-4AC6-A47E-9FD65EA546E2}">
      <dgm:prSet/>
      <dgm:spPr/>
      <dgm:t>
        <a:bodyPr/>
        <a:lstStyle/>
        <a:p>
          <a:endParaRPr lang="ru-RU"/>
        </a:p>
      </dgm:t>
    </dgm:pt>
    <dgm:pt modelId="{5768D6F8-CC28-4F57-B847-ECA02D79BC7B}" type="pres">
      <dgm:prSet presAssocID="{E87AFD72-121D-4228-9D3E-29FECA53C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08C5ED-2E4F-4C22-865D-D5067FD95E90}" type="pres">
      <dgm:prSet presAssocID="{DE28E8E5-E83A-4F93-8DAA-77DFB7FAAA46}" presName="roof" presStyleLbl="dkBgShp" presStyleIdx="0" presStyleCnt="2" custScaleY="80460"/>
      <dgm:spPr/>
      <dgm:t>
        <a:bodyPr/>
        <a:lstStyle/>
        <a:p>
          <a:endParaRPr lang="ru-RU"/>
        </a:p>
      </dgm:t>
    </dgm:pt>
    <dgm:pt modelId="{C5404134-B586-48DE-BB2B-A9D909CE4BDF}" type="pres">
      <dgm:prSet presAssocID="{DE28E8E5-E83A-4F93-8DAA-77DFB7FAAA46}" presName="pillars" presStyleCnt="0"/>
      <dgm:spPr/>
    </dgm:pt>
    <dgm:pt modelId="{78043B12-B692-421B-9DDB-6DCB570F0DFC}" type="pres">
      <dgm:prSet presAssocID="{DE28E8E5-E83A-4F93-8DAA-77DFB7FAAA46}" presName="pillar1" presStyleLbl="node1" presStyleIdx="0" presStyleCnt="2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2058-ACD6-4F59-AA70-FB83B74C8724}" type="pres">
      <dgm:prSet presAssocID="{A417E115-2831-451C-A147-4C6C1D12D9AA}" presName="pillarX" presStyleLbl="node1" presStyleIdx="1" presStyleCnt="2" custLinFactNeighborX="-1667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7439F-243D-4F71-A441-D820E7518D40}" type="pres">
      <dgm:prSet presAssocID="{DE28E8E5-E83A-4F93-8DAA-77DFB7FAAA46}" presName="base" presStyleLbl="dkBgShp" presStyleIdx="1" presStyleCnt="2" custFlipVert="1" custScaleY="43350"/>
      <dgm:spPr/>
    </dgm:pt>
  </dgm:ptLst>
  <dgm:cxnLst>
    <dgm:cxn modelId="{164D6C0B-0522-4AC6-A47E-9FD65EA546E2}" srcId="{DE28E8E5-E83A-4F93-8DAA-77DFB7FAAA46}" destId="{A417E115-2831-451C-A147-4C6C1D12D9AA}" srcOrd="1" destOrd="0" parTransId="{B098B303-EE30-4CC4-9075-2D081FAF2F08}" sibTransId="{F9D9F773-1CA7-41D6-BD93-C83269DC4837}"/>
    <dgm:cxn modelId="{5853429E-3F92-4807-9355-F54EECD67B3C}" srcId="{E87AFD72-121D-4228-9D3E-29FECA53C499}" destId="{DE28E8E5-E83A-4F93-8DAA-77DFB7FAAA46}" srcOrd="0" destOrd="0" parTransId="{B1EF53A4-AC94-4838-B82B-FC840308A248}" sibTransId="{21EA736A-CC8F-42B1-8499-F1AD16D2EA5B}"/>
    <dgm:cxn modelId="{83EE1DAE-4EB5-4BAF-913C-174A6861510B}" type="presOf" srcId="{A417E115-2831-451C-A147-4C6C1D12D9AA}" destId="{88142058-ACD6-4F59-AA70-FB83B74C8724}" srcOrd="0" destOrd="0" presId="urn:microsoft.com/office/officeart/2005/8/layout/hList3"/>
    <dgm:cxn modelId="{8F83F062-F9EB-4765-8CB6-9C99A0E9A868}" type="presOf" srcId="{D6ED8B18-9B4D-43D6-8192-6431A565B399}" destId="{78043B12-B692-421B-9DDB-6DCB570F0DFC}" srcOrd="0" destOrd="0" presId="urn:microsoft.com/office/officeart/2005/8/layout/hList3"/>
    <dgm:cxn modelId="{8463E9D6-B238-4376-ABD7-78E36CD70EB8}" type="presOf" srcId="{E87AFD72-121D-4228-9D3E-29FECA53C499}" destId="{5768D6F8-CC28-4F57-B847-ECA02D79BC7B}" srcOrd="0" destOrd="0" presId="urn:microsoft.com/office/officeart/2005/8/layout/hList3"/>
    <dgm:cxn modelId="{FABC7356-EEAE-4335-93DF-282F8FFB83B0}" type="presOf" srcId="{DE28E8E5-E83A-4F93-8DAA-77DFB7FAAA46}" destId="{4E08C5ED-2E4F-4C22-865D-D5067FD95E90}" srcOrd="0" destOrd="0" presId="urn:microsoft.com/office/officeart/2005/8/layout/hList3"/>
    <dgm:cxn modelId="{95E3D38C-E336-45AF-BF20-28913C3771C9}" srcId="{DE28E8E5-E83A-4F93-8DAA-77DFB7FAAA46}" destId="{D6ED8B18-9B4D-43D6-8192-6431A565B399}" srcOrd="0" destOrd="0" parTransId="{05875A5A-4FE4-4515-8EBD-E36173A7AAFC}" sibTransId="{22DB0BA4-B7E0-4727-A842-D8E1DFD812CD}"/>
    <dgm:cxn modelId="{6183925B-A67B-4C14-AFAC-AB0DCEBDCE13}" type="presParOf" srcId="{5768D6F8-CC28-4F57-B847-ECA02D79BC7B}" destId="{4E08C5ED-2E4F-4C22-865D-D5067FD95E90}" srcOrd="0" destOrd="0" presId="urn:microsoft.com/office/officeart/2005/8/layout/hList3"/>
    <dgm:cxn modelId="{79B7120E-1B59-4ECE-990C-EB49330C429C}" type="presParOf" srcId="{5768D6F8-CC28-4F57-B847-ECA02D79BC7B}" destId="{C5404134-B586-48DE-BB2B-A9D909CE4BDF}" srcOrd="1" destOrd="0" presId="urn:microsoft.com/office/officeart/2005/8/layout/hList3"/>
    <dgm:cxn modelId="{147DBADD-D816-45AA-9740-4EF1D28C8E00}" type="presParOf" srcId="{C5404134-B586-48DE-BB2B-A9D909CE4BDF}" destId="{78043B12-B692-421B-9DDB-6DCB570F0DFC}" srcOrd="0" destOrd="0" presId="urn:microsoft.com/office/officeart/2005/8/layout/hList3"/>
    <dgm:cxn modelId="{21FFEFD4-D1D2-4F8B-A66F-1DA59E08D737}" type="presParOf" srcId="{C5404134-B586-48DE-BB2B-A9D909CE4BDF}" destId="{88142058-ACD6-4F59-AA70-FB83B74C8724}" srcOrd="1" destOrd="0" presId="urn:microsoft.com/office/officeart/2005/8/layout/hList3"/>
    <dgm:cxn modelId="{DDC5DED3-69F9-491B-BD15-81302DDDF799}" type="presParOf" srcId="{5768D6F8-CC28-4F57-B847-ECA02D79BC7B}" destId="{EF17439F-243D-4F71-A441-D820E7518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решите задание письменно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269E3111-5CB2-4EF6-8145-E3E1634D1530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en-US" dirty="0" err="1" smtClean="0"/>
            <a:t>b</a:t>
          </a:r>
          <a:r>
            <a:rPr lang="en-US" baseline="-25000" dirty="0" err="1" smtClean="0"/>
            <a:t>n</a:t>
          </a:r>
          <a:r>
            <a:rPr lang="en-US" dirty="0" smtClean="0"/>
            <a:t> </a:t>
          </a:r>
          <a:r>
            <a:rPr lang="ru-RU" dirty="0" smtClean="0"/>
            <a:t>– геометрическая прогрессия, </a:t>
          </a:r>
          <a:r>
            <a:rPr lang="en-US" dirty="0" smtClean="0"/>
            <a:t>n</a:t>
          </a:r>
          <a:r>
            <a:rPr lang="ru-RU" dirty="0" smtClean="0"/>
            <a:t>=52. Сумма членов, стоящих на нечетных местах, равна 28, а сумма членов, стоящих на четных местах, равна 7. Найдите </a:t>
          </a:r>
          <a:r>
            <a:rPr lang="en-US" dirty="0" smtClean="0"/>
            <a:t>q</a:t>
          </a:r>
          <a:r>
            <a:rPr lang="ru-RU" dirty="0" smtClean="0"/>
            <a:t>.</a:t>
          </a:r>
          <a:endParaRPr lang="ru-RU" dirty="0"/>
        </a:p>
      </dgm:t>
    </dgm:pt>
    <dgm:pt modelId="{27C5A1A8-2638-4671-A06E-EE0F1ABF4FF8}" type="parTrans" cxnId="{F35A9CC3-6FF5-43AF-89CC-842C1FC191E9}">
      <dgm:prSet/>
      <dgm:spPr/>
      <dgm:t>
        <a:bodyPr/>
        <a:lstStyle/>
        <a:p>
          <a:endParaRPr lang="ru-RU"/>
        </a:p>
      </dgm:t>
    </dgm:pt>
    <dgm:pt modelId="{2F1C58B8-7F05-4990-AC7C-276329204D5A}" type="sibTrans" cxnId="{F35A9CC3-6FF5-43AF-89CC-842C1FC191E9}">
      <dgm:prSet/>
      <dgm:spPr/>
      <dgm:t>
        <a:bodyPr/>
        <a:lstStyle/>
        <a:p>
          <a:endParaRPr lang="ru-RU"/>
        </a:p>
      </dgm:t>
    </dgm:pt>
    <dgm:pt modelId="{45B527B4-F7AE-4691-8DC1-5E10F1A99CB0}">
      <dgm:prSet phldrT="[Текст]"/>
      <dgm:spPr/>
      <dgm:t>
        <a:bodyPr/>
        <a:lstStyle/>
        <a:p>
          <a:r>
            <a:rPr lang="ru-RU" dirty="0" smtClean="0"/>
            <a:t>Найдите сумму всех натуральных чисел, не превосходящих 280,  не </a:t>
          </a:r>
          <a:r>
            <a:rPr lang="ru-RU" smtClean="0"/>
            <a:t>кратных 7.</a:t>
          </a:r>
          <a:endParaRPr lang="ru-RU" dirty="0"/>
        </a:p>
      </dgm:t>
    </dgm:pt>
    <dgm:pt modelId="{D0045095-E5F5-4C1E-906E-CEA74FED4B94}" type="parTrans" cxnId="{50DE75D9-4CD1-4DFE-AFE6-3316D49D9603}">
      <dgm:prSet/>
      <dgm:spPr/>
      <dgm:t>
        <a:bodyPr/>
        <a:lstStyle/>
        <a:p>
          <a:endParaRPr lang="ru-RU"/>
        </a:p>
      </dgm:t>
    </dgm:pt>
    <dgm:pt modelId="{F113BC18-3418-4B66-9DD9-0A6E985E6F8C}" type="sibTrans" cxnId="{50DE75D9-4CD1-4DFE-AFE6-3316D49D9603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68E415EA-82C1-44EA-B5A1-BC3E64758347}" type="presOf" srcId="{8ACF136D-3325-4047-89B4-00960691C57E}" destId="{EAD6F5D4-FDED-46BF-8B62-B63AB1F459F9}" srcOrd="0" destOrd="0" presId="urn:microsoft.com/office/officeart/2005/8/layout/hList1"/>
    <dgm:cxn modelId="{F35A9CC3-6FF5-43AF-89CC-842C1FC191E9}" srcId="{8ACF136D-3325-4047-89B4-00960691C57E}" destId="{269E3111-5CB2-4EF6-8145-E3E1634D1530}" srcOrd="1" destOrd="0" parTransId="{27C5A1A8-2638-4671-A06E-EE0F1ABF4FF8}" sibTransId="{2F1C58B8-7F05-4990-AC7C-276329204D5A}"/>
    <dgm:cxn modelId="{6D37294C-2904-4082-AB89-17878D4CF840}" type="presOf" srcId="{62DC0B3A-7A46-4B65-9E5E-189254F227E9}" destId="{2091617B-7AA9-41BB-8E2D-B83A95AA625B}" srcOrd="0" destOrd="0" presId="urn:microsoft.com/office/officeart/2005/8/layout/hList1"/>
    <dgm:cxn modelId="{50DE75D9-4CD1-4DFE-AFE6-3316D49D9603}" srcId="{8ACF136D-3325-4047-89B4-00960691C57E}" destId="{45B527B4-F7AE-4691-8DC1-5E10F1A99CB0}" srcOrd="0" destOrd="0" parTransId="{D0045095-E5F5-4C1E-906E-CEA74FED4B94}" sibTransId="{F113BC18-3418-4B66-9DD9-0A6E985E6F8C}"/>
    <dgm:cxn modelId="{E9441E5A-758A-4236-BD1B-0CBDC4A34419}" type="presOf" srcId="{269E3111-5CB2-4EF6-8145-E3E1634D1530}" destId="{88EBE64C-233D-4559-97E7-B0971BC05A98}" srcOrd="0" destOrd="1" presId="urn:microsoft.com/office/officeart/2005/8/layout/hList1"/>
    <dgm:cxn modelId="{E510F82F-400B-49FB-9862-6010004AEA69}" type="presOf" srcId="{45B527B4-F7AE-4691-8DC1-5E10F1A99CB0}" destId="{88EBE64C-233D-4559-97E7-B0971BC05A98}" srcOrd="0" destOrd="0" presId="urn:microsoft.com/office/officeart/2005/8/layout/hList1"/>
    <dgm:cxn modelId="{911DC0E5-CC8E-42ED-B10B-84887008A65D}" type="presParOf" srcId="{2091617B-7AA9-41BB-8E2D-B83A95AA625B}" destId="{187A470B-60B7-493F-9FAB-42EFF8CB16C4}" srcOrd="0" destOrd="0" presId="urn:microsoft.com/office/officeart/2005/8/layout/hList1"/>
    <dgm:cxn modelId="{1E1875F7-63EE-411C-B2A1-0B61F90514DF}" type="presParOf" srcId="{187A470B-60B7-493F-9FAB-42EFF8CB16C4}" destId="{EAD6F5D4-FDED-46BF-8B62-B63AB1F459F9}" srcOrd="0" destOrd="0" presId="urn:microsoft.com/office/officeart/2005/8/layout/hList1"/>
    <dgm:cxn modelId="{7E878941-0E9D-420B-AFF4-0827D20D1F36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итоги урока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45B527B4-F7AE-4691-8DC1-5E10F1A99CB0}">
      <dgm:prSet phldrT="[Текст]"/>
      <dgm:spPr/>
      <dgm:t>
        <a:bodyPr/>
        <a:lstStyle/>
        <a:p>
          <a:r>
            <a:rPr lang="ru-RU" dirty="0" smtClean="0"/>
            <a:t>Мы решили разные интересные  задачи по теме «прогрессии». Спасибо! </a:t>
          </a:r>
          <a:br>
            <a:rPr lang="ru-RU" dirty="0" smtClean="0"/>
          </a:br>
          <a:r>
            <a:rPr lang="ru-RU" dirty="0" smtClean="0"/>
            <a:t>Успехов на контрольной работе.</a:t>
          </a:r>
          <a:endParaRPr lang="ru-RU" dirty="0"/>
        </a:p>
      </dgm:t>
    </dgm:pt>
    <dgm:pt modelId="{D0045095-E5F5-4C1E-906E-CEA74FED4B94}" type="parTrans" cxnId="{50DE75D9-4CD1-4DFE-AFE6-3316D49D9603}">
      <dgm:prSet/>
      <dgm:spPr/>
      <dgm:t>
        <a:bodyPr/>
        <a:lstStyle/>
        <a:p>
          <a:endParaRPr lang="ru-RU"/>
        </a:p>
      </dgm:t>
    </dgm:pt>
    <dgm:pt modelId="{F113BC18-3418-4B66-9DD9-0A6E985E6F8C}" type="sibTrans" cxnId="{50DE75D9-4CD1-4DFE-AFE6-3316D49D9603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92CC3C-11F2-4DA7-A983-DF3225451EA8}" type="presOf" srcId="{45B527B4-F7AE-4691-8DC1-5E10F1A99CB0}" destId="{88EBE64C-233D-4559-97E7-B0971BC05A98}" srcOrd="0" destOrd="0" presId="urn:microsoft.com/office/officeart/2005/8/layout/hList1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50DE75D9-4CD1-4DFE-AFE6-3316D49D9603}" srcId="{8ACF136D-3325-4047-89B4-00960691C57E}" destId="{45B527B4-F7AE-4691-8DC1-5E10F1A99CB0}" srcOrd="0" destOrd="0" parTransId="{D0045095-E5F5-4C1E-906E-CEA74FED4B94}" sibTransId="{F113BC18-3418-4B66-9DD9-0A6E985E6F8C}"/>
    <dgm:cxn modelId="{AFEF84EF-807E-41D1-AF4D-DDD4A2843B6C}" type="presOf" srcId="{8ACF136D-3325-4047-89B4-00960691C57E}" destId="{EAD6F5D4-FDED-46BF-8B62-B63AB1F459F9}" srcOrd="0" destOrd="0" presId="urn:microsoft.com/office/officeart/2005/8/layout/hList1"/>
    <dgm:cxn modelId="{CA2560F9-D3BC-4B65-AF27-5A80B2269088}" type="presOf" srcId="{62DC0B3A-7A46-4B65-9E5E-189254F227E9}" destId="{2091617B-7AA9-41BB-8E2D-B83A95AA625B}" srcOrd="0" destOrd="0" presId="urn:microsoft.com/office/officeart/2005/8/layout/hList1"/>
    <dgm:cxn modelId="{50693403-FC8B-4FBB-B9B9-847CE3517119}" type="presParOf" srcId="{2091617B-7AA9-41BB-8E2D-B83A95AA625B}" destId="{187A470B-60B7-493F-9FAB-42EFF8CB16C4}" srcOrd="0" destOrd="0" presId="urn:microsoft.com/office/officeart/2005/8/layout/hList1"/>
    <dgm:cxn modelId="{FE328961-5F24-4DA6-89A2-31964566B7B5}" type="presParOf" srcId="{187A470B-60B7-493F-9FAB-42EFF8CB16C4}" destId="{EAD6F5D4-FDED-46BF-8B62-B63AB1F459F9}" srcOrd="0" destOrd="0" presId="urn:microsoft.com/office/officeart/2005/8/layout/hList1"/>
    <dgm:cxn modelId="{F958B51B-9636-40B2-8649-B27E96CF4813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7AFD72-121D-4228-9D3E-29FECA53C49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28E8E5-E83A-4F93-8DAA-77DFB7FAAA46}">
      <dgm:prSet phldrT="[Текст]"/>
      <dgm:spPr/>
      <dgm:t>
        <a:bodyPr/>
        <a:lstStyle/>
        <a:p>
          <a:r>
            <a:rPr lang="ru-RU" dirty="0" smtClean="0"/>
            <a:t>определения</a:t>
          </a:r>
          <a:endParaRPr lang="ru-RU" dirty="0"/>
        </a:p>
      </dgm:t>
    </dgm:pt>
    <dgm:pt modelId="{B1EF53A4-AC94-4838-B82B-FC840308A248}" type="parTrans" cxnId="{5853429E-3F92-4807-9355-F54EECD67B3C}">
      <dgm:prSet/>
      <dgm:spPr/>
      <dgm:t>
        <a:bodyPr/>
        <a:lstStyle/>
        <a:p>
          <a:endParaRPr lang="ru-RU"/>
        </a:p>
      </dgm:t>
    </dgm:pt>
    <dgm:pt modelId="{21EA736A-CC8F-42B1-8499-F1AD16D2EA5B}" type="sibTrans" cxnId="{5853429E-3F92-4807-9355-F54EECD67B3C}">
      <dgm:prSet/>
      <dgm:spPr/>
      <dgm:t>
        <a:bodyPr/>
        <a:lstStyle/>
        <a:p>
          <a:endParaRPr lang="ru-RU"/>
        </a:p>
      </dgm:t>
    </dgm:pt>
    <dgm:pt modelId="{D6ED8B18-9B4D-43D6-8192-6431A565B399}">
      <dgm:prSet phldrT="[Текст]"/>
      <dgm:spPr/>
      <dgm:t>
        <a:bodyPr/>
        <a:lstStyle/>
        <a:p>
          <a:pPr algn="ctr"/>
          <a:r>
            <a:rPr lang="ru-RU" dirty="0" smtClean="0"/>
            <a:t>Числовая последовательность            а</a:t>
          </a:r>
          <a:r>
            <a:rPr lang="ru-RU" baseline="-25000" dirty="0" smtClean="0"/>
            <a:t>1</a:t>
          </a:r>
          <a:r>
            <a:rPr lang="ru-RU" dirty="0" smtClean="0"/>
            <a:t>, а</a:t>
          </a:r>
          <a:r>
            <a:rPr lang="ru-RU" baseline="-25000" dirty="0" smtClean="0"/>
            <a:t>2</a:t>
          </a:r>
          <a:r>
            <a:rPr lang="ru-RU" dirty="0" smtClean="0"/>
            <a:t>, а</a:t>
          </a:r>
          <a:r>
            <a:rPr lang="ru-RU" baseline="-25000" dirty="0" smtClean="0"/>
            <a:t>3</a:t>
          </a:r>
          <a:r>
            <a:rPr lang="ru-RU" dirty="0" smtClean="0"/>
            <a:t>, …,а</a:t>
          </a:r>
          <a:r>
            <a:rPr lang="en-US" baseline="-25000" dirty="0" smtClean="0"/>
            <a:t>n</a:t>
          </a:r>
          <a:r>
            <a:rPr lang="ru-RU" dirty="0" smtClean="0"/>
            <a:t>, … называется арифметической прогрессией, если для всех натуральных </a:t>
          </a:r>
          <a:r>
            <a:rPr lang="en-US" dirty="0" smtClean="0"/>
            <a:t>n</a:t>
          </a:r>
          <a:r>
            <a:rPr lang="ru-RU" dirty="0" smtClean="0"/>
            <a:t> выполняется равенство   </a:t>
          </a:r>
          <a:r>
            <a:rPr lang="en-US" dirty="0" smtClean="0"/>
            <a:t>a</a:t>
          </a:r>
          <a:r>
            <a:rPr lang="en-US" baseline="-25000" dirty="0" smtClean="0"/>
            <a:t>n</a:t>
          </a:r>
          <a:r>
            <a:rPr lang="ru-RU" baseline="-25000" dirty="0" smtClean="0"/>
            <a:t>+1</a:t>
          </a:r>
          <a:r>
            <a:rPr lang="ru-RU" dirty="0" smtClean="0"/>
            <a:t> = </a:t>
          </a:r>
          <a:r>
            <a:rPr lang="en-US" dirty="0" smtClean="0"/>
            <a:t>a</a:t>
          </a:r>
          <a:r>
            <a:rPr lang="en-US" baseline="-25000" dirty="0" smtClean="0"/>
            <a:t>n</a:t>
          </a:r>
          <a:r>
            <a:rPr lang="ru-RU" dirty="0" smtClean="0"/>
            <a:t> + </a:t>
          </a:r>
          <a:r>
            <a:rPr lang="en-US" dirty="0" smtClean="0"/>
            <a:t>d</a:t>
          </a:r>
          <a:r>
            <a:rPr lang="ru-RU" dirty="0" smtClean="0"/>
            <a:t>, где </a:t>
          </a:r>
          <a:r>
            <a:rPr lang="en-US" dirty="0" smtClean="0"/>
            <a:t>d </a:t>
          </a:r>
          <a:r>
            <a:rPr lang="ru-RU" dirty="0" smtClean="0"/>
            <a:t>– некоторое число.</a:t>
          </a:r>
          <a:endParaRPr lang="ru-RU" dirty="0"/>
        </a:p>
      </dgm:t>
    </dgm:pt>
    <dgm:pt modelId="{05875A5A-4FE4-4515-8EBD-E36173A7AAFC}" type="parTrans" cxnId="{95E3D38C-E336-45AF-BF20-28913C3771C9}">
      <dgm:prSet/>
      <dgm:spPr/>
      <dgm:t>
        <a:bodyPr/>
        <a:lstStyle/>
        <a:p>
          <a:endParaRPr lang="ru-RU"/>
        </a:p>
      </dgm:t>
    </dgm:pt>
    <dgm:pt modelId="{22DB0BA4-B7E0-4727-A842-D8E1DFD812CD}" type="sibTrans" cxnId="{95E3D38C-E336-45AF-BF20-28913C3771C9}">
      <dgm:prSet/>
      <dgm:spPr/>
      <dgm:t>
        <a:bodyPr/>
        <a:lstStyle/>
        <a:p>
          <a:endParaRPr lang="ru-RU"/>
        </a:p>
      </dgm:t>
    </dgm:pt>
    <dgm:pt modelId="{A417E115-2831-451C-A147-4C6C1D12D9AA}">
      <dgm:prSet phldrT="[Текст]"/>
      <dgm:spPr/>
      <dgm:t>
        <a:bodyPr/>
        <a:lstStyle/>
        <a:p>
          <a:r>
            <a:rPr lang="ru-RU" dirty="0" smtClean="0"/>
            <a:t>Числовая последовательность          </a:t>
          </a:r>
          <a:r>
            <a:rPr lang="en-US" dirty="0" smtClean="0"/>
            <a:t>b</a:t>
          </a:r>
          <a:r>
            <a:rPr lang="en-US" baseline="-25000" dirty="0" smtClean="0"/>
            <a:t>1</a:t>
          </a:r>
          <a:r>
            <a:rPr lang="ru-RU" dirty="0" smtClean="0"/>
            <a:t>, </a:t>
          </a:r>
          <a:r>
            <a:rPr lang="ru-RU" dirty="0" err="1" smtClean="0"/>
            <a:t>b</a:t>
          </a:r>
          <a:r>
            <a:rPr lang="en-US" baseline="-25000" dirty="0" smtClean="0"/>
            <a:t>2</a:t>
          </a:r>
          <a:r>
            <a:rPr lang="ru-RU" dirty="0" smtClean="0"/>
            <a:t>, </a:t>
          </a:r>
          <a:r>
            <a:rPr lang="en-US" dirty="0" smtClean="0"/>
            <a:t>b</a:t>
          </a:r>
          <a:r>
            <a:rPr lang="en-US" baseline="-25000" dirty="0" smtClean="0"/>
            <a:t>3, …</a:t>
          </a:r>
          <a:r>
            <a:rPr lang="ru-RU" baseline="-25000" dirty="0" smtClean="0"/>
            <a:t>, </a:t>
          </a:r>
          <a:r>
            <a:rPr lang="en-US" dirty="0" err="1" smtClean="0"/>
            <a:t>b</a:t>
          </a:r>
          <a:r>
            <a:rPr lang="en-US" baseline="-25000" dirty="0" err="1" smtClean="0"/>
            <a:t>n</a:t>
          </a:r>
          <a:r>
            <a:rPr lang="ru-RU" dirty="0" smtClean="0"/>
            <a:t>, … называется геометрической прогрессией, если для всех натуральных </a:t>
          </a:r>
          <a:r>
            <a:rPr lang="en-US" dirty="0" smtClean="0"/>
            <a:t>n</a:t>
          </a:r>
          <a:r>
            <a:rPr lang="ru-RU" dirty="0" smtClean="0"/>
            <a:t> выполняется равенство </a:t>
          </a:r>
          <a:r>
            <a:rPr lang="en-US" dirty="0" smtClean="0"/>
            <a:t> b</a:t>
          </a:r>
          <a:r>
            <a:rPr lang="en-US" baseline="-25000" dirty="0" smtClean="0"/>
            <a:t>n+1</a:t>
          </a:r>
          <a:r>
            <a:rPr lang="en-US" dirty="0" smtClean="0"/>
            <a:t> = </a:t>
          </a:r>
          <a:r>
            <a:rPr lang="en-US" dirty="0" err="1" smtClean="0"/>
            <a:t>b</a:t>
          </a:r>
          <a:r>
            <a:rPr lang="en-US" baseline="-25000" dirty="0" err="1" smtClean="0"/>
            <a:t>n</a:t>
          </a:r>
          <a:r>
            <a:rPr lang="en-US" dirty="0" err="1" smtClean="0"/>
            <a:t>q</a:t>
          </a:r>
          <a:r>
            <a:rPr lang="ru-RU" dirty="0" smtClean="0"/>
            <a:t>, где</a:t>
          </a:r>
          <a:r>
            <a:rPr lang="en-US" dirty="0" smtClean="0"/>
            <a:t> b</a:t>
          </a:r>
          <a:r>
            <a:rPr lang="en-US" baseline="-25000" dirty="0" smtClean="0"/>
            <a:t>n</a:t>
          </a:r>
          <a:r>
            <a:rPr lang="en-US" dirty="0" smtClean="0"/>
            <a:t>≠0</a:t>
          </a:r>
          <a:r>
            <a:rPr lang="ru-RU" dirty="0" smtClean="0"/>
            <a:t>,</a:t>
          </a:r>
          <a:r>
            <a:rPr lang="en-US" dirty="0" smtClean="0"/>
            <a:t> q</a:t>
          </a:r>
          <a:r>
            <a:rPr lang="ru-RU" dirty="0" smtClean="0"/>
            <a:t> – некоторое число, не равное нулю.</a:t>
          </a:r>
          <a:endParaRPr lang="ru-RU" dirty="0"/>
        </a:p>
      </dgm:t>
    </dgm:pt>
    <dgm:pt modelId="{B098B303-EE30-4CC4-9075-2D081FAF2F08}" type="parTrans" cxnId="{164D6C0B-0522-4AC6-A47E-9FD65EA546E2}">
      <dgm:prSet/>
      <dgm:spPr/>
      <dgm:t>
        <a:bodyPr/>
        <a:lstStyle/>
        <a:p>
          <a:endParaRPr lang="ru-RU"/>
        </a:p>
      </dgm:t>
    </dgm:pt>
    <dgm:pt modelId="{F9D9F773-1CA7-41D6-BD93-C83269DC4837}" type="sibTrans" cxnId="{164D6C0B-0522-4AC6-A47E-9FD65EA546E2}">
      <dgm:prSet/>
      <dgm:spPr/>
      <dgm:t>
        <a:bodyPr/>
        <a:lstStyle/>
        <a:p>
          <a:endParaRPr lang="ru-RU"/>
        </a:p>
      </dgm:t>
    </dgm:pt>
    <dgm:pt modelId="{5768D6F8-CC28-4F57-B847-ECA02D79BC7B}" type="pres">
      <dgm:prSet presAssocID="{E87AFD72-121D-4228-9D3E-29FECA53C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08C5ED-2E4F-4C22-865D-D5067FD95E90}" type="pres">
      <dgm:prSet presAssocID="{DE28E8E5-E83A-4F93-8DAA-77DFB7FAAA46}" presName="roof" presStyleLbl="dkBgShp" presStyleIdx="0" presStyleCnt="2" custScaleY="80460"/>
      <dgm:spPr/>
      <dgm:t>
        <a:bodyPr/>
        <a:lstStyle/>
        <a:p>
          <a:endParaRPr lang="ru-RU"/>
        </a:p>
      </dgm:t>
    </dgm:pt>
    <dgm:pt modelId="{C5404134-B586-48DE-BB2B-A9D909CE4BDF}" type="pres">
      <dgm:prSet presAssocID="{DE28E8E5-E83A-4F93-8DAA-77DFB7FAAA46}" presName="pillars" presStyleCnt="0"/>
      <dgm:spPr/>
    </dgm:pt>
    <dgm:pt modelId="{78043B12-B692-421B-9DDB-6DCB570F0DFC}" type="pres">
      <dgm:prSet presAssocID="{DE28E8E5-E83A-4F93-8DAA-77DFB7FAAA46}" presName="pillar1" presStyleLbl="node1" presStyleIdx="0" presStyleCnt="2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2058-ACD6-4F59-AA70-FB83B74C8724}" type="pres">
      <dgm:prSet presAssocID="{A417E115-2831-451C-A147-4C6C1D12D9AA}" presName="pillarX" presStyleLbl="node1" presStyleIdx="1" presStyleCnt="2" custLinFactNeighborX="-1667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7439F-243D-4F71-A441-D820E7518D40}" type="pres">
      <dgm:prSet presAssocID="{DE28E8E5-E83A-4F93-8DAA-77DFB7FAAA46}" presName="base" presStyleLbl="dkBgShp" presStyleIdx="1" presStyleCnt="2" custFlipVert="1" custScaleY="43350"/>
      <dgm:spPr/>
    </dgm:pt>
  </dgm:ptLst>
  <dgm:cxnLst>
    <dgm:cxn modelId="{F0647EAE-9EE1-48D4-A8A0-37EA5F5E0F13}" type="presOf" srcId="{A417E115-2831-451C-A147-4C6C1D12D9AA}" destId="{88142058-ACD6-4F59-AA70-FB83B74C8724}" srcOrd="0" destOrd="0" presId="urn:microsoft.com/office/officeart/2005/8/layout/hList3"/>
    <dgm:cxn modelId="{07E3D4EB-CA9D-4022-B359-E060A7BE02B1}" type="presOf" srcId="{DE28E8E5-E83A-4F93-8DAA-77DFB7FAAA46}" destId="{4E08C5ED-2E4F-4C22-865D-D5067FD95E90}" srcOrd="0" destOrd="0" presId="urn:microsoft.com/office/officeart/2005/8/layout/hList3"/>
    <dgm:cxn modelId="{D722FA4F-BBE8-407A-955C-9D8863F4CAD3}" type="presOf" srcId="{E87AFD72-121D-4228-9D3E-29FECA53C499}" destId="{5768D6F8-CC28-4F57-B847-ECA02D79BC7B}" srcOrd="0" destOrd="0" presId="urn:microsoft.com/office/officeart/2005/8/layout/hList3"/>
    <dgm:cxn modelId="{164D6C0B-0522-4AC6-A47E-9FD65EA546E2}" srcId="{DE28E8E5-E83A-4F93-8DAA-77DFB7FAAA46}" destId="{A417E115-2831-451C-A147-4C6C1D12D9AA}" srcOrd="1" destOrd="0" parTransId="{B098B303-EE30-4CC4-9075-2D081FAF2F08}" sibTransId="{F9D9F773-1CA7-41D6-BD93-C83269DC4837}"/>
    <dgm:cxn modelId="{5853429E-3F92-4807-9355-F54EECD67B3C}" srcId="{E87AFD72-121D-4228-9D3E-29FECA53C499}" destId="{DE28E8E5-E83A-4F93-8DAA-77DFB7FAAA46}" srcOrd="0" destOrd="0" parTransId="{B1EF53A4-AC94-4838-B82B-FC840308A248}" sibTransId="{21EA736A-CC8F-42B1-8499-F1AD16D2EA5B}"/>
    <dgm:cxn modelId="{8E041DAD-3ABC-43AA-875E-537FB91782F8}" type="presOf" srcId="{D6ED8B18-9B4D-43D6-8192-6431A565B399}" destId="{78043B12-B692-421B-9DDB-6DCB570F0DFC}" srcOrd="0" destOrd="0" presId="urn:microsoft.com/office/officeart/2005/8/layout/hList3"/>
    <dgm:cxn modelId="{95E3D38C-E336-45AF-BF20-28913C3771C9}" srcId="{DE28E8E5-E83A-4F93-8DAA-77DFB7FAAA46}" destId="{D6ED8B18-9B4D-43D6-8192-6431A565B399}" srcOrd="0" destOrd="0" parTransId="{05875A5A-4FE4-4515-8EBD-E36173A7AAFC}" sibTransId="{22DB0BA4-B7E0-4727-A842-D8E1DFD812CD}"/>
    <dgm:cxn modelId="{CEAF02E9-6074-41FC-AABA-D7F73C1CEAF6}" type="presParOf" srcId="{5768D6F8-CC28-4F57-B847-ECA02D79BC7B}" destId="{4E08C5ED-2E4F-4C22-865D-D5067FD95E90}" srcOrd="0" destOrd="0" presId="urn:microsoft.com/office/officeart/2005/8/layout/hList3"/>
    <dgm:cxn modelId="{90D178B5-9162-4F47-AF6B-9CAD17CBC7D7}" type="presParOf" srcId="{5768D6F8-CC28-4F57-B847-ECA02D79BC7B}" destId="{C5404134-B586-48DE-BB2B-A9D909CE4BDF}" srcOrd="1" destOrd="0" presId="urn:microsoft.com/office/officeart/2005/8/layout/hList3"/>
    <dgm:cxn modelId="{07B75ACC-E24F-4053-9467-E899E223D2CE}" type="presParOf" srcId="{C5404134-B586-48DE-BB2B-A9D909CE4BDF}" destId="{78043B12-B692-421B-9DDB-6DCB570F0DFC}" srcOrd="0" destOrd="0" presId="urn:microsoft.com/office/officeart/2005/8/layout/hList3"/>
    <dgm:cxn modelId="{4310190C-241B-46DF-9551-3AEAB4C96CC1}" type="presParOf" srcId="{C5404134-B586-48DE-BB2B-A9D909CE4BDF}" destId="{88142058-ACD6-4F59-AA70-FB83B74C8724}" srcOrd="1" destOrd="0" presId="urn:microsoft.com/office/officeart/2005/8/layout/hList3"/>
    <dgm:cxn modelId="{C5EDF2B4-754E-442F-B4F2-9A6D7BCC8A4B}" type="presParOf" srcId="{5768D6F8-CC28-4F57-B847-ECA02D79BC7B}" destId="{EF17439F-243D-4F71-A441-D820E7518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решите устно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269E3111-5CB2-4EF6-8145-E3E1634D1530}">
      <dgm:prSet phldrT="[Текст]"/>
      <dgm:spPr/>
      <dgm:t>
        <a:bodyPr/>
        <a:lstStyle/>
        <a:p>
          <a:r>
            <a:rPr lang="ru-RU" dirty="0" smtClean="0"/>
            <a:t>Назовите первый член и разность  арифметической прогрессии.</a:t>
          </a:r>
          <a:br>
            <a:rPr lang="ru-RU" dirty="0" smtClean="0"/>
          </a:br>
          <a:r>
            <a:rPr lang="ru-RU" dirty="0" smtClean="0"/>
            <a:t>1) 8, 13,18, ….</a:t>
          </a:r>
          <a:br>
            <a:rPr lang="ru-RU" dirty="0" smtClean="0"/>
          </a:br>
          <a:r>
            <a:rPr lang="ru-RU" dirty="0" smtClean="0"/>
            <a:t>2)–7, –4, –1, … .</a:t>
          </a:r>
          <a:endParaRPr lang="ru-RU" dirty="0"/>
        </a:p>
      </dgm:t>
    </dgm:pt>
    <dgm:pt modelId="{27C5A1A8-2638-4671-A06E-EE0F1ABF4FF8}" type="parTrans" cxnId="{F35A9CC3-6FF5-43AF-89CC-842C1FC191E9}">
      <dgm:prSet/>
      <dgm:spPr/>
      <dgm:t>
        <a:bodyPr/>
        <a:lstStyle/>
        <a:p>
          <a:endParaRPr lang="ru-RU"/>
        </a:p>
      </dgm:t>
    </dgm:pt>
    <dgm:pt modelId="{2F1C58B8-7F05-4990-AC7C-276329204D5A}" type="sibTrans" cxnId="{F35A9CC3-6FF5-43AF-89CC-842C1FC191E9}">
      <dgm:prSet/>
      <dgm:spPr/>
      <dgm:t>
        <a:bodyPr/>
        <a:lstStyle/>
        <a:p>
          <a:endParaRPr lang="ru-RU"/>
        </a:p>
      </dgm:t>
    </dgm:pt>
    <dgm:pt modelId="{6619EB82-7D1D-488D-AB6C-860097BC91F1}">
      <dgm:prSet phldrT="[Текст]"/>
      <dgm:spPr/>
      <dgm:t>
        <a:bodyPr/>
        <a:lstStyle/>
        <a:p>
          <a:r>
            <a:rPr lang="ru-RU" dirty="0" smtClean="0"/>
            <a:t>Назовите первые четыре члена арифметической прогрессии.</a:t>
          </a:r>
          <a:br>
            <a:rPr lang="ru-RU" dirty="0" smtClean="0"/>
          </a:br>
          <a:r>
            <a:rPr lang="ru-RU" dirty="0" smtClean="0"/>
            <a:t>1) а</a:t>
          </a:r>
          <a:r>
            <a:rPr lang="ru-RU" baseline="-25000" dirty="0" smtClean="0"/>
            <a:t>1</a:t>
          </a:r>
          <a:r>
            <a:rPr lang="ru-RU" dirty="0" smtClean="0"/>
            <a:t>=3, d=7.</a:t>
          </a:r>
          <a:br>
            <a:rPr lang="ru-RU" dirty="0" smtClean="0"/>
          </a:br>
          <a:r>
            <a:rPr lang="ru-RU" dirty="0" smtClean="0"/>
            <a:t>2)а</a:t>
          </a:r>
          <a:r>
            <a:rPr lang="ru-RU" baseline="-25000" dirty="0" smtClean="0"/>
            <a:t>1</a:t>
          </a:r>
          <a:r>
            <a:rPr lang="ru-RU" dirty="0" smtClean="0"/>
            <a:t>=–5,  d=3.</a:t>
          </a:r>
          <a:endParaRPr lang="ru-RU" dirty="0"/>
        </a:p>
      </dgm:t>
    </dgm:pt>
    <dgm:pt modelId="{DE97E2FB-6A97-457E-89D8-C71B15D75FC5}" type="parTrans" cxnId="{91B36567-5151-4091-AE42-0EDE5D1512C5}">
      <dgm:prSet/>
      <dgm:spPr/>
      <dgm:t>
        <a:bodyPr/>
        <a:lstStyle/>
        <a:p>
          <a:endParaRPr lang="ru-RU"/>
        </a:p>
      </dgm:t>
    </dgm:pt>
    <dgm:pt modelId="{A19EC690-387E-40C4-81EB-2B4C909A1E39}" type="sibTrans" cxnId="{91B36567-5151-4091-AE42-0EDE5D1512C5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E2DEA0-C6D6-4E11-9329-D2498A22C727}" type="presOf" srcId="{6619EB82-7D1D-488D-AB6C-860097BC91F1}" destId="{88EBE64C-233D-4559-97E7-B0971BC05A98}" srcOrd="0" destOrd="1" presId="urn:microsoft.com/office/officeart/2005/8/layout/hList1"/>
    <dgm:cxn modelId="{61555E32-72A9-4F3B-8A22-258FA483ABD5}" type="presOf" srcId="{8ACF136D-3325-4047-89B4-00960691C57E}" destId="{EAD6F5D4-FDED-46BF-8B62-B63AB1F459F9}" srcOrd="0" destOrd="0" presId="urn:microsoft.com/office/officeart/2005/8/layout/hList1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91B36567-5151-4091-AE42-0EDE5D1512C5}" srcId="{8ACF136D-3325-4047-89B4-00960691C57E}" destId="{6619EB82-7D1D-488D-AB6C-860097BC91F1}" srcOrd="1" destOrd="0" parTransId="{DE97E2FB-6A97-457E-89D8-C71B15D75FC5}" sibTransId="{A19EC690-387E-40C4-81EB-2B4C909A1E39}"/>
    <dgm:cxn modelId="{F35A9CC3-6FF5-43AF-89CC-842C1FC191E9}" srcId="{8ACF136D-3325-4047-89B4-00960691C57E}" destId="{269E3111-5CB2-4EF6-8145-E3E1634D1530}" srcOrd="0" destOrd="0" parTransId="{27C5A1A8-2638-4671-A06E-EE0F1ABF4FF8}" sibTransId="{2F1C58B8-7F05-4990-AC7C-276329204D5A}"/>
    <dgm:cxn modelId="{02533D91-5D82-4A9C-AB42-624A1E502005}" type="presOf" srcId="{62DC0B3A-7A46-4B65-9E5E-189254F227E9}" destId="{2091617B-7AA9-41BB-8E2D-B83A95AA625B}" srcOrd="0" destOrd="0" presId="urn:microsoft.com/office/officeart/2005/8/layout/hList1"/>
    <dgm:cxn modelId="{BDF4BF46-4538-4474-B1D8-64865CB9B158}" type="presOf" srcId="{269E3111-5CB2-4EF6-8145-E3E1634D1530}" destId="{88EBE64C-233D-4559-97E7-B0971BC05A98}" srcOrd="0" destOrd="0" presId="urn:microsoft.com/office/officeart/2005/8/layout/hList1"/>
    <dgm:cxn modelId="{FFE44DA7-B1F7-4E83-8E72-B3F6211A59F1}" type="presParOf" srcId="{2091617B-7AA9-41BB-8E2D-B83A95AA625B}" destId="{187A470B-60B7-493F-9FAB-42EFF8CB16C4}" srcOrd="0" destOrd="0" presId="urn:microsoft.com/office/officeart/2005/8/layout/hList1"/>
    <dgm:cxn modelId="{B6D29931-C9CC-4114-9FFD-D05659E13DCD}" type="presParOf" srcId="{187A470B-60B7-493F-9FAB-42EFF8CB16C4}" destId="{EAD6F5D4-FDED-46BF-8B62-B63AB1F459F9}" srcOrd="0" destOrd="0" presId="urn:microsoft.com/office/officeart/2005/8/layout/hList1"/>
    <dgm:cxn modelId="{29CE0278-5DDC-4A01-82B3-86D1FA711230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решите устно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269E3111-5CB2-4EF6-8145-E3E1634D1530}">
      <dgm:prSet phldrT="[Текст]"/>
      <dgm:spPr/>
      <dgm:t>
        <a:bodyPr/>
        <a:lstStyle/>
        <a:p>
          <a:r>
            <a:rPr lang="ru-RU" dirty="0" smtClean="0"/>
            <a:t>Назовите первый член и знаменатель геометрической  прогрессии.</a:t>
          </a:r>
          <a:br>
            <a:rPr lang="ru-RU" dirty="0" smtClean="0"/>
          </a:br>
          <a:r>
            <a:rPr lang="ru-RU" dirty="0" smtClean="0"/>
            <a:t>1)6; 3; 1,5; ….</a:t>
          </a:r>
          <a:br>
            <a:rPr lang="ru-RU" dirty="0" smtClean="0"/>
          </a:br>
          <a:r>
            <a:rPr lang="ru-RU" dirty="0" smtClean="0"/>
            <a:t>2)–16, –8, –4, ….</a:t>
          </a:r>
          <a:endParaRPr lang="ru-RU" dirty="0"/>
        </a:p>
      </dgm:t>
    </dgm:pt>
    <dgm:pt modelId="{27C5A1A8-2638-4671-A06E-EE0F1ABF4FF8}" type="parTrans" cxnId="{F35A9CC3-6FF5-43AF-89CC-842C1FC191E9}">
      <dgm:prSet/>
      <dgm:spPr/>
      <dgm:t>
        <a:bodyPr/>
        <a:lstStyle/>
        <a:p>
          <a:endParaRPr lang="ru-RU"/>
        </a:p>
      </dgm:t>
    </dgm:pt>
    <dgm:pt modelId="{2F1C58B8-7F05-4990-AC7C-276329204D5A}" type="sibTrans" cxnId="{F35A9CC3-6FF5-43AF-89CC-842C1FC191E9}">
      <dgm:prSet/>
      <dgm:spPr/>
      <dgm:t>
        <a:bodyPr/>
        <a:lstStyle/>
        <a:p>
          <a:endParaRPr lang="ru-RU"/>
        </a:p>
      </dgm:t>
    </dgm:pt>
    <dgm:pt modelId="{6619EB82-7D1D-488D-AB6C-860097BC91F1}">
      <dgm:prSet phldrT="[Текст]"/>
      <dgm:spPr/>
      <dgm:t>
        <a:bodyPr/>
        <a:lstStyle/>
        <a:p>
          <a:r>
            <a:rPr lang="ru-RU" dirty="0" smtClean="0"/>
            <a:t>Назовите первые четыре члена геометрической прогрессии.</a:t>
          </a:r>
          <a:br>
            <a:rPr lang="ru-RU" dirty="0" smtClean="0"/>
          </a:br>
          <a:r>
            <a:rPr lang="en-US" dirty="0" smtClean="0"/>
            <a:t>1) b</a:t>
          </a:r>
          <a:r>
            <a:rPr lang="en-US" baseline="-25000" dirty="0" smtClean="0"/>
            <a:t>1</a:t>
          </a:r>
          <a:r>
            <a:rPr lang="en-US" dirty="0" smtClean="0"/>
            <a:t>=2,  q=</a:t>
          </a:r>
          <a:r>
            <a:rPr lang="ru-RU" dirty="0" smtClean="0"/>
            <a:t>0,5. </a:t>
          </a:r>
          <a:br>
            <a:rPr lang="ru-RU" dirty="0" smtClean="0"/>
          </a:br>
          <a:r>
            <a:rPr lang="ru-RU" dirty="0" smtClean="0"/>
            <a:t>2)</a:t>
          </a:r>
          <a:r>
            <a:rPr lang="en-US" dirty="0" smtClean="0"/>
            <a:t>b</a:t>
          </a:r>
          <a:r>
            <a:rPr lang="ru-RU" baseline="-25000" dirty="0" smtClean="0"/>
            <a:t>1</a:t>
          </a:r>
          <a:r>
            <a:rPr lang="ru-RU" dirty="0" smtClean="0"/>
            <a:t>=–3,  </a:t>
          </a:r>
          <a:r>
            <a:rPr lang="en-US" dirty="0" smtClean="0"/>
            <a:t>q</a:t>
          </a:r>
          <a:r>
            <a:rPr lang="ru-RU" dirty="0" smtClean="0"/>
            <a:t>= 2.</a:t>
          </a:r>
          <a:endParaRPr lang="ru-RU" dirty="0"/>
        </a:p>
      </dgm:t>
    </dgm:pt>
    <dgm:pt modelId="{DE97E2FB-6A97-457E-89D8-C71B15D75FC5}" type="parTrans" cxnId="{91B36567-5151-4091-AE42-0EDE5D1512C5}">
      <dgm:prSet/>
      <dgm:spPr/>
      <dgm:t>
        <a:bodyPr/>
        <a:lstStyle/>
        <a:p>
          <a:endParaRPr lang="ru-RU"/>
        </a:p>
      </dgm:t>
    </dgm:pt>
    <dgm:pt modelId="{A19EC690-387E-40C4-81EB-2B4C909A1E39}" type="sibTrans" cxnId="{91B36567-5151-4091-AE42-0EDE5D1512C5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0687F8-8374-4223-B585-4D1980931F16}" type="presOf" srcId="{269E3111-5CB2-4EF6-8145-E3E1634D1530}" destId="{88EBE64C-233D-4559-97E7-B0971BC05A98}" srcOrd="0" destOrd="0" presId="urn:microsoft.com/office/officeart/2005/8/layout/hList1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91B36567-5151-4091-AE42-0EDE5D1512C5}" srcId="{8ACF136D-3325-4047-89B4-00960691C57E}" destId="{6619EB82-7D1D-488D-AB6C-860097BC91F1}" srcOrd="1" destOrd="0" parTransId="{DE97E2FB-6A97-457E-89D8-C71B15D75FC5}" sibTransId="{A19EC690-387E-40C4-81EB-2B4C909A1E39}"/>
    <dgm:cxn modelId="{F35A9CC3-6FF5-43AF-89CC-842C1FC191E9}" srcId="{8ACF136D-3325-4047-89B4-00960691C57E}" destId="{269E3111-5CB2-4EF6-8145-E3E1634D1530}" srcOrd="0" destOrd="0" parTransId="{27C5A1A8-2638-4671-A06E-EE0F1ABF4FF8}" sibTransId="{2F1C58B8-7F05-4990-AC7C-276329204D5A}"/>
    <dgm:cxn modelId="{3CFB043F-58FD-47BB-B869-CE41937CEDA0}" type="presOf" srcId="{8ACF136D-3325-4047-89B4-00960691C57E}" destId="{EAD6F5D4-FDED-46BF-8B62-B63AB1F459F9}" srcOrd="0" destOrd="0" presId="urn:microsoft.com/office/officeart/2005/8/layout/hList1"/>
    <dgm:cxn modelId="{03B2AA02-FEBC-42F2-9EBB-88A2C0ACA0C7}" type="presOf" srcId="{6619EB82-7D1D-488D-AB6C-860097BC91F1}" destId="{88EBE64C-233D-4559-97E7-B0971BC05A98}" srcOrd="0" destOrd="1" presId="urn:microsoft.com/office/officeart/2005/8/layout/hList1"/>
    <dgm:cxn modelId="{07E8FD99-DFCC-47F0-BDE2-2DE33A65C858}" type="presOf" srcId="{62DC0B3A-7A46-4B65-9E5E-189254F227E9}" destId="{2091617B-7AA9-41BB-8E2D-B83A95AA625B}" srcOrd="0" destOrd="0" presId="urn:microsoft.com/office/officeart/2005/8/layout/hList1"/>
    <dgm:cxn modelId="{F59F38C6-3806-4DAA-BB09-6B682B1C046C}" type="presParOf" srcId="{2091617B-7AA9-41BB-8E2D-B83A95AA625B}" destId="{187A470B-60B7-493F-9FAB-42EFF8CB16C4}" srcOrd="0" destOrd="0" presId="urn:microsoft.com/office/officeart/2005/8/layout/hList1"/>
    <dgm:cxn modelId="{C85E939E-90C2-4150-AD9A-B209448329C9}" type="presParOf" srcId="{187A470B-60B7-493F-9FAB-42EFF8CB16C4}" destId="{EAD6F5D4-FDED-46BF-8B62-B63AB1F459F9}" srcOrd="0" destOrd="0" presId="urn:microsoft.com/office/officeart/2005/8/layout/hList1"/>
    <dgm:cxn modelId="{192EFB2C-9762-478C-8905-0FBF9A17C20D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7AFD72-121D-4228-9D3E-29FECA53C49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28E8E5-E83A-4F93-8DAA-77DFB7FAAA46}">
      <dgm:prSet phldrT="[Текст]"/>
      <dgm:spPr/>
      <dgm:t>
        <a:bodyPr/>
        <a:lstStyle/>
        <a:p>
          <a:pPr algn="ctr"/>
          <a:r>
            <a:rPr lang="ru-RU" dirty="0" smtClean="0"/>
            <a:t>свойство членов прогрессий</a:t>
          </a:r>
          <a:endParaRPr lang="ru-RU" dirty="0"/>
        </a:p>
      </dgm:t>
    </dgm:pt>
    <dgm:pt modelId="{B1EF53A4-AC94-4838-B82B-FC840308A248}" type="parTrans" cxnId="{5853429E-3F92-4807-9355-F54EECD67B3C}">
      <dgm:prSet/>
      <dgm:spPr/>
      <dgm:t>
        <a:bodyPr/>
        <a:lstStyle/>
        <a:p>
          <a:pPr algn="ctr"/>
          <a:endParaRPr lang="ru-RU"/>
        </a:p>
      </dgm:t>
    </dgm:pt>
    <dgm:pt modelId="{21EA736A-CC8F-42B1-8499-F1AD16D2EA5B}" type="sibTrans" cxnId="{5853429E-3F92-4807-9355-F54EECD67B3C}">
      <dgm:prSet/>
      <dgm:spPr/>
      <dgm:t>
        <a:bodyPr/>
        <a:lstStyle/>
        <a:p>
          <a:pPr algn="ctr"/>
          <a:endParaRPr lang="ru-RU"/>
        </a:p>
      </dgm:t>
    </dgm:pt>
    <dgm:pt modelId="{D6ED8B18-9B4D-43D6-8192-6431A565B399}">
      <dgm:prSet phldrT="[Текст]" custT="1"/>
      <dgm:spPr/>
      <dgm:t>
        <a:bodyPr/>
        <a:lstStyle/>
        <a:p>
          <a:pPr algn="l"/>
          <a:r>
            <a:rPr lang="ru-RU" sz="2400" dirty="0" smtClean="0"/>
            <a:t>Каждый член арифметической прогрессии, начиная со второго,  равен среднему арифметическому двух соседних с ним членов, при </a:t>
          </a:r>
          <a:r>
            <a:rPr lang="en-US" sz="2400" dirty="0" smtClean="0"/>
            <a:t>n</a:t>
          </a:r>
          <a:r>
            <a:rPr lang="ru-RU" sz="2400" dirty="0" smtClean="0"/>
            <a:t>&gt;1.</a:t>
          </a:r>
          <a:endParaRPr lang="ru-RU" sz="2400" dirty="0"/>
        </a:p>
      </dgm:t>
    </dgm:pt>
    <dgm:pt modelId="{05875A5A-4FE4-4515-8EBD-E36173A7AAFC}" type="parTrans" cxnId="{95E3D38C-E336-45AF-BF20-28913C3771C9}">
      <dgm:prSet/>
      <dgm:spPr/>
      <dgm:t>
        <a:bodyPr/>
        <a:lstStyle/>
        <a:p>
          <a:pPr algn="ctr"/>
          <a:endParaRPr lang="ru-RU"/>
        </a:p>
      </dgm:t>
    </dgm:pt>
    <dgm:pt modelId="{22DB0BA4-B7E0-4727-A842-D8E1DFD812CD}" type="sibTrans" cxnId="{95E3D38C-E336-45AF-BF20-28913C3771C9}">
      <dgm:prSet/>
      <dgm:spPr/>
      <dgm:t>
        <a:bodyPr/>
        <a:lstStyle/>
        <a:p>
          <a:pPr algn="ctr"/>
          <a:endParaRPr lang="ru-RU"/>
        </a:p>
      </dgm:t>
    </dgm:pt>
    <dgm:pt modelId="{A417E115-2831-451C-A147-4C6C1D12D9AA}">
      <dgm:prSet phldrT="[Текст]" custT="1"/>
      <dgm:spPr/>
      <dgm:t>
        <a:bodyPr/>
        <a:lstStyle/>
        <a:p>
          <a:pPr algn="l"/>
          <a:r>
            <a:rPr lang="ru-RU" sz="2400" dirty="0" smtClean="0"/>
            <a:t>Если все члены прогрессии положительны, то каждый член геометрической прогрессии, начиная со второго, равен среднему геометрическому двух соседних с ним членов, при </a:t>
          </a:r>
          <a:r>
            <a:rPr lang="en-US" sz="2400" dirty="0" smtClean="0"/>
            <a:t>n</a:t>
          </a:r>
          <a:r>
            <a:rPr lang="en-US" sz="2400" dirty="0" smtClean="0">
              <a:latin typeface="Calibri"/>
            </a:rPr>
            <a:t>&gt;</a:t>
          </a:r>
          <a:r>
            <a:rPr lang="ru-RU" sz="2400" dirty="0" smtClean="0">
              <a:latin typeface="Calibri"/>
            </a:rPr>
            <a:t>1. </a:t>
          </a:r>
          <a:r>
            <a:rPr lang="ru-RU" sz="2400" dirty="0" smtClean="0"/>
            <a:t> </a:t>
          </a:r>
          <a:endParaRPr lang="ru-RU" sz="2400" dirty="0"/>
        </a:p>
      </dgm:t>
    </dgm:pt>
    <dgm:pt modelId="{B098B303-EE30-4CC4-9075-2D081FAF2F08}" type="parTrans" cxnId="{164D6C0B-0522-4AC6-A47E-9FD65EA546E2}">
      <dgm:prSet/>
      <dgm:spPr/>
      <dgm:t>
        <a:bodyPr/>
        <a:lstStyle/>
        <a:p>
          <a:pPr algn="ctr"/>
          <a:endParaRPr lang="ru-RU"/>
        </a:p>
      </dgm:t>
    </dgm:pt>
    <dgm:pt modelId="{F9D9F773-1CA7-41D6-BD93-C83269DC4837}" type="sibTrans" cxnId="{164D6C0B-0522-4AC6-A47E-9FD65EA546E2}">
      <dgm:prSet/>
      <dgm:spPr/>
      <dgm:t>
        <a:bodyPr/>
        <a:lstStyle/>
        <a:p>
          <a:pPr algn="ctr"/>
          <a:endParaRPr lang="ru-RU"/>
        </a:p>
      </dgm:t>
    </dgm:pt>
    <dgm:pt modelId="{5768D6F8-CC28-4F57-B847-ECA02D79BC7B}" type="pres">
      <dgm:prSet presAssocID="{E87AFD72-121D-4228-9D3E-29FECA53C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08C5ED-2E4F-4C22-865D-D5067FD95E90}" type="pres">
      <dgm:prSet presAssocID="{DE28E8E5-E83A-4F93-8DAA-77DFB7FAAA46}" presName="roof" presStyleLbl="dkBgShp" presStyleIdx="0" presStyleCnt="2" custScaleY="80460"/>
      <dgm:spPr/>
      <dgm:t>
        <a:bodyPr/>
        <a:lstStyle/>
        <a:p>
          <a:endParaRPr lang="ru-RU"/>
        </a:p>
      </dgm:t>
    </dgm:pt>
    <dgm:pt modelId="{C5404134-B586-48DE-BB2B-A9D909CE4BDF}" type="pres">
      <dgm:prSet presAssocID="{DE28E8E5-E83A-4F93-8DAA-77DFB7FAAA46}" presName="pillars" presStyleCnt="0"/>
      <dgm:spPr/>
    </dgm:pt>
    <dgm:pt modelId="{78043B12-B692-421B-9DDB-6DCB570F0DFC}" type="pres">
      <dgm:prSet presAssocID="{DE28E8E5-E83A-4F93-8DAA-77DFB7FAAA46}" presName="pillar1" presStyleLbl="node1" presStyleIdx="0" presStyleCnt="2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2058-ACD6-4F59-AA70-FB83B74C8724}" type="pres">
      <dgm:prSet presAssocID="{A417E115-2831-451C-A147-4C6C1D12D9AA}" presName="pillarX" presStyleLbl="node1" presStyleIdx="1" presStyleCnt="2" custLinFactNeighborX="-1667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7439F-243D-4F71-A441-D820E7518D40}" type="pres">
      <dgm:prSet presAssocID="{DE28E8E5-E83A-4F93-8DAA-77DFB7FAAA46}" presName="base" presStyleLbl="dkBgShp" presStyleIdx="1" presStyleCnt="2" custFlipVert="1" custScaleY="43350"/>
      <dgm:spPr/>
    </dgm:pt>
  </dgm:ptLst>
  <dgm:cxnLst>
    <dgm:cxn modelId="{7029746B-3B25-41C5-9F4B-9DDDB7540564}" type="presOf" srcId="{DE28E8E5-E83A-4F93-8DAA-77DFB7FAAA46}" destId="{4E08C5ED-2E4F-4C22-865D-D5067FD95E90}" srcOrd="0" destOrd="0" presId="urn:microsoft.com/office/officeart/2005/8/layout/hList3"/>
    <dgm:cxn modelId="{164D6C0B-0522-4AC6-A47E-9FD65EA546E2}" srcId="{DE28E8E5-E83A-4F93-8DAA-77DFB7FAAA46}" destId="{A417E115-2831-451C-A147-4C6C1D12D9AA}" srcOrd="1" destOrd="0" parTransId="{B098B303-EE30-4CC4-9075-2D081FAF2F08}" sibTransId="{F9D9F773-1CA7-41D6-BD93-C83269DC4837}"/>
    <dgm:cxn modelId="{5853429E-3F92-4807-9355-F54EECD67B3C}" srcId="{E87AFD72-121D-4228-9D3E-29FECA53C499}" destId="{DE28E8E5-E83A-4F93-8DAA-77DFB7FAAA46}" srcOrd="0" destOrd="0" parTransId="{B1EF53A4-AC94-4838-B82B-FC840308A248}" sibTransId="{21EA736A-CC8F-42B1-8499-F1AD16D2EA5B}"/>
    <dgm:cxn modelId="{05DCCE65-3F23-4A19-800F-A568D43253AA}" type="presOf" srcId="{D6ED8B18-9B4D-43D6-8192-6431A565B399}" destId="{78043B12-B692-421B-9DDB-6DCB570F0DFC}" srcOrd="0" destOrd="0" presId="urn:microsoft.com/office/officeart/2005/8/layout/hList3"/>
    <dgm:cxn modelId="{9D5EFF1A-8A0F-4FFE-ACC0-295377B226AD}" type="presOf" srcId="{E87AFD72-121D-4228-9D3E-29FECA53C499}" destId="{5768D6F8-CC28-4F57-B847-ECA02D79BC7B}" srcOrd="0" destOrd="0" presId="urn:microsoft.com/office/officeart/2005/8/layout/hList3"/>
    <dgm:cxn modelId="{95E3D38C-E336-45AF-BF20-28913C3771C9}" srcId="{DE28E8E5-E83A-4F93-8DAA-77DFB7FAAA46}" destId="{D6ED8B18-9B4D-43D6-8192-6431A565B399}" srcOrd="0" destOrd="0" parTransId="{05875A5A-4FE4-4515-8EBD-E36173A7AAFC}" sibTransId="{22DB0BA4-B7E0-4727-A842-D8E1DFD812CD}"/>
    <dgm:cxn modelId="{E2AA4B39-0386-4B99-BEDD-5359AB37BAF7}" type="presOf" srcId="{A417E115-2831-451C-A147-4C6C1D12D9AA}" destId="{88142058-ACD6-4F59-AA70-FB83B74C8724}" srcOrd="0" destOrd="0" presId="urn:microsoft.com/office/officeart/2005/8/layout/hList3"/>
    <dgm:cxn modelId="{BB5B4939-C5B6-4480-A696-A6B5D5962FC0}" type="presParOf" srcId="{5768D6F8-CC28-4F57-B847-ECA02D79BC7B}" destId="{4E08C5ED-2E4F-4C22-865D-D5067FD95E90}" srcOrd="0" destOrd="0" presId="urn:microsoft.com/office/officeart/2005/8/layout/hList3"/>
    <dgm:cxn modelId="{746183FC-5021-4ACA-9464-6BE386D2B8BA}" type="presParOf" srcId="{5768D6F8-CC28-4F57-B847-ECA02D79BC7B}" destId="{C5404134-B586-48DE-BB2B-A9D909CE4BDF}" srcOrd="1" destOrd="0" presId="urn:microsoft.com/office/officeart/2005/8/layout/hList3"/>
    <dgm:cxn modelId="{46A7F6B2-3527-4A8E-8DC7-A001B76AA8CB}" type="presParOf" srcId="{C5404134-B586-48DE-BB2B-A9D909CE4BDF}" destId="{78043B12-B692-421B-9DDB-6DCB570F0DFC}" srcOrd="0" destOrd="0" presId="urn:microsoft.com/office/officeart/2005/8/layout/hList3"/>
    <dgm:cxn modelId="{64BA3B07-46F8-46EF-9817-D6B308203010}" type="presParOf" srcId="{C5404134-B586-48DE-BB2B-A9D909CE4BDF}" destId="{88142058-ACD6-4F59-AA70-FB83B74C8724}" srcOrd="1" destOrd="0" presId="urn:microsoft.com/office/officeart/2005/8/layout/hList3"/>
    <dgm:cxn modelId="{A2E9F38F-1F08-43F4-B55B-5B1186E72011}" type="presParOf" srcId="{5768D6F8-CC28-4F57-B847-ECA02D79BC7B}" destId="{EF17439F-243D-4F71-A441-D820E7518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r>
            <a:rPr lang="ru-RU" dirty="0" smtClean="0"/>
            <a:t>решите устно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269E3111-5CB2-4EF6-8145-E3E1634D1530}">
      <dgm:prSet phldrT="[Текст]"/>
      <dgm:spPr/>
      <dgm:t>
        <a:bodyPr/>
        <a:lstStyle/>
        <a:p>
          <a:r>
            <a:rPr lang="ru-RU" dirty="0" smtClean="0"/>
            <a:t>Найти восьмой член и разность арифметической прогрессии, </a:t>
          </a:r>
          <a:br>
            <a:rPr lang="ru-RU" dirty="0" smtClean="0"/>
          </a:br>
          <a:r>
            <a:rPr lang="ru-RU" dirty="0" smtClean="0"/>
            <a:t>если а</a:t>
          </a:r>
          <a:r>
            <a:rPr lang="ru-RU" baseline="-25000" dirty="0" smtClean="0"/>
            <a:t>7</a:t>
          </a:r>
          <a:r>
            <a:rPr lang="ru-RU" dirty="0" smtClean="0"/>
            <a:t>=35, а</a:t>
          </a:r>
          <a:r>
            <a:rPr lang="ru-RU" baseline="-25000" dirty="0" smtClean="0"/>
            <a:t>9</a:t>
          </a:r>
          <a:r>
            <a:rPr lang="ru-RU" dirty="0" smtClean="0"/>
            <a:t>=49.</a:t>
          </a:r>
          <a:endParaRPr lang="ru-RU" dirty="0"/>
        </a:p>
      </dgm:t>
    </dgm:pt>
    <dgm:pt modelId="{27C5A1A8-2638-4671-A06E-EE0F1ABF4FF8}" type="parTrans" cxnId="{F35A9CC3-6FF5-43AF-89CC-842C1FC191E9}">
      <dgm:prSet/>
      <dgm:spPr/>
      <dgm:t>
        <a:bodyPr/>
        <a:lstStyle/>
        <a:p>
          <a:endParaRPr lang="ru-RU"/>
        </a:p>
      </dgm:t>
    </dgm:pt>
    <dgm:pt modelId="{2F1C58B8-7F05-4990-AC7C-276329204D5A}" type="sibTrans" cxnId="{F35A9CC3-6FF5-43AF-89CC-842C1FC191E9}">
      <dgm:prSet/>
      <dgm:spPr/>
      <dgm:t>
        <a:bodyPr/>
        <a:lstStyle/>
        <a:p>
          <a:endParaRPr lang="ru-RU"/>
        </a:p>
      </dgm:t>
    </dgm:pt>
    <dgm:pt modelId="{6619EB82-7D1D-488D-AB6C-860097BC91F1}">
      <dgm:prSet phldrT="[Текст]"/>
      <dgm:spPr/>
      <dgm:t>
        <a:bodyPr/>
        <a:lstStyle/>
        <a:p>
          <a:r>
            <a:rPr lang="ru-RU" dirty="0" smtClean="0"/>
            <a:t>Найти шестой член и знаменатель геометрической прогрессии,</a:t>
          </a:r>
          <a:br>
            <a:rPr lang="ru-RU" dirty="0" smtClean="0"/>
          </a:br>
          <a:r>
            <a:rPr lang="ru-RU" dirty="0" smtClean="0"/>
            <a:t>если </a:t>
          </a:r>
          <a:r>
            <a:rPr lang="en-US" dirty="0" smtClean="0"/>
            <a:t>b</a:t>
          </a:r>
          <a:r>
            <a:rPr lang="ru-RU" baseline="-25000" dirty="0" smtClean="0"/>
            <a:t>5</a:t>
          </a:r>
          <a:r>
            <a:rPr lang="ru-RU" dirty="0" smtClean="0"/>
            <a:t>=4,  </a:t>
          </a:r>
          <a:r>
            <a:rPr lang="en-US" dirty="0" smtClean="0"/>
            <a:t>b</a:t>
          </a:r>
          <a:r>
            <a:rPr lang="ru-RU" baseline="-25000" dirty="0" smtClean="0"/>
            <a:t>7</a:t>
          </a:r>
          <a:r>
            <a:rPr lang="ru-RU" dirty="0" smtClean="0"/>
            <a:t>=16. </a:t>
          </a:r>
          <a:endParaRPr lang="ru-RU" dirty="0"/>
        </a:p>
      </dgm:t>
    </dgm:pt>
    <dgm:pt modelId="{DE97E2FB-6A97-457E-89D8-C71B15D75FC5}" type="parTrans" cxnId="{91B36567-5151-4091-AE42-0EDE5D1512C5}">
      <dgm:prSet/>
      <dgm:spPr/>
      <dgm:t>
        <a:bodyPr/>
        <a:lstStyle/>
        <a:p>
          <a:endParaRPr lang="ru-RU"/>
        </a:p>
      </dgm:t>
    </dgm:pt>
    <dgm:pt modelId="{A19EC690-387E-40C4-81EB-2B4C909A1E39}" type="sibTrans" cxnId="{91B36567-5151-4091-AE42-0EDE5D1512C5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CD95C9-6134-4555-A9FC-EAB86D017EA7}" type="presOf" srcId="{62DC0B3A-7A46-4B65-9E5E-189254F227E9}" destId="{2091617B-7AA9-41BB-8E2D-B83A95AA625B}" srcOrd="0" destOrd="0" presId="urn:microsoft.com/office/officeart/2005/8/layout/hList1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91B36567-5151-4091-AE42-0EDE5D1512C5}" srcId="{8ACF136D-3325-4047-89B4-00960691C57E}" destId="{6619EB82-7D1D-488D-AB6C-860097BC91F1}" srcOrd="1" destOrd="0" parTransId="{DE97E2FB-6A97-457E-89D8-C71B15D75FC5}" sibTransId="{A19EC690-387E-40C4-81EB-2B4C909A1E39}"/>
    <dgm:cxn modelId="{0D9497AE-5DBB-4EF8-B06F-73D20EDEAB67}" type="presOf" srcId="{8ACF136D-3325-4047-89B4-00960691C57E}" destId="{EAD6F5D4-FDED-46BF-8B62-B63AB1F459F9}" srcOrd="0" destOrd="0" presId="urn:microsoft.com/office/officeart/2005/8/layout/hList1"/>
    <dgm:cxn modelId="{F35A9CC3-6FF5-43AF-89CC-842C1FC191E9}" srcId="{8ACF136D-3325-4047-89B4-00960691C57E}" destId="{269E3111-5CB2-4EF6-8145-E3E1634D1530}" srcOrd="0" destOrd="0" parTransId="{27C5A1A8-2638-4671-A06E-EE0F1ABF4FF8}" sibTransId="{2F1C58B8-7F05-4990-AC7C-276329204D5A}"/>
    <dgm:cxn modelId="{6298EFCE-E385-44E0-B136-61B02D91F3C7}" type="presOf" srcId="{6619EB82-7D1D-488D-AB6C-860097BC91F1}" destId="{88EBE64C-233D-4559-97E7-B0971BC05A98}" srcOrd="0" destOrd="1" presId="urn:microsoft.com/office/officeart/2005/8/layout/hList1"/>
    <dgm:cxn modelId="{35906611-1E13-4DC7-9260-DED651EE2525}" type="presOf" srcId="{269E3111-5CB2-4EF6-8145-E3E1634D1530}" destId="{88EBE64C-233D-4559-97E7-B0971BC05A98}" srcOrd="0" destOrd="0" presId="urn:microsoft.com/office/officeart/2005/8/layout/hList1"/>
    <dgm:cxn modelId="{22B7FB86-729D-4B6C-9DC7-5F92C89062C8}" type="presParOf" srcId="{2091617B-7AA9-41BB-8E2D-B83A95AA625B}" destId="{187A470B-60B7-493F-9FAB-42EFF8CB16C4}" srcOrd="0" destOrd="0" presId="urn:microsoft.com/office/officeart/2005/8/layout/hList1"/>
    <dgm:cxn modelId="{A41B4837-1D7C-4018-A1C9-1EFB5B34A14A}" type="presParOf" srcId="{187A470B-60B7-493F-9FAB-42EFF8CB16C4}" destId="{EAD6F5D4-FDED-46BF-8B62-B63AB1F459F9}" srcOrd="0" destOrd="0" presId="urn:microsoft.com/office/officeart/2005/8/layout/hList1"/>
    <dgm:cxn modelId="{6FE790E6-C4EE-4E46-8A7A-9DFA41475700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7AFD72-121D-4228-9D3E-29FECA53C49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28E8E5-E83A-4F93-8DAA-77DFB7FAAA46}">
      <dgm:prSet phldrT="[Текст]"/>
      <dgm:spPr/>
      <dgm:t>
        <a:bodyPr/>
        <a:lstStyle/>
        <a:p>
          <a:r>
            <a:rPr lang="ru-RU" dirty="0" smtClean="0"/>
            <a:t>формулы </a:t>
          </a:r>
          <a:r>
            <a:rPr lang="en-US" smtClean="0"/>
            <a:t>n–</a:t>
          </a:r>
          <a:r>
            <a:rPr lang="ru-RU" smtClean="0"/>
            <a:t>го</a:t>
          </a:r>
          <a:r>
            <a:rPr lang="ru-RU" dirty="0" smtClean="0"/>
            <a:t> </a:t>
          </a:r>
          <a:r>
            <a:rPr lang="ru-RU" dirty="0" smtClean="0"/>
            <a:t>члена прогрессий</a:t>
          </a:r>
          <a:endParaRPr lang="ru-RU" dirty="0"/>
        </a:p>
      </dgm:t>
    </dgm:pt>
    <dgm:pt modelId="{B1EF53A4-AC94-4838-B82B-FC840308A248}" type="parTrans" cxnId="{5853429E-3F92-4807-9355-F54EECD67B3C}">
      <dgm:prSet/>
      <dgm:spPr/>
      <dgm:t>
        <a:bodyPr/>
        <a:lstStyle/>
        <a:p>
          <a:endParaRPr lang="ru-RU"/>
        </a:p>
      </dgm:t>
    </dgm:pt>
    <dgm:pt modelId="{21EA736A-CC8F-42B1-8499-F1AD16D2EA5B}" type="sibTrans" cxnId="{5853429E-3F92-4807-9355-F54EECD67B3C}">
      <dgm:prSet/>
      <dgm:spPr/>
      <dgm:t>
        <a:bodyPr/>
        <a:lstStyle/>
        <a:p>
          <a:endParaRPr lang="ru-RU"/>
        </a:p>
      </dgm:t>
    </dgm:pt>
    <dgm:pt modelId="{D6ED8B18-9B4D-43D6-8192-6431A565B399}">
      <dgm:prSet phldrT="[Текст]" custT="1"/>
      <dgm:spPr/>
      <dgm:t>
        <a:bodyPr/>
        <a:lstStyle/>
        <a:p>
          <a:r>
            <a:rPr lang="ru-RU" sz="3800" dirty="0" smtClean="0"/>
            <a:t>АРИФМЕТИЧЕСКАЯ </a:t>
          </a:r>
          <a:r>
            <a:rPr lang="ru-RU" sz="3800" dirty="0" smtClean="0"/>
            <a:t>ПРОГРЕССИЯ</a:t>
          </a:r>
        </a:p>
        <a:p>
          <a:r>
            <a:rPr lang="en-US" sz="4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4000" i="1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n-US" sz="4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4000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+ </a:t>
          </a:r>
          <a:r>
            <a:rPr lang="en-US" sz="4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4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1)</a:t>
          </a:r>
          <a:endParaRPr lang="ru-RU" sz="4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DB0BA4-B7E0-4727-A842-D8E1DFD812CD}" type="sibTrans" cxnId="{95E3D38C-E336-45AF-BF20-28913C3771C9}">
      <dgm:prSet/>
      <dgm:spPr/>
      <dgm:t>
        <a:bodyPr/>
        <a:lstStyle/>
        <a:p>
          <a:endParaRPr lang="ru-RU"/>
        </a:p>
      </dgm:t>
    </dgm:pt>
    <dgm:pt modelId="{05875A5A-4FE4-4515-8EBD-E36173A7AAFC}" type="parTrans" cxnId="{95E3D38C-E336-45AF-BF20-28913C3771C9}">
      <dgm:prSet/>
      <dgm:spPr/>
      <dgm:t>
        <a:bodyPr/>
        <a:lstStyle/>
        <a:p>
          <a:endParaRPr lang="ru-RU"/>
        </a:p>
      </dgm:t>
    </dgm:pt>
    <dgm:pt modelId="{A417E115-2831-451C-A147-4C6C1D12D9AA}">
      <dgm:prSet phldrT="[Текст]" custT="1"/>
      <dgm:spPr/>
      <dgm:t>
        <a:bodyPr/>
        <a:lstStyle/>
        <a:p>
          <a:r>
            <a:rPr lang="ru-RU" sz="4000" dirty="0" smtClean="0"/>
            <a:t>ГЕОМЕТРИЧЕСКАЯ ПРОГРЕССИЯ </a:t>
          </a:r>
          <a:endParaRPr lang="en-US" sz="4000" dirty="0" smtClean="0"/>
        </a:p>
        <a:p>
          <a:r>
            <a:rPr lang="en-US" sz="4000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4000" i="1" baseline="-25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n-US" sz="40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4000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· </a:t>
          </a:r>
          <a:r>
            <a:rPr lang="en-US" sz="4000" i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</a:t>
          </a:r>
          <a:r>
            <a:rPr lang="en-US" sz="4000" i="1" baseline="30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baseline="30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–1</a:t>
          </a:r>
          <a:endParaRPr lang="ru-RU" sz="4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D9F773-1CA7-41D6-BD93-C83269DC4837}" type="sibTrans" cxnId="{164D6C0B-0522-4AC6-A47E-9FD65EA546E2}">
      <dgm:prSet/>
      <dgm:spPr/>
      <dgm:t>
        <a:bodyPr/>
        <a:lstStyle/>
        <a:p>
          <a:endParaRPr lang="ru-RU"/>
        </a:p>
      </dgm:t>
    </dgm:pt>
    <dgm:pt modelId="{B098B303-EE30-4CC4-9075-2D081FAF2F08}" type="parTrans" cxnId="{164D6C0B-0522-4AC6-A47E-9FD65EA546E2}">
      <dgm:prSet/>
      <dgm:spPr/>
      <dgm:t>
        <a:bodyPr/>
        <a:lstStyle/>
        <a:p>
          <a:endParaRPr lang="ru-RU"/>
        </a:p>
      </dgm:t>
    </dgm:pt>
    <dgm:pt modelId="{5768D6F8-CC28-4F57-B847-ECA02D79BC7B}" type="pres">
      <dgm:prSet presAssocID="{E87AFD72-121D-4228-9D3E-29FECA53C49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08C5ED-2E4F-4C22-865D-D5067FD95E90}" type="pres">
      <dgm:prSet presAssocID="{DE28E8E5-E83A-4F93-8DAA-77DFB7FAAA46}" presName="roof" presStyleLbl="dkBgShp" presStyleIdx="0" presStyleCnt="2" custScaleY="80460"/>
      <dgm:spPr/>
      <dgm:t>
        <a:bodyPr/>
        <a:lstStyle/>
        <a:p>
          <a:endParaRPr lang="ru-RU"/>
        </a:p>
      </dgm:t>
    </dgm:pt>
    <dgm:pt modelId="{C5404134-B586-48DE-BB2B-A9D909CE4BDF}" type="pres">
      <dgm:prSet presAssocID="{DE28E8E5-E83A-4F93-8DAA-77DFB7FAAA46}" presName="pillars" presStyleCnt="0"/>
      <dgm:spPr/>
    </dgm:pt>
    <dgm:pt modelId="{78043B12-B692-421B-9DDB-6DCB570F0DFC}" type="pres">
      <dgm:prSet presAssocID="{DE28E8E5-E83A-4F93-8DAA-77DFB7FAAA46}" presName="pillar1" presStyleLbl="node1" presStyleIdx="0" presStyleCnt="2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2058-ACD6-4F59-AA70-FB83B74C8724}" type="pres">
      <dgm:prSet presAssocID="{A417E115-2831-451C-A147-4C6C1D12D9AA}" presName="pillarX" presStyleLbl="node1" presStyleIdx="1" presStyleCnt="2" custLinFactNeighborX="-1667" custLinFactNeighborY="1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7439F-243D-4F71-A441-D820E7518D40}" type="pres">
      <dgm:prSet presAssocID="{DE28E8E5-E83A-4F93-8DAA-77DFB7FAAA46}" presName="base" presStyleLbl="dkBgShp" presStyleIdx="1" presStyleCnt="2" custFlipVert="1" custScaleY="43350"/>
      <dgm:spPr/>
    </dgm:pt>
  </dgm:ptLst>
  <dgm:cxnLst>
    <dgm:cxn modelId="{F240F88F-31AD-4AA0-8378-342274827D69}" type="presOf" srcId="{D6ED8B18-9B4D-43D6-8192-6431A565B399}" destId="{78043B12-B692-421B-9DDB-6DCB570F0DFC}" srcOrd="0" destOrd="0" presId="urn:microsoft.com/office/officeart/2005/8/layout/hList3"/>
    <dgm:cxn modelId="{5BAF3C73-9E5D-48AD-A060-26927CF06D69}" type="presOf" srcId="{E87AFD72-121D-4228-9D3E-29FECA53C499}" destId="{5768D6F8-CC28-4F57-B847-ECA02D79BC7B}" srcOrd="0" destOrd="0" presId="urn:microsoft.com/office/officeart/2005/8/layout/hList3"/>
    <dgm:cxn modelId="{4BE0689B-7B98-4FF4-8532-0B8506E41D13}" type="presOf" srcId="{DE28E8E5-E83A-4F93-8DAA-77DFB7FAAA46}" destId="{4E08C5ED-2E4F-4C22-865D-D5067FD95E90}" srcOrd="0" destOrd="0" presId="urn:microsoft.com/office/officeart/2005/8/layout/hList3"/>
    <dgm:cxn modelId="{164D6C0B-0522-4AC6-A47E-9FD65EA546E2}" srcId="{DE28E8E5-E83A-4F93-8DAA-77DFB7FAAA46}" destId="{A417E115-2831-451C-A147-4C6C1D12D9AA}" srcOrd="1" destOrd="0" parTransId="{B098B303-EE30-4CC4-9075-2D081FAF2F08}" sibTransId="{F9D9F773-1CA7-41D6-BD93-C83269DC4837}"/>
    <dgm:cxn modelId="{5853429E-3F92-4807-9355-F54EECD67B3C}" srcId="{E87AFD72-121D-4228-9D3E-29FECA53C499}" destId="{DE28E8E5-E83A-4F93-8DAA-77DFB7FAAA46}" srcOrd="0" destOrd="0" parTransId="{B1EF53A4-AC94-4838-B82B-FC840308A248}" sibTransId="{21EA736A-CC8F-42B1-8499-F1AD16D2EA5B}"/>
    <dgm:cxn modelId="{198BF52C-1467-4D4F-9859-19B4D51C6340}" type="presOf" srcId="{A417E115-2831-451C-A147-4C6C1D12D9AA}" destId="{88142058-ACD6-4F59-AA70-FB83B74C8724}" srcOrd="0" destOrd="0" presId="urn:microsoft.com/office/officeart/2005/8/layout/hList3"/>
    <dgm:cxn modelId="{95E3D38C-E336-45AF-BF20-28913C3771C9}" srcId="{DE28E8E5-E83A-4F93-8DAA-77DFB7FAAA46}" destId="{D6ED8B18-9B4D-43D6-8192-6431A565B399}" srcOrd="0" destOrd="0" parTransId="{05875A5A-4FE4-4515-8EBD-E36173A7AAFC}" sibTransId="{22DB0BA4-B7E0-4727-A842-D8E1DFD812CD}"/>
    <dgm:cxn modelId="{7B6701FD-3DB4-484D-A4D9-288A5F931FCF}" type="presParOf" srcId="{5768D6F8-CC28-4F57-B847-ECA02D79BC7B}" destId="{4E08C5ED-2E4F-4C22-865D-D5067FD95E90}" srcOrd="0" destOrd="0" presId="urn:microsoft.com/office/officeart/2005/8/layout/hList3"/>
    <dgm:cxn modelId="{F52DB2F3-5ED4-4FDD-9396-AB0355AA4213}" type="presParOf" srcId="{5768D6F8-CC28-4F57-B847-ECA02D79BC7B}" destId="{C5404134-B586-48DE-BB2B-A9D909CE4BDF}" srcOrd="1" destOrd="0" presId="urn:microsoft.com/office/officeart/2005/8/layout/hList3"/>
    <dgm:cxn modelId="{D203E326-A002-4888-8577-4CC73B0454C6}" type="presParOf" srcId="{C5404134-B586-48DE-BB2B-A9D909CE4BDF}" destId="{78043B12-B692-421B-9DDB-6DCB570F0DFC}" srcOrd="0" destOrd="0" presId="urn:microsoft.com/office/officeart/2005/8/layout/hList3"/>
    <dgm:cxn modelId="{C8AE7287-2F7D-4C25-984A-8841FADFB52B}" type="presParOf" srcId="{C5404134-B586-48DE-BB2B-A9D909CE4BDF}" destId="{88142058-ACD6-4F59-AA70-FB83B74C8724}" srcOrd="1" destOrd="0" presId="urn:microsoft.com/office/officeart/2005/8/layout/hList3"/>
    <dgm:cxn modelId="{FD7C6110-5E25-490D-B69B-8A9C6615297D}" type="presParOf" srcId="{5768D6F8-CC28-4F57-B847-ECA02D79BC7B}" destId="{EF17439F-243D-4F71-A441-D820E7518D4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/>
            <a:t>основные задачи по формуле </a:t>
          </a:r>
          <a:r>
            <a:rPr lang="en-US" dirty="0" smtClean="0"/>
            <a:t>n</a:t>
          </a:r>
          <a:r>
            <a:rPr lang="ru-RU" dirty="0" smtClean="0"/>
            <a:t>-ого члена арифметической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/>
            <a:t>прогрессии</a:t>
          </a:r>
          <a:endParaRPr lang="ru-RU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45B527B4-F7AE-4691-8DC1-5E10F1A99CB0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smtClean="0">
              <a:solidFill>
                <a:srgbClr val="FF0000"/>
              </a:solidFill>
            </a:rPr>
            <a:t>а</a:t>
          </a:r>
          <a:r>
            <a:rPr lang="ru-RU" sz="4000" b="1" baseline="-25000" dirty="0" smtClean="0">
              <a:solidFill>
                <a:srgbClr val="FF0000"/>
              </a:solidFill>
            </a:rPr>
            <a:t>9</a:t>
          </a:r>
          <a:r>
            <a:rPr lang="ru-RU" sz="4000" dirty="0" smtClean="0">
              <a:solidFill>
                <a:srgbClr val="FF0000"/>
              </a:solidFill>
            </a:rPr>
            <a:t>,</a:t>
          </a:r>
          <a:r>
            <a:rPr lang="ru-RU" sz="4000" dirty="0" smtClean="0"/>
            <a:t> если а</a:t>
          </a:r>
          <a:r>
            <a:rPr lang="ru-RU" sz="4000" baseline="-25000" dirty="0" smtClean="0"/>
            <a:t>1</a:t>
          </a:r>
          <a:r>
            <a:rPr lang="ru-RU" sz="4000" dirty="0" smtClean="0"/>
            <a:t>=2, d=4. (n=9)</a:t>
          </a:r>
          <a:endParaRPr lang="ru-RU" sz="4000" dirty="0"/>
        </a:p>
      </dgm:t>
    </dgm:pt>
    <dgm:pt modelId="{D0045095-E5F5-4C1E-906E-CEA74FED4B94}" type="parTrans" cxnId="{50DE75D9-4CD1-4DFE-AFE6-3316D49D9603}">
      <dgm:prSet/>
      <dgm:spPr/>
      <dgm:t>
        <a:bodyPr/>
        <a:lstStyle/>
        <a:p>
          <a:endParaRPr lang="ru-RU"/>
        </a:p>
      </dgm:t>
    </dgm:pt>
    <dgm:pt modelId="{F113BC18-3418-4B66-9DD9-0A6E985E6F8C}" type="sibTrans" cxnId="{50DE75D9-4CD1-4DFE-AFE6-3316D49D9603}">
      <dgm:prSet/>
      <dgm:spPr/>
      <dgm:t>
        <a:bodyPr/>
        <a:lstStyle/>
        <a:p>
          <a:endParaRPr lang="ru-RU"/>
        </a:p>
      </dgm:t>
    </dgm:pt>
    <dgm:pt modelId="{75CDBEF7-F796-4493-8506-D9D7D5DFD234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smtClean="0">
              <a:solidFill>
                <a:srgbClr val="0070C0"/>
              </a:solidFill>
            </a:rPr>
            <a:t>а</a:t>
          </a:r>
          <a:r>
            <a:rPr lang="ru-RU" sz="4000" b="1" baseline="-25000" dirty="0" smtClean="0">
              <a:solidFill>
                <a:srgbClr val="0070C0"/>
              </a:solidFill>
            </a:rPr>
            <a:t>1</a:t>
          </a:r>
          <a:r>
            <a:rPr lang="ru-RU" sz="4000" dirty="0" smtClean="0"/>
            <a:t>, если а</a:t>
          </a:r>
          <a:r>
            <a:rPr lang="ru-RU" sz="4000" baseline="-25000" dirty="0" smtClean="0"/>
            <a:t>7</a:t>
          </a:r>
          <a:r>
            <a:rPr lang="ru-RU" sz="4000" dirty="0" smtClean="0"/>
            <a:t>=18, </a:t>
          </a:r>
          <a:r>
            <a:rPr lang="ru-RU" sz="4000" dirty="0" err="1" smtClean="0"/>
            <a:t>d=</a:t>
          </a:r>
          <a:r>
            <a:rPr lang="ru-RU" sz="4000" dirty="0" smtClean="0"/>
            <a:t>–2. (</a:t>
          </a:r>
          <a:r>
            <a:rPr lang="en-US" sz="4000" dirty="0" smtClean="0"/>
            <a:t>n</a:t>
          </a:r>
          <a:r>
            <a:rPr lang="ru-RU" sz="4000" dirty="0" smtClean="0"/>
            <a:t>=7)</a:t>
          </a:r>
          <a:endParaRPr lang="ru-RU" sz="4000" dirty="0"/>
        </a:p>
      </dgm:t>
    </dgm:pt>
    <dgm:pt modelId="{914FFD02-E42B-494B-A719-605196D627DF}" type="parTrans" cxnId="{9FD54B91-5B83-4C8E-8BFF-4A63BD2B04B1}">
      <dgm:prSet/>
      <dgm:spPr/>
      <dgm:t>
        <a:bodyPr/>
        <a:lstStyle/>
        <a:p>
          <a:endParaRPr lang="ru-RU"/>
        </a:p>
      </dgm:t>
    </dgm:pt>
    <dgm:pt modelId="{6BBB7FD8-96EE-4EAA-954B-FD81D4CBBC82}" type="sibTrans" cxnId="{9FD54B91-5B83-4C8E-8BFF-4A63BD2B04B1}">
      <dgm:prSet/>
      <dgm:spPr/>
      <dgm:t>
        <a:bodyPr/>
        <a:lstStyle/>
        <a:p>
          <a:endParaRPr lang="ru-RU"/>
        </a:p>
      </dgm:t>
    </dgm:pt>
    <dgm:pt modelId="{A95E7471-C5B4-456D-86C0-AF07F83A2499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err="1" smtClean="0">
              <a:solidFill>
                <a:srgbClr val="FFC000"/>
              </a:solidFill>
            </a:rPr>
            <a:t>n</a:t>
          </a:r>
          <a:r>
            <a:rPr lang="ru-RU" sz="4000" dirty="0" smtClean="0"/>
            <a:t>, если а</a:t>
          </a:r>
          <a:r>
            <a:rPr lang="en-US" sz="4000" baseline="-25000" dirty="0" smtClean="0"/>
            <a:t>n</a:t>
          </a:r>
          <a:r>
            <a:rPr lang="ru-RU" sz="4000" dirty="0" smtClean="0"/>
            <a:t>=16, а</a:t>
          </a:r>
          <a:r>
            <a:rPr lang="ru-RU" sz="4000" baseline="-25000" dirty="0" smtClean="0"/>
            <a:t>1</a:t>
          </a:r>
          <a:r>
            <a:rPr lang="ru-RU" sz="4000" dirty="0" smtClean="0"/>
            <a:t>=–8, а</a:t>
          </a:r>
          <a:r>
            <a:rPr lang="ru-RU" sz="4000" baseline="-25000" dirty="0" smtClean="0"/>
            <a:t>2</a:t>
          </a:r>
          <a:r>
            <a:rPr lang="ru-RU" sz="4000" dirty="0" smtClean="0"/>
            <a:t>=–4. (d=4)</a:t>
          </a:r>
          <a:endParaRPr lang="ru-RU" sz="4000" dirty="0"/>
        </a:p>
      </dgm:t>
    </dgm:pt>
    <dgm:pt modelId="{2BA4C333-5626-4FBC-9E78-C2DD2F05A98E}" type="parTrans" cxnId="{615DE789-EA69-4911-9512-CBD7EE980A40}">
      <dgm:prSet/>
      <dgm:spPr/>
      <dgm:t>
        <a:bodyPr/>
        <a:lstStyle/>
        <a:p>
          <a:endParaRPr lang="ru-RU"/>
        </a:p>
      </dgm:t>
    </dgm:pt>
    <dgm:pt modelId="{F23830D2-C770-4239-BE61-B315D4ECB592}" type="sibTrans" cxnId="{615DE789-EA69-4911-9512-CBD7EE980A40}">
      <dgm:prSet/>
      <dgm:spPr/>
      <dgm:t>
        <a:bodyPr/>
        <a:lstStyle/>
        <a:p>
          <a:endParaRPr lang="ru-RU"/>
        </a:p>
      </dgm:t>
    </dgm:pt>
    <dgm:pt modelId="{585D977C-A27F-400B-8567-6C68430DBBCB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en-US" sz="4000" b="1" dirty="0" smtClean="0">
              <a:solidFill>
                <a:srgbClr val="00B050"/>
              </a:solidFill>
            </a:rPr>
            <a:t>d</a:t>
          </a:r>
          <a:r>
            <a:rPr lang="ru-RU" sz="4000" dirty="0" smtClean="0"/>
            <a:t>, если а</a:t>
          </a:r>
          <a:r>
            <a:rPr lang="ru-RU" sz="4000" baseline="-25000" dirty="0" smtClean="0"/>
            <a:t>1</a:t>
          </a:r>
          <a:r>
            <a:rPr lang="ru-RU" sz="4000" dirty="0" smtClean="0"/>
            <a:t>=–3, а</a:t>
          </a:r>
          <a:r>
            <a:rPr lang="ru-RU" sz="4000" baseline="-25000" dirty="0" smtClean="0"/>
            <a:t>10</a:t>
          </a:r>
          <a:r>
            <a:rPr lang="ru-RU" sz="4000" dirty="0" smtClean="0"/>
            <a:t>=27. (</a:t>
          </a:r>
          <a:r>
            <a:rPr lang="en-US" sz="4000" dirty="0" smtClean="0"/>
            <a:t>n</a:t>
          </a:r>
          <a:r>
            <a:rPr lang="ru-RU" sz="4000" dirty="0" smtClean="0"/>
            <a:t>=10)</a:t>
          </a:r>
          <a:endParaRPr lang="ru-RU" sz="4000" dirty="0"/>
        </a:p>
      </dgm:t>
    </dgm:pt>
    <dgm:pt modelId="{B2E4C99D-0BD7-4D44-B813-E9B06B475755}" type="parTrans" cxnId="{A9527C77-4A2C-4B6B-BAB3-63AB9E3B8839}">
      <dgm:prSet/>
      <dgm:spPr/>
      <dgm:t>
        <a:bodyPr/>
        <a:lstStyle/>
        <a:p>
          <a:endParaRPr lang="ru-RU"/>
        </a:p>
      </dgm:t>
    </dgm:pt>
    <dgm:pt modelId="{1AFFA44B-2293-45A4-80F2-05E5C4411561}" type="sibTrans" cxnId="{A9527C77-4A2C-4B6B-BAB3-63AB9E3B8839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43A6A9-A7A7-4D3B-88E0-BEB08EE2DDD5}" type="presOf" srcId="{62DC0B3A-7A46-4B65-9E5E-189254F227E9}" destId="{2091617B-7AA9-41BB-8E2D-B83A95AA625B}" srcOrd="0" destOrd="0" presId="urn:microsoft.com/office/officeart/2005/8/layout/hList1"/>
    <dgm:cxn modelId="{F3938F2B-5B43-47B5-A107-0037E29A95C3}" type="presOf" srcId="{A95E7471-C5B4-456D-86C0-AF07F83A2499}" destId="{88EBE64C-233D-4559-97E7-B0971BC05A98}" srcOrd="0" destOrd="3" presId="urn:microsoft.com/office/officeart/2005/8/layout/hList1"/>
    <dgm:cxn modelId="{89155597-B60E-4D10-B0BF-4BD1A206D076}" type="presOf" srcId="{585D977C-A27F-400B-8567-6C68430DBBCB}" destId="{88EBE64C-233D-4559-97E7-B0971BC05A98}" srcOrd="0" destOrd="2" presId="urn:microsoft.com/office/officeart/2005/8/layout/hList1"/>
    <dgm:cxn modelId="{9FD54B91-5B83-4C8E-8BFF-4A63BD2B04B1}" srcId="{8ACF136D-3325-4047-89B4-00960691C57E}" destId="{75CDBEF7-F796-4493-8506-D9D7D5DFD234}" srcOrd="1" destOrd="0" parTransId="{914FFD02-E42B-494B-A719-605196D627DF}" sibTransId="{6BBB7FD8-96EE-4EAA-954B-FD81D4CBBC82}"/>
    <dgm:cxn modelId="{BEA09ACA-3886-4BD8-B6F9-E5D698F214AF}" type="presOf" srcId="{8ACF136D-3325-4047-89B4-00960691C57E}" destId="{EAD6F5D4-FDED-46BF-8B62-B63AB1F459F9}" srcOrd="0" destOrd="0" presId="urn:microsoft.com/office/officeart/2005/8/layout/hList1"/>
    <dgm:cxn modelId="{4A76593B-740C-444E-B27B-65D3861082C8}" type="presOf" srcId="{75CDBEF7-F796-4493-8506-D9D7D5DFD234}" destId="{88EBE64C-233D-4559-97E7-B0971BC05A98}" srcOrd="0" destOrd="1" presId="urn:microsoft.com/office/officeart/2005/8/layout/hList1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50DE75D9-4CD1-4DFE-AFE6-3316D49D9603}" srcId="{8ACF136D-3325-4047-89B4-00960691C57E}" destId="{45B527B4-F7AE-4691-8DC1-5E10F1A99CB0}" srcOrd="0" destOrd="0" parTransId="{D0045095-E5F5-4C1E-906E-CEA74FED4B94}" sibTransId="{F113BC18-3418-4B66-9DD9-0A6E985E6F8C}"/>
    <dgm:cxn modelId="{44D89322-7541-41A1-A2F5-645DF654C7BC}" type="presOf" srcId="{45B527B4-F7AE-4691-8DC1-5E10F1A99CB0}" destId="{88EBE64C-233D-4559-97E7-B0971BC05A98}" srcOrd="0" destOrd="0" presId="urn:microsoft.com/office/officeart/2005/8/layout/hList1"/>
    <dgm:cxn modelId="{615DE789-EA69-4911-9512-CBD7EE980A40}" srcId="{8ACF136D-3325-4047-89B4-00960691C57E}" destId="{A95E7471-C5B4-456D-86C0-AF07F83A2499}" srcOrd="3" destOrd="0" parTransId="{2BA4C333-5626-4FBC-9E78-C2DD2F05A98E}" sibTransId="{F23830D2-C770-4239-BE61-B315D4ECB592}"/>
    <dgm:cxn modelId="{A9527C77-4A2C-4B6B-BAB3-63AB9E3B8839}" srcId="{8ACF136D-3325-4047-89B4-00960691C57E}" destId="{585D977C-A27F-400B-8567-6C68430DBBCB}" srcOrd="2" destOrd="0" parTransId="{B2E4C99D-0BD7-4D44-B813-E9B06B475755}" sibTransId="{1AFFA44B-2293-45A4-80F2-05E5C4411561}"/>
    <dgm:cxn modelId="{B541E7BE-D9F7-4869-8069-F6BF96A83978}" type="presParOf" srcId="{2091617B-7AA9-41BB-8E2D-B83A95AA625B}" destId="{187A470B-60B7-493F-9FAB-42EFF8CB16C4}" srcOrd="0" destOrd="0" presId="urn:microsoft.com/office/officeart/2005/8/layout/hList1"/>
    <dgm:cxn modelId="{5BBCAAE4-9AD2-4276-BF27-082A601B1EEB}" type="presParOf" srcId="{187A470B-60B7-493F-9FAB-42EFF8CB16C4}" destId="{EAD6F5D4-FDED-46BF-8B62-B63AB1F459F9}" srcOrd="0" destOrd="0" presId="urn:microsoft.com/office/officeart/2005/8/layout/hList1"/>
    <dgm:cxn modelId="{078FF854-90F5-4638-9976-82A1E88A3F45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2DC0B3A-7A46-4B65-9E5E-189254F227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CF136D-3325-4047-89B4-00960691C57E}">
      <dgm:prSet phldrT="[Текст]" custT="1"/>
      <dgm:spPr/>
      <dgm:t>
        <a:bodyPr/>
        <a:lstStyle/>
        <a:p>
          <a:r>
            <a:rPr lang="ru-RU" sz="4000" dirty="0" smtClean="0"/>
            <a:t>основные задачи по формуле </a:t>
          </a:r>
          <a:r>
            <a:rPr lang="en-US" sz="4000" dirty="0" smtClean="0"/>
            <a:t>n</a:t>
          </a:r>
          <a:r>
            <a:rPr lang="ru-RU" sz="4000" dirty="0" smtClean="0"/>
            <a:t>-ого члена геометрической </a:t>
          </a:r>
        </a:p>
        <a:p>
          <a:r>
            <a:rPr lang="ru-RU" sz="4000" dirty="0" smtClean="0"/>
            <a:t>прогрессии</a:t>
          </a:r>
          <a:endParaRPr lang="ru-RU" sz="4000" dirty="0"/>
        </a:p>
      </dgm:t>
    </dgm:pt>
    <dgm:pt modelId="{8705B51E-4C0C-418D-83F6-07724E14B4EC}" type="parTrans" cxnId="{5DA5F2CF-E4BB-4B1A-A1D1-4B8E24B5CEBE}">
      <dgm:prSet/>
      <dgm:spPr/>
      <dgm:t>
        <a:bodyPr/>
        <a:lstStyle/>
        <a:p>
          <a:endParaRPr lang="ru-RU"/>
        </a:p>
      </dgm:t>
    </dgm:pt>
    <dgm:pt modelId="{420B0604-57DF-4A32-ADEB-3823A575935C}" type="sibTrans" cxnId="{5DA5F2CF-E4BB-4B1A-A1D1-4B8E24B5CEBE}">
      <dgm:prSet/>
      <dgm:spPr/>
      <dgm:t>
        <a:bodyPr/>
        <a:lstStyle/>
        <a:p>
          <a:endParaRPr lang="ru-RU"/>
        </a:p>
      </dgm:t>
    </dgm:pt>
    <dgm:pt modelId="{45B527B4-F7AE-4691-8DC1-5E10F1A99CB0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en-US" sz="4000" b="1" dirty="0" smtClean="0">
              <a:solidFill>
                <a:srgbClr val="FF0000"/>
              </a:solidFill>
            </a:rPr>
            <a:t>b</a:t>
          </a:r>
          <a:r>
            <a:rPr lang="ru-RU" sz="4000" b="1" baseline="-25000" dirty="0" smtClean="0">
              <a:solidFill>
                <a:srgbClr val="FF0000"/>
              </a:solidFill>
            </a:rPr>
            <a:t>3</a:t>
          </a:r>
          <a:r>
            <a:rPr lang="ru-RU" sz="4000" dirty="0" smtClean="0"/>
            <a:t>, если </a:t>
          </a:r>
          <a:r>
            <a:rPr lang="en-US" sz="4000" dirty="0" smtClean="0"/>
            <a:t>b</a:t>
          </a:r>
          <a:r>
            <a:rPr lang="ru-RU" sz="4000" baseline="-25000" dirty="0" smtClean="0"/>
            <a:t>1</a:t>
          </a:r>
          <a:r>
            <a:rPr lang="ru-RU" sz="4000" dirty="0" smtClean="0"/>
            <a:t>=2,  </a:t>
          </a:r>
          <a:r>
            <a:rPr lang="en-US" sz="4000" dirty="0" smtClean="0"/>
            <a:t>q</a:t>
          </a:r>
          <a:r>
            <a:rPr lang="ru-RU" sz="4000" dirty="0" smtClean="0"/>
            <a:t>=3. (</a:t>
          </a:r>
          <a:r>
            <a:rPr lang="en-US" sz="4000" dirty="0" smtClean="0"/>
            <a:t>n</a:t>
          </a:r>
          <a:r>
            <a:rPr lang="ru-RU" sz="4000" dirty="0" smtClean="0"/>
            <a:t>=3)</a:t>
          </a:r>
          <a:endParaRPr lang="ru-RU" sz="4000" dirty="0"/>
        </a:p>
      </dgm:t>
    </dgm:pt>
    <dgm:pt modelId="{D0045095-E5F5-4C1E-906E-CEA74FED4B94}" type="parTrans" cxnId="{50DE75D9-4CD1-4DFE-AFE6-3316D49D9603}">
      <dgm:prSet/>
      <dgm:spPr/>
      <dgm:t>
        <a:bodyPr/>
        <a:lstStyle/>
        <a:p>
          <a:endParaRPr lang="ru-RU"/>
        </a:p>
      </dgm:t>
    </dgm:pt>
    <dgm:pt modelId="{F113BC18-3418-4B66-9DD9-0A6E985E6F8C}" type="sibTrans" cxnId="{50DE75D9-4CD1-4DFE-AFE6-3316D49D9603}">
      <dgm:prSet/>
      <dgm:spPr/>
      <dgm:t>
        <a:bodyPr/>
        <a:lstStyle/>
        <a:p>
          <a:endParaRPr lang="ru-RU"/>
        </a:p>
      </dgm:t>
    </dgm:pt>
    <dgm:pt modelId="{7F0C48ED-A64B-42AB-AB43-750CCBC8B563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smtClean="0">
              <a:solidFill>
                <a:srgbClr val="0070C0"/>
              </a:solidFill>
            </a:rPr>
            <a:t>b</a:t>
          </a:r>
          <a:r>
            <a:rPr lang="ru-RU" sz="4000" b="1" baseline="-25000" dirty="0" smtClean="0">
              <a:solidFill>
                <a:srgbClr val="0070C0"/>
              </a:solidFill>
            </a:rPr>
            <a:t>1</a:t>
          </a:r>
          <a:r>
            <a:rPr lang="ru-RU" sz="4000" dirty="0" smtClean="0"/>
            <a:t>, если  b</a:t>
          </a:r>
          <a:r>
            <a:rPr lang="ru-RU" sz="4000" baseline="-25000" dirty="0" smtClean="0"/>
            <a:t>4</a:t>
          </a:r>
          <a:r>
            <a:rPr lang="ru-RU" sz="4000" dirty="0" smtClean="0"/>
            <a:t>=81,  q=3. (n=4)</a:t>
          </a:r>
          <a:endParaRPr lang="ru-RU" sz="4000" dirty="0"/>
        </a:p>
      </dgm:t>
    </dgm:pt>
    <dgm:pt modelId="{0036AC5F-2DF4-47D7-95F0-99AD71552449}" type="parTrans" cxnId="{7BB77045-49C1-404D-9D68-51343916BC61}">
      <dgm:prSet/>
      <dgm:spPr/>
      <dgm:t>
        <a:bodyPr/>
        <a:lstStyle/>
        <a:p>
          <a:endParaRPr lang="ru-RU"/>
        </a:p>
      </dgm:t>
    </dgm:pt>
    <dgm:pt modelId="{259A4EAF-5956-4D2B-95D3-43890B369D9F}" type="sibTrans" cxnId="{7BB77045-49C1-404D-9D68-51343916BC61}">
      <dgm:prSet/>
      <dgm:spPr/>
      <dgm:t>
        <a:bodyPr/>
        <a:lstStyle/>
        <a:p>
          <a:endParaRPr lang="ru-RU"/>
        </a:p>
      </dgm:t>
    </dgm:pt>
    <dgm:pt modelId="{7088D3CB-9BDD-434D-88C9-81E2BED2B89F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err="1" smtClean="0">
              <a:solidFill>
                <a:srgbClr val="FFC000"/>
              </a:solidFill>
            </a:rPr>
            <a:t>n</a:t>
          </a:r>
          <a:r>
            <a:rPr lang="ru-RU" sz="4000" dirty="0" smtClean="0"/>
            <a:t>, если  </a:t>
          </a:r>
          <a:r>
            <a:rPr lang="ru-RU" sz="4000" dirty="0" err="1" smtClean="0"/>
            <a:t>b</a:t>
          </a:r>
          <a:r>
            <a:rPr lang="en-US" sz="4000" baseline="-25000" dirty="0" smtClean="0"/>
            <a:t>n</a:t>
          </a:r>
          <a:r>
            <a:rPr lang="ru-RU" sz="4000" dirty="0" smtClean="0"/>
            <a:t>=625,  b</a:t>
          </a:r>
          <a:r>
            <a:rPr lang="ru-RU" sz="4000" baseline="-25000" dirty="0" smtClean="0"/>
            <a:t>1</a:t>
          </a:r>
          <a:r>
            <a:rPr lang="ru-RU" sz="4000" dirty="0" smtClean="0"/>
            <a:t>=5, </a:t>
          </a:r>
          <a:r>
            <a:rPr lang="en-US" sz="4000" dirty="0" smtClean="0"/>
            <a:t>b</a:t>
          </a:r>
          <a:r>
            <a:rPr lang="ru-RU" sz="4000" baseline="-25000" dirty="0" smtClean="0"/>
            <a:t>2</a:t>
          </a:r>
          <a:r>
            <a:rPr lang="ru-RU" sz="4000" dirty="0" smtClean="0"/>
            <a:t>=25. (q=5)</a:t>
          </a:r>
          <a:endParaRPr lang="ru-RU" sz="4000" dirty="0"/>
        </a:p>
      </dgm:t>
    </dgm:pt>
    <dgm:pt modelId="{80A34CDF-1680-419A-8344-63DBD2E76EB2}" type="parTrans" cxnId="{E6087268-9AD4-4EC5-8742-691CAE2493FB}">
      <dgm:prSet/>
      <dgm:spPr/>
      <dgm:t>
        <a:bodyPr/>
        <a:lstStyle/>
        <a:p>
          <a:endParaRPr lang="ru-RU"/>
        </a:p>
      </dgm:t>
    </dgm:pt>
    <dgm:pt modelId="{A225B7A0-0F69-4A52-9329-D3E463FC2E18}" type="sibTrans" cxnId="{E6087268-9AD4-4EC5-8742-691CAE2493FB}">
      <dgm:prSet/>
      <dgm:spPr/>
      <dgm:t>
        <a:bodyPr/>
        <a:lstStyle/>
        <a:p>
          <a:endParaRPr lang="ru-RU"/>
        </a:p>
      </dgm:t>
    </dgm:pt>
    <dgm:pt modelId="{079CFC95-0A68-44F7-9470-C340324D08F4}">
      <dgm:prSet phldrT="[Текст]" custT="1"/>
      <dgm:spPr/>
      <dgm:t>
        <a:bodyPr/>
        <a:lstStyle/>
        <a:p>
          <a:r>
            <a:rPr lang="ru-RU" sz="4000" dirty="0" smtClean="0"/>
            <a:t>найти </a:t>
          </a:r>
          <a:r>
            <a:rPr lang="ru-RU" sz="4000" b="1" dirty="0" err="1" smtClean="0">
              <a:solidFill>
                <a:srgbClr val="00B050"/>
              </a:solidFill>
            </a:rPr>
            <a:t>q</a:t>
          </a:r>
          <a:r>
            <a:rPr lang="ru-RU" sz="4000" dirty="0" smtClean="0"/>
            <a:t>, если b</a:t>
          </a:r>
          <a:r>
            <a:rPr lang="ru-RU" sz="4000" baseline="-25000" dirty="0" smtClean="0"/>
            <a:t>1</a:t>
          </a:r>
          <a:r>
            <a:rPr lang="ru-RU" sz="4000" dirty="0" smtClean="0"/>
            <a:t>=  ,  b</a:t>
          </a:r>
          <a:r>
            <a:rPr lang="ru-RU" sz="4000" baseline="-25000" dirty="0" smtClean="0"/>
            <a:t>5</a:t>
          </a:r>
          <a:r>
            <a:rPr lang="ru-RU" sz="4000" dirty="0" smtClean="0"/>
            <a:t>=    ; (n=5)</a:t>
          </a:r>
          <a:endParaRPr lang="ru-RU" sz="4000" dirty="0"/>
        </a:p>
      </dgm:t>
    </dgm:pt>
    <dgm:pt modelId="{EF42C9F3-67CA-431C-A6DF-75DF93FAB586}" type="parTrans" cxnId="{F02F63F3-F5E2-410B-B6B9-C53498EE894F}">
      <dgm:prSet/>
      <dgm:spPr/>
      <dgm:t>
        <a:bodyPr/>
        <a:lstStyle/>
        <a:p>
          <a:endParaRPr lang="ru-RU"/>
        </a:p>
      </dgm:t>
    </dgm:pt>
    <dgm:pt modelId="{E0F31C84-075F-4CBD-B0E8-F85CE90EBFEB}" type="sibTrans" cxnId="{F02F63F3-F5E2-410B-B6B9-C53498EE894F}">
      <dgm:prSet/>
      <dgm:spPr/>
      <dgm:t>
        <a:bodyPr/>
        <a:lstStyle/>
        <a:p>
          <a:endParaRPr lang="ru-RU"/>
        </a:p>
      </dgm:t>
    </dgm:pt>
    <dgm:pt modelId="{2091617B-7AA9-41BB-8E2D-B83A95AA625B}" type="pres">
      <dgm:prSet presAssocID="{62DC0B3A-7A46-4B65-9E5E-189254F227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7A470B-60B7-493F-9FAB-42EFF8CB16C4}" type="pres">
      <dgm:prSet presAssocID="{8ACF136D-3325-4047-89B4-00960691C57E}" presName="composite" presStyleCnt="0"/>
      <dgm:spPr/>
    </dgm:pt>
    <dgm:pt modelId="{EAD6F5D4-FDED-46BF-8B62-B63AB1F459F9}" type="pres">
      <dgm:prSet presAssocID="{8ACF136D-3325-4047-89B4-00960691C57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BE64C-233D-4559-97E7-B0971BC05A98}" type="pres">
      <dgm:prSet presAssocID="{8ACF136D-3325-4047-89B4-00960691C57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14192A-7C42-4D95-9D55-3A61C436439C}" type="presOf" srcId="{7F0C48ED-A64B-42AB-AB43-750CCBC8B563}" destId="{88EBE64C-233D-4559-97E7-B0971BC05A98}" srcOrd="0" destOrd="1" presId="urn:microsoft.com/office/officeart/2005/8/layout/hList1"/>
    <dgm:cxn modelId="{76A246EC-D575-467D-892D-689133776F7D}" type="presOf" srcId="{079CFC95-0A68-44F7-9470-C340324D08F4}" destId="{88EBE64C-233D-4559-97E7-B0971BC05A98}" srcOrd="0" destOrd="2" presId="urn:microsoft.com/office/officeart/2005/8/layout/hList1"/>
    <dgm:cxn modelId="{CAAD7D26-922F-42A0-8E32-FE54CD1A7C55}" type="presOf" srcId="{7088D3CB-9BDD-434D-88C9-81E2BED2B89F}" destId="{88EBE64C-233D-4559-97E7-B0971BC05A98}" srcOrd="0" destOrd="3" presId="urn:microsoft.com/office/officeart/2005/8/layout/hList1"/>
    <dgm:cxn modelId="{F02F63F3-F5E2-410B-B6B9-C53498EE894F}" srcId="{8ACF136D-3325-4047-89B4-00960691C57E}" destId="{079CFC95-0A68-44F7-9470-C340324D08F4}" srcOrd="2" destOrd="0" parTransId="{EF42C9F3-67CA-431C-A6DF-75DF93FAB586}" sibTransId="{E0F31C84-075F-4CBD-B0E8-F85CE90EBFEB}"/>
    <dgm:cxn modelId="{E6087268-9AD4-4EC5-8742-691CAE2493FB}" srcId="{8ACF136D-3325-4047-89B4-00960691C57E}" destId="{7088D3CB-9BDD-434D-88C9-81E2BED2B89F}" srcOrd="3" destOrd="0" parTransId="{80A34CDF-1680-419A-8344-63DBD2E76EB2}" sibTransId="{A225B7A0-0F69-4A52-9329-D3E463FC2E18}"/>
    <dgm:cxn modelId="{82A27B9C-4110-493E-AFC6-C4BA4F5E3ED6}" type="presOf" srcId="{45B527B4-F7AE-4691-8DC1-5E10F1A99CB0}" destId="{88EBE64C-233D-4559-97E7-B0971BC05A98}" srcOrd="0" destOrd="0" presId="urn:microsoft.com/office/officeart/2005/8/layout/hList1"/>
    <dgm:cxn modelId="{7BB77045-49C1-404D-9D68-51343916BC61}" srcId="{8ACF136D-3325-4047-89B4-00960691C57E}" destId="{7F0C48ED-A64B-42AB-AB43-750CCBC8B563}" srcOrd="1" destOrd="0" parTransId="{0036AC5F-2DF4-47D7-95F0-99AD71552449}" sibTransId="{259A4EAF-5956-4D2B-95D3-43890B369D9F}"/>
    <dgm:cxn modelId="{5DA5F2CF-E4BB-4B1A-A1D1-4B8E24B5CEBE}" srcId="{62DC0B3A-7A46-4B65-9E5E-189254F227E9}" destId="{8ACF136D-3325-4047-89B4-00960691C57E}" srcOrd="0" destOrd="0" parTransId="{8705B51E-4C0C-418D-83F6-07724E14B4EC}" sibTransId="{420B0604-57DF-4A32-ADEB-3823A575935C}"/>
    <dgm:cxn modelId="{87B7EB49-C1BD-46D1-B48E-518C0B5A62EC}" type="presOf" srcId="{8ACF136D-3325-4047-89B4-00960691C57E}" destId="{EAD6F5D4-FDED-46BF-8B62-B63AB1F459F9}" srcOrd="0" destOrd="0" presId="urn:microsoft.com/office/officeart/2005/8/layout/hList1"/>
    <dgm:cxn modelId="{50DE75D9-4CD1-4DFE-AFE6-3316D49D9603}" srcId="{8ACF136D-3325-4047-89B4-00960691C57E}" destId="{45B527B4-F7AE-4691-8DC1-5E10F1A99CB0}" srcOrd="0" destOrd="0" parTransId="{D0045095-E5F5-4C1E-906E-CEA74FED4B94}" sibTransId="{F113BC18-3418-4B66-9DD9-0A6E985E6F8C}"/>
    <dgm:cxn modelId="{21816CF7-73A2-4B0B-A192-1DE0AC2C4FED}" type="presOf" srcId="{62DC0B3A-7A46-4B65-9E5E-189254F227E9}" destId="{2091617B-7AA9-41BB-8E2D-B83A95AA625B}" srcOrd="0" destOrd="0" presId="urn:microsoft.com/office/officeart/2005/8/layout/hList1"/>
    <dgm:cxn modelId="{7C6889A4-319B-4813-B18C-26E55CE559C2}" type="presParOf" srcId="{2091617B-7AA9-41BB-8E2D-B83A95AA625B}" destId="{187A470B-60B7-493F-9FAB-42EFF8CB16C4}" srcOrd="0" destOrd="0" presId="urn:microsoft.com/office/officeart/2005/8/layout/hList1"/>
    <dgm:cxn modelId="{3CECDADA-0001-4E84-A88D-761535FD6665}" type="presParOf" srcId="{187A470B-60B7-493F-9FAB-42EFF8CB16C4}" destId="{EAD6F5D4-FDED-46BF-8B62-B63AB1F459F9}" srcOrd="0" destOrd="0" presId="urn:microsoft.com/office/officeart/2005/8/layout/hList1"/>
    <dgm:cxn modelId="{E733F4CC-FCBE-4798-B22E-167B030A28F1}" type="presParOf" srcId="{187A470B-60B7-493F-9FAB-42EFF8CB16C4}" destId="{88EBE64C-233D-4559-97E7-B0971BC05A9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8C5ED-2E4F-4C22-865D-D5067FD95E90}">
      <dsp:nvSpPr>
        <dsp:cNvPr id="0" name=""/>
        <dsp:cNvSpPr/>
      </dsp:nvSpPr>
      <dsp:spPr>
        <a:xfrm>
          <a:off x="0" y="161472"/>
          <a:ext cx="8572560" cy="15864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прогрессии</a:t>
          </a:r>
          <a:endParaRPr lang="ru-RU" sz="6500" kern="1200" dirty="0"/>
        </a:p>
      </dsp:txBody>
      <dsp:txXfrm>
        <a:off x="0" y="161472"/>
        <a:ext cx="8572560" cy="1586415"/>
      </dsp:txXfrm>
    </dsp:sp>
    <dsp:sp modelId="{78043B12-B692-421B-9DDB-6DCB570F0DFC}">
      <dsp:nvSpPr>
        <dsp:cNvPr id="0" name=""/>
        <dsp:cNvSpPr/>
      </dsp:nvSpPr>
      <dsp:spPr>
        <a:xfrm>
          <a:off x="0" y="2000268"/>
          <a:ext cx="4286280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АРИФМЕТИЧЕСКАЯ ПРОГРЕССИЯ</a:t>
          </a:r>
          <a:endParaRPr lang="ru-RU" sz="3800" kern="1200" dirty="0"/>
        </a:p>
      </dsp:txBody>
      <dsp:txXfrm>
        <a:off x="0" y="2000268"/>
        <a:ext cx="4286280" cy="4140531"/>
      </dsp:txXfrm>
    </dsp:sp>
    <dsp:sp modelId="{88142058-ACD6-4F59-AA70-FB83B74C8724}">
      <dsp:nvSpPr>
        <dsp:cNvPr id="0" name=""/>
        <dsp:cNvSpPr/>
      </dsp:nvSpPr>
      <dsp:spPr>
        <a:xfrm>
          <a:off x="4214827" y="2000268"/>
          <a:ext cx="4286280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ГЕОМЕТРИЧЕСКАЯ ПРОГРЕССИЯ</a:t>
          </a:r>
          <a:endParaRPr lang="ru-RU" sz="3800" kern="1200" dirty="0"/>
        </a:p>
      </dsp:txBody>
      <dsp:txXfrm>
        <a:off x="4214827" y="2000268"/>
        <a:ext cx="4286280" cy="4140531"/>
      </dsp:txXfrm>
    </dsp:sp>
    <dsp:sp modelId="{EF17439F-243D-4F71-A441-D820E7518D40}">
      <dsp:nvSpPr>
        <dsp:cNvPr id="0" name=""/>
        <dsp:cNvSpPr/>
      </dsp:nvSpPr>
      <dsp:spPr>
        <a:xfrm flipV="1">
          <a:off x="0" y="6211363"/>
          <a:ext cx="8572560" cy="1994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227011"/>
          <a:ext cx="8572559" cy="120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решите задание письменно</a:t>
          </a:r>
          <a:endParaRPr lang="ru-RU" sz="4200" kern="1200" dirty="0"/>
        </a:p>
      </dsp:txBody>
      <dsp:txXfrm>
        <a:off x="0" y="227011"/>
        <a:ext cx="8572559" cy="1209600"/>
      </dsp:txXfrm>
    </dsp:sp>
    <dsp:sp modelId="{88EBE64C-233D-4559-97E7-B0971BC05A98}">
      <dsp:nvSpPr>
        <dsp:cNvPr id="0" name=""/>
        <dsp:cNvSpPr/>
      </dsp:nvSpPr>
      <dsp:spPr>
        <a:xfrm>
          <a:off x="0" y="1436611"/>
          <a:ext cx="8572559" cy="42657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028" tIns="224028" rIns="298704" bIns="336042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200" kern="1200" dirty="0" smtClean="0"/>
            <a:t> </a:t>
          </a:r>
          <a:r>
            <a:rPr lang="en-US" sz="4200" kern="1200" dirty="0" err="1" smtClean="0"/>
            <a:t>b</a:t>
          </a:r>
          <a:r>
            <a:rPr lang="en-US" sz="4200" kern="1200" baseline="-25000" dirty="0" err="1" smtClean="0"/>
            <a:t>n</a:t>
          </a:r>
          <a:r>
            <a:rPr lang="ru-RU" sz="4200" kern="1200" dirty="0" smtClean="0"/>
            <a:t> –  геометрическая прогрессия, </a:t>
          </a:r>
          <a:r>
            <a:rPr lang="en-US" sz="4200" kern="1200" dirty="0" smtClean="0"/>
            <a:t>b</a:t>
          </a:r>
          <a:r>
            <a:rPr lang="ru-RU" sz="4200" kern="1200" baseline="-25000" dirty="0" smtClean="0"/>
            <a:t>1</a:t>
          </a:r>
          <a:r>
            <a:rPr lang="ru-RU" sz="4200" kern="1200" dirty="0" smtClean="0"/>
            <a:t>=72, </a:t>
          </a:r>
          <a:r>
            <a:rPr lang="en-US" sz="4200" kern="1200" dirty="0" smtClean="0"/>
            <a:t>q</a:t>
          </a:r>
          <a:r>
            <a:rPr lang="ru-RU" sz="4200" kern="1200" dirty="0" smtClean="0"/>
            <a:t>=   . Найдите </a:t>
          </a:r>
          <a:r>
            <a:rPr lang="en-US" sz="4200" kern="1200" dirty="0" smtClean="0"/>
            <a:t>b</a:t>
          </a:r>
          <a:r>
            <a:rPr lang="ru-RU" sz="4200" kern="1200" baseline="-25000" dirty="0" smtClean="0"/>
            <a:t>5</a:t>
          </a:r>
          <a:r>
            <a:rPr lang="ru-RU" sz="4200" kern="1200" dirty="0" smtClean="0"/>
            <a:t>.</a:t>
          </a:r>
          <a:endParaRPr lang="ru-RU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200" kern="1200" dirty="0" smtClean="0"/>
            <a:t>Между числами -28 и 12 вставьте четыре числа, которые вместе с данными числами образуют арифметическую прогрессию.</a:t>
          </a:r>
          <a:endParaRPr lang="ru-RU" sz="4200" kern="1200" dirty="0"/>
        </a:p>
      </dsp:txBody>
      <dsp:txXfrm>
        <a:off x="0" y="1436611"/>
        <a:ext cx="8572559" cy="426572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8C5ED-2E4F-4C22-865D-D5067FD95E90}">
      <dsp:nvSpPr>
        <dsp:cNvPr id="0" name=""/>
        <dsp:cNvSpPr/>
      </dsp:nvSpPr>
      <dsp:spPr>
        <a:xfrm>
          <a:off x="0" y="161472"/>
          <a:ext cx="8572559" cy="15864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сумма </a:t>
          </a:r>
          <a:r>
            <a:rPr lang="en-US" sz="4400" kern="1200" dirty="0" smtClean="0"/>
            <a:t>n</a:t>
          </a:r>
          <a:r>
            <a:rPr lang="ru-RU" sz="4400" kern="1200" dirty="0" smtClean="0"/>
            <a:t> первых членов  прогрессий </a:t>
          </a:r>
          <a:endParaRPr lang="ru-RU" sz="4400" kern="1200" dirty="0"/>
        </a:p>
      </dsp:txBody>
      <dsp:txXfrm>
        <a:off x="0" y="161472"/>
        <a:ext cx="8572559" cy="1586415"/>
      </dsp:txXfrm>
    </dsp:sp>
    <dsp:sp modelId="{78043B12-B692-421B-9DDB-6DCB570F0DFC}">
      <dsp:nvSpPr>
        <dsp:cNvPr id="0" name=""/>
        <dsp:cNvSpPr/>
      </dsp:nvSpPr>
      <dsp:spPr>
        <a:xfrm>
          <a:off x="0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АРИФМЕТИЧЕСКАЯ ПРОГРЕССИЯ </a:t>
          </a:r>
          <a:endParaRPr lang="ru-RU" sz="3800" kern="1200" dirty="0"/>
        </a:p>
      </dsp:txBody>
      <dsp:txXfrm>
        <a:off x="0" y="2000268"/>
        <a:ext cx="4286279" cy="4140531"/>
      </dsp:txXfrm>
    </dsp:sp>
    <dsp:sp modelId="{88142058-ACD6-4F59-AA70-FB83B74C8724}">
      <dsp:nvSpPr>
        <dsp:cNvPr id="0" name=""/>
        <dsp:cNvSpPr/>
      </dsp:nvSpPr>
      <dsp:spPr>
        <a:xfrm>
          <a:off x="4214827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ГЕОМЕТРИЧЕСКАЯ ПРОГРЕССИЯ</a:t>
          </a:r>
          <a:endParaRPr lang="ru-RU" sz="3800" kern="1200" dirty="0"/>
        </a:p>
      </dsp:txBody>
      <dsp:txXfrm>
        <a:off x="4214827" y="2000268"/>
        <a:ext cx="4286279" cy="4140531"/>
      </dsp:txXfrm>
    </dsp:sp>
    <dsp:sp modelId="{EF17439F-243D-4F71-A441-D820E7518D40}">
      <dsp:nvSpPr>
        <dsp:cNvPr id="0" name=""/>
        <dsp:cNvSpPr/>
      </dsp:nvSpPr>
      <dsp:spPr>
        <a:xfrm flipV="1">
          <a:off x="0" y="6211363"/>
          <a:ext cx="8572559" cy="1994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45099"/>
          <a:ext cx="8572560" cy="106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решите задание письменно</a:t>
          </a:r>
          <a:endParaRPr lang="ru-RU" sz="3700" kern="1200" dirty="0"/>
        </a:p>
      </dsp:txBody>
      <dsp:txXfrm>
        <a:off x="0" y="45099"/>
        <a:ext cx="8572560" cy="1065600"/>
      </dsp:txXfrm>
    </dsp:sp>
    <dsp:sp modelId="{88EBE64C-233D-4559-97E7-B0971BC05A98}">
      <dsp:nvSpPr>
        <dsp:cNvPr id="0" name=""/>
        <dsp:cNvSpPr/>
      </dsp:nvSpPr>
      <dsp:spPr>
        <a:xfrm>
          <a:off x="0" y="1110699"/>
          <a:ext cx="8572560" cy="47735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Найдите сумму всех натуральных чисел, не превосходящих 280,  не </a:t>
          </a:r>
          <a:r>
            <a:rPr lang="ru-RU" sz="3700" kern="1200" smtClean="0"/>
            <a:t>кратных 7.</a:t>
          </a:r>
          <a:endParaRPr lang="ru-RU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 </a:t>
          </a:r>
          <a:r>
            <a:rPr lang="en-US" sz="3700" kern="1200" dirty="0" err="1" smtClean="0"/>
            <a:t>b</a:t>
          </a:r>
          <a:r>
            <a:rPr lang="en-US" sz="3700" kern="1200" baseline="-25000" dirty="0" err="1" smtClean="0"/>
            <a:t>n</a:t>
          </a:r>
          <a:r>
            <a:rPr lang="en-US" sz="3700" kern="1200" dirty="0" smtClean="0"/>
            <a:t> </a:t>
          </a:r>
          <a:r>
            <a:rPr lang="ru-RU" sz="3700" kern="1200" dirty="0" smtClean="0"/>
            <a:t>– геометрическая прогрессия, </a:t>
          </a:r>
          <a:r>
            <a:rPr lang="en-US" sz="3700" kern="1200" dirty="0" smtClean="0"/>
            <a:t>n</a:t>
          </a:r>
          <a:r>
            <a:rPr lang="ru-RU" sz="3700" kern="1200" dirty="0" smtClean="0"/>
            <a:t>=52. Сумма членов, стоящих на нечетных местах, равна 28, а сумма членов, стоящих на четных местах, равна 7. Найдите </a:t>
          </a:r>
          <a:r>
            <a:rPr lang="en-US" sz="3700" kern="1200" dirty="0" smtClean="0"/>
            <a:t>q</a:t>
          </a:r>
          <a:r>
            <a:rPr lang="ru-RU" sz="3700" kern="1200" dirty="0" smtClean="0"/>
            <a:t>.</a:t>
          </a:r>
          <a:endParaRPr lang="ru-RU" sz="3700" kern="1200" dirty="0"/>
        </a:p>
      </dsp:txBody>
      <dsp:txXfrm>
        <a:off x="0" y="1110699"/>
        <a:ext cx="8572560" cy="477355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151614"/>
          <a:ext cx="8572560" cy="144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0" tIns="203200" rIns="355600" bIns="2032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>итоги урока</a:t>
          </a:r>
          <a:endParaRPr lang="ru-RU" sz="5000" kern="1200" dirty="0"/>
        </a:p>
      </dsp:txBody>
      <dsp:txXfrm>
        <a:off x="0" y="151614"/>
        <a:ext cx="8572560" cy="1440000"/>
      </dsp:txXfrm>
    </dsp:sp>
    <dsp:sp modelId="{88EBE64C-233D-4559-97E7-B0971BC05A98}">
      <dsp:nvSpPr>
        <dsp:cNvPr id="0" name=""/>
        <dsp:cNvSpPr/>
      </dsp:nvSpPr>
      <dsp:spPr>
        <a:xfrm>
          <a:off x="0" y="1591614"/>
          <a:ext cx="8572560" cy="41861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0" tIns="266700" rIns="355600" bIns="40005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0" kern="1200" dirty="0" smtClean="0"/>
            <a:t>Мы решили разные интересные  задачи по теме «прогрессии». Спасибо! </a:t>
          </a:r>
          <a:br>
            <a:rPr lang="ru-RU" sz="5000" kern="1200" dirty="0" smtClean="0"/>
          </a:br>
          <a:r>
            <a:rPr lang="ru-RU" sz="5000" kern="1200" dirty="0" smtClean="0"/>
            <a:t>Успехов на контрольной работе.</a:t>
          </a:r>
          <a:endParaRPr lang="ru-RU" sz="5000" kern="1200" dirty="0"/>
        </a:p>
      </dsp:txBody>
      <dsp:txXfrm>
        <a:off x="0" y="1591614"/>
        <a:ext cx="8572560" cy="41861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8C5ED-2E4F-4C22-865D-D5067FD95E90}">
      <dsp:nvSpPr>
        <dsp:cNvPr id="0" name=""/>
        <dsp:cNvSpPr/>
      </dsp:nvSpPr>
      <dsp:spPr>
        <a:xfrm>
          <a:off x="0" y="161472"/>
          <a:ext cx="8572560" cy="15864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определения</a:t>
          </a:r>
          <a:endParaRPr lang="ru-RU" sz="6500" kern="1200" dirty="0"/>
        </a:p>
      </dsp:txBody>
      <dsp:txXfrm>
        <a:off x="0" y="161472"/>
        <a:ext cx="8572560" cy="1586415"/>
      </dsp:txXfrm>
    </dsp:sp>
    <dsp:sp modelId="{78043B12-B692-421B-9DDB-6DCB570F0DFC}">
      <dsp:nvSpPr>
        <dsp:cNvPr id="0" name=""/>
        <dsp:cNvSpPr/>
      </dsp:nvSpPr>
      <dsp:spPr>
        <a:xfrm>
          <a:off x="0" y="2000268"/>
          <a:ext cx="4286280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Числовая последовательность            а</a:t>
          </a:r>
          <a:r>
            <a:rPr lang="ru-RU" sz="2700" kern="1200" baseline="-25000" dirty="0" smtClean="0"/>
            <a:t>1</a:t>
          </a:r>
          <a:r>
            <a:rPr lang="ru-RU" sz="2700" kern="1200" dirty="0" smtClean="0"/>
            <a:t>, а</a:t>
          </a:r>
          <a:r>
            <a:rPr lang="ru-RU" sz="2700" kern="1200" baseline="-25000" dirty="0" smtClean="0"/>
            <a:t>2</a:t>
          </a:r>
          <a:r>
            <a:rPr lang="ru-RU" sz="2700" kern="1200" dirty="0" smtClean="0"/>
            <a:t>, а</a:t>
          </a:r>
          <a:r>
            <a:rPr lang="ru-RU" sz="2700" kern="1200" baseline="-25000" dirty="0" smtClean="0"/>
            <a:t>3</a:t>
          </a:r>
          <a:r>
            <a:rPr lang="ru-RU" sz="2700" kern="1200" dirty="0" smtClean="0"/>
            <a:t>, …,а</a:t>
          </a:r>
          <a:r>
            <a:rPr lang="en-US" sz="2700" kern="1200" baseline="-25000" dirty="0" smtClean="0"/>
            <a:t>n</a:t>
          </a:r>
          <a:r>
            <a:rPr lang="ru-RU" sz="2700" kern="1200" dirty="0" smtClean="0"/>
            <a:t>, … называется арифметической прогрессией, если для всех натуральных </a:t>
          </a:r>
          <a:r>
            <a:rPr lang="en-US" sz="2700" kern="1200" dirty="0" smtClean="0"/>
            <a:t>n</a:t>
          </a:r>
          <a:r>
            <a:rPr lang="ru-RU" sz="2700" kern="1200" dirty="0" smtClean="0"/>
            <a:t> выполняется равенство   </a:t>
          </a:r>
          <a:r>
            <a:rPr lang="en-US" sz="2700" kern="1200" dirty="0" smtClean="0"/>
            <a:t>a</a:t>
          </a:r>
          <a:r>
            <a:rPr lang="en-US" sz="2700" kern="1200" baseline="-25000" dirty="0" smtClean="0"/>
            <a:t>n</a:t>
          </a:r>
          <a:r>
            <a:rPr lang="ru-RU" sz="2700" kern="1200" baseline="-25000" dirty="0" smtClean="0"/>
            <a:t>+1</a:t>
          </a:r>
          <a:r>
            <a:rPr lang="ru-RU" sz="2700" kern="1200" dirty="0" smtClean="0"/>
            <a:t> = </a:t>
          </a:r>
          <a:r>
            <a:rPr lang="en-US" sz="2700" kern="1200" dirty="0" smtClean="0"/>
            <a:t>a</a:t>
          </a:r>
          <a:r>
            <a:rPr lang="en-US" sz="2700" kern="1200" baseline="-25000" dirty="0" smtClean="0"/>
            <a:t>n</a:t>
          </a:r>
          <a:r>
            <a:rPr lang="ru-RU" sz="2700" kern="1200" dirty="0" smtClean="0"/>
            <a:t> + </a:t>
          </a:r>
          <a:r>
            <a:rPr lang="en-US" sz="2700" kern="1200" dirty="0" smtClean="0"/>
            <a:t>d</a:t>
          </a:r>
          <a:r>
            <a:rPr lang="ru-RU" sz="2700" kern="1200" dirty="0" smtClean="0"/>
            <a:t>, где </a:t>
          </a:r>
          <a:r>
            <a:rPr lang="en-US" sz="2700" kern="1200" dirty="0" smtClean="0"/>
            <a:t>d </a:t>
          </a:r>
          <a:r>
            <a:rPr lang="ru-RU" sz="2700" kern="1200" dirty="0" smtClean="0"/>
            <a:t>– некоторое число.</a:t>
          </a:r>
          <a:endParaRPr lang="ru-RU" sz="2700" kern="1200" dirty="0"/>
        </a:p>
      </dsp:txBody>
      <dsp:txXfrm>
        <a:off x="0" y="2000268"/>
        <a:ext cx="4286280" cy="4140531"/>
      </dsp:txXfrm>
    </dsp:sp>
    <dsp:sp modelId="{88142058-ACD6-4F59-AA70-FB83B74C8724}">
      <dsp:nvSpPr>
        <dsp:cNvPr id="0" name=""/>
        <dsp:cNvSpPr/>
      </dsp:nvSpPr>
      <dsp:spPr>
        <a:xfrm>
          <a:off x="4214827" y="2000268"/>
          <a:ext cx="4286280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Числовая последовательность          </a:t>
          </a:r>
          <a:r>
            <a:rPr lang="en-US" sz="2700" kern="1200" dirty="0" smtClean="0"/>
            <a:t>b</a:t>
          </a:r>
          <a:r>
            <a:rPr lang="en-US" sz="2700" kern="1200" baseline="-25000" dirty="0" smtClean="0"/>
            <a:t>1</a:t>
          </a:r>
          <a:r>
            <a:rPr lang="ru-RU" sz="2700" kern="1200" dirty="0" smtClean="0"/>
            <a:t>, </a:t>
          </a:r>
          <a:r>
            <a:rPr lang="ru-RU" sz="2700" kern="1200" dirty="0" err="1" smtClean="0"/>
            <a:t>b</a:t>
          </a:r>
          <a:r>
            <a:rPr lang="en-US" sz="2700" kern="1200" baseline="-25000" dirty="0" smtClean="0"/>
            <a:t>2</a:t>
          </a:r>
          <a:r>
            <a:rPr lang="ru-RU" sz="2700" kern="1200" dirty="0" smtClean="0"/>
            <a:t>, </a:t>
          </a:r>
          <a:r>
            <a:rPr lang="en-US" sz="2700" kern="1200" dirty="0" smtClean="0"/>
            <a:t>b</a:t>
          </a:r>
          <a:r>
            <a:rPr lang="en-US" sz="2700" kern="1200" baseline="-25000" dirty="0" smtClean="0"/>
            <a:t>3, …</a:t>
          </a:r>
          <a:r>
            <a:rPr lang="ru-RU" sz="2700" kern="1200" baseline="-25000" dirty="0" smtClean="0"/>
            <a:t>, </a:t>
          </a:r>
          <a:r>
            <a:rPr lang="en-US" sz="2700" kern="1200" dirty="0" err="1" smtClean="0"/>
            <a:t>b</a:t>
          </a:r>
          <a:r>
            <a:rPr lang="en-US" sz="2700" kern="1200" baseline="-25000" dirty="0" err="1" smtClean="0"/>
            <a:t>n</a:t>
          </a:r>
          <a:r>
            <a:rPr lang="ru-RU" sz="2700" kern="1200" dirty="0" smtClean="0"/>
            <a:t>, … называется геометрической прогрессией, если для всех натуральных </a:t>
          </a:r>
          <a:r>
            <a:rPr lang="en-US" sz="2700" kern="1200" dirty="0" smtClean="0"/>
            <a:t>n</a:t>
          </a:r>
          <a:r>
            <a:rPr lang="ru-RU" sz="2700" kern="1200" dirty="0" smtClean="0"/>
            <a:t> выполняется равенство </a:t>
          </a:r>
          <a:r>
            <a:rPr lang="en-US" sz="2700" kern="1200" dirty="0" smtClean="0"/>
            <a:t> b</a:t>
          </a:r>
          <a:r>
            <a:rPr lang="en-US" sz="2700" kern="1200" baseline="-25000" dirty="0" smtClean="0"/>
            <a:t>n+1</a:t>
          </a:r>
          <a:r>
            <a:rPr lang="en-US" sz="2700" kern="1200" dirty="0" smtClean="0"/>
            <a:t> = </a:t>
          </a:r>
          <a:r>
            <a:rPr lang="en-US" sz="2700" kern="1200" dirty="0" err="1" smtClean="0"/>
            <a:t>b</a:t>
          </a:r>
          <a:r>
            <a:rPr lang="en-US" sz="2700" kern="1200" baseline="-25000" dirty="0" err="1" smtClean="0"/>
            <a:t>n</a:t>
          </a:r>
          <a:r>
            <a:rPr lang="en-US" sz="2700" kern="1200" dirty="0" err="1" smtClean="0"/>
            <a:t>q</a:t>
          </a:r>
          <a:r>
            <a:rPr lang="ru-RU" sz="2700" kern="1200" dirty="0" smtClean="0"/>
            <a:t>, где</a:t>
          </a:r>
          <a:r>
            <a:rPr lang="en-US" sz="2700" kern="1200" dirty="0" smtClean="0"/>
            <a:t> b</a:t>
          </a:r>
          <a:r>
            <a:rPr lang="en-US" sz="2700" kern="1200" baseline="-25000" dirty="0" smtClean="0"/>
            <a:t>n</a:t>
          </a:r>
          <a:r>
            <a:rPr lang="en-US" sz="2700" kern="1200" dirty="0" smtClean="0"/>
            <a:t>≠0</a:t>
          </a:r>
          <a:r>
            <a:rPr lang="ru-RU" sz="2700" kern="1200" dirty="0" smtClean="0"/>
            <a:t>,</a:t>
          </a:r>
          <a:r>
            <a:rPr lang="en-US" sz="2700" kern="1200" dirty="0" smtClean="0"/>
            <a:t> q</a:t>
          </a:r>
          <a:r>
            <a:rPr lang="ru-RU" sz="2700" kern="1200" dirty="0" smtClean="0"/>
            <a:t> – некоторое число, не равное нулю.</a:t>
          </a:r>
          <a:endParaRPr lang="ru-RU" sz="2700" kern="1200" dirty="0"/>
        </a:p>
      </dsp:txBody>
      <dsp:txXfrm>
        <a:off x="4214827" y="2000268"/>
        <a:ext cx="4286280" cy="4140531"/>
      </dsp:txXfrm>
    </dsp:sp>
    <dsp:sp modelId="{EF17439F-243D-4F71-A441-D820E7518D40}">
      <dsp:nvSpPr>
        <dsp:cNvPr id="0" name=""/>
        <dsp:cNvSpPr/>
      </dsp:nvSpPr>
      <dsp:spPr>
        <a:xfrm flipV="1">
          <a:off x="0" y="6211363"/>
          <a:ext cx="8572560" cy="1994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45099"/>
          <a:ext cx="8572560" cy="106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решите устно</a:t>
          </a:r>
          <a:endParaRPr lang="ru-RU" sz="3700" kern="1200" dirty="0"/>
        </a:p>
      </dsp:txBody>
      <dsp:txXfrm>
        <a:off x="0" y="45099"/>
        <a:ext cx="8572560" cy="1065600"/>
      </dsp:txXfrm>
    </dsp:sp>
    <dsp:sp modelId="{88EBE64C-233D-4559-97E7-B0971BC05A98}">
      <dsp:nvSpPr>
        <dsp:cNvPr id="0" name=""/>
        <dsp:cNvSpPr/>
      </dsp:nvSpPr>
      <dsp:spPr>
        <a:xfrm>
          <a:off x="0" y="1110699"/>
          <a:ext cx="8572560" cy="47735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Назовите первый член и разность  арифметической прогрессии.</a:t>
          </a:r>
          <a:br>
            <a:rPr lang="ru-RU" sz="3700" kern="1200" dirty="0" smtClean="0"/>
          </a:br>
          <a:r>
            <a:rPr lang="ru-RU" sz="3700" kern="1200" dirty="0" smtClean="0"/>
            <a:t>1) 8, 13,18, ….</a:t>
          </a:r>
          <a:br>
            <a:rPr lang="ru-RU" sz="3700" kern="1200" dirty="0" smtClean="0"/>
          </a:br>
          <a:r>
            <a:rPr lang="ru-RU" sz="3700" kern="1200" dirty="0" smtClean="0"/>
            <a:t>2)–7, –4, –1, … .</a:t>
          </a:r>
          <a:endParaRPr lang="ru-RU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Назовите первые четыре члена арифметической прогрессии.</a:t>
          </a:r>
          <a:br>
            <a:rPr lang="ru-RU" sz="3700" kern="1200" dirty="0" smtClean="0"/>
          </a:br>
          <a:r>
            <a:rPr lang="ru-RU" sz="3700" kern="1200" dirty="0" smtClean="0"/>
            <a:t>1) а</a:t>
          </a:r>
          <a:r>
            <a:rPr lang="ru-RU" sz="3700" kern="1200" baseline="-25000" dirty="0" smtClean="0"/>
            <a:t>1</a:t>
          </a:r>
          <a:r>
            <a:rPr lang="ru-RU" sz="3700" kern="1200" dirty="0" smtClean="0"/>
            <a:t>=3, d=7.</a:t>
          </a:r>
          <a:br>
            <a:rPr lang="ru-RU" sz="3700" kern="1200" dirty="0" smtClean="0"/>
          </a:br>
          <a:r>
            <a:rPr lang="ru-RU" sz="3700" kern="1200" dirty="0" smtClean="0"/>
            <a:t>2)а</a:t>
          </a:r>
          <a:r>
            <a:rPr lang="ru-RU" sz="3700" kern="1200" baseline="-25000" dirty="0" smtClean="0"/>
            <a:t>1</a:t>
          </a:r>
          <a:r>
            <a:rPr lang="ru-RU" sz="3700" kern="1200" dirty="0" smtClean="0"/>
            <a:t>=–5,  d=3.</a:t>
          </a:r>
          <a:endParaRPr lang="ru-RU" sz="3700" kern="1200" dirty="0"/>
        </a:p>
      </dsp:txBody>
      <dsp:txXfrm>
        <a:off x="0" y="1110699"/>
        <a:ext cx="8572560" cy="47735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45099"/>
          <a:ext cx="8572560" cy="106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решите устно</a:t>
          </a:r>
          <a:endParaRPr lang="ru-RU" sz="3700" kern="1200" dirty="0"/>
        </a:p>
      </dsp:txBody>
      <dsp:txXfrm>
        <a:off x="0" y="45099"/>
        <a:ext cx="8572560" cy="1065600"/>
      </dsp:txXfrm>
    </dsp:sp>
    <dsp:sp modelId="{88EBE64C-233D-4559-97E7-B0971BC05A98}">
      <dsp:nvSpPr>
        <dsp:cNvPr id="0" name=""/>
        <dsp:cNvSpPr/>
      </dsp:nvSpPr>
      <dsp:spPr>
        <a:xfrm>
          <a:off x="0" y="1110699"/>
          <a:ext cx="8572560" cy="47735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358" tIns="197358" rIns="263144" bIns="296037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Назовите первый член и знаменатель геометрической  прогрессии.</a:t>
          </a:r>
          <a:br>
            <a:rPr lang="ru-RU" sz="3700" kern="1200" dirty="0" smtClean="0"/>
          </a:br>
          <a:r>
            <a:rPr lang="ru-RU" sz="3700" kern="1200" dirty="0" smtClean="0"/>
            <a:t>1)6; 3; 1,5; ….</a:t>
          </a:r>
          <a:br>
            <a:rPr lang="ru-RU" sz="3700" kern="1200" dirty="0" smtClean="0"/>
          </a:br>
          <a:r>
            <a:rPr lang="ru-RU" sz="3700" kern="1200" dirty="0" smtClean="0"/>
            <a:t>2)–16, –8, –4, ….</a:t>
          </a:r>
          <a:endParaRPr lang="ru-RU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700" kern="1200" dirty="0" smtClean="0"/>
            <a:t>Назовите первые четыре члена геометрической прогрессии.</a:t>
          </a:r>
          <a:br>
            <a:rPr lang="ru-RU" sz="3700" kern="1200" dirty="0" smtClean="0"/>
          </a:br>
          <a:r>
            <a:rPr lang="en-US" sz="3700" kern="1200" dirty="0" smtClean="0"/>
            <a:t>1) b</a:t>
          </a:r>
          <a:r>
            <a:rPr lang="en-US" sz="3700" kern="1200" baseline="-25000" dirty="0" smtClean="0"/>
            <a:t>1</a:t>
          </a:r>
          <a:r>
            <a:rPr lang="en-US" sz="3700" kern="1200" dirty="0" smtClean="0"/>
            <a:t>=2,  q=</a:t>
          </a:r>
          <a:r>
            <a:rPr lang="ru-RU" sz="3700" kern="1200" dirty="0" smtClean="0"/>
            <a:t>0,5. </a:t>
          </a:r>
          <a:br>
            <a:rPr lang="ru-RU" sz="3700" kern="1200" dirty="0" smtClean="0"/>
          </a:br>
          <a:r>
            <a:rPr lang="ru-RU" sz="3700" kern="1200" dirty="0" smtClean="0"/>
            <a:t>2)</a:t>
          </a:r>
          <a:r>
            <a:rPr lang="en-US" sz="3700" kern="1200" dirty="0" smtClean="0"/>
            <a:t>b</a:t>
          </a:r>
          <a:r>
            <a:rPr lang="ru-RU" sz="3700" kern="1200" baseline="-25000" dirty="0" smtClean="0"/>
            <a:t>1</a:t>
          </a:r>
          <a:r>
            <a:rPr lang="ru-RU" sz="3700" kern="1200" dirty="0" smtClean="0"/>
            <a:t>=–3,  </a:t>
          </a:r>
          <a:r>
            <a:rPr lang="en-US" sz="3700" kern="1200" dirty="0" smtClean="0"/>
            <a:t>q</a:t>
          </a:r>
          <a:r>
            <a:rPr lang="ru-RU" sz="3700" kern="1200" dirty="0" smtClean="0"/>
            <a:t>= 2.</a:t>
          </a:r>
          <a:endParaRPr lang="ru-RU" sz="3700" kern="1200" dirty="0"/>
        </a:p>
      </dsp:txBody>
      <dsp:txXfrm>
        <a:off x="0" y="1110699"/>
        <a:ext cx="8572560" cy="47735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8C5ED-2E4F-4C22-865D-D5067FD95E90}">
      <dsp:nvSpPr>
        <dsp:cNvPr id="0" name=""/>
        <dsp:cNvSpPr/>
      </dsp:nvSpPr>
      <dsp:spPr>
        <a:xfrm>
          <a:off x="0" y="161472"/>
          <a:ext cx="8572559" cy="15864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/>
            <a:t>свойство членов прогрессий</a:t>
          </a:r>
          <a:endParaRPr lang="ru-RU" sz="5300" kern="1200" dirty="0"/>
        </a:p>
      </dsp:txBody>
      <dsp:txXfrm>
        <a:off x="0" y="161472"/>
        <a:ext cx="8572559" cy="1586415"/>
      </dsp:txXfrm>
    </dsp:sp>
    <dsp:sp modelId="{78043B12-B692-421B-9DDB-6DCB570F0DFC}">
      <dsp:nvSpPr>
        <dsp:cNvPr id="0" name=""/>
        <dsp:cNvSpPr/>
      </dsp:nvSpPr>
      <dsp:spPr>
        <a:xfrm>
          <a:off x="0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Каждый член арифметической прогрессии, начиная со второго,  равен среднему арифметическому двух соседних с ним членов, при </a:t>
          </a:r>
          <a:r>
            <a:rPr lang="en-US" sz="2400" kern="1200" dirty="0" smtClean="0"/>
            <a:t>n</a:t>
          </a:r>
          <a:r>
            <a:rPr lang="ru-RU" sz="2400" kern="1200" dirty="0" smtClean="0"/>
            <a:t>&gt;1.</a:t>
          </a:r>
          <a:endParaRPr lang="ru-RU" sz="2400" kern="1200" dirty="0"/>
        </a:p>
      </dsp:txBody>
      <dsp:txXfrm>
        <a:off x="0" y="2000268"/>
        <a:ext cx="4286279" cy="4140531"/>
      </dsp:txXfrm>
    </dsp:sp>
    <dsp:sp modelId="{88142058-ACD6-4F59-AA70-FB83B74C8724}">
      <dsp:nvSpPr>
        <dsp:cNvPr id="0" name=""/>
        <dsp:cNvSpPr/>
      </dsp:nvSpPr>
      <dsp:spPr>
        <a:xfrm>
          <a:off x="4214827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Если все члены прогрессии положительны, то каждый член геометрической прогрессии, начиная со второго, равен среднему геометрическому двух соседних с ним членов, при </a:t>
          </a:r>
          <a:r>
            <a:rPr lang="en-US" sz="2400" kern="1200" dirty="0" smtClean="0"/>
            <a:t>n</a:t>
          </a:r>
          <a:r>
            <a:rPr lang="en-US" sz="2400" kern="1200" dirty="0" smtClean="0">
              <a:latin typeface="Calibri"/>
            </a:rPr>
            <a:t>&gt;</a:t>
          </a:r>
          <a:r>
            <a:rPr lang="ru-RU" sz="2400" kern="1200" dirty="0" smtClean="0">
              <a:latin typeface="Calibri"/>
            </a:rPr>
            <a:t>1. </a:t>
          </a:r>
          <a:r>
            <a:rPr lang="ru-RU" sz="2400" kern="1200" dirty="0" smtClean="0"/>
            <a:t> </a:t>
          </a:r>
          <a:endParaRPr lang="ru-RU" sz="2400" kern="1200" dirty="0"/>
        </a:p>
      </dsp:txBody>
      <dsp:txXfrm>
        <a:off x="4214827" y="2000268"/>
        <a:ext cx="4286279" cy="4140531"/>
      </dsp:txXfrm>
    </dsp:sp>
    <dsp:sp modelId="{EF17439F-243D-4F71-A441-D820E7518D40}">
      <dsp:nvSpPr>
        <dsp:cNvPr id="0" name=""/>
        <dsp:cNvSpPr/>
      </dsp:nvSpPr>
      <dsp:spPr>
        <a:xfrm flipV="1">
          <a:off x="0" y="6211363"/>
          <a:ext cx="8572559" cy="1994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292194"/>
          <a:ext cx="8572560" cy="118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решите устно</a:t>
          </a:r>
          <a:endParaRPr lang="ru-RU" sz="4100" kern="1200" dirty="0"/>
        </a:p>
      </dsp:txBody>
      <dsp:txXfrm>
        <a:off x="0" y="292194"/>
        <a:ext cx="8572560" cy="1180800"/>
      </dsp:txXfrm>
    </dsp:sp>
    <dsp:sp modelId="{88EBE64C-233D-4559-97E7-B0971BC05A98}">
      <dsp:nvSpPr>
        <dsp:cNvPr id="0" name=""/>
        <dsp:cNvSpPr/>
      </dsp:nvSpPr>
      <dsp:spPr>
        <a:xfrm>
          <a:off x="0" y="1472994"/>
          <a:ext cx="8572560" cy="41641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Найти восьмой член и разность арифметической прогрессии, </a:t>
          </a:r>
          <a:br>
            <a:rPr lang="ru-RU" sz="4100" kern="1200" dirty="0" smtClean="0"/>
          </a:br>
          <a:r>
            <a:rPr lang="ru-RU" sz="4100" kern="1200" dirty="0" smtClean="0"/>
            <a:t>если а</a:t>
          </a:r>
          <a:r>
            <a:rPr lang="ru-RU" sz="4100" kern="1200" baseline="-25000" dirty="0" smtClean="0"/>
            <a:t>7</a:t>
          </a:r>
          <a:r>
            <a:rPr lang="ru-RU" sz="4100" kern="1200" dirty="0" smtClean="0"/>
            <a:t>=35, а</a:t>
          </a:r>
          <a:r>
            <a:rPr lang="ru-RU" sz="4100" kern="1200" baseline="-25000" dirty="0" smtClean="0"/>
            <a:t>9</a:t>
          </a:r>
          <a:r>
            <a:rPr lang="ru-RU" sz="4100" kern="1200" dirty="0" smtClean="0"/>
            <a:t>=49.</a:t>
          </a: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kern="1200" dirty="0" smtClean="0"/>
            <a:t>Найти шестой член и знаменатель геометрической прогрессии,</a:t>
          </a:r>
          <a:br>
            <a:rPr lang="ru-RU" sz="4100" kern="1200" dirty="0" smtClean="0"/>
          </a:br>
          <a:r>
            <a:rPr lang="ru-RU" sz="4100" kern="1200" dirty="0" smtClean="0"/>
            <a:t>если </a:t>
          </a:r>
          <a:r>
            <a:rPr lang="en-US" sz="4100" kern="1200" dirty="0" smtClean="0"/>
            <a:t>b</a:t>
          </a:r>
          <a:r>
            <a:rPr lang="ru-RU" sz="4100" kern="1200" baseline="-25000" dirty="0" smtClean="0"/>
            <a:t>5</a:t>
          </a:r>
          <a:r>
            <a:rPr lang="ru-RU" sz="4100" kern="1200" dirty="0" smtClean="0"/>
            <a:t>=4,  </a:t>
          </a:r>
          <a:r>
            <a:rPr lang="en-US" sz="4100" kern="1200" dirty="0" smtClean="0"/>
            <a:t>b</a:t>
          </a:r>
          <a:r>
            <a:rPr lang="ru-RU" sz="4100" kern="1200" baseline="-25000" dirty="0" smtClean="0"/>
            <a:t>7</a:t>
          </a:r>
          <a:r>
            <a:rPr lang="ru-RU" sz="4100" kern="1200" dirty="0" smtClean="0"/>
            <a:t>=16. </a:t>
          </a:r>
          <a:endParaRPr lang="ru-RU" sz="4100" kern="1200" dirty="0"/>
        </a:p>
      </dsp:txBody>
      <dsp:txXfrm>
        <a:off x="0" y="1472994"/>
        <a:ext cx="8572560" cy="41641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8C5ED-2E4F-4C22-865D-D5067FD95E90}">
      <dsp:nvSpPr>
        <dsp:cNvPr id="0" name=""/>
        <dsp:cNvSpPr/>
      </dsp:nvSpPr>
      <dsp:spPr>
        <a:xfrm>
          <a:off x="0" y="161472"/>
          <a:ext cx="8572559" cy="15864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формулы </a:t>
          </a:r>
          <a:r>
            <a:rPr lang="en-US" sz="4600" kern="1200" smtClean="0"/>
            <a:t>n–</a:t>
          </a:r>
          <a:r>
            <a:rPr lang="ru-RU" sz="4600" kern="1200" smtClean="0"/>
            <a:t>го</a:t>
          </a:r>
          <a:r>
            <a:rPr lang="ru-RU" sz="4600" kern="1200" dirty="0" smtClean="0"/>
            <a:t> </a:t>
          </a:r>
          <a:r>
            <a:rPr lang="ru-RU" sz="4600" kern="1200" dirty="0" smtClean="0"/>
            <a:t>члена прогрессий</a:t>
          </a:r>
          <a:endParaRPr lang="ru-RU" sz="4600" kern="1200" dirty="0"/>
        </a:p>
      </dsp:txBody>
      <dsp:txXfrm>
        <a:off x="0" y="161472"/>
        <a:ext cx="8572559" cy="1586415"/>
      </dsp:txXfrm>
    </dsp:sp>
    <dsp:sp modelId="{78043B12-B692-421B-9DDB-6DCB570F0DFC}">
      <dsp:nvSpPr>
        <dsp:cNvPr id="0" name=""/>
        <dsp:cNvSpPr/>
      </dsp:nvSpPr>
      <dsp:spPr>
        <a:xfrm>
          <a:off x="0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АРИФМЕТИЧЕСКАЯ </a:t>
          </a:r>
          <a:r>
            <a:rPr lang="ru-RU" sz="3800" kern="1200" dirty="0" smtClean="0"/>
            <a:t>ПРОГРЕССИЯ</a:t>
          </a:r>
        </a:p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4000" i="1" kern="1200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n-US" sz="4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4000" kern="1200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+ </a:t>
          </a:r>
          <a:r>
            <a:rPr lang="en-US" sz="4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4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1)</a:t>
          </a:r>
          <a:endParaRPr lang="ru-RU" sz="4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00268"/>
        <a:ext cx="4286279" cy="4140531"/>
      </dsp:txXfrm>
    </dsp:sp>
    <dsp:sp modelId="{88142058-ACD6-4F59-AA70-FB83B74C8724}">
      <dsp:nvSpPr>
        <dsp:cNvPr id="0" name=""/>
        <dsp:cNvSpPr/>
      </dsp:nvSpPr>
      <dsp:spPr>
        <a:xfrm>
          <a:off x="4214827" y="2000268"/>
          <a:ext cx="4286279" cy="41405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ГЕОМЕТРИЧЕСКАЯ ПРОГРЕССИЯ </a:t>
          </a:r>
          <a:endParaRPr lang="en-US" sz="4000" kern="1200" dirty="0" smtClean="0"/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4000" i="1" kern="1200" baseline="-25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en-US" sz="4000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</a:t>
          </a:r>
          <a:r>
            <a:rPr lang="en-US" sz="4000" kern="1200" baseline="-25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en-US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· </a:t>
          </a:r>
          <a:r>
            <a:rPr lang="en-US" sz="4000" i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</a:t>
          </a:r>
          <a:r>
            <a:rPr lang="en-US" sz="4000" i="1" kern="1200" baseline="30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en-US" sz="4000" kern="1200" baseline="30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–1</a:t>
          </a:r>
          <a:endParaRPr lang="ru-RU" sz="4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14827" y="2000268"/>
        <a:ext cx="4286279" cy="4140531"/>
      </dsp:txXfrm>
    </dsp:sp>
    <dsp:sp modelId="{EF17439F-243D-4F71-A441-D820E7518D40}">
      <dsp:nvSpPr>
        <dsp:cNvPr id="0" name=""/>
        <dsp:cNvSpPr/>
      </dsp:nvSpPr>
      <dsp:spPr>
        <a:xfrm flipV="1">
          <a:off x="0" y="6211363"/>
          <a:ext cx="8572559" cy="1994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43299"/>
          <a:ext cx="8572559" cy="2219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000" kern="1200" dirty="0" smtClean="0"/>
            <a:t>основные задачи по формуле </a:t>
          </a:r>
          <a:r>
            <a:rPr lang="en-US" sz="4000" kern="1200" dirty="0" smtClean="0"/>
            <a:t>n</a:t>
          </a:r>
          <a:r>
            <a:rPr lang="ru-RU" sz="4000" kern="1200" dirty="0" smtClean="0"/>
            <a:t>-ого члена арифметической  </a:t>
          </a:r>
        </a:p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000" kern="1200" dirty="0" smtClean="0"/>
            <a:t>прогрессии</a:t>
          </a:r>
          <a:endParaRPr lang="ru-RU" sz="4000" kern="1200" dirty="0"/>
        </a:p>
      </dsp:txBody>
      <dsp:txXfrm>
        <a:off x="0" y="43299"/>
        <a:ext cx="8572559" cy="2219355"/>
      </dsp:txXfrm>
    </dsp:sp>
    <dsp:sp modelId="{88EBE64C-233D-4559-97E7-B0971BC05A98}">
      <dsp:nvSpPr>
        <dsp:cNvPr id="0" name=""/>
        <dsp:cNvSpPr/>
      </dsp:nvSpPr>
      <dsp:spPr>
        <a:xfrm>
          <a:off x="0" y="2262654"/>
          <a:ext cx="8572559" cy="3623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smtClean="0">
              <a:solidFill>
                <a:srgbClr val="FF0000"/>
              </a:solidFill>
            </a:rPr>
            <a:t>а</a:t>
          </a:r>
          <a:r>
            <a:rPr lang="ru-RU" sz="4000" b="1" kern="1200" baseline="-25000" dirty="0" smtClean="0">
              <a:solidFill>
                <a:srgbClr val="FF0000"/>
              </a:solidFill>
            </a:rPr>
            <a:t>9</a:t>
          </a:r>
          <a:r>
            <a:rPr lang="ru-RU" sz="4000" kern="1200" dirty="0" smtClean="0">
              <a:solidFill>
                <a:srgbClr val="FF0000"/>
              </a:solidFill>
            </a:rPr>
            <a:t>,</a:t>
          </a:r>
          <a:r>
            <a:rPr lang="ru-RU" sz="4000" kern="1200" dirty="0" smtClean="0"/>
            <a:t> если а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=2, d=4. (n=9)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smtClean="0">
              <a:solidFill>
                <a:srgbClr val="0070C0"/>
              </a:solidFill>
            </a:rPr>
            <a:t>а</a:t>
          </a:r>
          <a:r>
            <a:rPr lang="ru-RU" sz="4000" b="1" kern="1200" baseline="-25000" dirty="0" smtClean="0">
              <a:solidFill>
                <a:srgbClr val="0070C0"/>
              </a:solidFill>
            </a:rPr>
            <a:t>1</a:t>
          </a:r>
          <a:r>
            <a:rPr lang="ru-RU" sz="4000" kern="1200" dirty="0" smtClean="0"/>
            <a:t>, если а</a:t>
          </a:r>
          <a:r>
            <a:rPr lang="ru-RU" sz="4000" kern="1200" baseline="-25000" dirty="0" smtClean="0"/>
            <a:t>7</a:t>
          </a:r>
          <a:r>
            <a:rPr lang="ru-RU" sz="4000" kern="1200" dirty="0" smtClean="0"/>
            <a:t>=18, </a:t>
          </a:r>
          <a:r>
            <a:rPr lang="ru-RU" sz="4000" kern="1200" dirty="0" err="1" smtClean="0"/>
            <a:t>d=</a:t>
          </a:r>
          <a:r>
            <a:rPr lang="ru-RU" sz="4000" kern="1200" dirty="0" smtClean="0"/>
            <a:t>–2. (</a:t>
          </a:r>
          <a:r>
            <a:rPr lang="en-US" sz="4000" kern="1200" dirty="0" smtClean="0"/>
            <a:t>n</a:t>
          </a:r>
          <a:r>
            <a:rPr lang="ru-RU" sz="4000" kern="1200" dirty="0" smtClean="0"/>
            <a:t>=7)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en-US" sz="4000" b="1" kern="1200" dirty="0" smtClean="0">
              <a:solidFill>
                <a:srgbClr val="00B050"/>
              </a:solidFill>
            </a:rPr>
            <a:t>d</a:t>
          </a:r>
          <a:r>
            <a:rPr lang="ru-RU" sz="4000" kern="1200" dirty="0" smtClean="0"/>
            <a:t>, если а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=–3, а</a:t>
          </a:r>
          <a:r>
            <a:rPr lang="ru-RU" sz="4000" kern="1200" baseline="-25000" dirty="0" smtClean="0"/>
            <a:t>10</a:t>
          </a:r>
          <a:r>
            <a:rPr lang="ru-RU" sz="4000" kern="1200" dirty="0" smtClean="0"/>
            <a:t>=27. (</a:t>
          </a:r>
          <a:r>
            <a:rPr lang="en-US" sz="4000" kern="1200" dirty="0" smtClean="0"/>
            <a:t>n</a:t>
          </a:r>
          <a:r>
            <a:rPr lang="ru-RU" sz="4000" kern="1200" dirty="0" smtClean="0"/>
            <a:t>=10)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err="1" smtClean="0">
              <a:solidFill>
                <a:srgbClr val="FFC000"/>
              </a:solidFill>
            </a:rPr>
            <a:t>n</a:t>
          </a:r>
          <a:r>
            <a:rPr lang="ru-RU" sz="4000" kern="1200" dirty="0" smtClean="0"/>
            <a:t>, если а</a:t>
          </a:r>
          <a:r>
            <a:rPr lang="en-US" sz="4000" kern="1200" baseline="-25000" dirty="0" smtClean="0"/>
            <a:t>n</a:t>
          </a:r>
          <a:r>
            <a:rPr lang="ru-RU" sz="4000" kern="1200" dirty="0" smtClean="0"/>
            <a:t>=16, а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=–8, а</a:t>
          </a:r>
          <a:r>
            <a:rPr lang="ru-RU" sz="4000" kern="1200" baseline="-25000" dirty="0" smtClean="0"/>
            <a:t>2</a:t>
          </a:r>
          <a:r>
            <a:rPr lang="ru-RU" sz="4000" kern="1200" dirty="0" smtClean="0"/>
            <a:t>=–4. (d=4)</a:t>
          </a:r>
          <a:endParaRPr lang="ru-RU" sz="4000" kern="1200" dirty="0"/>
        </a:p>
      </dsp:txBody>
      <dsp:txXfrm>
        <a:off x="0" y="2262654"/>
        <a:ext cx="8572559" cy="36233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5D4-FDED-46BF-8B62-B63AB1F459F9}">
      <dsp:nvSpPr>
        <dsp:cNvPr id="0" name=""/>
        <dsp:cNvSpPr/>
      </dsp:nvSpPr>
      <dsp:spPr>
        <a:xfrm>
          <a:off x="0" y="5192"/>
          <a:ext cx="8572559" cy="22612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основные задачи по формуле </a:t>
          </a:r>
          <a:r>
            <a:rPr lang="en-US" sz="4000" kern="1200" dirty="0" smtClean="0"/>
            <a:t>n</a:t>
          </a:r>
          <a:r>
            <a:rPr lang="ru-RU" sz="4000" kern="1200" dirty="0" smtClean="0"/>
            <a:t>-ого члена геометрической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прогрессии</a:t>
          </a:r>
          <a:endParaRPr lang="ru-RU" sz="4000" kern="1200" dirty="0"/>
        </a:p>
      </dsp:txBody>
      <dsp:txXfrm>
        <a:off x="0" y="5192"/>
        <a:ext cx="8572559" cy="2261256"/>
      </dsp:txXfrm>
    </dsp:sp>
    <dsp:sp modelId="{88EBE64C-233D-4559-97E7-B0971BC05A98}">
      <dsp:nvSpPr>
        <dsp:cNvPr id="0" name=""/>
        <dsp:cNvSpPr/>
      </dsp:nvSpPr>
      <dsp:spPr>
        <a:xfrm>
          <a:off x="0" y="2266448"/>
          <a:ext cx="8572559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84480" bIns="32004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en-US" sz="4000" b="1" kern="1200" dirty="0" smtClean="0">
              <a:solidFill>
                <a:srgbClr val="FF0000"/>
              </a:solidFill>
            </a:rPr>
            <a:t>b</a:t>
          </a:r>
          <a:r>
            <a:rPr lang="ru-RU" sz="4000" b="1" kern="1200" baseline="-25000" dirty="0" smtClean="0">
              <a:solidFill>
                <a:srgbClr val="FF0000"/>
              </a:solidFill>
            </a:rPr>
            <a:t>3</a:t>
          </a:r>
          <a:r>
            <a:rPr lang="ru-RU" sz="4000" kern="1200" dirty="0" smtClean="0"/>
            <a:t>, если </a:t>
          </a:r>
          <a:r>
            <a:rPr lang="en-US" sz="4000" kern="1200" dirty="0" smtClean="0"/>
            <a:t>b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=2,  </a:t>
          </a:r>
          <a:r>
            <a:rPr lang="en-US" sz="4000" kern="1200" dirty="0" smtClean="0"/>
            <a:t>q</a:t>
          </a:r>
          <a:r>
            <a:rPr lang="ru-RU" sz="4000" kern="1200" dirty="0" smtClean="0"/>
            <a:t>=3. (</a:t>
          </a:r>
          <a:r>
            <a:rPr lang="en-US" sz="4000" kern="1200" dirty="0" smtClean="0"/>
            <a:t>n</a:t>
          </a:r>
          <a:r>
            <a:rPr lang="ru-RU" sz="4000" kern="1200" dirty="0" smtClean="0"/>
            <a:t>=3)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smtClean="0">
              <a:solidFill>
                <a:srgbClr val="0070C0"/>
              </a:solidFill>
            </a:rPr>
            <a:t>b</a:t>
          </a:r>
          <a:r>
            <a:rPr lang="ru-RU" sz="4000" b="1" kern="1200" baseline="-25000" dirty="0" smtClean="0">
              <a:solidFill>
                <a:srgbClr val="0070C0"/>
              </a:solidFill>
            </a:rPr>
            <a:t>1</a:t>
          </a:r>
          <a:r>
            <a:rPr lang="ru-RU" sz="4000" kern="1200" dirty="0" smtClean="0"/>
            <a:t>, если  b</a:t>
          </a:r>
          <a:r>
            <a:rPr lang="ru-RU" sz="4000" kern="1200" baseline="-25000" dirty="0" smtClean="0"/>
            <a:t>4</a:t>
          </a:r>
          <a:r>
            <a:rPr lang="ru-RU" sz="4000" kern="1200" dirty="0" smtClean="0"/>
            <a:t>=81,  q=3. (n=4)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err="1" smtClean="0">
              <a:solidFill>
                <a:srgbClr val="00B050"/>
              </a:solidFill>
            </a:rPr>
            <a:t>q</a:t>
          </a:r>
          <a:r>
            <a:rPr lang="ru-RU" sz="4000" kern="1200" dirty="0" smtClean="0"/>
            <a:t>, если b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  ,  b</a:t>
          </a:r>
          <a:r>
            <a:rPr lang="ru-RU" sz="4000" kern="1200" baseline="-25000" dirty="0" smtClean="0"/>
            <a:t>5</a:t>
          </a:r>
          <a:r>
            <a:rPr lang="ru-RU" sz="4000" kern="1200" dirty="0" smtClean="0"/>
            <a:t>=    ; (n=5)</a:t>
          </a:r>
          <a:endParaRPr lang="ru-RU" sz="4000" kern="1200" dirty="0"/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/>
            <a:t>Найти </a:t>
          </a:r>
          <a:r>
            <a:rPr lang="ru-RU" sz="4000" b="1" kern="1200" dirty="0" err="1" smtClean="0">
              <a:solidFill>
                <a:srgbClr val="FFC000"/>
              </a:solidFill>
            </a:rPr>
            <a:t>n</a:t>
          </a:r>
          <a:r>
            <a:rPr lang="ru-RU" sz="4000" kern="1200" dirty="0" smtClean="0"/>
            <a:t>, если  </a:t>
          </a:r>
          <a:r>
            <a:rPr lang="ru-RU" sz="4000" kern="1200" dirty="0" err="1" smtClean="0"/>
            <a:t>b</a:t>
          </a:r>
          <a:r>
            <a:rPr lang="en-US" sz="4000" kern="1200" baseline="-25000" dirty="0" smtClean="0"/>
            <a:t>n</a:t>
          </a:r>
          <a:r>
            <a:rPr lang="ru-RU" sz="4000" kern="1200" dirty="0" smtClean="0"/>
            <a:t>=625,  b</a:t>
          </a:r>
          <a:r>
            <a:rPr lang="ru-RU" sz="4000" kern="1200" baseline="-25000" dirty="0" smtClean="0"/>
            <a:t>1</a:t>
          </a:r>
          <a:r>
            <a:rPr lang="ru-RU" sz="4000" kern="1200" dirty="0" smtClean="0"/>
            <a:t>=5, </a:t>
          </a:r>
          <a:r>
            <a:rPr lang="en-US" sz="4000" kern="1200" dirty="0" smtClean="0"/>
            <a:t>b</a:t>
          </a:r>
          <a:r>
            <a:rPr lang="ru-RU" sz="4000" kern="1200" baseline="-25000" dirty="0" smtClean="0"/>
            <a:t>2</a:t>
          </a:r>
          <a:r>
            <a:rPr lang="ru-RU" sz="4000" kern="1200" dirty="0" smtClean="0"/>
            <a:t>=25. (q=5)</a:t>
          </a:r>
          <a:endParaRPr lang="ru-RU" sz="4000" kern="1200" dirty="0"/>
        </a:p>
      </dsp:txBody>
      <dsp:txXfrm>
        <a:off x="0" y="2266448"/>
        <a:ext cx="8572559" cy="3657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503079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503079"/>
          </a:xfrm>
          <a:prstGeom prst="rect">
            <a:avLst/>
          </a:prstGeom>
        </p:spPr>
        <p:txBody>
          <a:bodyPr vert="horz" lIns="96771" tIns="48385" rIns="96771" bIns="48385" rtlCol="0"/>
          <a:lstStyle>
            <a:lvl1pPr algn="r">
              <a:defRPr sz="1300"/>
            </a:lvl1pPr>
          </a:lstStyle>
          <a:p>
            <a:fld id="{1FC484E4-41E5-4030-B79D-211DD376C4F2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54063"/>
            <a:ext cx="5029200" cy="3773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771" tIns="48385" rIns="96771" bIns="4838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7388" y="4779248"/>
            <a:ext cx="5499100" cy="4527709"/>
          </a:xfrm>
          <a:prstGeom prst="rect">
            <a:avLst/>
          </a:prstGeom>
        </p:spPr>
        <p:txBody>
          <a:bodyPr vert="horz" lIns="96771" tIns="48385" rIns="96771" bIns="4838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56750"/>
            <a:ext cx="2978679" cy="503079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93605" y="9556750"/>
            <a:ext cx="2978679" cy="503079"/>
          </a:xfrm>
          <a:prstGeom prst="rect">
            <a:avLst/>
          </a:prstGeom>
        </p:spPr>
        <p:txBody>
          <a:bodyPr vert="horz" lIns="96771" tIns="48385" rIns="96771" bIns="48385" rtlCol="0" anchor="b"/>
          <a:lstStyle>
            <a:lvl1pPr algn="r">
              <a:defRPr sz="1300"/>
            </a:lvl1pPr>
          </a:lstStyle>
          <a:p>
            <a:fld id="{2732730A-4C6F-47AD-80AA-CF0752015F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93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32730A-4C6F-47AD-80AA-CF0752015F4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0177-37E4-4466-9782-1AC95C9A2121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AC40-C251-4A47-B5C1-B5D7EE38CA2D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93F5-9D0D-4BFB-85B7-71736E1775F8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153E1-C06E-40E5-865C-26DB8D10C568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94A7-A26D-46B3-A9B4-7970559877A9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B33A-5AE7-4D7C-819F-6962A4D4ABDC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C6C1-1167-4833-BE7C-2F025E800F1A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D74E-127F-4CDD-BC3E-B0F7BFC8B31E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04B8-9C46-4600-B1CE-7DC12FE68112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EC62-6C70-40CB-B3C9-129C1909195A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39F9-2A90-454F-9AE7-2100678F9796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32323-C889-461B-9D1B-BA8F83439FF7}" type="datetime1">
              <a:rPr lang="ru-RU" smtClean="0"/>
              <a:t>27.02.2023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прогрессии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C9EEF-0479-4210-AA16-326E4DAAB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2.wmf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9.xml"/><Relationship Id="rId11" Type="http://schemas.openxmlformats.org/officeDocument/2006/relationships/image" Target="../media/image11.wmf"/><Relationship Id="rId5" Type="http://schemas.openxmlformats.org/officeDocument/2006/relationships/diagramQuickStyle" Target="../diagrams/quickStyle9.xml"/><Relationship Id="rId10" Type="http://schemas.openxmlformats.org/officeDocument/2006/relationships/oleObject" Target="../embeddings/oleObject7.bin"/><Relationship Id="rId4" Type="http://schemas.openxmlformats.org/officeDocument/2006/relationships/diagramLayout" Target="../diagrams/layout9.xml"/><Relationship Id="rId9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1.xml"/><Relationship Id="rId11" Type="http://schemas.openxmlformats.org/officeDocument/2006/relationships/image" Target="../media/image15.wmf"/><Relationship Id="rId5" Type="http://schemas.openxmlformats.org/officeDocument/2006/relationships/diagramQuickStyle" Target="../diagrams/quickStyle11.xml"/><Relationship Id="rId10" Type="http://schemas.openxmlformats.org/officeDocument/2006/relationships/oleObject" Target="../embeddings/oleObject11.bin"/><Relationship Id="rId4" Type="http://schemas.openxmlformats.org/officeDocument/2006/relationships/diagramLayout" Target="../diagrams/layout11.xml"/><Relationship Id="rId9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PowerPoint_97-2003_Presentation1.ppt"/><Relationship Id="rId13" Type="http://schemas.openxmlformats.org/officeDocument/2006/relationships/image" Target="../media/image3.wmf"/><Relationship Id="rId18" Type="http://schemas.openxmlformats.org/officeDocument/2006/relationships/oleObject" Target="../embeddings/Microsoft_PowerPoint_97-2003_Presentation4.ppt"/><Relationship Id="rId3" Type="http://schemas.openxmlformats.org/officeDocument/2006/relationships/diagramData" Target="../diagrams/data5.xml"/><Relationship Id="rId21" Type="http://schemas.openxmlformats.org/officeDocument/2006/relationships/image" Target="../media/image7.wmf"/><Relationship Id="rId7" Type="http://schemas.microsoft.com/office/2007/relationships/diagramDrawing" Target="../diagrams/drawing5.xml"/><Relationship Id="rId12" Type="http://schemas.openxmlformats.org/officeDocument/2006/relationships/oleObject" Target="../embeddings/Microsoft_PowerPoint_97-2003_Presentation3.ppt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2.wmf"/><Relationship Id="rId5" Type="http://schemas.openxmlformats.org/officeDocument/2006/relationships/diagramQuickStyle" Target="../diagrams/quickStyle5.xml"/><Relationship Id="rId15" Type="http://schemas.openxmlformats.org/officeDocument/2006/relationships/image" Target="../media/image4.wmf"/><Relationship Id="rId23" Type="http://schemas.openxmlformats.org/officeDocument/2006/relationships/image" Target="../media/image8.wmf"/><Relationship Id="rId10" Type="http://schemas.openxmlformats.org/officeDocument/2006/relationships/oleObject" Target="../embeddings/Microsoft_PowerPoint_97-2003_Presentation2.ppt"/><Relationship Id="rId19" Type="http://schemas.openxmlformats.org/officeDocument/2006/relationships/image" Target="../media/image6.wmf"/><Relationship Id="rId4" Type="http://schemas.openxmlformats.org/officeDocument/2006/relationships/diagramLayout" Target="../diagrams/layout5.xml"/><Relationship Id="rId9" Type="http://schemas.openxmlformats.org/officeDocument/2006/relationships/image" Target="../media/image1.wmf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/>
              <a:t>       Презентация «арифметическая и геометрическая прогрессии» на 15 слайдах. Основная цель: повторение и закрепление вычислительных навыков  использования основных формул прогрессий при решении задач. </a:t>
            </a:r>
            <a:r>
              <a:rPr lang="ru-RU" sz="3600" b="1" dirty="0" smtClean="0"/>
              <a:t>  </a:t>
            </a:r>
            <a:r>
              <a:rPr lang="ru-RU" sz="3600" dirty="0" smtClean="0"/>
              <a:t>Используется визуальное  осмысление и наглядное сравнение соответственных формул. </a:t>
            </a:r>
            <a:endParaRPr lang="ru-RU" sz="3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6286512" y="1714488"/>
          <a:ext cx="2357454" cy="100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0" name="Формула" r:id="rId8" imgW="736560" imgH="241200" progId="Equation.3">
                  <p:embed/>
                </p:oleObj>
              </mc:Choice>
              <mc:Fallback>
                <p:oleObj name="Формула" r:id="rId8" imgW="73656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1714488"/>
                        <a:ext cx="2357454" cy="100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4500562" y="4286256"/>
          <a:ext cx="35719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1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4286256"/>
                        <a:ext cx="357190" cy="642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5786446" y="4214818"/>
          <a:ext cx="358776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2" name="Формула" r:id="rId12" imgW="215640" imgH="393480" progId="Equation.3">
                  <p:embed/>
                </p:oleObj>
              </mc:Choice>
              <mc:Fallback>
                <p:oleObj name="Формула" r:id="rId12" imgW="2156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46" y="4214818"/>
                        <a:ext cx="358776" cy="642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2786050" y="2643182"/>
          <a:ext cx="500066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Формула" r:id="rId8" imgW="139680" imgH="393480" progId="Equation.3">
                  <p:embed/>
                </p:oleObj>
              </mc:Choice>
              <mc:Fallback>
                <p:oleObj name="Формула" r:id="rId8" imgW="1396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2643182"/>
                        <a:ext cx="500066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285728"/>
          <a:ext cx="857256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857224" y="4929198"/>
          <a:ext cx="2857520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0" name="Формула" r:id="rId8" imgW="927000" imgH="393480" progId="Equation.3">
                  <p:embed/>
                </p:oleObj>
              </mc:Choice>
              <mc:Fallback>
                <p:oleObj name="Формула" r:id="rId8" imgW="9270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4929198"/>
                        <a:ext cx="2857520" cy="1285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4714876" y="4929198"/>
          <a:ext cx="3500462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1" name="Формула" r:id="rId10" imgW="1282680" imgH="444240" progId="Equation.3">
                  <p:embed/>
                </p:oleObj>
              </mc:Choice>
              <mc:Fallback>
                <p:oleObj name="Формула" r:id="rId10" imgW="128268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4929198"/>
                        <a:ext cx="3500462" cy="1285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                    ЛИТЕРАТУРА</a:t>
            </a:r>
            <a:br>
              <a:rPr lang="ru-RU" dirty="0" smtClean="0"/>
            </a:br>
            <a:r>
              <a:rPr lang="ru-RU" dirty="0" smtClean="0"/>
              <a:t>1)АЛГЕБРА 9 КЛАСС</a:t>
            </a:r>
            <a:br>
              <a:rPr lang="ru-RU" dirty="0" smtClean="0"/>
            </a:br>
            <a:r>
              <a:rPr lang="ru-RU" dirty="0" smtClean="0"/>
              <a:t>ПОДГОТОВКА К    ГОСУДАРСТВЕННОЙ ИТОГОВОЙ АТТЕСТАЦИИ </a:t>
            </a:r>
            <a:br>
              <a:rPr lang="ru-RU" dirty="0" smtClean="0"/>
            </a:br>
            <a:r>
              <a:rPr lang="ru-RU" dirty="0" smtClean="0"/>
              <a:t>ПОД РЕДАКЦИЕЙ Ф.Ф.ЛЫСЕНКО</a:t>
            </a:r>
            <a:br>
              <a:rPr lang="ru-RU" dirty="0" smtClean="0"/>
            </a:br>
            <a:r>
              <a:rPr lang="ru-RU" dirty="0" smtClean="0"/>
              <a:t>2) ДИДАКТИЧЕСКИЕ МАТЕРИАЛЫ АЛГЕБРА 9 КЛАСС,  Б.Г.ЗИВ</a:t>
            </a:r>
            <a:br>
              <a:rPr lang="ru-RU" dirty="0" smtClean="0"/>
            </a:br>
            <a:r>
              <a:rPr lang="ru-RU" dirty="0" smtClean="0"/>
              <a:t>3) МАТЕРИАЛЫ ФЕДЕРАЛЬНОГО ЦЕНТРА ТЕСТИРОВАНИЯ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285728"/>
          <a:ext cx="857256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285728"/>
          <a:ext cx="857256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285728"/>
          <a:ext cx="857256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Объект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3858940" y="-2071726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6" name="Презентация" showAsIcon="1" r:id="rId8" imgW="914400" imgH="885960" progId="PowerPoint.Show.8">
                  <p:embed/>
                </p:oleObj>
              </mc:Choice>
              <mc:Fallback>
                <p:oleObj name="Презентация" showAsIcon="1" r:id="rId8" imgW="914400" imgH="885960" progId="PowerPoint.Show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940" y="-2071726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4073254" y="-885825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7" name="Презентация" showAsIcon="1" r:id="rId10" imgW="914400" imgH="885960" progId="PowerPoint.Show.8">
                  <p:embed/>
                </p:oleObj>
              </mc:Choice>
              <mc:Fallback>
                <p:oleObj name="Презентация" showAsIcon="1" r:id="rId10" imgW="914400" imgH="885960" progId="PowerPoint.Show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3254" y="-885825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4073254" y="0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8" name="Презентация" showAsIcon="1" r:id="rId12" imgW="914400" imgH="885960" progId="PowerPoint.Show.8">
                  <p:embed/>
                </p:oleObj>
              </mc:Choice>
              <mc:Fallback>
                <p:oleObj name="Презентация" showAsIcon="1" r:id="rId12" imgW="914400" imgH="885960" progId="PowerPoint.Show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3254" y="0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216130" y="1643050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9" name="Формула" showAsIcon="1" r:id="rId14" imgW="914400" imgH="885960" progId="Equation.3">
                  <p:embed/>
                </p:oleObj>
              </mc:Choice>
              <mc:Fallback>
                <p:oleObj name="Формула" showAsIcon="1" r:id="rId14" imgW="914400" imgH="8859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130" y="1643050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571472" y="5286388"/>
          <a:ext cx="3500462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0" name="Формула" r:id="rId16" imgW="952200" imgH="393480" progId="Equation.3">
                  <p:embed/>
                </p:oleObj>
              </mc:Choice>
              <mc:Fallback>
                <p:oleObj name="Формула" r:id="rId16" imgW="9522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5286388"/>
                        <a:ext cx="3500462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4001816" y="2714620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1" name="Презентация" showAsIcon="1" r:id="rId18" imgW="914400" imgH="885960" progId="PowerPoint.Show.8">
                  <p:embed/>
                </p:oleObj>
              </mc:Choice>
              <mc:Fallback>
                <p:oleObj name="Презентация" showAsIcon="1" r:id="rId18" imgW="914400" imgH="885960" progId="PowerPoint.Show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816" y="2714620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572792" y="0"/>
          <a:ext cx="914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2" name="Формула" showAsIcon="1" r:id="rId20" imgW="914400" imgH="885960" progId="Equation.3">
                  <p:embed/>
                </p:oleObj>
              </mc:Choice>
              <mc:Fallback>
                <p:oleObj name="Формула" showAsIcon="1" r:id="rId20" imgW="914400" imgH="8859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92" y="0"/>
                        <a:ext cx="9144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5143504" y="5429264"/>
          <a:ext cx="3214710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3" name="Формула" r:id="rId22" imgW="939600" imgH="266400" progId="Equation.3">
                  <p:embed/>
                </p:oleObj>
              </mc:Choice>
              <mc:Fallback>
                <p:oleObj name="Формула" r:id="rId22" imgW="939600" imgH="2664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5429264"/>
                        <a:ext cx="3214710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17411519"/>
              </p:ext>
            </p:extLst>
          </p:nvPr>
        </p:nvGraphicFramePr>
        <p:xfrm>
          <a:off x="285720" y="285728"/>
          <a:ext cx="857256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500042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6000760" y="1857364"/>
          <a:ext cx="2643206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8" name="Формула" r:id="rId8" imgW="1066680" imgH="228600" progId="Equation.3">
                  <p:embed/>
                </p:oleObj>
              </mc:Choice>
              <mc:Fallback>
                <p:oleObj name="Формула" r:id="rId8" imgW="10666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1857364"/>
                        <a:ext cx="2643206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C9EEF-0479-4210-AA16-326E4DAAB9B5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прогрессии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1420</TotalTime>
  <Words>528</Words>
  <Application>Microsoft Office PowerPoint</Application>
  <PresentationFormat>Экран (4:3)</PresentationFormat>
  <Paragraphs>79</Paragraphs>
  <Slides>15</Slides>
  <Notes>1</Notes>
  <HiddenSlides>2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Тема Office</vt:lpstr>
      <vt:lpstr>Презентация</vt:lpstr>
      <vt:lpstr>Формула</vt:lpstr>
      <vt:lpstr>       Презентация «арифметическая и геометрическая прогрессии» на 15 слайдах. Основная цель: повторение и закрепление вычислительных навыков  использования основных формул прогрессий при решении задач.   Используется визуальное  осмысление и наглядное сравнение соответственных формул.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ЛИТЕРАТУРА 1)АЛГЕБРА 9 КЛАСС ПОДГОТОВКА К    ГОСУДАРСТВЕННОЙ ИТОГОВОЙ АТТЕСТАЦИИ  ПОД РЕДАКЦИЕЙ Ф.Ф.ЛЫСЕНКО 2) ДИДАКТИЧЕСКИЕ МАТЕРИАЛЫ АЛГЕБРА 9 КЛАСС,  Б.Г.ЗИВ 3) МАТЕРИАЛЫ ФЕДЕРАЛЬНОГО ЦЕНТРА ТЕСТИРОВАНИЯ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Надежда Пронская</cp:lastModifiedBy>
  <cp:revision>154</cp:revision>
  <dcterms:created xsi:type="dcterms:W3CDTF">2012-01-03T07:27:18Z</dcterms:created>
  <dcterms:modified xsi:type="dcterms:W3CDTF">2023-02-27T08:20:23Z</dcterms:modified>
</cp:coreProperties>
</file>