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7" r:id="rId27"/>
    <p:sldId id="281" r:id="rId28"/>
    <p:sldId id="282" r:id="rId29"/>
    <p:sldId id="283" r:id="rId30"/>
    <p:sldId id="284" r:id="rId31"/>
    <p:sldId id="285" r:id="rId32"/>
    <p:sldId id="299" r:id="rId33"/>
    <p:sldId id="286" r:id="rId34"/>
    <p:sldId id="287" r:id="rId35"/>
    <p:sldId id="288" r:id="rId36"/>
    <p:sldId id="289" r:id="rId37"/>
    <p:sldId id="301" r:id="rId38"/>
    <p:sldId id="291" r:id="rId39"/>
    <p:sldId id="292" r:id="rId40"/>
    <p:sldId id="300" r:id="rId41"/>
    <p:sldId id="293" r:id="rId42"/>
    <p:sldId id="294" r:id="rId43"/>
    <p:sldId id="295" r:id="rId44"/>
    <p:sldId id="298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FF"/>
    <a:srgbClr val="FFFF00"/>
    <a:srgbClr val="FFFF66"/>
    <a:srgbClr val="ABDD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728" autoAdjust="0"/>
  </p:normalViewPr>
  <p:slideViewPr>
    <p:cSldViewPr>
      <p:cViewPr varScale="1">
        <p:scale>
          <a:sx n="47" d="100"/>
          <a:sy n="47" d="100"/>
        </p:scale>
        <p:origin x="-9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01637-0BD2-48F4-9ED4-C49E7A8FFC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EB23E-2C08-46F7-B787-19DDBBFA97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BF745-91B9-46E8-883F-385BA4892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493BB1A-6A99-4907-9FDA-717E7B35A7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B6D30-A834-420A-BEBE-D77C2E4FCE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6D483-7BB7-4ACB-88DE-A4B98E70A8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902B2-9D05-428B-858D-BD1CB6E2FA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B010D-372F-4D82-AE3F-E503C1142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77E53-5074-436D-B799-3CCFF0234A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A735B-C9E5-45E0-B119-2CFCD9A6B8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2ED46-1837-4376-B0FE-C019BD03BF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86E2-F4A4-40C8-9B45-668729D8FF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1F4EB4-53F8-4013-8701-D22181B3F2C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lend.ru/img/content_images/i0/443_or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http://www.calend.ru/img/content_images/i0/443.jpg" TargetMode="Externa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1054;&#1073;&#1099;&#1095;&#1072;&#1080;%20&#1080;%20&#1058;&#1088;&#1072;&#1076;&#1080;&#1094;&#1080;&#1080;%20&#1050;&#1040;&#1047;&#1040;&#1061;&#1054;&#1042;_chunk_1.avi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i-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100888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7772400" cy="1470025"/>
          </a:xfrm>
        </p:spPr>
        <p:txBody>
          <a:bodyPr/>
          <a:lstStyle/>
          <a:p>
            <a:r>
              <a:rPr lang="kk-KZ" sz="1600" b="1" i="1">
                <a:solidFill>
                  <a:srgbClr val="FFFF00"/>
                </a:solidFill>
              </a:rPr>
              <a:t>Солтүстік Қазақстан облысы</a:t>
            </a:r>
            <a:br>
              <a:rPr lang="kk-KZ" sz="1600" b="1" i="1">
                <a:solidFill>
                  <a:srgbClr val="FFFF00"/>
                </a:solidFill>
              </a:rPr>
            </a:br>
            <a:r>
              <a:rPr lang="kk-KZ" sz="1600" b="1" i="1">
                <a:solidFill>
                  <a:srgbClr val="FFFF00"/>
                </a:solidFill>
              </a:rPr>
              <a:t>Тайынша ауданы</a:t>
            </a:r>
            <a:br>
              <a:rPr lang="kk-KZ" sz="1600" b="1" i="1">
                <a:solidFill>
                  <a:srgbClr val="FFFF00"/>
                </a:solidFill>
              </a:rPr>
            </a:br>
            <a:r>
              <a:rPr lang="kk-KZ" sz="1600" b="1" i="1">
                <a:solidFill>
                  <a:srgbClr val="FFFF00"/>
                </a:solidFill>
              </a:rPr>
              <a:t>Зеленый Гай селосы</a:t>
            </a:r>
            <a:r>
              <a:rPr lang="ru-RU" sz="1600" b="1" i="1">
                <a:solidFill>
                  <a:srgbClr val="FFFF00"/>
                </a:solidFill>
              </a:rPr>
              <a:t/>
            </a:r>
            <a:br>
              <a:rPr lang="ru-RU" sz="1600" b="1" i="1">
                <a:solidFill>
                  <a:srgbClr val="FFFF00"/>
                </a:solidFill>
              </a:rPr>
            </a:br>
            <a:r>
              <a:rPr lang="ru-RU" sz="1600" b="1" i="1">
                <a:solidFill>
                  <a:srgbClr val="FFFF00"/>
                </a:solidFill>
              </a:rPr>
              <a:t>Северо-Казахстанская область</a:t>
            </a:r>
            <a:br>
              <a:rPr lang="ru-RU" sz="1600" b="1" i="1">
                <a:solidFill>
                  <a:srgbClr val="FFFF00"/>
                </a:solidFill>
              </a:rPr>
            </a:br>
            <a:r>
              <a:rPr lang="ru-RU" sz="1600" b="1" i="1">
                <a:solidFill>
                  <a:srgbClr val="FFFF00"/>
                </a:solidFill>
              </a:rPr>
              <a:t>Тайыншинский район</a:t>
            </a:r>
            <a:br>
              <a:rPr lang="ru-RU" sz="1600" b="1" i="1">
                <a:solidFill>
                  <a:srgbClr val="FFFF00"/>
                </a:solidFill>
              </a:rPr>
            </a:br>
            <a:r>
              <a:rPr lang="ru-RU" sz="1600" b="1" i="1">
                <a:solidFill>
                  <a:srgbClr val="FFFF00"/>
                </a:solidFill>
              </a:rPr>
              <a:t>С. Зеленый Гай</a:t>
            </a:r>
            <a:r>
              <a:rPr lang="ru-RU" sz="2100" b="1" i="1">
                <a:solidFill>
                  <a:srgbClr val="FFFF00"/>
                </a:solidFill>
                <a:latin typeface="Blackadder ITC" pitchFamily="82" charset="0"/>
              </a:rPr>
              <a:t/>
            </a:r>
            <a:br>
              <a:rPr lang="ru-RU" sz="2100" b="1" i="1">
                <a:solidFill>
                  <a:srgbClr val="FFFF00"/>
                </a:solidFill>
                <a:latin typeface="Blackadder ITC" pitchFamily="82" charset="0"/>
              </a:rPr>
            </a:br>
            <a:endParaRPr lang="ru-RU" sz="2100" b="1" i="1">
              <a:solidFill>
                <a:srgbClr val="FFFF00"/>
              </a:solidFill>
              <a:latin typeface="Blackadder ITC" pitchFamily="8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4841875"/>
            <a:ext cx="6337300" cy="20161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Авторы:  Катанов Сергей </a:t>
            </a:r>
            <a:endParaRPr lang="en-US" sz="1600" b="1" i="1">
              <a:solidFill>
                <a:srgbClr val="FFFF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Досбергенова Айжан</a:t>
            </a: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Суходольский Мирослав </a:t>
            </a:r>
            <a:endParaRPr lang="en-US" sz="1600" b="1" i="1">
              <a:solidFill>
                <a:srgbClr val="FFFF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Шаханова Айару</a:t>
            </a: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ученики 3 класса</a:t>
            </a: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Руководитель: </a:t>
            </a:r>
            <a:endParaRPr lang="en-US" sz="1600" b="1" i="1">
              <a:solidFill>
                <a:srgbClr val="FFFF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учитель начальных классов</a:t>
            </a:r>
          </a:p>
          <a:p>
            <a:pPr algn="r">
              <a:lnSpc>
                <a:spcPct val="80000"/>
              </a:lnSpc>
            </a:pPr>
            <a:r>
              <a:rPr lang="ru-RU" sz="1600" b="1" i="1">
                <a:solidFill>
                  <a:srgbClr val="FFFF00"/>
                </a:solidFill>
              </a:rPr>
              <a:t>Бурковская Н.Ф.</a:t>
            </a:r>
          </a:p>
          <a:p>
            <a:pPr>
              <a:lnSpc>
                <a:spcPct val="80000"/>
              </a:lnSpc>
            </a:pPr>
            <a:endParaRPr lang="ru-RU" sz="1400" b="1" i="1">
              <a:solidFill>
                <a:srgbClr val="FFFF00"/>
              </a:solidFill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688" y="0"/>
            <a:ext cx="2967037" cy="2419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62" name="WordArt 14"/>
          <p:cNvSpPr>
            <a:spLocks noChangeArrowheads="1" noChangeShapeType="1" noTextEdit="1"/>
          </p:cNvSpPr>
          <p:nvPr/>
        </p:nvSpPr>
        <p:spPr bwMode="auto">
          <a:xfrm>
            <a:off x="611188" y="2133600"/>
            <a:ext cx="7632700" cy="261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Шығармашылық жоба</a:t>
            </a:r>
          </a:p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Қазақстандағы наурыз мейрамы</a:t>
            </a:r>
          </a:p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Творческий проект</a:t>
            </a:r>
          </a:p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Наурыз в Казахстане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500563" y="620713"/>
            <a:ext cx="41767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вы?</a:t>
            </a:r>
          </a:p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какой стране зародился праздник Наурыз?</a:t>
            </a: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395288" y="620713"/>
          <a:ext cx="3744912" cy="2497137"/>
        </p:xfrm>
        <a:graphic>
          <a:graphicData uri="http://schemas.openxmlformats.org/presentationml/2006/ole">
            <p:oleObj spid="_x0000_s11271" name="Диаграмма" r:id="rId4" imgW="2286000" imgH="1523967" progId="MSGraph.Chart.8">
              <p:embed/>
            </p:oleObj>
          </a:graphicData>
        </a:graphic>
      </p:graphicFrame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427538" y="3789363"/>
            <a:ext cx="45354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вы?</a:t>
            </a:r>
            <a:endParaRPr lang="en-US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 каким видом хозяйственной деятельности человека был связан праздник Наурыз?</a:t>
            </a:r>
          </a:p>
        </p:txBody>
      </p:sp>
      <p:graphicFrame>
        <p:nvGraphicFramePr>
          <p:cNvPr id="11273" name="Object 9"/>
          <p:cNvGraphicFramePr>
            <a:graphicFrameLocks noChangeAspect="1"/>
          </p:cNvGraphicFramePr>
          <p:nvPr/>
        </p:nvGraphicFramePr>
        <p:xfrm>
          <a:off x="395288" y="3860800"/>
          <a:ext cx="3816350" cy="2511425"/>
        </p:xfrm>
        <a:graphic>
          <a:graphicData uri="http://schemas.openxmlformats.org/presentationml/2006/ole">
            <p:oleObj spid="_x0000_s11273" name="Диаграмма" r:id="rId5" imgW="2514600" imgH="1485801" progId="MSGraph.Chart.8">
              <p:embed/>
            </p:oleObj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68313" y="620713"/>
            <a:ext cx="3816350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вы?</a:t>
            </a:r>
            <a:endParaRPr lang="en-US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Какие семь продуктов были необходимы для приготовления наурыз-коже?</a:t>
            </a: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4284663" y="333375"/>
          <a:ext cx="4246562" cy="2951163"/>
        </p:xfrm>
        <a:graphic>
          <a:graphicData uri="http://schemas.openxmlformats.org/presentationml/2006/ole">
            <p:oleObj spid="_x0000_s12297" name="Диаграмма" r:id="rId4" imgW="2286000" imgH="1523967" progId="MSGraph.Chart.8">
              <p:embed/>
            </p:oleObj>
          </a:graphicData>
        </a:graphic>
      </p:graphicFrame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39750" y="3213100"/>
            <a:ext cx="3527425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вы?</a:t>
            </a:r>
            <a:endParaRPr lang="en-US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Сколько дней продолжалось празднование Наурыза?</a:t>
            </a:r>
          </a:p>
        </p:txBody>
      </p:sp>
      <p:graphicFrame>
        <p:nvGraphicFramePr>
          <p:cNvPr id="12299" name="Object 11"/>
          <p:cNvGraphicFramePr>
            <a:graphicFrameLocks noChangeAspect="1"/>
          </p:cNvGraphicFramePr>
          <p:nvPr/>
        </p:nvGraphicFramePr>
        <p:xfrm>
          <a:off x="4284663" y="3500438"/>
          <a:ext cx="4248150" cy="2909887"/>
        </p:xfrm>
        <a:graphic>
          <a:graphicData uri="http://schemas.openxmlformats.org/presentationml/2006/ole">
            <p:oleObj spid="_x0000_s12299" name="Диаграмма" r:id="rId5" imgW="2400449" imgH="1485801" progId="MSGraph.Chart.8">
              <p:embed/>
            </p:oleObj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716463" y="476250"/>
            <a:ext cx="4741862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вы?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Как закончить доброе пожелание, бытующее в народе на Наурыз: « Пусть продолжением праздника будет…»</a:t>
            </a:r>
          </a:p>
        </p:txBody>
      </p:sp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323850" y="333375"/>
          <a:ext cx="4319588" cy="2232025"/>
        </p:xfrm>
        <a:graphic>
          <a:graphicData uri="http://schemas.openxmlformats.org/presentationml/2006/ole">
            <p:oleObj spid="_x0000_s13318" name="Диаграмма" r:id="rId4" imgW="2286000" imgH="1523967" progId="MSGraph.Chart.8">
              <p:embed/>
            </p:oleObj>
          </a:graphicData>
        </a:graphic>
      </p:graphicFrame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50825" y="2781300"/>
            <a:ext cx="8353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i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Итак, большинство опрошенных детей мало знакомы с историческими фактами, связанными с Наурызом, и поэтому есть необходимость изучить историю происхождения этого праздника, традиции и обычаи, связанные с ним.</a:t>
            </a:r>
          </a:p>
        </p:txBody>
      </p:sp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3635375" y="4076700"/>
          <a:ext cx="4968875" cy="2592388"/>
        </p:xfrm>
        <a:graphic>
          <a:graphicData uri="http://schemas.openxmlformats.org/presentationml/2006/ole">
            <p:oleObj spid="_x0000_s13320" name="Диаграмма" r:id="rId5" imgW="2286000" imgH="1523967" progId="MSGraph.Chart.8">
              <p:embed/>
            </p:oleObj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95375" y="712788"/>
            <a:ext cx="736441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 проведения анкетирования мы приняли решение более подробно  познакомиться с книгами и газетами , в которых рассказывается о празднике Наурыз</a:t>
            </a:r>
          </a:p>
        </p:txBody>
      </p:sp>
      <p:pic>
        <p:nvPicPr>
          <p:cNvPr id="14342" name="Picture 6" descr="DSC0246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1628775"/>
            <a:ext cx="3565525" cy="4752975"/>
          </a:xfrm>
          <a:prstGeom prst="rect">
            <a:avLst/>
          </a:prstGeom>
          <a:noFill/>
        </p:spPr>
      </p:pic>
      <p:pic>
        <p:nvPicPr>
          <p:cNvPr id="14343" name="Picture 7" descr="DSC0246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1628775"/>
            <a:ext cx="3724275" cy="4751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87675" y="1052513"/>
            <a:ext cx="5868988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kk-KZ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 запрета Наурыз вернулся в Казахстан лишь в 1988 году. А официальное признание он приобрел в 1991 году 15 марта после выхода Указа Президента Казахстана О народном празднике весны – «Наурыз мейрамы».  Президент страны объявил 22 марта Днем народного праздника- Наурыз мейрамы.С этого времени началось широкое празднование Наурыза по всей республике.</a:t>
            </a:r>
          </a:p>
          <a:p>
            <a:pPr algn="just"/>
            <a:r>
              <a:rPr lang="kk-KZ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С 2001 года Наурыз объявлен государственным праздником.</a:t>
            </a:r>
            <a:endParaRPr lang="ru-RU" sz="22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60338" y="260350"/>
            <a:ext cx="89836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Работая с документами мы выяснили , что самым главным </a:t>
            </a:r>
          </a:p>
          <a:p>
            <a:r>
              <a:rPr lang="ru-RU" sz="2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является указ Президента Н.А.Назарбаева</a:t>
            </a: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96975"/>
            <a:ext cx="2967038" cy="2419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692275" y="188913"/>
            <a:ext cx="7248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 мы решили познакомиться с традициями </a:t>
            </a:r>
          </a:p>
          <a:p>
            <a:r>
              <a:rPr lang="ru-RU" sz="2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обычаями праздника Наурыз</a:t>
            </a:r>
          </a:p>
        </p:txBody>
      </p:sp>
      <p:pic>
        <p:nvPicPr>
          <p:cNvPr id="16390" name="Рисунок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1052513"/>
            <a:ext cx="4103688" cy="4248150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6391" name="Рисунок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844675"/>
            <a:ext cx="4322763" cy="4724400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3" name="Рисунок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260350"/>
            <a:ext cx="4175125" cy="3990975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414" name="Рисунок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060575"/>
            <a:ext cx="4268788" cy="3925888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4221163"/>
            <a:ext cx="4140200" cy="2852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055813" y="260350"/>
            <a:ext cx="7088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для того , чтобы подвести итоги своей работы, </a:t>
            </a:r>
          </a:p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мы решили сделать аппликации , </a:t>
            </a:r>
          </a:p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которые потом можно будет использовать </a:t>
            </a:r>
          </a:p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создании электронного пособия.</a:t>
            </a:r>
            <a:r>
              <a:rPr lang="ru-RU"/>
              <a:t> </a:t>
            </a:r>
          </a:p>
        </p:txBody>
      </p:sp>
      <p:pic>
        <p:nvPicPr>
          <p:cNvPr id="18438" name="Picture 6" descr="DSC024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1628775"/>
            <a:ext cx="518477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DSC0246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7175" y="3535363"/>
            <a:ext cx="4837113" cy="3100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563938" y="476250"/>
            <a:ext cx="53244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Наконец мы приступили к созданию нашего первого электронного пособия..</a:t>
            </a:r>
            <a:r>
              <a:rPr lang="ru-RU"/>
              <a:t> </a:t>
            </a:r>
          </a:p>
        </p:txBody>
      </p:sp>
      <p:pic>
        <p:nvPicPr>
          <p:cNvPr id="19462" name="Picture 6" descr="DSC0246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1557338"/>
            <a:ext cx="5688013" cy="5070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8255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И сейчас мы предлагаем вашему вниманию </a:t>
            </a:r>
          </a:p>
          <a:p>
            <a:r>
              <a:rPr lang="ru-RU" sz="2400" b="1" i="1">
                <a:solidFill>
                  <a:srgbClr val="0000FF"/>
                </a:solidFill>
              </a:rPr>
              <a:t>электронное пособие для классных часов и уроков </a:t>
            </a:r>
          </a:p>
          <a:p>
            <a:r>
              <a:rPr lang="ru-RU" sz="2400" b="1" i="1">
                <a:solidFill>
                  <a:srgbClr val="0000FF"/>
                </a:solidFill>
              </a:rPr>
              <a:t>«Познания мира» и «Самопознание»</a:t>
            </a:r>
          </a:p>
          <a:p>
            <a:r>
              <a:rPr lang="ru-RU" sz="2400" b="1" i="1">
                <a:solidFill>
                  <a:srgbClr val="0000FF"/>
                </a:solidFill>
              </a:rPr>
              <a:t>«НАУРЫЗ В КАЗАХСТАНЕ»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770563" cy="1143000"/>
          </a:xfrm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latin typeface="Blackadder ITC" pitchFamily="82" charset="0"/>
              </a:rPr>
              <a:t>Участники проекта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47813" y="1196975"/>
            <a:ext cx="47879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Катанов Сергей 9 лет, отличник учебы,</a:t>
            </a:r>
          </a:p>
          <a:p>
            <a:pPr algn="ctr"/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активный участник школьных олимпиад и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конкурсов, любит математику,</a:t>
            </a:r>
          </a:p>
          <a:p>
            <a:pPr algn="ctr"/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прекрасно рисует.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419475" y="4797425"/>
            <a:ext cx="457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Досбергенова Айжан   9 лет, отличница,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участница заочных конкурсов, любимое занятие чтение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3284538"/>
            <a:ext cx="21177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688" y="404813"/>
            <a:ext cx="22098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-323850" y="-242888"/>
            <a:ext cx="4608513" cy="219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kk-KZ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Электронное пособие для младших классов</a:t>
            </a:r>
            <a:endParaRPr lang="ru-RU" sz="32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5003800" y="1916113"/>
            <a:ext cx="3779838" cy="2370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Наурыз </a:t>
            </a:r>
          </a:p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 Казахстане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25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i-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628775"/>
            <a:ext cx="6769100" cy="566738"/>
          </a:xfrm>
        </p:spPr>
        <p:txBody>
          <a:bodyPr/>
          <a:lstStyle/>
          <a:p>
            <a:r>
              <a:rPr lang="ru-RU" sz="40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Исторические находки.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565400"/>
            <a:ext cx="8229600" cy="38496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0000FF"/>
                </a:solidFill>
              </a:rPr>
              <a:t>    По восточному летоисчеслению Наурыз соответствует иранскому Новому году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0000FF"/>
                </a:solidFill>
              </a:rPr>
              <a:t>  ( Навруз) . Этот день обычно совпадал с 22 Марта- днем весеннего равноденствия. Поэтому казахи назвали месяц март- Наурыз.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0000FF"/>
                </a:solidFill>
              </a:rPr>
              <a:t>    В переводе с персидского слово « наурыз» звучало как      « нау» ( новый), «роз» ( день) и означало « Новый день» или Новый год- </a:t>
            </a:r>
            <a:r>
              <a:rPr lang="kk-KZ" sz="2400" b="1" i="1">
                <a:solidFill>
                  <a:srgbClr val="0000FF"/>
                </a:solidFill>
              </a:rPr>
              <a:t>Ұлыстың Ұлы күні. </a:t>
            </a:r>
            <a:endParaRPr lang="ru-RU" sz="2400" b="1" i="1">
              <a:solidFill>
                <a:srgbClr val="0000FF"/>
              </a:solidFill>
            </a:endParaRPr>
          </a:p>
        </p:txBody>
      </p:sp>
      <p:pic>
        <p:nvPicPr>
          <p:cNvPr id="23558" name="Picture 6" descr="Новый рисунок (7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69163" y="188913"/>
            <a:ext cx="1581150" cy="201612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042988" y="333375"/>
            <a:ext cx="5257800" cy="1223963"/>
          </a:xfrm>
          <a:prstGeom prst="wedgeRoundRectCallout">
            <a:avLst>
              <a:gd name="adj1" fmla="val 65731"/>
              <a:gd name="adj2" fmla="val 732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 знаете ли Вы когда празднуется Наурыз? Что означает слово Наурыз?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  <p:bldP spid="235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604250" cy="4395787"/>
          </a:xfrm>
        </p:spPr>
        <p:txBody>
          <a:bodyPr/>
          <a:lstStyle/>
          <a:p>
            <a:r>
              <a:rPr lang="ru-RU" sz="2200" b="1" i="1">
                <a:solidFill>
                  <a:srgbClr val="0000FF"/>
                </a:solidFill>
              </a:rPr>
              <a:t>Праздник Наурыз - один из самых древних праздников на Земле. Он отмечается уже более пяти тысяч лет как праздник весны и обновления природы многими народами  Средней Азии, а по некоторым данным - и у восточных славян.</a:t>
            </a:r>
            <a:r>
              <a:rPr lang="ru-RU" sz="2000" b="1" i="1">
                <a:solidFill>
                  <a:schemeClr val="folHlink"/>
                </a:solidFill>
              </a:rPr>
              <a:t>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95288" y="2562225"/>
            <a:ext cx="7924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2200" b="1" i="1">
                <a:solidFill>
                  <a:srgbClr val="0000FF"/>
                </a:solidFill>
              </a:rPr>
              <a:t>В Казахстане первое упоминание о Наурызе связано с именем Толе би, советника Тауке хана и относится к 1720 году.</a:t>
            </a:r>
          </a:p>
        </p:txBody>
      </p:sp>
      <p:pic>
        <p:nvPicPr>
          <p:cNvPr id="24581" name="Picture 5" descr="Новый рисунок (7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4437063"/>
            <a:ext cx="1581150" cy="201612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187450" y="4365625"/>
            <a:ext cx="5257800" cy="1223963"/>
          </a:xfrm>
          <a:prstGeom prst="wedgeRoundRectCallout">
            <a:avLst>
              <a:gd name="adj1" fmla="val 65731"/>
              <a:gd name="adj2" fmla="val 732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Скажите пожалуйста, где впервые упоминается о празднике Наурыз?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24580" grpId="0"/>
      <p:bldP spid="2458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i-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0"/>
            <a:ext cx="5867400" cy="6165850"/>
          </a:xfrm>
        </p:spPr>
        <p:txBody>
          <a:bodyPr/>
          <a:lstStyle/>
          <a:p>
            <a:r>
              <a:rPr lang="kk-KZ" sz="1800" b="1" i="1">
                <a:solidFill>
                  <a:srgbClr val="0000FF"/>
                </a:solidFill>
                <a:latin typeface="Arial Rounded MT Bold" pitchFamily="34" charset="0"/>
              </a:rPr>
              <a:t> В южном Казахстане широкой известностью пользуются легенды о происхождении и названии Наурыза.</a:t>
            </a:r>
            <a:br>
              <a:rPr lang="kk-KZ" sz="1800" b="1" i="1">
                <a:solidFill>
                  <a:srgbClr val="0000FF"/>
                </a:solidFill>
                <a:latin typeface="Arial Rounded MT Bold" pitchFamily="34" charset="0"/>
              </a:rPr>
            </a:br>
            <a:r>
              <a:rPr lang="ru-RU" sz="1800" b="1" i="1">
                <a:solidFill>
                  <a:srgbClr val="0000FF"/>
                </a:solidFill>
                <a:latin typeface="Arial Rounded MT Bold" pitchFamily="34" charset="0"/>
              </a:rPr>
              <a:t> </a:t>
            </a:r>
            <a:r>
              <a:rPr lang="ru-RU" sz="1800" b="1" i="1">
                <a:solidFill>
                  <a:srgbClr val="0000FF"/>
                </a:solidFill>
              </a:rPr>
              <a:t>Зима не хотела уступать свои права Весне. Люди устали от зимней стужи и холодного ветра. А Весна все никак не приходила. И тогда люди обратились к мудрецу. </a:t>
            </a:r>
            <a:br>
              <a:rPr lang="ru-RU" sz="1800" b="1" i="1">
                <a:solidFill>
                  <a:srgbClr val="0000FF"/>
                </a:solidFill>
              </a:rPr>
            </a:br>
            <a:r>
              <a:rPr lang="ru-RU" sz="1800" b="1" i="1">
                <a:solidFill>
                  <a:srgbClr val="0000FF"/>
                </a:solidFill>
              </a:rPr>
              <a:t>    Мудрец подумал и сказал: « Очистите свои жилища от снега, соберите и сожгите весь мусор. Огонь костра растопит снег, побегут ручьи. Они пробудят землю, зацветут цветы. А когда в вашем ауле родится девочка , назовите ее Наурыз. В честь дня ее рождения устройте праздник, и чары Зимы исчезнут навсегда.»                                                                                  </a:t>
            </a:r>
            <a:br>
              <a:rPr lang="ru-RU" sz="1800" b="1" i="1">
                <a:solidFill>
                  <a:srgbClr val="0000FF"/>
                </a:solidFill>
              </a:rPr>
            </a:br>
            <a:r>
              <a:rPr lang="ru-RU" sz="1800" b="1" i="1">
                <a:solidFill>
                  <a:srgbClr val="0000FF"/>
                </a:solidFill>
              </a:rPr>
              <a:t>    Так люди и поступили. И Весна не заставила себя долго ждать: засияло солнце, побежали ручьи, прилетели птицы, зацвели цветы. С тех пор люди, соблюдая традицию, встречают весну праздником Наурыз.</a:t>
            </a:r>
            <a:br>
              <a:rPr lang="ru-RU" sz="1800" b="1" i="1">
                <a:solidFill>
                  <a:srgbClr val="0000FF"/>
                </a:solidFill>
              </a:rPr>
            </a:br>
            <a:endParaRPr lang="ru-RU" sz="1800" b="1" i="1">
              <a:solidFill>
                <a:srgbClr val="0000FF"/>
              </a:solidFill>
            </a:endParaRPr>
          </a:p>
        </p:txBody>
      </p:sp>
      <p:pic>
        <p:nvPicPr>
          <p:cNvPr id="25608" name="Picture 8" descr="Новый рисунок (7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437063"/>
            <a:ext cx="1581150" cy="201612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539750" y="765175"/>
            <a:ext cx="2663825" cy="2808288"/>
          </a:xfrm>
          <a:prstGeom prst="cloudCallout">
            <a:avLst>
              <a:gd name="adj1" fmla="val -23718"/>
              <a:gd name="adj2" fmla="val 7419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b="1" i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endParaRPr lang="ru-RU" b="1" i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ru-RU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 Вы знаете легенды о Наурызе?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971550" y="4292600"/>
            <a:ext cx="741680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Традиции Наурыза </a:t>
            </a:r>
          </a:p>
          <a:p>
            <a:pPr algn="ctr"/>
            <a:r>
              <a:rPr lang="ru-RU" sz="3600" b="1" i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складывались </a:t>
            </a:r>
          </a:p>
          <a:p>
            <a:pPr algn="ctr"/>
            <a:r>
              <a:rPr lang="ru-RU" sz="3600" b="1" i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тысячелетиями</a:t>
            </a:r>
          </a:p>
        </p:txBody>
      </p:sp>
      <p:pic>
        <p:nvPicPr>
          <p:cNvPr id="26631" name="Picture 7" descr="Новый рисунок (7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2420938"/>
            <a:ext cx="1468438" cy="1871662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2555875" y="2349500"/>
            <a:ext cx="4248150" cy="1295400"/>
          </a:xfrm>
          <a:prstGeom prst="wedgeEllipseCallout">
            <a:avLst>
              <a:gd name="adj1" fmla="val 62218"/>
              <a:gd name="adj2" fmla="val 121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Расскажите о традициях праздника Наурыз?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i-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30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219700" y="549275"/>
            <a:ext cx="3924300" cy="954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i="1">
                <a:solidFill>
                  <a:srgbClr val="0000FF"/>
                </a:solidFill>
              </a:rPr>
              <a:t>          </a:t>
            </a:r>
            <a:r>
              <a:rPr lang="ru-RU" sz="2000" b="1" i="1">
                <a:solidFill>
                  <a:srgbClr val="0000FF"/>
                </a:solidFill>
              </a:rPr>
              <a:t>Как и в старину, везде следует наводить идеальный порядок – в доме, дворе, на улице перед домом. </a:t>
            </a:r>
            <a:endParaRPr lang="en-US" sz="2000" b="1" i="1">
              <a:solidFill>
                <a:srgbClr val="0000FF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en-US" sz="2000" b="1" i="1">
                <a:solidFill>
                  <a:srgbClr val="0000FF"/>
                </a:solidFill>
              </a:rPr>
              <a:t>      </a:t>
            </a:r>
            <a:r>
              <a:rPr lang="ru-RU" sz="2000" b="1" i="1">
                <a:solidFill>
                  <a:srgbClr val="0000FF"/>
                </a:solidFill>
              </a:rPr>
              <a:t>Кругом должна царить чистота- тогда болезни, неудача, невзгоды обойдут стороной. . Заполняли все пустые посуды продуктами и водой из священного источника, веря, что если будет обильно в доме в Новый год, так и будет до следующего года.</a:t>
            </a:r>
            <a:endParaRPr lang="en-US" sz="2000" b="1" i="1">
              <a:solidFill>
                <a:srgbClr val="0000FF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ru-RU" sz="2000" b="1" i="1">
                <a:solidFill>
                  <a:srgbClr val="0000FF"/>
                </a:solidFill>
              </a:rPr>
              <a:t/>
            </a:r>
            <a:br>
              <a:rPr lang="ru-RU" sz="2000" b="1" i="1">
                <a:solidFill>
                  <a:srgbClr val="0000FF"/>
                </a:solidFill>
              </a:rPr>
            </a:br>
            <a:endParaRPr lang="ru-RU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ru-RU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0000FF"/>
                </a:solidFill>
              </a:rPr>
              <a:t/>
            </a:r>
            <a:br>
              <a:rPr lang="ru-RU" sz="2000" b="1" i="1">
                <a:solidFill>
                  <a:srgbClr val="0000FF"/>
                </a:solidFill>
              </a:rPr>
            </a:br>
            <a:endParaRPr lang="ru-RU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ru-RU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kk-KZ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kk-KZ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kk-KZ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ru-RU" sz="2000" b="1" i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ru-RU" sz="2000" b="1" i="1">
              <a:solidFill>
                <a:srgbClr val="0000FF"/>
              </a:solidFill>
            </a:endParaRPr>
          </a:p>
        </p:txBody>
      </p:sp>
      <p:pic>
        <p:nvPicPr>
          <p:cNvPr id="27653" name="Picture 5" descr="Празднично оформленная юрта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email"/>
          <a:srcRect/>
          <a:stretch>
            <a:fillRect/>
          </a:stretch>
        </p:blipFill>
        <p:spPr bwMode="auto">
          <a:xfrm>
            <a:off x="250825" y="1341438"/>
            <a:ext cx="4860925" cy="36718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-136525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563938" y="549275"/>
            <a:ext cx="460851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00FF"/>
                </a:solidFill>
              </a:rPr>
              <a:t>В ночь перед празднеством девушки, приготовив блюда из мяса и молозива, называемые «ұйқы- ашар» ( пробудить ото сна) угощали женихов. Этому блюду приписывались способности увеличивать духовную и физическую силу джигита, пробуждать в нем чувства любви, чтобы юноша не проспал начало пробуждения природы. В свою очередь джигиты должны были преподносить невестам подарки «</a:t>
            </a:r>
            <a:r>
              <a:rPr lang="kk-KZ" sz="2000" b="1" i="1">
                <a:solidFill>
                  <a:srgbClr val="0000FF"/>
                </a:solidFill>
              </a:rPr>
              <a:t>селт еткізер</a:t>
            </a:r>
            <a:r>
              <a:rPr lang="ru-RU" sz="2000" b="1" i="1">
                <a:solidFill>
                  <a:srgbClr val="0000FF"/>
                </a:solidFill>
              </a:rPr>
              <a:t>»</a:t>
            </a:r>
            <a:r>
              <a:rPr lang="kk-KZ" sz="2000" b="1" i="1">
                <a:solidFill>
                  <a:srgbClr val="0000FF"/>
                </a:solidFill>
              </a:rPr>
              <a:t> (удивляющий, заставляющий встрепенуться)</a:t>
            </a:r>
            <a:r>
              <a:rPr lang="kk-KZ" b="1" i="1">
                <a:solidFill>
                  <a:srgbClr val="0000FF"/>
                </a:solidFill>
              </a:rPr>
              <a:t> .</a:t>
            </a:r>
            <a:endParaRPr lang="ru-RU" b="1" i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492500" y="0"/>
            <a:ext cx="54991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accent2"/>
                </a:solidFill>
              </a:rPr>
              <a:t> В первый день нового года, на заре, мужчины аула, взяв в руки кетмени, лопаты, а женщины – молоко, курт, вареное мясо, собирались в условленном месте. Мужчины с кличем « </a:t>
            </a:r>
            <a:r>
              <a:rPr lang="kk-KZ" b="1" i="1">
                <a:solidFill>
                  <a:schemeClr val="accent2"/>
                </a:solidFill>
              </a:rPr>
              <a:t>Булақ көрсең </a:t>
            </a:r>
            <a:r>
              <a:rPr lang="ru-RU" b="1" i="1">
                <a:solidFill>
                  <a:schemeClr val="accent2"/>
                </a:solidFill>
              </a:rPr>
              <a:t>– </a:t>
            </a:r>
            <a:r>
              <a:rPr lang="kk-KZ" b="1" i="1">
                <a:solidFill>
                  <a:schemeClr val="accent2"/>
                </a:solidFill>
              </a:rPr>
              <a:t>көзін аш</a:t>
            </a:r>
            <a:r>
              <a:rPr lang="ru-RU" b="1" i="1">
                <a:solidFill>
                  <a:schemeClr val="accent2"/>
                </a:solidFill>
              </a:rPr>
              <a:t>» ( увидишь родник – очисти его) принимались расчищать родники. А аксакалы здесь же высаживали деревья со словами «</a:t>
            </a:r>
            <a:r>
              <a:rPr lang="kk-KZ" b="1" i="1">
                <a:solidFill>
                  <a:schemeClr val="accent2"/>
                </a:solidFill>
              </a:rPr>
              <a:t> Атадан мал қалғанша, тал қалсын</a:t>
            </a:r>
            <a:r>
              <a:rPr lang="ru-RU" b="1" i="1">
                <a:solidFill>
                  <a:schemeClr val="accent2"/>
                </a:solidFill>
              </a:rPr>
              <a:t>» ( Пусть лучше от предков останется дерево, нежели стадо.)</a:t>
            </a:r>
          </a:p>
        </p:txBody>
      </p:sp>
      <p:pic>
        <p:nvPicPr>
          <p:cNvPr id="28675" name="Picture 3" descr="Сним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625" y="3068638"/>
            <a:ext cx="3241675" cy="3571875"/>
          </a:xfrm>
          <a:prstGeom prst="rect">
            <a:avLst/>
          </a:prstGeom>
          <a:noFill/>
        </p:spPr>
      </p:pic>
      <p:pic>
        <p:nvPicPr>
          <p:cNvPr id="28676" name="Picture 4" descr="Снимокс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88913"/>
            <a:ext cx="3271838" cy="3600450"/>
          </a:xfrm>
          <a:prstGeom prst="rect">
            <a:avLst/>
          </a:prstGeom>
          <a:noFill/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258888" y="3933825"/>
            <a:ext cx="4140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accent2"/>
                </a:solidFill>
              </a:rPr>
              <a:t>Женщины, поклонившись восходящему солнцу, кропили молоком очищенные родники и посаженные деревья, что означало пожелание благословения земле и воде.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49275"/>
            <a:ext cx="4427538" cy="3505200"/>
          </a:xfrm>
        </p:spPr>
        <p:txBody>
          <a:bodyPr/>
          <a:lstStyle/>
          <a:p>
            <a:r>
              <a:rPr lang="ru-RU" sz="2000" b="1">
                <a:solidFill>
                  <a:schemeClr val="accent2"/>
                </a:solidFill>
              </a:rPr>
              <a:t> </a:t>
            </a:r>
            <a:r>
              <a:rPr lang="ru-RU" sz="2000" b="1" i="1">
                <a:solidFill>
                  <a:schemeClr val="accent2"/>
                </a:solidFill>
              </a:rPr>
              <a:t>В полдень жители всего аула собирались на открытом месте вблизи селения и устраивали праздничный достархан.   На установленном месте у селения резали быка и варили из его мяса блюдо "бель-котерер", что означает "выпрямляющий стан", поскольку бык считался одним из самых сильных животных и пища из него давала людям силу и выносливость. </a:t>
            </a:r>
            <a:endParaRPr lang="ru-RU" sz="2000" b="1" i="1">
              <a:solidFill>
                <a:schemeClr val="folHlink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00563" y="549275"/>
            <a:ext cx="4360862" cy="3140075"/>
          </a:xfrm>
          <a:noFill/>
          <a:ln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356100" y="4076700"/>
            <a:ext cx="44640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accent2"/>
                </a:solidFill>
              </a:rPr>
              <a:t>После этого начинались игры " Айкыш-уйкыш", что в переводе означает "Навстречу друг другу", и "Аударыспек", во время которой джигиты перетягивали друг друга из седла.</a:t>
            </a:r>
            <a:r>
              <a:rPr lang="ru-RU" b="1" i="1">
                <a:solidFill>
                  <a:schemeClr val="folHlink"/>
                </a:solidFill>
              </a:rPr>
              <a:t> </a:t>
            </a:r>
            <a:br>
              <a:rPr lang="ru-RU" b="1" i="1">
                <a:solidFill>
                  <a:schemeClr val="folHlink"/>
                </a:solidFill>
              </a:rPr>
            </a:br>
            <a:endParaRPr lang="ru-RU" b="1" i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46785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57563"/>
            <a:ext cx="5327650" cy="3200400"/>
          </a:xfrm>
        </p:spPr>
        <p:txBody>
          <a:bodyPr/>
          <a:lstStyle/>
          <a:p>
            <a:r>
              <a:rPr lang="ru-RU" sz="2000" b="1">
                <a:solidFill>
                  <a:srgbClr val="FFFF00"/>
                </a:solidFill>
              </a:rPr>
              <a:t> </a:t>
            </a:r>
            <a:r>
              <a:rPr lang="ru-RU" sz="2000" b="1" i="1">
                <a:solidFill>
                  <a:srgbClr val="FFFF00"/>
                </a:solidFill>
              </a:rPr>
              <a:t>Особой популярностью в дни Наурыза пользовались состязания в беге - непременно босиком. Считалось, что таким образом от весенней земли получаешь новые силы и жизненное тепло. Детям же накануне праздника, наоборот, опутывали ножки, чтобы потом самый старый и уважаемый аксакал перерезал путы, передавая тем самым малышу опыт и долгие годы жизни.</a:t>
            </a:r>
            <a:r>
              <a:rPr lang="ru-RU" sz="2000" b="1" i="1">
                <a:solidFill>
                  <a:schemeClr val="folHlink"/>
                </a:solidFill>
              </a:rPr>
              <a:t/>
            </a:r>
            <a:br>
              <a:rPr lang="ru-RU" sz="2000" b="1" i="1">
                <a:solidFill>
                  <a:schemeClr val="folHlink"/>
                </a:solidFill>
              </a:rPr>
            </a:br>
            <a:endParaRPr lang="ru-RU" sz="2000" b="1" i="1">
              <a:solidFill>
                <a:schemeClr val="folHlink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188913"/>
            <a:ext cx="410368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276600" y="549275"/>
            <a:ext cx="55435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chemeClr val="accent2"/>
                </a:solidFill>
                <a:latin typeface="Agency FB" pitchFamily="34" charset="0"/>
              </a:rPr>
              <a:t>Суходольский Мирослав  9 лет,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latin typeface="Agency FB" pitchFamily="34" charset="0"/>
              </a:rPr>
              <a:t>учится на « 4» и « 5», любознательный,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latin typeface="Agency FB" pitchFamily="34" charset="0"/>
              </a:rPr>
              <a:t>проявляет творческие способности к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latin typeface="Agency FB" pitchFamily="34" charset="0"/>
              </a:rPr>
              <a:t>занятию музыкой, любит фантазировать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latin typeface="Agency FB" pitchFamily="34" charset="0"/>
              </a:rPr>
              <a:t>и рисовать.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900113" y="3500438"/>
            <a:ext cx="47244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                                                                                    </a:t>
            </a:r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Шаханова Айару  9 лет, отличница,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добросовестная по отношению к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поручениям, активная участница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предметных олимпиад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и внеклассных мероприятий .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404813"/>
            <a:ext cx="22955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7763" y="2781300"/>
            <a:ext cx="24463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916113"/>
            <a:ext cx="4414838" cy="3870325"/>
          </a:xfrm>
        </p:spPr>
        <p:txBody>
          <a:bodyPr/>
          <a:lstStyle/>
          <a:p>
            <a:pPr algn="l"/>
            <a:r>
              <a:rPr lang="kk-KZ" sz="2000" b="1"/>
              <a:t> </a:t>
            </a:r>
            <a:r>
              <a:rPr lang="kk-KZ" sz="2000" b="1" i="1">
                <a:solidFill>
                  <a:schemeClr val="accent2"/>
                </a:solidFill>
              </a:rPr>
              <a:t>В праздничные дни, а Наурыз обычно праздновали в течение месяца, готовилось много еды, которая символизировала достаток и изобилие в наступающем году.</a:t>
            </a:r>
            <a:r>
              <a:rPr lang="ru-RU" sz="2000" b="1" i="1">
                <a:solidFill>
                  <a:schemeClr val="accent2"/>
                </a:solidFill>
              </a:rPr>
              <a:t/>
            </a:r>
            <a:br>
              <a:rPr lang="ru-RU" sz="2000" b="1" i="1">
                <a:solidFill>
                  <a:schemeClr val="accent2"/>
                </a:solidFill>
              </a:rPr>
            </a:br>
            <a:r>
              <a:rPr lang="ru-RU" sz="2000" b="1" i="1">
                <a:solidFill>
                  <a:schemeClr val="accent2"/>
                </a:solidFill>
              </a:rPr>
              <a:t>Достархан накрывали в каждой семье. Трапеза приурочивалась к полудню, до и после которой мулла читал молитвы в честь предков. По завершении старший по возрасту из присутствующих давал благословение (бата), чтобы из года в год благополучие не покидало семьи. </a:t>
            </a:r>
            <a:br>
              <a:rPr lang="ru-RU" sz="2000" b="1" i="1">
                <a:solidFill>
                  <a:schemeClr val="accent2"/>
                </a:solidFill>
              </a:rPr>
            </a:br>
            <a:endParaRPr lang="ru-RU" sz="2000" b="1" i="1">
              <a:solidFill>
                <a:schemeClr val="accent2"/>
              </a:solidFill>
            </a:endParaRP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1341438"/>
            <a:ext cx="370840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 descr="Новый рисунок (7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75563" y="4724400"/>
            <a:ext cx="1468437" cy="1871663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4211638" y="4221163"/>
            <a:ext cx="3168650" cy="2016125"/>
          </a:xfrm>
          <a:prstGeom prst="cloudCallout">
            <a:avLst>
              <a:gd name="adj1" fmla="val 54810"/>
              <a:gd name="adj2" fmla="val 598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Интересно, а какое самое главное блюдо Наурыза?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44475"/>
            <a:ext cx="8613775" cy="3413125"/>
          </a:xfrm>
        </p:spPr>
        <p:txBody>
          <a:bodyPr/>
          <a:lstStyle/>
          <a:p>
            <a:r>
              <a:rPr lang="ru-RU" sz="1700" b="1" i="1">
                <a:solidFill>
                  <a:schemeClr val="accent2"/>
                </a:solidFill>
                <a:latin typeface="Agency FB" pitchFamily="34" charset="0"/>
              </a:rPr>
              <a:t>У казахов при праздновании Наурыза обязательным являлось присутствие числа "7", которое олицетворяет семь дней недели - единицы времени вселенской вечности: перед аксакалами ставились семь чаш с напитком Наурыз-коже, приготовленным из семи сортов семи видов злаков. В состав семи компонентов обычно входили мясо, соль, жир, лук, пшеница, курт, иримшик (творог).</a:t>
            </a:r>
            <a:br>
              <a:rPr lang="ru-RU" sz="1700" b="1" i="1">
                <a:solidFill>
                  <a:schemeClr val="accent2"/>
                </a:solidFill>
                <a:latin typeface="Agency FB" pitchFamily="34" charset="0"/>
              </a:rPr>
            </a:br>
            <a:r>
              <a:rPr lang="ru-RU" sz="1700" b="1" i="1">
                <a:solidFill>
                  <a:schemeClr val="accent2"/>
                </a:solidFill>
                <a:latin typeface="Agency FB" pitchFamily="34" charset="0"/>
              </a:rPr>
              <a:t> В каждом доме существовал свой рецепт приготовления ритуального блюда наурыз- коже. Общим правилом было лишь магическое число используемых продуктов.     Считалось. что угощение служит поводом для установления добрых отношений, демонстрирует национальную щедрость, гостеприимство. Отведав его, люди надеялись питаться так же вкусно в течение года.</a:t>
            </a:r>
            <a:br>
              <a:rPr lang="ru-RU" sz="1700" b="1" i="1">
                <a:solidFill>
                  <a:schemeClr val="accent2"/>
                </a:solidFill>
                <a:latin typeface="Agency FB" pitchFamily="34" charset="0"/>
              </a:rPr>
            </a:br>
            <a:endParaRPr lang="ru-RU" sz="1700" b="1" i="1">
              <a:solidFill>
                <a:schemeClr val="accent2"/>
              </a:solidFill>
              <a:latin typeface="Agency FB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3573463"/>
            <a:ext cx="4067175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 descr="Новый рисунок (7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4986338"/>
            <a:ext cx="1468438" cy="1871662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1331913" y="3429000"/>
            <a:ext cx="3743325" cy="2016125"/>
          </a:xfrm>
          <a:prstGeom prst="cloudCallout">
            <a:avLst>
              <a:gd name="adj1" fmla="val -46903"/>
              <a:gd name="adj2" fmla="val 2960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Какое число является священным у казахов и почему?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71450"/>
            <a:ext cx="5105400" cy="6858000"/>
          </a:xfrm>
          <a:prstGeom prst="rect">
            <a:avLst/>
          </a:prstGeom>
          <a:noFill/>
        </p:spPr>
      </p:pic>
      <p:sp>
        <p:nvSpPr>
          <p:cNvPr id="47134" name="Rectangle 30"/>
          <p:cNvSpPr>
            <a:spLocks noChangeArrowheads="1"/>
          </p:cNvSpPr>
          <p:nvPr/>
        </p:nvSpPr>
        <p:spPr bwMode="auto">
          <a:xfrm>
            <a:off x="4067175" y="1916113"/>
            <a:ext cx="45720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 i="1">
                <a:solidFill>
                  <a:srgbClr val="0000FF"/>
                </a:solidFill>
                <a:hlinkClick r:id="rId3" action="ppaction://hlinkfile"/>
              </a:rPr>
              <a:t>Обычаи и традиции праздника </a:t>
            </a:r>
          </a:p>
          <a:p>
            <a:pPr algn="ctr"/>
            <a:r>
              <a:rPr lang="ru-RU" sz="2200" b="1" i="1">
                <a:solidFill>
                  <a:srgbClr val="0000FF"/>
                </a:solidFill>
                <a:hlinkClick r:id="rId3" action="ppaction://hlinkfile"/>
              </a:rPr>
              <a:t>Наурыз</a:t>
            </a:r>
            <a:endParaRPr lang="ru-RU" sz="2200" b="1" i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4716463" y="3213100"/>
            <a:ext cx="40465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b="1" i="1">
                <a:solidFill>
                  <a:schemeClr val="accent2"/>
                </a:solidFill>
              </a:rPr>
              <a:t>Затем разжигались костры и все прыгали через них. Следуя один за другим. По старшинству проходили между ними. В руках у каждого были заранее приготовленные факелы, которые зажигались от огня этих костров – ими изгоняли злых духов. В представлении наших предков огонь обладал магической силой.</a:t>
            </a:r>
            <a:r>
              <a:rPr lang="ru-RU" b="1" i="1" u="sng">
                <a:solidFill>
                  <a:schemeClr val="folHlink"/>
                </a:solidFill>
              </a:rPr>
              <a:t> 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3141663"/>
            <a:ext cx="324643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450" y="122238"/>
            <a:ext cx="324008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643438" y="333375"/>
            <a:ext cx="388937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kk-KZ" b="1" i="1">
                <a:solidFill>
                  <a:schemeClr val="accent2"/>
                </a:solidFill>
              </a:rPr>
              <a:t>Перед наступлением сумерек начиналось театрализованное представление, где два акына в поэтической форме символизировалижизнь и смерть, добро и зло, уходящий старый и новый год.</a:t>
            </a:r>
            <a:endParaRPr lang="ru-RU" b="1" i="1">
              <a:solidFill>
                <a:schemeClr val="accent2"/>
              </a:solidFill>
            </a:endParaRPr>
          </a:p>
        </p:txBody>
      </p:sp>
      <p:pic>
        <p:nvPicPr>
          <p:cNvPr id="33800" name="Picture 8" descr="Новый рисунок (7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2205038"/>
            <a:ext cx="1468438" cy="1871662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1979613" y="2276475"/>
            <a:ext cx="3024187" cy="1223963"/>
          </a:xfrm>
          <a:prstGeom prst="wedgeRoundRectCallout">
            <a:avLst>
              <a:gd name="adj1" fmla="val -71838"/>
              <a:gd name="adj2" fmla="val -4740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заканчивается праздник Наурыз?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9" grpId="0"/>
      <p:bldP spid="3380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105400" cy="685800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1484313"/>
            <a:ext cx="5003800" cy="3336925"/>
          </a:xfrm>
        </p:spPr>
        <p:txBody>
          <a:bodyPr/>
          <a:lstStyle/>
          <a:p>
            <a:r>
              <a:rPr lang="ru-RU" sz="2000" b="1">
                <a:solidFill>
                  <a:schemeClr val="accent2"/>
                </a:solidFill>
              </a:rPr>
              <a:t>По существующей традиции в этот день мудрые старейшины аксакалы дарят обществу Слово-благословение. Они специально готовятся, чтобы их слова западали в душу людей и надолго они запомнили их. Это доброе пожелание заканчивается древними словами: ''Пусть будет благополучным народ! Пусть будет много светлого (молока)! Пусть этот день принесет обилие! Пусть все зло и все черные дела провалятся сквозь землю! Пусть духи предков всегда поддерживают нас!"</a:t>
            </a:r>
            <a:br>
              <a:rPr lang="ru-RU" sz="2000" b="1">
                <a:solidFill>
                  <a:schemeClr val="accent2"/>
                </a:solidFill>
              </a:rPr>
            </a:br>
            <a:endParaRPr lang="ru-RU" sz="2000" b="1">
              <a:solidFill>
                <a:schemeClr val="accent2"/>
              </a:solidFill>
            </a:endParaRPr>
          </a:p>
        </p:txBody>
      </p:sp>
      <p:pic>
        <p:nvPicPr>
          <p:cNvPr id="34819" name="Picture 3" descr="Фото016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3213100"/>
            <a:ext cx="3313112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57200" y="0"/>
            <a:ext cx="838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i="1">
                <a:solidFill>
                  <a:schemeClr val="folHlink"/>
                </a:solidFill>
              </a:rPr>
              <a:t> </a:t>
            </a:r>
            <a:r>
              <a:rPr lang="ru-RU" sz="2000" b="1" i="1">
                <a:solidFill>
                  <a:schemeClr val="accent2"/>
                </a:solidFill>
              </a:rPr>
              <a:t>В наши дни "Наурыз мейрамы" стал общенародным праздником весны, труда и единства. Сегодня этот праздник одинаково дорог всем народам, живущим в многонациональном Казахстане. Карнавалы для детей, айтысы акынов, демонстрации национальных одежд, обрядов и кухонь народов, проживающих в республике, выступления фольклорных ансамблей, спортивные состязания, национальные игры… такой Наурыз сегодня.</a:t>
            </a:r>
          </a:p>
        </p:txBody>
      </p:sp>
      <p:pic>
        <p:nvPicPr>
          <p:cNvPr id="35843" name="Picture 3" descr="Фото016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2781300"/>
            <a:ext cx="4259263" cy="319087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5844" name="Picture 4" descr="Фото017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781300"/>
            <a:ext cx="4249737" cy="323850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180975" y="0"/>
            <a:ext cx="9144000" cy="6880225"/>
          </a:xfrm>
          <a:noFill/>
          <a:ln/>
        </p:spPr>
      </p:pic>
      <p:sp>
        <p:nvSpPr>
          <p:cNvPr id="36871" name="WordArt 7"/>
          <p:cNvSpPr>
            <a:spLocks noChangeArrowheads="1" noChangeShapeType="1" noTextEdit="1"/>
          </p:cNvSpPr>
          <p:nvPr/>
        </p:nvSpPr>
        <p:spPr bwMode="auto">
          <a:xfrm>
            <a:off x="1763713" y="3141663"/>
            <a:ext cx="5327650" cy="171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называется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интернациональным.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</p:txBody>
      </p:sp>
      <p:sp>
        <p:nvSpPr>
          <p:cNvPr id="36873" name="WordArt 9"/>
          <p:cNvSpPr>
            <a:spLocks noChangeArrowheads="1" noChangeShapeType="1" noTextEdit="1"/>
          </p:cNvSpPr>
          <p:nvPr/>
        </p:nvSpPr>
        <p:spPr bwMode="auto">
          <a:xfrm>
            <a:off x="1619250" y="620713"/>
            <a:ext cx="5184775" cy="2808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Праздник для всех-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такова особенность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Наурыза сегодня.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Теперь он по праву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863600"/>
          </a:xfrm>
        </p:spPr>
        <p:txBody>
          <a:bodyPr/>
          <a:lstStyle/>
          <a:p>
            <a:r>
              <a:rPr lang="ru-RU" sz="4000" b="1" i="1">
                <a:solidFill>
                  <a:schemeClr val="accent2"/>
                </a:solidFill>
              </a:rPr>
              <a:t>Творческие работы детей.</a:t>
            </a:r>
          </a:p>
        </p:txBody>
      </p:sp>
      <p:pic>
        <p:nvPicPr>
          <p:cNvPr id="55301" name="Picture 5" descr="Фото032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42988" y="1052513"/>
            <a:ext cx="7200900" cy="4814887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356100" y="1125538"/>
            <a:ext cx="71438" cy="87312"/>
          </a:xfrm>
        </p:spPr>
        <p:txBody>
          <a:bodyPr/>
          <a:lstStyle/>
          <a:p>
            <a:endParaRPr lang="ru-RU" sz="3600" b="1" i="1">
              <a:solidFill>
                <a:schemeClr val="accent2"/>
              </a:solidFill>
            </a:endParaRPr>
          </a:p>
        </p:txBody>
      </p:sp>
      <p:pic>
        <p:nvPicPr>
          <p:cNvPr id="38915" name="Picture 3" descr="DSC0235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58888" y="908050"/>
            <a:ext cx="6985000" cy="4483100"/>
          </a:xfrm>
          <a:noFill/>
          <a:ln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904875" y="5900738"/>
            <a:ext cx="791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 i="1">
                <a:solidFill>
                  <a:schemeClr val="accent2"/>
                </a:solidFill>
              </a:rPr>
              <a:t>Аппликация «Здравствуй, Солнце!» Почему изображено солнце</a:t>
            </a:r>
            <a:r>
              <a:rPr lang="kk-KZ" b="1" i="1">
                <a:solidFill>
                  <a:schemeClr val="accent2"/>
                </a:solidFill>
              </a:rPr>
              <a:t>?</a:t>
            </a:r>
          </a:p>
          <a:p>
            <a:pPr algn="ctr"/>
            <a:r>
              <a:rPr lang="kk-KZ" b="1" i="1">
                <a:solidFill>
                  <a:schemeClr val="accent2"/>
                </a:solidFill>
              </a:rPr>
              <a:t>(Один из важных ритуалов праздника поклон солнцу)</a:t>
            </a:r>
            <a:endParaRPr lang="ru-RU" b="1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SC0236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188913"/>
            <a:ext cx="7780338" cy="5835650"/>
          </a:xfrm>
          <a:noFill/>
          <a:ln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941388" y="6237288"/>
            <a:ext cx="7653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4470400" algn="l"/>
              </a:tabLst>
            </a:pPr>
            <a:r>
              <a:rPr lang="ru-RU" b="1" i="1">
                <a:solidFill>
                  <a:schemeClr val="accent2"/>
                </a:solidFill>
              </a:rPr>
              <a:t>Какое животное участвует во многих соревнованиях и играх?.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79388" y="549275"/>
            <a:ext cx="878522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38200" indent="-838200"/>
            <a:r>
              <a:rPr lang="ru-RU">
                <a:solidFill>
                  <a:schemeClr val="accent2"/>
                </a:solidFill>
              </a:rPr>
              <a:t> </a:t>
            </a:r>
            <a:br>
              <a:rPr lang="ru-RU">
                <a:solidFill>
                  <a:schemeClr val="accent2"/>
                </a:solidFill>
              </a:rPr>
            </a:br>
            <a:r>
              <a:rPr lang="en-US">
                <a:solidFill>
                  <a:schemeClr val="accent2"/>
                </a:solidFill>
              </a:rPr>
              <a:t>                                 </a:t>
            </a:r>
            <a:r>
              <a:rPr lang="ru-RU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Цель проекта: </a:t>
            </a:r>
            <a:br>
              <a:rPr lang="ru-RU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</a:b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          знакомство с историей происхождения праздника Наурыза, с традициями и обычаями, связанными с этим праздником и создание  электронного   пособия для учителя и учащихся.</a:t>
            </a:r>
            <a:b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</a:b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                            </a:t>
            </a:r>
            <a:r>
              <a:rPr lang="ru-RU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Задачи проекта:</a:t>
            </a:r>
            <a:br>
              <a:rPr lang="ru-RU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</a:br>
            <a:r>
              <a:rPr lang="ru-RU" sz="28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</a:t>
            </a: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- рассмотреть   исторические факты происхождения Наурыза;</a:t>
            </a:r>
            <a:b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</a:b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- выявить знания ребят о Наурызе;</a:t>
            </a:r>
            <a:b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</a:b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- научиться  работать самостоятельно.</a:t>
            </a:r>
            <a:r>
              <a:rPr lang="ru-RU" b="1">
                <a:solidFill>
                  <a:schemeClr val="accent2"/>
                </a:solidFill>
              </a:rPr>
              <a:t> </a:t>
            </a:r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Grp="1" noChangeArrowheads="1"/>
          </p:cNvSpPr>
          <p:nvPr>
            <p:ph type="title"/>
          </p:nvPr>
        </p:nvSpPr>
        <p:spPr>
          <a:xfrm>
            <a:off x="684213" y="6165850"/>
            <a:ext cx="8229600" cy="436563"/>
          </a:xfrm>
        </p:spPr>
        <p:txBody>
          <a:bodyPr/>
          <a:lstStyle/>
          <a:p>
            <a:r>
              <a:rPr lang="ru-RU" sz="1800" b="1" i="1">
                <a:solidFill>
                  <a:srgbClr val="0000FF"/>
                </a:solidFill>
              </a:rPr>
              <a:t>Какие цветы являются символом Наурыза? </a:t>
            </a:r>
            <a:br>
              <a:rPr lang="ru-RU" sz="1800" b="1" i="1">
                <a:solidFill>
                  <a:srgbClr val="0000FF"/>
                </a:solidFill>
              </a:rPr>
            </a:br>
            <a:r>
              <a:rPr lang="ru-RU" sz="1800" b="1" i="1">
                <a:solidFill>
                  <a:srgbClr val="0000FF"/>
                </a:solidFill>
              </a:rPr>
              <a:t>(Тюльпаны стали символом Наурыза).</a:t>
            </a:r>
          </a:p>
        </p:txBody>
      </p:sp>
      <p:pic>
        <p:nvPicPr>
          <p:cNvPr id="50183" name="Picture 7" descr="Фото03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213" y="549275"/>
            <a:ext cx="7991475" cy="5576888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SC0236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188913"/>
            <a:ext cx="7635875" cy="5727700"/>
          </a:xfrm>
          <a:noFill/>
          <a:ln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057400" y="6029325"/>
            <a:ext cx="4837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4470400" algn="l"/>
              </a:tabLst>
            </a:pPr>
            <a:r>
              <a:rPr lang="ru-RU" b="1" i="1">
                <a:solidFill>
                  <a:schemeClr val="accent2"/>
                </a:solidFill>
              </a:rPr>
              <a:t>Праздничная открытка. </a:t>
            </a:r>
            <a:endParaRPr lang="kk-KZ" b="1" i="1">
              <a:solidFill>
                <a:schemeClr val="accent2"/>
              </a:solidFill>
            </a:endParaRPr>
          </a:p>
          <a:p>
            <a:pPr algn="ctr">
              <a:tabLst>
                <a:tab pos="4470400" algn="l"/>
              </a:tabLst>
            </a:pPr>
            <a:r>
              <a:rPr lang="kk-KZ" b="1" i="1">
                <a:solidFill>
                  <a:schemeClr val="accent2"/>
                </a:solidFill>
              </a:rPr>
              <a:t>Составьте праздничное поздравление.</a:t>
            </a:r>
            <a:endParaRPr lang="ru-RU" b="1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SC02368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0"/>
            <a:ext cx="8137525" cy="6103938"/>
          </a:xfrm>
          <a:noFill/>
          <a:ln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944813" y="6237288"/>
            <a:ext cx="3051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4470400" algn="l"/>
              </a:tabLst>
            </a:pPr>
            <a:r>
              <a:rPr lang="ru-RU" b="1" i="1">
                <a:solidFill>
                  <a:schemeClr val="accent2"/>
                </a:solidFill>
              </a:rPr>
              <a:t>Праздничная открытка.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 descr="3641219_larg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3284538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5" name="WordArt 5"/>
          <p:cNvSpPr>
            <a:spLocks noChangeArrowheads="1" noChangeShapeType="1" noTextEdit="1"/>
          </p:cNvSpPr>
          <p:nvPr/>
        </p:nvSpPr>
        <p:spPr bwMode="auto">
          <a:xfrm>
            <a:off x="1763713" y="908050"/>
            <a:ext cx="5743575" cy="51133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7813156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Times New Roman"/>
                <a:cs typeface="Times New Roman"/>
              </a:rPr>
              <a:t>СПАСИБО ЗА ВНИМАНИЕ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484438" y="836613"/>
            <a:ext cx="4535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Гипотеза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339975" y="1773238"/>
            <a:ext cx="64627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Наурыз- это один из обновленных праздников Казахстана как символ единения народов, возрождающий традиции и обычаи.</a:t>
            </a:r>
            <a:r>
              <a:rPr lang="ru-RU" sz="320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50" y="4508500"/>
            <a:ext cx="2571750" cy="2097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23938"/>
          </a:xfrm>
          <a:noFill/>
          <a:ln/>
        </p:spPr>
        <p:txBody>
          <a:bodyPr/>
          <a:lstStyle/>
          <a:p>
            <a:r>
              <a:rPr lang="ru-RU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Этапы работы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79388" y="1598613"/>
            <a:ext cx="864076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исследование актуальности и значимости данного проекта на примере учеников  </a:t>
            </a:r>
            <a:r>
              <a:rPr lang="ru-RU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( анкетирование);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изучение истории происхождения праздника Наурыза;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знакомство с традициями и обычаями, связанными с Наурызом;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моделирование ( аппликации, отражающие яркие моменты праздника);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создание электронного пособия « Наурыз в Казахстане» для учащихся начальной школы.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375025" y="284163"/>
            <a:ext cx="2178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411413" y="1412875"/>
            <a:ext cx="6048375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анкетирование;</a:t>
            </a:r>
          </a:p>
          <a:p>
            <a:pPr>
              <a:buFont typeface="Wingdings" pitchFamily="2" charset="2"/>
              <a:buNone/>
            </a:pPr>
            <a:endParaRPr lang="ru-RU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ency FB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чтение газетных статей;</a:t>
            </a:r>
          </a:p>
          <a:p>
            <a:pPr>
              <a:buFont typeface="Wingdings" pitchFamily="2" charset="2"/>
              <a:buNone/>
            </a:pPr>
            <a:endParaRPr lang="ru-RU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ency FB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работа с компьютером;</a:t>
            </a:r>
          </a:p>
          <a:p>
            <a:pPr>
              <a:buFont typeface="Wingdings" pitchFamily="2" charset="2"/>
              <a:buChar char="Ø"/>
            </a:pPr>
            <a:endParaRPr lang="ru-RU" sz="12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ency FB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наблюдение;</a:t>
            </a:r>
          </a:p>
          <a:p>
            <a:pPr>
              <a:buFont typeface="Wingdings" pitchFamily="2" charset="2"/>
              <a:buNone/>
            </a:pPr>
            <a:endParaRPr lang="ru-RU" sz="15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ency FB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просмотр книг.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473200" y="231775"/>
            <a:ext cx="5756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Исследовательская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часть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827088" y="981075"/>
            <a:ext cx="59055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     </a:t>
            </a: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Предпосылкой выбора именно этой темы стало приближение весеннего праздника Наурыз.  </a:t>
            </a:r>
            <a:endParaRPr lang="en-US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ency FB" pitchFamily="34" charset="0"/>
            </a:endParaRPr>
          </a:p>
          <a:p>
            <a:pPr algn="just"/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    </a:t>
            </a:r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Наурыз – древний праздник и все ритуалы, образы, традиции его сохранились в древнем варианте и являются предметом почитания многих народов, однако в последние годы у нас сложилось некое стереотипное представление о Наурызе, которое мало чего имеет </a:t>
            </a:r>
          </a:p>
          <a:p>
            <a:pPr algn="just"/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общего с подлинной сутью </a:t>
            </a:r>
          </a:p>
          <a:p>
            <a:pPr algn="just"/>
            <a:r>
              <a:rPr lang="ru-RU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ency FB" pitchFamily="34" charset="0"/>
              </a:rPr>
              <a:t>этого праздника.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4" name="Picture 14" descr="DSC0247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1862138"/>
            <a:ext cx="5543550" cy="3775075"/>
          </a:xfrm>
          <a:prstGeom prst="rect">
            <a:avLst/>
          </a:prstGeom>
          <a:noFill/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2771775" y="908050"/>
            <a:ext cx="54356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того чтобы изучить знания учеников о празднике Наурыз , мы провели анкетирование в котором участвовали наши одноклассники – всего мы провели анкетирование с 20 учениками.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1562</Words>
  <Application>Microsoft Office PowerPoint</Application>
  <PresentationFormat>Экран (4:3)</PresentationFormat>
  <Paragraphs>144</Paragraphs>
  <Slides>44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1" baseType="lpstr">
      <vt:lpstr>Arial</vt:lpstr>
      <vt:lpstr>Blackadder ITC</vt:lpstr>
      <vt:lpstr>Agency FB</vt:lpstr>
      <vt:lpstr>Wingdings</vt:lpstr>
      <vt:lpstr>Arial Rounded MT Bold</vt:lpstr>
      <vt:lpstr>Оформление по умолчанию</vt:lpstr>
      <vt:lpstr>Диаграмма Microsoft Graph</vt:lpstr>
      <vt:lpstr>Солтүстік Қазақстан облысы Тайынша ауданы Зеленый Гай селосы Северо-Казахстанская область Тайыншинский район С. Зеленый Гай </vt:lpstr>
      <vt:lpstr>Участники проекта</vt:lpstr>
      <vt:lpstr>Слайд 3</vt:lpstr>
      <vt:lpstr>Слайд 4</vt:lpstr>
      <vt:lpstr>Слайд 5</vt:lpstr>
      <vt:lpstr>Этапы работы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Исторические находки.</vt:lpstr>
      <vt:lpstr>Слайд 22</vt:lpstr>
      <vt:lpstr> В южном Казахстане широкой известностью пользуются легенды о происхождении и названии Наурыза.  Зима не хотела уступать свои права Весне. Люди устали от зимней стужи и холодного ветра. А Весна все никак не приходила. И тогда люди обратились к мудрецу.      Мудрец подумал и сказал: « Очистите свои жилища от снега, соберите и сожгите весь мусор. Огонь костра растопит снег, побегут ручьи. Они пробудят землю, зацветут цветы. А когда в вашем ауле родится девочка , назовите ее Наурыз. В честь дня ее рождения устройте праздник, и чары Зимы исчезнут навсегда.»                                                                                       Так люди и поступили. И Весна не заставила себя долго ждать: засияло солнце, побежали ручьи, прилетели птицы, зацвели цветы. С тех пор люди, соблюдая традицию, встречают весну праздником Наурыз. </vt:lpstr>
      <vt:lpstr>Слайд 24</vt:lpstr>
      <vt:lpstr>Слайд 25</vt:lpstr>
      <vt:lpstr>Слайд 26</vt:lpstr>
      <vt:lpstr>Слайд 27</vt:lpstr>
      <vt:lpstr> В полдень жители всего аула собирались на открытом месте вблизи селения и устраивали праздничный достархан.   На установленном месте у селения резали быка и варили из его мяса блюдо "бель-котерер", что означает "выпрямляющий стан", поскольку бык считался одним из самых сильных животных и пища из него давала людям силу и выносливость. </vt:lpstr>
      <vt:lpstr> Особой популярностью в дни Наурыза пользовались состязания в беге - непременно босиком. Считалось, что таким образом от весенней земли получаешь новые силы и жизненное тепло. Детям же накануне праздника, наоборот, опутывали ножки, чтобы потом самый старый и уважаемый аксакал перерезал путы, передавая тем самым малышу опыт и долгие годы жизни. </vt:lpstr>
      <vt:lpstr> В праздничные дни, а Наурыз обычно праздновали в течение месяца, готовилось много еды, которая символизировала достаток и изобилие в наступающем году. Достархан накрывали в каждой семье. Трапеза приурочивалась к полудню, до и после которой мулла читал молитвы в честь предков. По завершении старший по возрасту из присутствующих давал благословение (бата), чтобы из года в год благополучие не покидало семьи.  </vt:lpstr>
      <vt:lpstr>У казахов при праздновании Наурыза обязательным являлось присутствие числа "7", которое олицетворяет семь дней недели - единицы времени вселенской вечности: перед аксакалами ставились семь чаш с напитком Наурыз-коже, приготовленным из семи сортов семи видов злаков. В состав семи компонентов обычно входили мясо, соль, жир, лук, пшеница, курт, иримшик (творог).  В каждом доме существовал свой рецепт приготовления ритуального блюда наурыз- коже. Общим правилом было лишь магическое число используемых продуктов.     Считалось. что угощение служит поводом для установления добрых отношений, демонстрирует национальную щедрость, гостеприимство. Отведав его, люди надеялись питаться так же вкусно в течение года. </vt:lpstr>
      <vt:lpstr>Слайд 32</vt:lpstr>
      <vt:lpstr>Слайд 33</vt:lpstr>
      <vt:lpstr>По существующей традиции в этот день мудрые старейшины аксакалы дарят обществу Слово-благословение. Они специально готовятся, чтобы их слова западали в душу людей и надолго они запомнили их. Это доброе пожелание заканчивается древними словами: ''Пусть будет благополучным народ! Пусть будет много светлого (молока)! Пусть этот день принесет обилие! Пусть все зло и все черные дела провалятся сквозь землю! Пусть духи предков всегда поддерживают нас!" </vt:lpstr>
      <vt:lpstr>Слайд 35</vt:lpstr>
      <vt:lpstr>Слайд 36</vt:lpstr>
      <vt:lpstr>Творческие работы детей.</vt:lpstr>
      <vt:lpstr>Слайд 38</vt:lpstr>
      <vt:lpstr>Слайд 39</vt:lpstr>
      <vt:lpstr>Какие цветы являются символом Наурыза?  (Тюльпаны стали символом Наурыза).</vt:lpstr>
      <vt:lpstr>Слайд 41</vt:lpstr>
      <vt:lpstr>Слайд 42</vt:lpstr>
      <vt:lpstr>Слайд 43</vt:lpstr>
      <vt:lpstr>Слайд 44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Наурыз в Казахстане</dc:title>
  <dc:creator>Customer</dc:creator>
  <cp:lastModifiedBy>revaz</cp:lastModifiedBy>
  <cp:revision>17</cp:revision>
  <dcterms:created xsi:type="dcterms:W3CDTF">2011-04-27T12:21:25Z</dcterms:created>
  <dcterms:modified xsi:type="dcterms:W3CDTF">2012-05-31T14:19:36Z</dcterms:modified>
</cp:coreProperties>
</file>