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33CC33"/>
    <a:srgbClr val="66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C3BD63-3BEF-4C09-AC67-E50C7E1D7F08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407514-DD61-4379-8C1F-18633E206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BDC0-6D8F-49C9-BAE2-98FEA3CBF418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8DE0-6767-46CA-B987-8B90F4A85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CE80-C5F0-4C89-89BF-488EBA037D9B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50F26-5310-4F87-9EC6-913F3AED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9C75-D277-4B77-9992-45AD65E90B5C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F103-C1DD-4A02-A4E8-E2ADC8A7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EF112-7CA6-46C1-9CB9-221C5CCD98A4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80C22-93E2-4F3D-9655-71491756E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1DBEC2-30BF-45A3-9F67-86CF37B4455A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1C0F28-70A3-4680-982C-AACA372CD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235D0-5448-4FA8-9CE2-E21D928C2F38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C09C76-4979-49FE-80E3-975D407F3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DEB5-538E-4A18-A3FA-641368D92B00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CB64-954A-4295-9C47-7D88DE67E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B69DC-5906-4607-9F48-D5B2FBC6EE24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0DCB3F-9CDB-4745-BEEE-3DBE6438B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D634-03AD-4BC8-B4C3-DCD68D1754AB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10D2-6B88-4AA2-B443-88C53CA67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1BB8DF-DAB1-40E5-A698-B235865F1F04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AF63E-23CD-40B9-A8D5-35EA6D3C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C626A3-6F90-489A-883D-22303678A066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69574A9-A818-4431-BEE5-0986D5BD4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70" r:id="rId4"/>
    <p:sldLayoutId id="2147483771" r:id="rId5"/>
    <p:sldLayoutId id="2147483764" r:id="rId6"/>
    <p:sldLayoutId id="2147483772" r:id="rId7"/>
    <p:sldLayoutId id="2147483765" r:id="rId8"/>
    <p:sldLayoutId id="2147483773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512763"/>
            <a:ext cx="3971925" cy="9144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CFF66"/>
                </a:solidFill>
              </a:rPr>
              <a:t>Урок по теме: Древний Египет</a:t>
            </a:r>
            <a:br>
              <a:rPr lang="ru-RU" dirty="0" smtClean="0">
                <a:solidFill>
                  <a:srgbClr val="CCFF66"/>
                </a:solidFill>
              </a:rPr>
            </a:br>
            <a:r>
              <a:rPr lang="ru-RU" dirty="0" smtClean="0">
                <a:solidFill>
                  <a:srgbClr val="CCFF66"/>
                </a:solidFill>
              </a:rPr>
              <a:t>            </a:t>
            </a:r>
            <a:br>
              <a:rPr lang="ru-RU" dirty="0" smtClean="0">
                <a:solidFill>
                  <a:srgbClr val="CCFF66"/>
                </a:solidFill>
              </a:rPr>
            </a:br>
            <a:r>
              <a:rPr lang="ru-RU" dirty="0" smtClean="0">
                <a:solidFill>
                  <a:srgbClr val="CCFF66"/>
                </a:solidFill>
              </a:rPr>
              <a:t>       5 класс</a:t>
            </a: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643688" y="4643438"/>
            <a:ext cx="2286000" cy="178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smtClean="0">
                <a:solidFill>
                  <a:srgbClr val="CCFF66"/>
                </a:solidFill>
              </a:rPr>
              <a:t>Сидорова И.Р.</a:t>
            </a:r>
          </a:p>
          <a:p>
            <a:pPr>
              <a:buFont typeface="Wingdings" pitchFamily="2" charset="2"/>
              <a:buNone/>
            </a:pPr>
            <a:r>
              <a:rPr lang="ru-RU" sz="1600" smtClean="0">
                <a:solidFill>
                  <a:srgbClr val="CCFF66"/>
                </a:solidFill>
              </a:rPr>
              <a:t>учитель истории</a:t>
            </a:r>
          </a:p>
          <a:p>
            <a:pPr>
              <a:buFont typeface="Wingdings" pitchFamily="2" charset="2"/>
              <a:buNone/>
            </a:pPr>
            <a:r>
              <a:rPr lang="ru-RU" sz="1600" smtClean="0">
                <a:solidFill>
                  <a:srgbClr val="CCFF66"/>
                </a:solidFill>
              </a:rPr>
              <a:t>высшей кв. категории,</a:t>
            </a:r>
          </a:p>
          <a:p>
            <a:pPr>
              <a:buFont typeface="Wingdings" pitchFamily="2" charset="2"/>
              <a:buNone/>
            </a:pPr>
            <a:r>
              <a:rPr lang="ru-RU" sz="1600" smtClean="0">
                <a:solidFill>
                  <a:srgbClr val="CCFF66"/>
                </a:solidFill>
              </a:rPr>
              <a:t>Г.Лесного,</a:t>
            </a:r>
          </a:p>
          <a:p>
            <a:pPr>
              <a:buFont typeface="Wingdings" pitchFamily="2" charset="2"/>
              <a:buNone/>
            </a:pPr>
            <a:r>
              <a:rPr lang="ru-RU" sz="1600" smtClean="0">
                <a:solidFill>
                  <a:srgbClr val="CCFF66"/>
                </a:solidFill>
              </a:rPr>
              <a:t>Свердловской области.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08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6 Зачем нужны войны?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43306" y="1571612"/>
            <a:ext cx="5362832" cy="4572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3429024" cy="347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5" y="4341096"/>
            <a:ext cx="3357586" cy="251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8" y="0"/>
            <a:ext cx="7500937" cy="6842125"/>
          </a:xfrm>
        </p:spPr>
      </p:pic>
      <p:sp>
        <p:nvSpPr>
          <p:cNvPr id="13" name="Стрелка вправо 12"/>
          <p:cNvSpPr/>
          <p:nvPr/>
        </p:nvSpPr>
        <p:spPr>
          <a:xfrm rot="18910802">
            <a:off x="4281488" y="2449513"/>
            <a:ext cx="2070100" cy="23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-1714729">
            <a:off x="3938588" y="2490788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Палестина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-2496379">
            <a:off x="4537075" y="1698625"/>
            <a:ext cx="16557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Финикия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954954">
            <a:off x="5475288" y="709613"/>
            <a:ext cx="1198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Сирии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313992">
            <a:off x="3357563" y="3143250"/>
            <a:ext cx="708025" cy="23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57933">
            <a:off x="3937000" y="3387725"/>
            <a:ext cx="708025" cy="2333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213692">
            <a:off x="5912644" y="1331119"/>
            <a:ext cx="565150" cy="2333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554674">
            <a:off x="3851275" y="5741988"/>
            <a:ext cx="708025" cy="234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286125" y="6000750"/>
            <a:ext cx="163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Corbel" pitchFamily="34" charset="0"/>
              </a:rPr>
              <a:t>Нубия</a:t>
            </a:r>
            <a:endParaRPr lang="ru-RU" sz="40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286250" y="3643313"/>
            <a:ext cx="1738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FF0000"/>
                </a:solidFill>
                <a:latin typeface="Corbel" pitchFamily="34" charset="0"/>
              </a:rPr>
              <a:t>Синайский </a:t>
            </a:r>
          </a:p>
          <a:p>
            <a:r>
              <a:rPr lang="ru-RU" sz="2400" b="1" u="sng">
                <a:solidFill>
                  <a:srgbClr val="FF0000"/>
                </a:solidFill>
                <a:latin typeface="Corbel" pitchFamily="34" charset="0"/>
              </a:rPr>
              <a:t>п-ов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0"/>
            <a:ext cx="207168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0" grpId="0" animBg="1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7072313" cy="6799263"/>
          </a:xfrm>
        </p:spPr>
      </p:pic>
      <p:sp>
        <p:nvSpPr>
          <p:cNvPr id="6" name="Выгнутая вправо стрелка 5"/>
          <p:cNvSpPr/>
          <p:nvPr/>
        </p:nvSpPr>
        <p:spPr>
          <a:xfrm flipV="1">
            <a:off x="3500438" y="3429000"/>
            <a:ext cx="2071687" cy="32146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86125" y="6000750"/>
            <a:ext cx="1638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FF0000"/>
                </a:solidFill>
                <a:latin typeface="Corbel" pitchFamily="34" charset="0"/>
              </a:rPr>
              <a:t>Нубия</a:t>
            </a:r>
            <a:endParaRPr lang="ru-RU" sz="40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2010381">
            <a:off x="3386138" y="4576763"/>
            <a:ext cx="377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rbel" pitchFamily="34" charset="0"/>
              </a:rPr>
              <a:t>золото  и   слоновую кость</a:t>
            </a:r>
            <a:endParaRPr lang="ru-RU" sz="2400" b="1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-1714729">
            <a:off x="3675063" y="2405063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Палестина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4053509" flipV="1">
            <a:off x="3052763" y="506413"/>
            <a:ext cx="1581150" cy="340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1952055">
            <a:off x="4176713" y="1684338"/>
            <a:ext cx="1655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Финикия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-1954954">
            <a:off x="4827588" y="930275"/>
            <a:ext cx="119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  <a:latin typeface="Corbel" pitchFamily="34" charset="0"/>
              </a:rPr>
              <a:t>Сирии</a:t>
            </a:r>
            <a:endParaRPr lang="ru-RU" sz="28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 rot="-1982523">
            <a:off x="1587500" y="1454150"/>
            <a:ext cx="441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rbel" pitchFamily="34" charset="0"/>
              </a:rPr>
              <a:t>серебро и олово, тонкие ткани</a:t>
            </a:r>
            <a:endParaRPr lang="ru-RU" sz="2400" b="1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 rot="-1945259">
            <a:off x="936625" y="1128713"/>
            <a:ext cx="514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Corbel" pitchFamily="34" charset="0"/>
              </a:rPr>
              <a:t>деревья-кедры и пурпурную краску</a:t>
            </a:r>
            <a:endParaRPr lang="ru-RU" sz="2400" b="1">
              <a:solidFill>
                <a:srgbClr val="00206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929718" cy="15478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CC00"/>
                </a:solidFill>
              </a:rPr>
              <a:t>  </a:t>
            </a:r>
            <a:r>
              <a:rPr lang="ru-RU" sz="6000" dirty="0" smtClean="0">
                <a:solidFill>
                  <a:srgbClr val="CCFF66"/>
                </a:solidFill>
              </a:rPr>
              <a:t>завоевания Египта </a:t>
            </a:r>
            <a:endParaRPr lang="ru-RU" sz="6000" dirty="0">
              <a:solidFill>
                <a:srgbClr val="CCFF66"/>
              </a:solidFill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smtClean="0">
                <a:solidFill>
                  <a:srgbClr val="CCFF66"/>
                </a:solidFill>
              </a:rPr>
              <a:t>Урок 5 класс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571744"/>
            <a:ext cx="5619750" cy="416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FF66"/>
                </a:solidFill>
              </a:rPr>
              <a:t>Домашнее задание</a:t>
            </a: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Параграф 13. Составить развернутый план.</a:t>
            </a:r>
          </a:p>
          <a:p>
            <a:pPr eaLnBrk="1" hangingPunct="1"/>
            <a:r>
              <a:rPr lang="ru-RU" smtClean="0"/>
              <a:t>Творческое задание: составить рассказ  от имени современника или нарисовать  «Тутмос III   фараон завоеватель».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0"/>
            <a:ext cx="6715125" cy="1427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CCFF99"/>
                </a:solidFill>
              </a:rPr>
              <a:t>1.Игра «Разбросай-ка»: </a:t>
            </a:r>
            <a:r>
              <a:rPr lang="ru-RU" b="1" dirty="0" smtClean="0">
                <a:solidFill>
                  <a:srgbClr val="CCFF99"/>
                </a:solidFill>
              </a:rPr>
              <a:t/>
            </a:r>
            <a:br>
              <a:rPr lang="ru-RU" b="1" dirty="0" smtClean="0">
                <a:solidFill>
                  <a:srgbClr val="CCFF99"/>
                </a:solidFill>
              </a:rPr>
            </a:br>
            <a:r>
              <a:rPr lang="ru-RU" sz="3200" dirty="0" smtClean="0">
                <a:solidFill>
                  <a:srgbClr val="CCFF99"/>
                </a:solidFill>
              </a:rPr>
              <a:t>распределить термины по темам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b="1" dirty="0" err="1" smtClean="0">
                <a:solidFill>
                  <a:srgbClr val="33CC33"/>
                </a:solidFill>
              </a:rPr>
              <a:t>природа</a:t>
            </a:r>
            <a:r>
              <a:rPr lang="ru-RU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занятия</a:t>
            </a:r>
            <a:r>
              <a:rPr lang="ru-RU" sz="32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</a:t>
            </a:r>
            <a:r>
              <a:rPr lang="ru-RU" sz="3200" b="1" dirty="0" err="1" smtClean="0">
                <a:solidFill>
                  <a:srgbClr val="66FFFF"/>
                </a:solidFill>
              </a:rPr>
              <a:t>государство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2071678"/>
            <a:ext cx="3347125" cy="2343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071942"/>
            <a:ext cx="3360313" cy="2517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2286016" cy="35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         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                   </a:t>
            </a:r>
            <a:r>
              <a:rPr lang="ru-RU" b="1" dirty="0" smtClean="0">
                <a:solidFill>
                  <a:srgbClr val="CCFF99"/>
                </a:solidFill>
              </a:rPr>
              <a:t>2.работа </a:t>
            </a:r>
            <a:br>
              <a:rPr lang="ru-RU" b="1" dirty="0" smtClean="0">
                <a:solidFill>
                  <a:srgbClr val="CCFF99"/>
                </a:solidFill>
              </a:rPr>
            </a:br>
            <a:r>
              <a:rPr lang="ru-RU" b="1" dirty="0" smtClean="0">
                <a:solidFill>
                  <a:srgbClr val="CCFF99"/>
                </a:solidFill>
              </a:rPr>
              <a:t>                      с картой</a:t>
            </a:r>
            <a:br>
              <a:rPr lang="ru-RU" b="1" dirty="0" smtClean="0">
                <a:solidFill>
                  <a:srgbClr val="CCFF99"/>
                </a:solidFill>
              </a:rPr>
            </a:br>
            <a:r>
              <a:rPr lang="ru-RU" b="1" dirty="0" smtClean="0">
                <a:solidFill>
                  <a:srgbClr val="CCFF99"/>
                </a:solidFill>
              </a:rPr>
              <a:t>                    «Вопрос-ответ»</a:t>
            </a:r>
            <a:endParaRPr lang="ru-RU" b="1" dirty="0">
              <a:solidFill>
                <a:srgbClr val="CCFF99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4292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500563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b="1" smtClean="0">
                <a:solidFill>
                  <a:srgbClr val="CCFF99"/>
                </a:solidFill>
              </a:rPr>
              <a:t>Урок 5 класс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571744"/>
            <a:ext cx="5619750" cy="416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3571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571500" y="357188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CCFF99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4000" b="1">
              <a:solidFill>
                <a:srgbClr val="CC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FF99"/>
                </a:solidFill>
              </a:rPr>
              <a:t>Цель – результат:</a:t>
            </a:r>
            <a:r>
              <a:rPr lang="ru-RU" dirty="0" smtClean="0">
                <a:solidFill>
                  <a:srgbClr val="CCFF99"/>
                </a:solidFill>
              </a:rPr>
              <a:t/>
            </a:r>
            <a:br>
              <a:rPr lang="ru-RU" dirty="0" smtClean="0">
                <a:solidFill>
                  <a:srgbClr val="CCFF99"/>
                </a:solidFill>
              </a:rPr>
            </a:br>
            <a:endParaRPr lang="ru-RU" dirty="0">
              <a:solidFill>
                <a:srgbClr val="CCFF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571500"/>
            <a:ext cx="8501062" cy="6000750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*</a:t>
            </a:r>
            <a:r>
              <a:rPr lang="ru-RU" sz="3100" b="1" dirty="0" smtClean="0">
                <a:solidFill>
                  <a:srgbClr val="FFC000"/>
                </a:solidFill>
              </a:rPr>
              <a:t>Личностные:  </a:t>
            </a:r>
            <a:r>
              <a:rPr lang="ru-RU" sz="3100" dirty="0" smtClean="0"/>
              <a:t>освоение социальных норм, правил поведения, ролей   при работе в группах; понимание культурного многообразия мира, уважение  истории других народов; формирование толерантного отношения  через  наследие народов   мира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100" b="1" dirty="0" smtClean="0"/>
              <a:t>*</a:t>
            </a:r>
            <a:r>
              <a:rPr lang="ru-RU" sz="3100" b="1" dirty="0" err="1" smtClean="0">
                <a:solidFill>
                  <a:srgbClr val="FFC000"/>
                </a:solidFill>
              </a:rPr>
              <a:t>Метопредметные</a:t>
            </a:r>
            <a:r>
              <a:rPr lang="ru-RU" sz="3100" b="1" dirty="0" smtClean="0">
                <a:solidFill>
                  <a:srgbClr val="FFC000"/>
                </a:solidFill>
              </a:rPr>
              <a:t>:  </a:t>
            </a:r>
            <a:r>
              <a:rPr lang="ru-RU" sz="3100" dirty="0" smtClean="0"/>
              <a:t>умение самостоятельно или с помощью учителя определять цели  и задачи  своей познавательной деятельности; планировать пути и  способы достижения; организовывать как  индивидуальную так, и совместную   работу  в группе, используя разные виды информации;  находить  решение ; формулировать, аргументировать и отстаивать своё мнение; представлять результаты работы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100" b="1" dirty="0" smtClean="0">
                <a:solidFill>
                  <a:srgbClr val="FFC000"/>
                </a:solidFill>
              </a:rPr>
              <a:t>Предметные: </a:t>
            </a:r>
            <a:r>
              <a:rPr lang="ru-RU" sz="3100" dirty="0" smtClean="0"/>
              <a:t>иметь представление о достижениях  военного искусства Древнего Египта, понимать роль завоевательной политики фараонов, уметь составлять  словарь исторических терминов,  использовать  памятки для работы.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571500"/>
            <a:ext cx="4343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FF99"/>
                </a:solidFill>
              </a:rPr>
              <a:t>3.Гиксосы-завоеватели</a:t>
            </a:r>
            <a:endParaRPr lang="ru-RU" b="1" dirty="0">
              <a:solidFill>
                <a:srgbClr val="CCFF99"/>
              </a:solidFill>
            </a:endParaRPr>
          </a:p>
        </p:txBody>
      </p:sp>
      <p:pic>
        <p:nvPicPr>
          <p:cNvPr id="13315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0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3714750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Содержимое 3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86000" y="2214563"/>
            <a:ext cx="3571875" cy="3214687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5786438"/>
            <a:ext cx="5143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rbel" pitchFamily="34" charset="0"/>
              </a:rPr>
              <a:t>Как с ними справиться?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28750"/>
          <a:ext cx="9144000" cy="5429251"/>
        </p:xfrm>
        <a:graphic>
          <a:graphicData uri="http://schemas.openxmlformats.org/drawingml/2006/table">
            <a:tbl>
              <a:tblPr/>
              <a:tblGrid>
                <a:gridCol w="4138564"/>
                <a:gridCol w="5005436"/>
              </a:tblGrid>
              <a:tr h="950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Arial Unicode MS"/>
                          <a:cs typeface="Times New Roman"/>
                        </a:rPr>
                        <a:t>Египетское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Arial Unicode MS"/>
                          <a:cs typeface="Times New Roman"/>
                        </a:rPr>
                        <a:t>название военного отряда или должности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Arial Unicode MS"/>
                          <a:cs typeface="Times New Roman"/>
                        </a:rPr>
                        <a:t>      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  <a:cs typeface="Times New Roman"/>
                        </a:rPr>
                        <a:t>         Современное </a:t>
                      </a: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  <a:cs typeface="Times New Roman"/>
                        </a:rPr>
                        <a:t>название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FF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«Новые люди»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C0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Колесничии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«Воины»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Офицеры, командующие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отдельными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отрядами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«Ударные силы»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CC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Командир разведки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C0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«Возвышающиеся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над конем»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Легковооруженная пехота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Arial Unicode MS"/>
                          <a:cs typeface="Times New Roman"/>
                        </a:rPr>
                        <a:t>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«Великий надзиратель над войсками»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FF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Пополнение, набранное из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крестьян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и ремесленников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CC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«Господин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секретов царя в войске»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Генерал, полководец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«Спутники правителя»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Arial Unicode MS"/>
                          <a:cs typeface="Times New Roman"/>
                        </a:rPr>
                        <a:t>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Тяжеловооруженная пехота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57313"/>
          <a:ext cx="9144000" cy="5500688"/>
        </p:xfrm>
        <a:graphic>
          <a:graphicData uri="http://schemas.openxmlformats.org/drawingml/2006/table">
            <a:tbl>
              <a:tblPr/>
              <a:tblGrid>
                <a:gridCol w="4182073"/>
                <a:gridCol w="4961927"/>
              </a:tblGrid>
              <a:tr h="93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Arial Unicode MS"/>
                          <a:cs typeface="Times New Roman"/>
                        </a:rPr>
                        <a:t>Египетское название военного отряда или должности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  <a:cs typeface="Times New Roman"/>
                        </a:rPr>
                        <a:t>Современное </a:t>
                      </a:r>
                      <a:r>
                        <a:rPr lang="ru-RU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  <a:cs typeface="Times New Roman"/>
                        </a:rPr>
                        <a:t>название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«Новые люди»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Колесничии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«Воины»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Офицеры, командующие отдель­ными отрядами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«Ударные силы»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Командир разведки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«Возвышающиеся над конем»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Легковооруженная пехота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4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«Великий надзиратель над войсками»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Пополнение, набранное из кре­стьян и ремесленников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«Господин секретов царя в войске»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Генерал, полководец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«Спутники правителя»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О Тяжеловооруженная пехота</a:t>
                      </a:r>
                    </a:p>
                  </a:txBody>
                  <a:tcPr marL="5885" marR="5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271462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CFF99"/>
                </a:solidFill>
              </a:rPr>
              <a:t>4.задача</a:t>
            </a: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214563" y="0"/>
            <a:ext cx="6929437" cy="1571625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2200" b="1" dirty="0" smtClean="0"/>
              <a:t>Соотнеси левую и правую колонки таблицы: закрась одинаковым цветом кружочки  так, чтобы получились «цветные пары». В левой колонке подчеркни тех, для кого служба в армии была профессией.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-285750"/>
            <a:ext cx="77724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Физкультминутка.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001125" cy="59293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600" b="1" i="1" smtClean="0"/>
          </a:p>
          <a:p>
            <a:pPr eaLnBrk="1" hangingPunct="1">
              <a:buFontTx/>
              <a:buNone/>
            </a:pPr>
            <a:r>
              <a:rPr lang="ru-RU" sz="2800" b="1" smtClean="0"/>
              <a:t> </a:t>
            </a:r>
            <a:endParaRPr lang="ru-RU" b="1" smtClean="0"/>
          </a:p>
          <a:p>
            <a:pPr eaLnBrk="1" hangingPunct="1">
              <a:buFontTx/>
              <a:buNone/>
            </a:pP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/>
              <a:t> </a:t>
            </a:r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642938"/>
          <a:ext cx="8858250" cy="607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25"/>
              </a:tblGrid>
              <a:tr h="607218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*Когда ты встаешь и восходишь на востоке – гонишь мрак, то вся земля торжествует.</a:t>
                      </a:r>
                    </a:p>
                    <a:p>
                      <a:endParaRPr lang="ru-RU" sz="2000" b="1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*От лучей твоих оживают цветы и растения на полях.</a:t>
                      </a:r>
                    </a:p>
                    <a:p>
                      <a:endParaRPr lang="ru-RU" sz="2000" b="1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*Птицы взлетают из гнезд и поют тебе хвалу.</a:t>
                      </a:r>
                    </a:p>
                    <a:p>
                      <a:endParaRPr lang="ru-RU" sz="2000" b="1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*Сияние твое проникает в глубины вод, а на поверхности реки плещутся рыбы.</a:t>
                      </a:r>
                    </a:p>
                    <a:p>
                      <a:endParaRPr lang="ru-RU" sz="2000" b="1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*Люди просыпаются, поднимают руки к тебе и принимаются за работу.</a:t>
                      </a:r>
                      <a:endParaRPr lang="ru-RU" sz="2000" b="1" dirty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*Встали, руки вверх, потянулись.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*Кистями рук делаем “фонарики”</a:t>
                      </a: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*Руки в стороны, изображаем взмахи крыльев.</a:t>
                      </a: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*Вытянуть руки перед собой, кистями изображаем плеск рыб.</a:t>
                      </a:r>
                    </a:p>
                    <a:p>
                      <a:endParaRPr lang="ru-RU" sz="2000" b="1" kern="120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kern="1200" dirty="0" smtClean="0">
                        <a:solidFill>
                          <a:srgbClr val="66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*Руки вверх, потянулись, опустили руки, сели на место</a:t>
                      </a:r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b="1" dirty="0">
                        <a:solidFill>
                          <a:srgbClr val="660066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9625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200000"/>
                  </a:schemeClr>
                </a:solidFill>
              </a:rPr>
              <a:t>5 Составьте схему расстановки египетской армии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357313"/>
            <a:ext cx="8501063" cy="5357812"/>
          </a:xfr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00" y="642938"/>
            <a:ext cx="1714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481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Arial Unicode MS</vt:lpstr>
      <vt:lpstr>Метро</vt:lpstr>
      <vt:lpstr>Урок по теме: Древний Египет                     5 класс</vt:lpstr>
      <vt:lpstr>1.Игра «Разбросай-ка»:  распределить термины по темам (природа,занятия,государство). </vt:lpstr>
      <vt:lpstr>                                             2.работа                        с картой                     «Вопрос-ответ»</vt:lpstr>
      <vt:lpstr>Слайд 4</vt:lpstr>
      <vt:lpstr>Цель – результат: </vt:lpstr>
      <vt:lpstr>3.Гиксосы-завоеватели</vt:lpstr>
      <vt:lpstr>4.задача  </vt:lpstr>
      <vt:lpstr>Физкультминутка. </vt:lpstr>
      <vt:lpstr>5 Составьте схему расстановки египетской армии </vt:lpstr>
      <vt:lpstr>6 Зачем нужны войны? </vt:lpstr>
      <vt:lpstr>Слайд 11</vt:lpstr>
      <vt:lpstr>Слайд 12</vt:lpstr>
      <vt:lpstr>  завоевания Египта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Sidorovi</dc:creator>
  <cp:lastModifiedBy>revaz</cp:lastModifiedBy>
  <cp:revision>18</cp:revision>
  <dcterms:created xsi:type="dcterms:W3CDTF">2012-01-29T11:42:54Z</dcterms:created>
  <dcterms:modified xsi:type="dcterms:W3CDTF">2012-05-31T17:14:58Z</dcterms:modified>
</cp:coreProperties>
</file>