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drawings/legacyDiagramText4.bin" ContentType="application/vnd.ms-office.legacyDiagramTex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rawings/legacyDiagramText2.bin" ContentType="application/vnd.ms-office.legacyDiagramText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rawings/legacyDiagramText5.bin" ContentType="application/vnd.ms-office.legacyDiagramText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rawings/legacyDiagramText1.bin" ContentType="application/vnd.ms-office.legacyDiagramText"/>
  <Override PartName="/ppt/drawings/legacyDiagramText3.bin" ContentType="application/vnd.ms-office.legacyDiagramTex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rawings/legacyDiagramText6.bin" ContentType="application/vnd.ms-office.legacyDiagramTex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6" r:id="rId2"/>
  </p:sldMasterIdLst>
  <p:notesMasterIdLst>
    <p:notesMasterId r:id="rId76"/>
  </p:notesMasterIdLst>
  <p:sldIdLst>
    <p:sldId id="345" r:id="rId3"/>
    <p:sldId id="256" r:id="rId4"/>
    <p:sldId id="259" r:id="rId5"/>
    <p:sldId id="262" r:id="rId6"/>
    <p:sldId id="261" r:id="rId7"/>
    <p:sldId id="346" r:id="rId8"/>
    <p:sldId id="347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348" r:id="rId20"/>
    <p:sldId id="278" r:id="rId21"/>
    <p:sldId id="279" r:id="rId22"/>
    <p:sldId id="297" r:id="rId23"/>
    <p:sldId id="298" r:id="rId24"/>
    <p:sldId id="299" r:id="rId25"/>
    <p:sldId id="304" r:id="rId26"/>
    <p:sldId id="283" r:id="rId27"/>
    <p:sldId id="284" r:id="rId28"/>
    <p:sldId id="285" r:id="rId29"/>
    <p:sldId id="288" r:id="rId30"/>
    <p:sldId id="290" r:id="rId31"/>
    <p:sldId id="291" r:id="rId32"/>
    <p:sldId id="292" r:id="rId33"/>
    <p:sldId id="294" r:id="rId34"/>
    <p:sldId id="349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05" r:id="rId45"/>
    <p:sldId id="306" r:id="rId46"/>
    <p:sldId id="316" r:id="rId47"/>
    <p:sldId id="317" r:id="rId48"/>
    <p:sldId id="318" r:id="rId49"/>
    <p:sldId id="319" r:id="rId50"/>
    <p:sldId id="320" r:id="rId51"/>
    <p:sldId id="321" r:id="rId52"/>
    <p:sldId id="350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51" r:id="rId65"/>
    <p:sldId id="334" r:id="rId66"/>
    <p:sldId id="335" r:id="rId67"/>
    <p:sldId id="336" r:id="rId68"/>
    <p:sldId id="337" r:id="rId69"/>
    <p:sldId id="352" r:id="rId70"/>
    <p:sldId id="338" r:id="rId71"/>
    <p:sldId id="340" r:id="rId72"/>
    <p:sldId id="341" r:id="rId73"/>
    <p:sldId id="343" r:id="rId74"/>
    <p:sldId id="263" r:id="rId7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06/relationships/legacyDocTextInfo" Target="legacyDocTextInfo.bin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B28BC38-806B-4424-9C57-AD9E922DD303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358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C917776-F488-4D75-8036-226D46B1F3C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5CA22F-C691-4DE2-B158-235BCADD1F89}" type="slidenum">
              <a:rPr lang="es-MX" sz="1200"/>
              <a:pPr algn="r"/>
              <a:t>72</a:t>
            </a:fld>
            <a:endParaRPr lang="es-MX" sz="120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12083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083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083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083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083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084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12084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9EA00DB-3CC1-4E9B-91EF-A3E4FD39E4EE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12084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084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2F8C166-43E4-429E-B298-43848710D9E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208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08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B379D3-9560-4695-A475-3C226F833900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979DE-9BA5-4045-9852-587E7EAEC4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14E114-DC86-4470-B641-EAA904EDED40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AAA87-E82B-45A7-9171-A7067C6E6E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16D371FE-BDDA-4B47-9355-4F925E110952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87A0C74-32BC-45C9-814D-C2BBFFD21011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25959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8C877-2EE8-4431-BFC5-90A0551696DB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5C9D0-4A68-498E-9853-753EEC06E2A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10F21-B173-4D65-B799-B312743FE358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C819F-5A22-4D79-840A-0111D55209A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D1E2BD-6546-47EF-A42D-5DFB0D23377A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0683F-D2CF-43B7-BC8B-AECCF72FC8D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9C6825-2AB9-4138-A4F2-E89C1F5AA18F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A2BF5-7D81-439D-8309-843B749B858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9D830D-9E08-4BFE-AA62-809F77541EBD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8D03B-176D-48C5-81A9-5F6514115DC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DA82D2-C70E-4E9B-85EA-A826C37ACDBB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32CCF-F214-4502-ABFF-AEBC73DC9AA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50094A-D787-472D-BA5A-F499BB8772BE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23DCD-48AC-4CE5-93F5-48E4D2122BD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09E01C-03E1-4591-B96C-824215824637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C2D82-9681-4D5D-9EC6-A19CD75822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DB2417-B422-4C78-BAC8-5C2AFC0F7319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DDECC-180D-4E87-A558-0F2C61EFE5A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3FE6CB-90EA-41E5-BB05-00B3EC5686B1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6FF34-4DB8-4935-A842-D9B2A45B200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140C07-D1EA-48EE-A5FD-BB68E850E761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6FBAA-196E-468F-8A46-2EFD7CE7CEA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D1EB99C-EA84-4866-AB46-ED6BFDA19C19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279B4BE-1B71-43D0-8B5F-D9AB834C03B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B77E3A3-E8A6-4688-9FCF-C338C5CF7C8E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ECFC86E-D5E7-4952-8C2A-F55CD099AB4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196AE4-385C-4362-8F6D-F86D4515D704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3344B-8C17-44E9-BF02-600D0477064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0046849-7F82-4A0F-AFD3-E867AAB94CD8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63A4A75-5F65-4612-A57A-5DDCB20765C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B0B0D1-9CBA-4819-B5C2-216CA5CD91BC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C11FE7E-7585-48A1-8614-05C4FE3B8EE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4E1B3-A888-4034-B5C5-F4F57BDD2E90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B99C857-2AEF-4F8E-AE06-F0F06E3EEEB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8B9743-EFF2-415C-9DF3-6ADBF781027D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144B-D58A-4F67-9059-8E80830F75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7D1BF3-3AB2-45B2-BB83-676FEB178D2E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905C5-EBD5-4C34-9C6E-6C18CC3F22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52456-A3DF-46C6-AEAF-BCC519C63E54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E9CC4-5B8A-4514-831A-90A899DDEE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33EA9-DC4F-40D2-B231-D18909F0F2C3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6B494-F2F5-446F-98A8-DAA1C4A71B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A502D0-64EF-4257-B837-3DDBA68AA4EB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290F2-AB30-457C-9457-25C4D689D5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C97E0D-CEA2-46CE-B9E5-D97A8C6D9A45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F7E-B324-44E7-A38F-628EE81329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F910AC-AD75-459A-944C-94E22B26DEB7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7CF68-4964-4A73-85E5-10B333BEFD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19811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9812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9813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9814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9815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11981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981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06A29C7-1685-43E5-AF9D-28EA139E0F2D}" type="datetimeFigureOut">
              <a:rPr lang="ru-RU"/>
              <a:pPr/>
              <a:t>31.05.2012</a:t>
            </a:fld>
            <a:endParaRPr lang="ru-RU"/>
          </a:p>
        </p:txBody>
      </p:sp>
      <p:sp>
        <p:nvSpPr>
          <p:cNvPr id="11981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ru-RU"/>
          </a:p>
        </p:txBody>
      </p:sp>
      <p:sp>
        <p:nvSpPr>
          <p:cNvPr id="11981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372A8DD-372A-470C-8FDE-2983E345BF8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1982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fld id="{9F9B118D-6836-4C4E-9AA5-6448DF56FA63}" type="datetimeFigureOut">
              <a:rPr lang="ru-RU"/>
              <a:pPr/>
              <a:t>31.05.2012</a:t>
            </a:fld>
            <a:endParaRPr lang="ru-RU" alt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ru-RU" altLang="en-US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346F0763-B501-429F-AA58-D0DC2805000A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2493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493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javascript:void(0);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img-2006-02.photosight.ru/17/1280960.jpg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jpeg"/><Relationship Id="rId5" Type="http://schemas.openxmlformats.org/officeDocument/2006/relationships/hyperlink" Target="http://www.fotka.by/img--i-47816-w-640.jpg" TargetMode="External"/><Relationship Id="rId4" Type="http://schemas.openxmlformats.org/officeDocument/2006/relationships/image" Target="../media/image13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funzoo.ru/uploads/posts/2008-07/1214920800_ut44.jpg" TargetMode="External"/><Relationship Id="rId3" Type="http://schemas.openxmlformats.org/officeDocument/2006/relationships/image" Target="../media/image133.jpeg"/><Relationship Id="rId7" Type="http://schemas.openxmlformats.org/officeDocument/2006/relationships/image" Target="../media/image135.jpeg"/><Relationship Id="rId2" Type="http://schemas.openxmlformats.org/officeDocument/2006/relationships/hyperlink" Target="http://www.galopom.com.ua/uploads/galopom_photo/photo/0213/11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mg-8.photosight.ru/54a/2811632_large.jpg" TargetMode="External"/><Relationship Id="rId5" Type="http://schemas.openxmlformats.org/officeDocument/2006/relationships/image" Target="../media/image134.jpeg"/><Relationship Id="rId4" Type="http://schemas.openxmlformats.org/officeDocument/2006/relationships/hyperlink" Target="http://www.galopom.com.ua/uploads/galopom_photo/photo/0213/15.jpg" TargetMode="External"/><Relationship Id="rId9" Type="http://schemas.openxmlformats.org/officeDocument/2006/relationships/image" Target="../media/image13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Тема урока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Материки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0"/>
            <a:ext cx="8385175" cy="1431925"/>
          </a:xfrm>
        </p:spPr>
        <p:txBody>
          <a:bodyPr anchor="ctr"/>
          <a:lstStyle/>
          <a:p>
            <a:r>
              <a:rPr lang="ru-RU" sz="380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Белые медведи.   Моржи.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4" name="Picture 4" descr="Белые медвед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25538"/>
            <a:ext cx="45005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Моржи на отдыхе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1125538"/>
            <a:ext cx="4643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Кабан.        Дубовый лес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28" name="Picture 4" descr="Животный мир смешанных лес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41438"/>
            <a:ext cx="4643438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Дуб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341438"/>
            <a:ext cx="450056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Панда ( бамбуковый медведь).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652" name="Picture 4" descr="Бамбуковый медведь (Панда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57338"/>
            <a:ext cx="4643438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Бамбук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557338"/>
            <a:ext cx="4572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Верблюд.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8676" name="Picture 5" descr="Верблюд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Семья индийских          слонов.</a:t>
            </a:r>
          </a:p>
        </p:txBody>
      </p:sp>
      <p:pic>
        <p:nvPicPr>
          <p:cNvPr id="29700" name="Picture 4" descr="Семья индийских слон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914400"/>
            <a:ext cx="48768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Сибирский тигр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91000" y="3810000"/>
            <a:ext cx="47244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858000" y="32766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Тигр.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 sz="3800">
                <a:effectLst>
                  <a:outerShdw blurRad="38100" dist="38100" dir="2700000" algn="tl">
                    <a:srgbClr val="C0C0C0"/>
                  </a:outerShdw>
                </a:effectLst>
              </a:rPr>
              <a:t> Волк.      Пятнистые  олени.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48" name="Picture 4" descr="Пятнистые олен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1268413"/>
            <a:ext cx="4572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Койот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268413"/>
            <a:ext cx="4643438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</a:t>
            </a: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Зубры</a:t>
            </a:r>
            <a:r>
              <a:rPr lang="ru-RU" sz="3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32772" name="Picture 4" descr="Зубр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609600"/>
            <a:ext cx="563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Орангутан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5800" y="3733800"/>
            <a:ext cx="46482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858000" y="32004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Орангутанг</a:t>
            </a:r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Морошка</a:t>
            </a: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Морошка.</a:t>
            </a:r>
          </a:p>
        </p:txBody>
      </p:sp>
      <p:pic>
        <p:nvPicPr>
          <p:cNvPr id="34819" name="Picture 4" descr="Карликовая березк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48000"/>
            <a:ext cx="45005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8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21" name="Picture 9" descr="Морошк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0" descr="Лишайники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140200" y="0"/>
            <a:ext cx="50038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13"/>
          <p:cNvSpPr>
            <a:spLocks noChangeArrowheads="1"/>
          </p:cNvSpPr>
          <p:nvPr/>
        </p:nvSpPr>
        <p:spPr bwMode="auto">
          <a:xfrm rot="10800000" flipV="1">
            <a:off x="754063" y="2636838"/>
            <a:ext cx="4402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solidFill>
                  <a:srgbClr val="FF0000"/>
                </a:solidFill>
              </a:rPr>
              <a:t>Морошка</a:t>
            </a:r>
          </a:p>
        </p:txBody>
      </p:sp>
      <p:sp>
        <p:nvSpPr>
          <p:cNvPr id="34824" name="Rectangle 14"/>
          <p:cNvSpPr>
            <a:spLocks noChangeArrowheads="1"/>
          </p:cNvSpPr>
          <p:nvPr/>
        </p:nvSpPr>
        <p:spPr bwMode="auto">
          <a:xfrm>
            <a:off x="4500563" y="404813"/>
            <a:ext cx="424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solidFill>
                  <a:srgbClr val="FF0000"/>
                </a:solidFill>
              </a:rPr>
              <a:t>Грибы и лишайники</a:t>
            </a:r>
          </a:p>
        </p:txBody>
      </p:sp>
      <p:pic>
        <p:nvPicPr>
          <p:cNvPr id="34825" name="Picture 15" descr="Йосемитский Национальный парк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284538"/>
            <a:ext cx="43561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6"/>
          <p:cNvSpPr>
            <a:spLocks noChangeArrowheads="1"/>
          </p:cNvSpPr>
          <p:nvPr/>
        </p:nvSpPr>
        <p:spPr bwMode="auto">
          <a:xfrm rot="10800000" flipV="1">
            <a:off x="468313" y="6308725"/>
            <a:ext cx="2593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solidFill>
                  <a:srgbClr val="FF3399"/>
                </a:solidFill>
              </a:rPr>
              <a:t>Сакура</a:t>
            </a:r>
          </a:p>
        </p:txBody>
      </p:sp>
      <p:pic>
        <p:nvPicPr>
          <p:cNvPr id="34827" name="Picture 17" descr="Пальмы в пустыне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356100" y="3357563"/>
            <a:ext cx="47879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Rectangle 18"/>
          <p:cNvSpPr>
            <a:spLocks noChangeArrowheads="1"/>
          </p:cNvSpPr>
          <p:nvPr/>
        </p:nvSpPr>
        <p:spPr bwMode="auto">
          <a:xfrm>
            <a:off x="6494463" y="3495675"/>
            <a:ext cx="1012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ru-RU"/>
              <a:t>Пальма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  <p:bldP spid="47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Рисунок 1" descr="5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" descr="7aacf793431a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850" y="1341438"/>
            <a:ext cx="8496300" cy="5276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n-US" sz="2800" b="1">
                <a:solidFill>
                  <a:srgbClr val="984807"/>
                </a:solidFill>
                <a:latin typeface="Georgia" pitchFamily="18" charset="0"/>
              </a:rPr>
              <a:t>      </a:t>
            </a:r>
            <a:r>
              <a:rPr lang="ru-RU" sz="2800" b="1">
                <a:solidFill>
                  <a:srgbClr val="984807"/>
                </a:solidFill>
                <a:latin typeface="Georgia" pitchFamily="18" charset="0"/>
              </a:rPr>
              <a:t>Изначально словом «афри» жители древнего </a:t>
            </a:r>
            <a:r>
              <a:rPr lang="ru-RU" sz="2800" b="1" u="sng">
                <a:solidFill>
                  <a:srgbClr val="984807"/>
                </a:solidFill>
                <a:latin typeface="Georgia" pitchFamily="18" charset="0"/>
              </a:rPr>
              <a:t>Карфагена</a:t>
            </a:r>
            <a:r>
              <a:rPr lang="ru-RU" sz="2800" b="1">
                <a:solidFill>
                  <a:srgbClr val="984807"/>
                </a:solidFill>
                <a:latin typeface="Georgia" pitchFamily="18" charset="0"/>
              </a:rPr>
              <a:t> называли людей, обитавших недалеко от города. Это название обычно относят к финикийскому </a:t>
            </a:r>
            <a:r>
              <a:rPr lang="ru-RU" sz="2800" b="1" i="1">
                <a:solidFill>
                  <a:srgbClr val="FF0000"/>
                </a:solidFill>
                <a:latin typeface="Georgia" pitchFamily="18" charset="0"/>
              </a:rPr>
              <a:t>afar</a:t>
            </a:r>
            <a:r>
              <a:rPr lang="ru-RU" sz="2800" b="1">
                <a:solidFill>
                  <a:srgbClr val="984807"/>
                </a:solidFill>
                <a:latin typeface="Georgia" pitchFamily="18" charset="0"/>
              </a:rPr>
              <a:t>, что значит «пыль». Когда Карфаген стал Римской провинцией</a:t>
            </a:r>
            <a:r>
              <a:rPr lang="ru-RU" sz="2800">
                <a:solidFill>
                  <a:srgbClr val="984807"/>
                </a:solidFill>
                <a:latin typeface="Georgia" pitchFamily="18" charset="0"/>
              </a:rPr>
              <a:t>, </a:t>
            </a:r>
            <a:r>
              <a:rPr lang="ru-RU" sz="2800" b="1">
                <a:solidFill>
                  <a:srgbClr val="984807"/>
                </a:solidFill>
                <a:latin typeface="Georgia" pitchFamily="18" charset="0"/>
              </a:rPr>
              <a:t>римляне сохранили это слово и добавили суффикс</a:t>
            </a:r>
            <a:r>
              <a:rPr lang="en-US" sz="2800" b="1">
                <a:solidFill>
                  <a:srgbClr val="984807"/>
                </a:solidFill>
                <a:latin typeface="Georgia" pitchFamily="18" charset="0"/>
              </a:rPr>
              <a:t> </a:t>
            </a:r>
            <a:r>
              <a:rPr lang="ru-RU" sz="3200" b="1">
                <a:solidFill>
                  <a:srgbClr val="FF0000"/>
                </a:solidFill>
                <a:latin typeface="Georgia" pitchFamily="18" charset="0"/>
              </a:rPr>
              <a:t>«</a:t>
            </a:r>
            <a:r>
              <a:rPr lang="ru-RU" sz="3200" b="1" i="1">
                <a:solidFill>
                  <a:srgbClr val="FF0000"/>
                </a:solidFill>
                <a:latin typeface="Georgia" pitchFamily="18" charset="0"/>
              </a:rPr>
              <a:t>-ca</a:t>
            </a:r>
            <a:r>
              <a:rPr lang="ru-RU" sz="3200" b="1">
                <a:solidFill>
                  <a:srgbClr val="FF0000"/>
                </a:solidFill>
                <a:latin typeface="Georgia" pitchFamily="18" charset="0"/>
              </a:rPr>
              <a:t>»</a:t>
            </a:r>
            <a:r>
              <a:rPr lang="en-US" sz="2800" b="1">
                <a:solidFill>
                  <a:srgbClr val="984807"/>
                </a:solidFill>
                <a:latin typeface="Georgia" pitchFamily="18" charset="0"/>
              </a:rPr>
              <a:t> </a:t>
            </a:r>
            <a:r>
              <a:rPr lang="ru-RU" sz="2800" b="1">
                <a:solidFill>
                  <a:srgbClr val="984807"/>
                </a:solidFill>
                <a:latin typeface="Georgia" pitchFamily="18" charset="0"/>
              </a:rPr>
              <a:t>, что означало «страна» или «край».</a:t>
            </a:r>
            <a:endParaRPr lang="en-US" sz="2800" b="1">
              <a:solidFill>
                <a:srgbClr val="984807"/>
              </a:solidFill>
              <a:latin typeface="Georgia" pitchFamily="18" charset="0"/>
            </a:endParaRPr>
          </a:p>
          <a:p>
            <a:pPr algn="just"/>
            <a:endParaRPr lang="en-US" sz="2800" b="1">
              <a:solidFill>
                <a:srgbClr val="984807"/>
              </a:solidFill>
              <a:latin typeface="Georgia" pitchFamily="18" charset="0"/>
            </a:endParaRPr>
          </a:p>
          <a:p>
            <a:pPr algn="just"/>
            <a:r>
              <a:rPr lang="en-US" sz="2800" b="1">
                <a:solidFill>
                  <a:srgbClr val="984807"/>
                </a:solidFill>
                <a:latin typeface="Georgia" pitchFamily="18" charset="0"/>
              </a:rPr>
              <a:t>    </a:t>
            </a:r>
            <a:r>
              <a:rPr lang="ru-RU" sz="2800" b="1">
                <a:solidFill>
                  <a:srgbClr val="984807"/>
                </a:solidFill>
                <a:latin typeface="Georgia" pitchFamily="18" charset="0"/>
              </a:rPr>
              <a:t> Позднее Африкой стали называть и все известные регионы этого континента, а потом и сам континент.</a:t>
            </a:r>
          </a:p>
        </p:txBody>
      </p:sp>
      <p:sp>
        <p:nvSpPr>
          <p:cNvPr id="38916" name="WordArt 4" descr="Зеленый мрамор"/>
          <p:cNvSpPr>
            <a:spLocks noChangeArrowheads="1" noChangeShapeType="1" noTextEdit="1"/>
          </p:cNvSpPr>
          <p:nvPr/>
        </p:nvSpPr>
        <p:spPr bwMode="auto">
          <a:xfrm>
            <a:off x="1835150" y="188913"/>
            <a:ext cx="6049963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spc="560">
                <a:ln w="19050">
                  <a:solidFill>
                    <a:srgbClr val="CCFF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Происхождение названия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3048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descr="Водяные капли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9939" name="Рисунок 2" descr="009_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00063"/>
            <a:ext cx="52355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64163" y="12684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53735"/>
                </a:solidFill>
                <a:latin typeface="Verdana" pitchFamily="34" charset="0"/>
              </a:rPr>
              <a:t>1. Африка почти посередине</a:t>
            </a:r>
          </a:p>
          <a:p>
            <a:r>
              <a:rPr lang="ru-RU" b="1">
                <a:solidFill>
                  <a:srgbClr val="953735"/>
                </a:solidFill>
                <a:latin typeface="Verdana" pitchFamily="34" charset="0"/>
              </a:rPr>
              <a:t>пересекается экватором</a:t>
            </a:r>
          </a:p>
        </p:txBody>
      </p:sp>
      <p:pic>
        <p:nvPicPr>
          <p:cNvPr id="5" name="Рисунок 4" descr="11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7375" y="3357563"/>
            <a:ext cx="30003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64163" y="2708275"/>
            <a:ext cx="360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953735"/>
                </a:solidFill>
                <a:latin typeface="Georgia" pitchFamily="18" charset="0"/>
              </a:rPr>
              <a:t>2. Большая часть лежит между тропиками, поэтому Африка самый жаркий материк.</a:t>
            </a:r>
          </a:p>
        </p:txBody>
      </p:sp>
      <p:pic>
        <p:nvPicPr>
          <p:cNvPr id="9" name="Рисунок 8" descr="28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5" y="1857375"/>
            <a:ext cx="4786313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8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5" y="4929188"/>
            <a:ext cx="4786313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92725" y="4652963"/>
            <a:ext cx="36718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953735"/>
                </a:solidFill>
                <a:latin typeface="Georgia" pitchFamily="18" charset="0"/>
              </a:rPr>
              <a:t>3. Крайняя северная и крайняя южная точки почти одинаково удалены от экватора</a:t>
            </a:r>
          </a:p>
        </p:txBody>
      </p:sp>
      <p:pic>
        <p:nvPicPr>
          <p:cNvPr id="13" name="Рисунок 12" descr="точка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71688" y="92868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точка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43188" y="550068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WordArt 12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713788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ОСОБЕННОСТИ Африки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descr="Водяные капли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3571875" cy="10937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2400" b="1" kern="10" spc="48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Физическая карта Африки</a:t>
            </a:r>
          </a:p>
        </p:txBody>
      </p:sp>
      <p:pic>
        <p:nvPicPr>
          <p:cNvPr id="60421" name="Picture 5" descr="Afrik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268413"/>
            <a:ext cx="4645025" cy="5589587"/>
          </a:xfrm>
          <a:prstGeom prst="rect">
            <a:avLst/>
          </a:prstGeom>
          <a:noFill/>
        </p:spPr>
      </p:pic>
      <p:grpSp>
        <p:nvGrpSpPr>
          <p:cNvPr id="60422" name="Group 6"/>
          <p:cNvGrpSpPr>
            <a:grpSpLocks/>
          </p:cNvGrpSpPr>
          <p:nvPr/>
        </p:nvGrpSpPr>
        <p:grpSpPr bwMode="auto">
          <a:xfrm>
            <a:off x="4495800" y="0"/>
            <a:ext cx="4648200" cy="6858000"/>
            <a:chOff x="432" y="0"/>
            <a:chExt cx="5328" cy="4320"/>
          </a:xfrm>
        </p:grpSpPr>
        <p:pic>
          <p:nvPicPr>
            <p:cNvPr id="60423" name="Picture 7" descr="rel7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32" y="0"/>
              <a:ext cx="5328" cy="4320"/>
            </a:xfrm>
            <a:prstGeom prst="rect">
              <a:avLst/>
            </a:prstGeom>
            <a:noFill/>
          </p:spPr>
        </p:pic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625" y="0"/>
              <a:ext cx="4942" cy="1286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b="1">
                  <a:solidFill>
                    <a:schemeClr val="tx2"/>
                  </a:solidFill>
                  <a:latin typeface="Times New Roman" pitchFamily="18" charset="0"/>
                </a:rPr>
                <a:t>Вулкан Килиманджаро – высшая точка Африки.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Экваториальный лес</a:t>
            </a:r>
          </a:p>
        </p:txBody>
      </p:sp>
      <p:sp>
        <p:nvSpPr>
          <p:cNvPr id="61443" name="Rectangle 3"/>
          <p:cNvSpPr>
            <a:spLocks noGrp="1" noChangeArrowheads="1" noTextEdit="1"/>
          </p:cNvSpPr>
          <p:nvPr>
            <p:ph type="clipArt" sz="half" idx="2"/>
          </p:nvPr>
        </p:nvSpPr>
        <p:spPr/>
      </p:sp>
      <p:pic>
        <p:nvPicPr>
          <p:cNvPr id="61444" name="Picture 4" descr="Рисунок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1484313"/>
            <a:ext cx="8034337" cy="5176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7" name="Picture 3" descr="789026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28600" y="152400"/>
            <a:ext cx="4191000" cy="3352800"/>
          </a:xfrm>
          <a:noFill/>
          <a:ln/>
        </p:spPr>
      </p:pic>
      <p:pic>
        <p:nvPicPr>
          <p:cNvPr id="62468" name="Picture 4" descr="327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152400"/>
            <a:ext cx="3900488" cy="3276600"/>
          </a:xfrm>
          <a:prstGeom prst="rect">
            <a:avLst/>
          </a:prstGeom>
          <a:noFill/>
        </p:spPr>
      </p:pic>
      <p:pic>
        <p:nvPicPr>
          <p:cNvPr id="62469" name="Picture 5" descr="78904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8200" y="35814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78901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" y="35814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390525"/>
          </a:xfrm>
        </p:spPr>
        <p:txBody>
          <a:bodyPr/>
          <a:lstStyle/>
          <a:p>
            <a:r>
              <a:rPr lang="ru-RU"/>
              <a:t>Орхидеи экваториального леса</a:t>
            </a:r>
          </a:p>
        </p:txBody>
      </p:sp>
      <p:pic>
        <p:nvPicPr>
          <p:cNvPr id="67588" name="Picture 4" descr="315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990600"/>
            <a:ext cx="3819525" cy="4391025"/>
          </a:xfrm>
          <a:prstGeom prst="rect">
            <a:avLst/>
          </a:prstGeom>
          <a:noFill/>
        </p:spPr>
      </p:pic>
      <p:pic>
        <p:nvPicPr>
          <p:cNvPr id="67589" name="Picture 5" descr="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38600" y="2971800"/>
            <a:ext cx="3190875" cy="3629025"/>
          </a:xfrm>
          <a:prstGeom prst="rect">
            <a:avLst/>
          </a:prstGeom>
          <a:noFill/>
        </p:spPr>
      </p:pic>
      <p:pic>
        <p:nvPicPr>
          <p:cNvPr id="67590" name="Picture 6" descr="315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7075" y="685800"/>
            <a:ext cx="2066925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itchFamily="18" charset="0"/>
              </a:rPr>
              <a:t>    Животные экваториальных       лесов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1846263"/>
            <a:ext cx="2506663" cy="1774825"/>
          </a:xfrm>
        </p:spPr>
      </p:pic>
      <p:pic>
        <p:nvPicPr>
          <p:cNvPr id="44036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547813" y="4581525"/>
            <a:ext cx="2592387" cy="1657350"/>
          </a:xfrm>
        </p:spPr>
      </p:pic>
      <p:sp>
        <p:nvSpPr>
          <p:cNvPr id="44037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4656138" y="1600200"/>
            <a:ext cx="4030662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900"/>
              <a:t>     </a:t>
            </a:r>
            <a:endParaRPr lang="ru-RU" sz="260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187450" y="1412875"/>
            <a:ext cx="129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Окапи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2411413" y="4005263"/>
            <a:ext cx="1744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Буйвол</a:t>
            </a:r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2276475"/>
            <a:ext cx="357981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6019800" y="17526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ru-RU">
                <a:latin typeface="Times New Roman" pitchFamily="18" charset="0"/>
              </a:rPr>
              <a:t>Леопард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900">
                <a:latin typeface="Times New Roman" pitchFamily="18" charset="0"/>
              </a:rPr>
              <a:t>          Животные экваториальных</a:t>
            </a:r>
            <a:br>
              <a:rPr lang="ru-RU" sz="2900">
                <a:latin typeface="Times New Roman" pitchFamily="18" charset="0"/>
              </a:rPr>
            </a:br>
            <a:r>
              <a:rPr lang="ru-RU" sz="2900">
                <a:latin typeface="Times New Roman" pitchFamily="18" charset="0"/>
              </a:rPr>
              <a:t>                         лесов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95963" y="1989138"/>
            <a:ext cx="3024187" cy="2303462"/>
          </a:xfrm>
        </p:spPr>
      </p:pic>
      <p:pic>
        <p:nvPicPr>
          <p:cNvPr id="45060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39750" y="2205038"/>
            <a:ext cx="2820988" cy="2289175"/>
          </a:xfrm>
        </p:spPr>
      </p:pic>
      <p:pic>
        <p:nvPicPr>
          <p:cNvPr id="45061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419475" y="4292600"/>
            <a:ext cx="2514600" cy="2362200"/>
          </a:xfrm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613525" y="1562100"/>
            <a:ext cx="1450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Дикая кошка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3995738" y="4000500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Жираф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042988" y="1844675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ru-RU" b="1">
                <a:solidFill>
                  <a:srgbClr val="FFFF00"/>
                </a:solidFill>
                <a:latin typeface="Times New Roman" pitchFamily="18" charset="0"/>
              </a:rPr>
              <a:t>Горилла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1975"/>
          </a:xfrm>
        </p:spPr>
        <p:txBody>
          <a:bodyPr anchor="b"/>
          <a:lstStyle/>
          <a:p>
            <a:r>
              <a:rPr lang="ru-RU"/>
              <a:t>             Саванна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56138" y="1600200"/>
            <a:ext cx="4030662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 b="1"/>
              <a:t>      </a:t>
            </a:r>
            <a:endParaRPr lang="ru-RU" sz="2200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108325" y="3595688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</a:rPr>
              <a:t>Саванна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3400" y="914400"/>
            <a:ext cx="2147888" cy="2354263"/>
          </a:xfrm>
          <a:noFill/>
          <a:ln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9338" y="2060575"/>
            <a:ext cx="38036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6640513" y="3284538"/>
            <a:ext cx="993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ru-RU">
                <a:latin typeface="Times New Roman" pitchFamily="18" charset="0"/>
              </a:rPr>
              <a:t>Саванна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" y="3505200"/>
            <a:ext cx="3963988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276600" y="2743200"/>
            <a:ext cx="976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Баобаб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       </a:t>
            </a:r>
            <a:r>
              <a:rPr lang="ru-RU">
                <a:latin typeface="Times New Roman" pitchFamily="18" charset="0"/>
              </a:rPr>
              <a:t>Животные саванны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1295400"/>
            <a:ext cx="2971800" cy="2255838"/>
          </a:xfrm>
        </p:spPr>
      </p:pic>
      <p:pic>
        <p:nvPicPr>
          <p:cNvPr id="49156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995738" y="1169988"/>
            <a:ext cx="2786062" cy="2405062"/>
          </a:xfrm>
        </p:spPr>
      </p:pic>
      <p:pic>
        <p:nvPicPr>
          <p:cNvPr id="49157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334000" y="3810000"/>
            <a:ext cx="3206750" cy="2735263"/>
          </a:xfrm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42988" y="4365625"/>
            <a:ext cx="3071812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981200" y="1447800"/>
            <a:ext cx="871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ru-RU">
                <a:latin typeface="Times New Roman" pitchFamily="18" charset="0"/>
              </a:rPr>
              <a:t>Гепард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547813" y="3789363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ru-RU">
                <a:latin typeface="Times New Roman" pitchFamily="18" charset="0"/>
              </a:rPr>
              <a:t>гиена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7239000" y="2133600"/>
            <a:ext cx="874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ru-RU">
                <a:latin typeface="Times New Roman" pitchFamily="18" charset="0"/>
              </a:rPr>
              <a:t>Жираф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7086600" y="335280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ru-RU">
                <a:latin typeface="Times New Roman" pitchFamily="18" charset="0"/>
              </a:rPr>
              <a:t>Бегемот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b="1"/>
              <a:t>Бескрайние пески пустыни Сахара</a:t>
            </a:r>
            <a:br>
              <a:rPr lang="ru-RU" sz="3400" b="1"/>
            </a:br>
            <a:r>
              <a:rPr lang="ru-RU">
                <a:latin typeface="Times New Roman" pitchFamily="18" charset="0"/>
              </a:rPr>
              <a:t>                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28600" y="1524000"/>
            <a:ext cx="4038600" cy="4648200"/>
          </a:xfrm>
          <a:noFill/>
          <a:ln/>
        </p:spPr>
      </p:pic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4572000" y="1752600"/>
            <a:ext cx="4038600" cy="4267200"/>
            <a:chOff x="432" y="0"/>
            <a:chExt cx="5328" cy="4320"/>
          </a:xfrm>
        </p:grpSpPr>
        <p:pic>
          <p:nvPicPr>
            <p:cNvPr id="51205" name="Picture 5" descr="rel6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32" y="0"/>
              <a:ext cx="5328" cy="4320"/>
            </a:xfrm>
            <a:prstGeom prst="rect">
              <a:avLst/>
            </a:prstGeom>
            <a:noFill/>
          </p:spPr>
        </p:pic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480" y="239"/>
              <a:ext cx="5087" cy="65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36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3000" y="274638"/>
            <a:ext cx="7791450" cy="1143000"/>
          </a:xfrm>
        </p:spPr>
        <p:txBody>
          <a:bodyPr anchor="ctr">
            <a:normAutofit/>
          </a:bodyPr>
          <a:lstStyle/>
          <a:p>
            <a:r>
              <a:rPr lang="ru-RU" sz="3800" b="1">
                <a:solidFill>
                  <a:srgbClr val="FF0000"/>
                </a:solidFill>
              </a:rPr>
              <a:t>На Земле выделяют 6 материков:</a:t>
            </a:r>
          </a:p>
        </p:txBody>
      </p:sp>
      <p:pic>
        <p:nvPicPr>
          <p:cNvPr id="4099" name="Picture 4" descr="D:\09-10 учебный год\география\а (68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71563" y="1500188"/>
            <a:ext cx="7777162" cy="4429125"/>
          </a:xfrm>
          <a:noFill/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5429250" y="2143125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ЕВРАЗИЯ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914400" y="1905000"/>
            <a:ext cx="2857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СЕВ.АМЕРИКА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1524000" y="4038600"/>
            <a:ext cx="2857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ЮЖ.АМЕРИКА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3962400" y="3124200"/>
            <a:ext cx="2857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АФРИКА</a:t>
            </a:r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>
            <a:off x="6286500" y="4953000"/>
            <a:ext cx="2857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АВСТРАЛИЯ</a:t>
            </a:r>
          </a:p>
        </p:txBody>
      </p:sp>
      <p:sp>
        <p:nvSpPr>
          <p:cNvPr id="10" name="Месяц 9"/>
          <p:cNvSpPr/>
          <p:nvPr/>
        </p:nvSpPr>
        <p:spPr>
          <a:xfrm rot="5400000">
            <a:off x="4772819" y="4085432"/>
            <a:ext cx="357187" cy="3759200"/>
          </a:xfrm>
          <a:prstGeom prst="mo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3429000" y="5786438"/>
            <a:ext cx="285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АНТАРКТИДА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562600" y="28194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562600" y="2667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54</a:t>
            </a:r>
            <a:r>
              <a:rPr lang="ru-RU" b="1"/>
              <a:t> МЛН.КВ.КМ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572000" y="37338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30,3</a:t>
            </a:r>
            <a:r>
              <a:rPr lang="ru-RU" b="1"/>
              <a:t> МЛН.</a:t>
            </a:r>
            <a:r>
              <a:rPr lang="ru-RU" altLang="ko-KR" b="1"/>
              <a:t>КМ. КВ</a:t>
            </a:r>
            <a:endParaRPr lang="ru-RU" b="1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524000" y="2438400"/>
            <a:ext cx="2057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24,2</a:t>
            </a:r>
            <a:r>
              <a:rPr lang="ru-RU" b="1"/>
              <a:t> МЛН.КВ.КМ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514600" y="4495800"/>
            <a:ext cx="2057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17,8</a:t>
            </a:r>
            <a:r>
              <a:rPr lang="ru-RU" b="1"/>
              <a:t> МЛН.КВ.КМ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705600" y="5486400"/>
            <a:ext cx="2438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9</a:t>
            </a:r>
            <a:r>
              <a:rPr lang="ru-RU" b="1"/>
              <a:t> МЛН.КВ.КМ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429000" y="61722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14</a:t>
            </a:r>
            <a:r>
              <a:rPr lang="ru-RU" b="1"/>
              <a:t> МЛН.КВ.КМ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itchFamily="18" charset="0"/>
              </a:rPr>
              <a:t>Сахара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27488" cy="4530725"/>
          </a:xfrm>
        </p:spPr>
        <p:txBody>
          <a:bodyPr/>
          <a:lstStyle/>
          <a:p>
            <a:endParaRPr lang="ru-RU" sz="2600"/>
          </a:p>
        </p:txBody>
      </p:sp>
      <p:pic>
        <p:nvPicPr>
          <p:cNvPr id="5222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65713" y="1611313"/>
            <a:ext cx="3214687" cy="2160587"/>
          </a:xfrm>
        </p:spPr>
      </p:pic>
      <p:pic>
        <p:nvPicPr>
          <p:cNvPr id="52229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105400" y="3962400"/>
            <a:ext cx="3200400" cy="2276475"/>
          </a:xfrm>
        </p:spPr>
      </p:pic>
      <p:pic>
        <p:nvPicPr>
          <p:cNvPr id="52230" name="Picture 6"/>
          <p:cNvPicPr>
            <a:picLocks noChangeAspect="1" noChangeArrowheads="1"/>
          </p:cNvPicPr>
          <p:nvPr>
            <p:ph sz="half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58788" y="1601788"/>
            <a:ext cx="4030662" cy="3859212"/>
          </a:xfrm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651125" y="1866900"/>
            <a:ext cx="842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Шакал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324600" y="1600200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Барханная кошка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613525" y="4000500"/>
            <a:ext cx="1146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Антилопа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itchFamily="18" charset="0"/>
              </a:rPr>
              <a:t>Пустыня Намиб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3400" y="1600200"/>
            <a:ext cx="3886200" cy="4530725"/>
          </a:xfrm>
          <a:noFill/>
          <a:ln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8200" y="1600200"/>
            <a:ext cx="381000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638800" y="5943600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ru-RU" b="1">
                <a:latin typeface="Times New Roman" pitchFamily="18" charset="0"/>
              </a:rPr>
              <a:t>      Вельвичия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Пустыня Калахари 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411413" y="2060575"/>
            <a:ext cx="4681537" cy="41148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Рисунок 1" descr="4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Географ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90600"/>
            <a:ext cx="5003800" cy="5335588"/>
          </a:xfrm>
          <a:prstGeom prst="rect">
            <a:avLst/>
          </a:prstGeom>
          <a:noFill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  <a:latin typeface="Verdana" pitchFamily="34" charset="0"/>
              </a:rPr>
              <a:t>Северная Америка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181600" y="1295400"/>
            <a:ext cx="4114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1">
                <a:solidFill>
                  <a:srgbClr val="0033CC"/>
                </a:solidFill>
                <a:latin typeface="Verdana" pitchFamily="34" charset="0"/>
              </a:rPr>
              <a:t>Материк расположен</a:t>
            </a:r>
          </a:p>
          <a:p>
            <a:pPr marL="342900" indent="-342900"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Verdana" pitchFamily="34" charset="0"/>
              </a:rPr>
              <a:t> в Северном и западном полушариях.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148263" y="3141663"/>
            <a:ext cx="42846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Verdana" pitchFamily="34" charset="0"/>
              </a:rPr>
              <a:t>2. На севере пересекается Северным полярным кругом, на юге Северным тропиком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Рельеф Северной Америк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1052513"/>
            <a:ext cx="43053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2195513" y="3787775"/>
            <a:ext cx="1655762" cy="1588"/>
          </a:xfrm>
          <a:prstGeom prst="line">
            <a:avLst/>
          </a:prstGeom>
          <a:noFill/>
          <a:ln w="793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0" y="2781300"/>
            <a:ext cx="32035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800000"/>
                </a:solidFill>
              </a:rPr>
              <a:t>Высокогорный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800000"/>
                </a:solidFill>
              </a:rPr>
              <a:t>запад </a:t>
            </a:r>
          </a:p>
        </p:txBody>
      </p:sp>
      <p:sp>
        <p:nvSpPr>
          <p:cNvPr id="2" name="Line 17"/>
          <p:cNvSpPr>
            <a:spLocks noChangeShapeType="1"/>
          </p:cNvSpPr>
          <p:nvPr/>
        </p:nvSpPr>
        <p:spPr bwMode="auto">
          <a:xfrm>
            <a:off x="4643438" y="1125538"/>
            <a:ext cx="360362" cy="2303462"/>
          </a:xfrm>
          <a:prstGeom prst="line">
            <a:avLst/>
          </a:prstGeom>
          <a:noFill/>
          <a:ln w="793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2916238" y="765175"/>
            <a:ext cx="320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800000"/>
                </a:solidFill>
              </a:rPr>
              <a:t>Равнинный центр </a:t>
            </a: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 flipH="1" flipV="1">
            <a:off x="5508625" y="3860800"/>
            <a:ext cx="1295400" cy="0"/>
          </a:xfrm>
          <a:prstGeom prst="line">
            <a:avLst/>
          </a:prstGeom>
          <a:noFill/>
          <a:ln w="793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940425" y="2857500"/>
            <a:ext cx="32035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800000"/>
                </a:solidFill>
              </a:rPr>
              <a:t>Низкогорный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800000"/>
                </a:solidFill>
              </a:rPr>
              <a:t>восток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 animBg="1"/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371600"/>
          </a:xfrm>
        </p:spPr>
        <p:txBody>
          <a:bodyPr anchor="ctr"/>
          <a:lstStyle/>
          <a:p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Долина Смерти</a:t>
            </a:r>
          </a:p>
        </p:txBody>
      </p:sp>
      <p:pic>
        <p:nvPicPr>
          <p:cNvPr id="73732" name="Picture 5" descr="долина смерт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524000"/>
            <a:ext cx="37512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5113" y="6381750"/>
            <a:ext cx="790575" cy="287338"/>
          </a:xfrm>
          <a:prstGeom prst="actionButtonBackPrevious">
            <a:avLst/>
          </a:prstGeom>
          <a:solidFill>
            <a:srgbClr val="2CB5B2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ahoma" pitchFamily="34" charset="0"/>
            </a:endParaRPr>
          </a:p>
        </p:txBody>
      </p:sp>
      <p:pic>
        <p:nvPicPr>
          <p:cNvPr id="73734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6100" y="1844675"/>
            <a:ext cx="45370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752600"/>
          </a:xfrm>
        </p:spPr>
        <p:txBody>
          <a:bodyPr anchor="ctr"/>
          <a:lstStyle/>
          <a:p>
            <a:r>
              <a:rPr lang="ru-RU" sz="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КОРДИЛЬЕРЫ</a:t>
            </a:r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84663" y="1412875"/>
            <a:ext cx="439102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>
                <a:solidFill>
                  <a:srgbClr val="000000"/>
                </a:solidFill>
              </a:rPr>
              <a:t>Основное горообразование в Кордильерах завершилось раньше, чем в Андах, поэтому они несколько ниже. Преобладающие высоты в горах 3-4 тыс. метров.</a:t>
            </a:r>
          </a:p>
        </p:txBody>
      </p:sp>
      <p:pic>
        <p:nvPicPr>
          <p:cNvPr id="74756" name="Picture 5" descr="Горы Кордильеры (сл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68413"/>
            <a:ext cx="4067175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Горы Кордильеры (сл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4146550"/>
            <a:ext cx="4067175" cy="2711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 sz="57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МАК-КИНЛИ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600200"/>
            <a:ext cx="4500562" cy="4530725"/>
          </a:xfrm>
        </p:spPr>
        <p:txBody>
          <a:bodyPr/>
          <a:lstStyle/>
          <a:p>
            <a:r>
              <a:rPr lang="ru-RU" sz="3500">
                <a:solidFill>
                  <a:srgbClr val="000000"/>
                </a:solidFill>
              </a:rPr>
              <a:t>Горная вершина на Аляске. </a:t>
            </a:r>
          </a:p>
          <a:p>
            <a:r>
              <a:rPr lang="ru-RU" sz="3500">
                <a:solidFill>
                  <a:srgbClr val="000000"/>
                </a:solidFill>
              </a:rPr>
              <a:t>Высота 6194 м — высшая точка материка Северная Америка.</a:t>
            </a:r>
          </a:p>
        </p:txBody>
      </p:sp>
      <p:pic>
        <p:nvPicPr>
          <p:cNvPr id="75781" name="Picture 5" descr="МАК КИНЛ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143000"/>
            <a:ext cx="43148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371600"/>
          </a:xfrm>
        </p:spPr>
        <p:txBody>
          <a:bodyPr anchor="ctr"/>
          <a:lstStyle/>
          <a:p>
            <a:r>
              <a:rPr lang="ru-RU" sz="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ВЕЛИКИЕ РАВНИНЫ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1625" y="4868863"/>
            <a:ext cx="8540750" cy="1989137"/>
          </a:xfrm>
        </p:spPr>
        <p:txBody>
          <a:bodyPr/>
          <a:lstStyle/>
          <a:p>
            <a:r>
              <a:rPr lang="ru-RU" sz="2600">
                <a:solidFill>
                  <a:srgbClr val="000000"/>
                </a:solidFill>
              </a:rPr>
              <a:t>Великие равнины серией уступов переходят в Центральные равнины. </a:t>
            </a:r>
          </a:p>
          <a:p>
            <a:r>
              <a:rPr lang="ru-RU" sz="2600">
                <a:solidFill>
                  <a:srgbClr val="000000"/>
                </a:solidFill>
              </a:rPr>
              <a:t>Высота от 500м. на востоке до 1700м. на западе.</a:t>
            </a:r>
            <a:r>
              <a:rPr lang="ru-RU" sz="26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76804" name="Picture 6" descr="великие равнины"/>
          <p:cNvPicPr>
            <a:picLocks noChangeAspect="1" noChangeArrowheads="1"/>
          </p:cNvPicPr>
          <p:nvPr/>
        </p:nvPicPr>
        <p:blipFill>
          <a:blip r:embed="rId2" cstate="email">
            <a:lum bright="24000" contrast="36000"/>
          </a:blip>
          <a:srcRect/>
          <a:stretch>
            <a:fillRect/>
          </a:stretch>
        </p:blipFill>
        <p:spPr bwMode="auto">
          <a:xfrm>
            <a:off x="900113" y="1196975"/>
            <a:ext cx="3235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9" descr="ВЕЛ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859338" y="1268413"/>
            <a:ext cx="3317875" cy="35290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188913"/>
            <a:ext cx="59055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ru-RU" sz="3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МИССИСИПСКАЯ НИЗМЕННОСТЬ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00213"/>
            <a:ext cx="3492500" cy="4114800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ru-RU" sz="2600"/>
              <a:t>   </a:t>
            </a:r>
            <a:r>
              <a:rPr lang="ru-RU" sz="2600">
                <a:solidFill>
                  <a:srgbClr val="000000"/>
                </a:solidFill>
              </a:rPr>
              <a:t>Плоская Миссисипская низменность лежит на древней платформе, большая часть  её образована речными наносами.</a:t>
            </a:r>
          </a:p>
          <a:p>
            <a:endParaRPr lang="ru-RU" sz="2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7828" name="Picture 3" descr="Поля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565525" y="1773238"/>
            <a:ext cx="5045075" cy="3368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4338638" cy="1139825"/>
          </a:xfrm>
        </p:spPr>
        <p:txBody>
          <a:bodyPr anchor="ctr"/>
          <a:lstStyle/>
          <a:p>
            <a:r>
              <a:rPr lang="ru-RU" sz="3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Большой каньон</a:t>
            </a:r>
            <a:br>
              <a:rPr lang="ru-RU" sz="3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Колорадо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76400"/>
            <a:ext cx="4787900" cy="5181600"/>
          </a:xfrm>
        </p:spPr>
        <p:txBody>
          <a:bodyPr/>
          <a:lstStyle/>
          <a:p>
            <a:r>
              <a:rPr lang="ru-RU" sz="2200">
                <a:solidFill>
                  <a:srgbClr val="000000"/>
                </a:solidFill>
              </a:rPr>
              <a:t>Менее 10 миллионов лет назад река Колорадо петляла по обширной равнине. Позже движения земной коры приподняли этот участок, и река начала врезаться в породы. Чем интенсивнее происходило поднятие, тем сильнее врезалась река. </a:t>
            </a:r>
          </a:p>
          <a:p>
            <a:r>
              <a:rPr lang="ru-RU" sz="2200">
                <a:solidFill>
                  <a:srgbClr val="000000"/>
                </a:solidFill>
              </a:rPr>
              <a:t>Современная глубина каньона в некоторых местах достигает –  </a:t>
            </a:r>
            <a:r>
              <a:rPr lang="ru-RU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1600м</a:t>
            </a:r>
            <a:r>
              <a:rPr lang="ru-RU" sz="2200">
                <a:solidFill>
                  <a:srgbClr val="000000"/>
                </a:solidFill>
              </a:rPr>
              <a:t>. </a:t>
            </a:r>
          </a:p>
          <a:p>
            <a:r>
              <a:rPr lang="ru-RU" sz="2200">
                <a:solidFill>
                  <a:srgbClr val="000000"/>
                </a:solidFill>
              </a:rPr>
              <a:t>Общая длина — </a:t>
            </a:r>
            <a:r>
              <a:rPr lang="ru-RU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446км</a:t>
            </a:r>
            <a:r>
              <a:rPr lang="ru-RU" sz="2200">
                <a:solidFill>
                  <a:srgbClr val="000000"/>
                </a:solidFill>
              </a:rPr>
              <a:t>, а ширина более </a:t>
            </a:r>
            <a:r>
              <a:rPr lang="ru-RU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20км</a:t>
            </a:r>
            <a:r>
              <a:rPr lang="ru-RU" sz="22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8852" name="Picture 5" descr="Каньон Колорадо (сл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9338" y="260350"/>
            <a:ext cx="4284662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8" descr="Каньон Колорадо (сл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859338" y="3284538"/>
            <a:ext cx="4284662" cy="28559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1601788"/>
            <a:ext cx="424815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500">
                <a:solidFill>
                  <a:srgbClr val="000000"/>
                </a:solidFill>
              </a:rPr>
              <a:t> </a:t>
            </a:r>
            <a:r>
              <a:rPr lang="ru-RU" sz="2600">
                <a:solidFill>
                  <a:srgbClr val="000000"/>
                </a:solidFill>
              </a:rPr>
              <a:t>Одним из первых посетителей                 </a:t>
            </a:r>
            <a:r>
              <a:rPr lang="ru-RU" sz="3500">
                <a:solidFill>
                  <a:srgbClr val="000000"/>
                </a:solidFill>
              </a:rPr>
              <a:t>Гранд-Каньона</a:t>
            </a:r>
            <a:r>
              <a:rPr lang="ru-RU" sz="2600">
                <a:solidFill>
                  <a:srgbClr val="000000"/>
                </a:solidFill>
              </a:rPr>
              <a:t> был президент Теодор Рузвельт, приехавший сюда          в 1903 году. </a:t>
            </a:r>
          </a:p>
          <a:p>
            <a:pPr>
              <a:lnSpc>
                <a:spcPct val="80000"/>
              </a:lnSpc>
            </a:pPr>
            <a:r>
              <a:rPr lang="ru-RU" sz="2600">
                <a:solidFill>
                  <a:srgbClr val="000000"/>
                </a:solidFill>
              </a:rPr>
              <a:t> Через шесть лет каньон объявили национальным памятником. </a:t>
            </a:r>
          </a:p>
        </p:txBody>
      </p:sp>
      <p:pic>
        <p:nvPicPr>
          <p:cNvPr id="79875" name="Picture 4" descr="Каньон Колорадо (сл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3716338"/>
            <a:ext cx="4465638" cy="2801937"/>
          </a:xfrm>
          <a:noFill/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500563" y="260350"/>
            <a:ext cx="4392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Большой каньон</a:t>
            </a:r>
            <a:br>
              <a:rPr lang="ru-RU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ru-RU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Колорадо</a:t>
            </a:r>
          </a:p>
        </p:txBody>
      </p:sp>
      <p:pic>
        <p:nvPicPr>
          <p:cNvPr id="79877" name="Picture 7" descr="Каньон Колорадо (сл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79450"/>
            <a:ext cx="4427538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Озера Северной Америк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228600"/>
            <a:ext cx="723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762000" y="5257800"/>
            <a:ext cx="8077200" cy="12192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latin typeface="Times New Roman" pitchFamily="18" charset="0"/>
              </a:rPr>
              <a:t>Огромную водную систему образуют Великие озера и река Святого</a:t>
            </a:r>
          </a:p>
          <a:p>
            <a:pPr algn="ctr"/>
            <a:r>
              <a:rPr lang="ru-RU" sz="2000">
                <a:latin typeface="Times New Roman" pitchFamily="18" charset="0"/>
              </a:rPr>
              <a:t>Лаврентия, которая соединяет их с Атлантическим океаном. Река </a:t>
            </a:r>
          </a:p>
          <a:p>
            <a:pPr algn="ctr"/>
            <a:r>
              <a:rPr lang="ru-RU" sz="2000">
                <a:latin typeface="Times New Roman" pitchFamily="18" charset="0"/>
              </a:rPr>
              <a:t>Ниагара соединила озера Эри и Онтарио. Срываясь с крутого уступа, она</a:t>
            </a:r>
          </a:p>
          <a:p>
            <a:pPr algn="ctr"/>
            <a:r>
              <a:rPr lang="ru-RU" sz="2000">
                <a:latin typeface="Times New Roman" pitchFamily="18" charset="0"/>
              </a:rPr>
              <a:t>Образует Ниагарский водопад.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Озеро Верхнее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685800"/>
            <a:ext cx="426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Озеро Мичиган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05400" y="762000"/>
            <a:ext cx="3505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90600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Озеро Верхнее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67400" y="3124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Озеро Мичиган</a:t>
            </a:r>
          </a:p>
        </p:txBody>
      </p:sp>
      <p:pic>
        <p:nvPicPr>
          <p:cNvPr id="14342" name="Picture 6" descr="Озеро Онтарио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" y="3581400"/>
            <a:ext cx="457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371600" y="6096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Озеро Онтарио</a:t>
            </a:r>
          </a:p>
        </p:txBody>
      </p:sp>
      <p:graphicFrame>
        <p:nvGraphicFramePr>
          <p:cNvPr id="14344" name="Object 8"/>
          <p:cNvGraphicFramePr>
            <a:graphicFrameLocks noChangeAspect="1"/>
          </p:cNvGraphicFramePr>
          <p:nvPr/>
        </p:nvGraphicFramePr>
        <p:xfrm>
          <a:off x="5105400" y="3581400"/>
          <a:ext cx="3581400" cy="2438400"/>
        </p:xfrm>
        <a:graphic>
          <a:graphicData uri="http://schemas.openxmlformats.org/presentationml/2006/ole">
            <p:oleObj spid="_x0000_s70664" name="Photo Editor Photo" r:id="rId6" imgW="3809524" imgH="2857899" progId="MSPhotoEd.3">
              <p:embed/>
            </p:oleObj>
          </a:graphicData>
        </a:graphic>
      </p:graphicFrame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562600" y="631666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257800" y="609600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Ниагарский водопад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  <p:bldP spid="14341" grpId="0" autoUpdateAnimBg="0"/>
      <p:bldP spid="14343" grpId="0" autoUpdateAnimBg="0"/>
      <p:bldP spid="1434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Овцебык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765175"/>
            <a:ext cx="41052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0" y="4005263"/>
            <a:ext cx="5219700" cy="2852737"/>
          </a:xfrm>
          <a:prstGeom prst="cloudCallout">
            <a:avLst>
              <a:gd name="adj1" fmla="val -49116"/>
              <a:gd name="adj2" fmla="val -59625"/>
            </a:avLst>
          </a:prstGeom>
          <a:solidFill>
            <a:srgbClr val="00008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Овцебык сохранился здесь с ледникового периода. Это травоядное животное с густой шерстью. Обитает также в тундре. Овцебыки находятся под охраной.</a:t>
            </a:r>
          </a:p>
        </p:txBody>
      </p:sp>
      <p:sp>
        <p:nvSpPr>
          <p:cNvPr id="80900" name="WordArt 4"/>
          <p:cNvSpPr>
            <a:spLocks noChangeArrowheads="1" noChangeShapeType="1" noTextEdit="1"/>
          </p:cNvSpPr>
          <p:nvPr/>
        </p:nvSpPr>
        <p:spPr bwMode="auto">
          <a:xfrm>
            <a:off x="1403350" y="0"/>
            <a:ext cx="6337300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/>
              </a:rPr>
              <a:t>Арктическая пустыня</a:t>
            </a:r>
          </a:p>
        </p:txBody>
      </p:sp>
      <p:pic>
        <p:nvPicPr>
          <p:cNvPr id="14341" name="Picture 5" descr="Овцебыки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18000" y="2492375"/>
            <a:ext cx="46466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5292725" y="1628775"/>
            <a:ext cx="2447925" cy="863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Овцебык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олень карибу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975" y="620713"/>
            <a:ext cx="42481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WordArt 4"/>
          <p:cNvSpPr>
            <a:spLocks noChangeArrowheads="1" noChangeShapeType="1" noTextEdit="1"/>
          </p:cNvSpPr>
          <p:nvPr/>
        </p:nvSpPr>
        <p:spPr bwMode="auto">
          <a:xfrm>
            <a:off x="1763713" y="0"/>
            <a:ext cx="5256212" cy="76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/>
              </a:rPr>
              <a:t>Животный мир</a:t>
            </a:r>
          </a:p>
        </p:txBody>
      </p:sp>
      <p:pic>
        <p:nvPicPr>
          <p:cNvPr id="17414" name="Picture 6" descr="med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3500438"/>
            <a:ext cx="42481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Песец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3573463"/>
            <a:ext cx="424815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2843213" y="6281738"/>
            <a:ext cx="1584325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Песец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4716463" y="6281738"/>
            <a:ext cx="1584325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Волк</a:t>
            </a: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5148263" y="2924175"/>
            <a:ext cx="2592387" cy="57626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олень карибу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17417" grpId="0" animBg="1"/>
      <p:bldP spid="174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3" descr="Рысь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725" y="3716338"/>
            <a:ext cx="36004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12" descr="Медведь гризли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3716338"/>
            <a:ext cx="36004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11" descr="Лось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92725" y="692150"/>
            <a:ext cx="36433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10" descr="бобр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388" y="620713"/>
            <a:ext cx="36004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292725" y="3068638"/>
            <a:ext cx="1871663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Лось</a:t>
            </a: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1116013" y="3068638"/>
            <a:ext cx="1871662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Бобр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539750" y="6281738"/>
            <a:ext cx="2736850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Бурый медведь</a:t>
            </a: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5292725" y="6281738"/>
            <a:ext cx="2736850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Канадская рысь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  <p:bldP spid="21512" grpId="0" animBg="1"/>
      <p:bldP spid="215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3" descr="куница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3716338"/>
            <a:ext cx="360045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3716338"/>
            <a:ext cx="3671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10" descr="Росомах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92725" y="549275"/>
            <a:ext cx="36687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9" descr="Скунс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388" y="549275"/>
            <a:ext cx="36004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5292725" y="2997200"/>
            <a:ext cx="1871663" cy="57626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Росомаха</a:t>
            </a: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179388" y="2997200"/>
            <a:ext cx="1871662" cy="57626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Скунс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7092950" y="6281738"/>
            <a:ext cx="1871663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Койот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755650" y="6281738"/>
            <a:ext cx="1871663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Куница</a:t>
            </a:r>
          </a:p>
        </p:txBody>
      </p:sp>
      <p:sp>
        <p:nvSpPr>
          <p:cNvPr id="83979" name="WordArt 12"/>
          <p:cNvSpPr>
            <a:spLocks noChangeArrowheads="1" noChangeShapeType="1" noTextEdit="1"/>
          </p:cNvSpPr>
          <p:nvPr/>
        </p:nvSpPr>
        <p:spPr bwMode="auto">
          <a:xfrm>
            <a:off x="1447800" y="0"/>
            <a:ext cx="6840538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/>
              </a:rPr>
              <a:t>Животный мир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  <p:bldP spid="22535" grpId="0" animBg="1"/>
      <p:bldP spid="225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2" descr="Каштан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40425" y="4652963"/>
            <a:ext cx="251936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11" descr="дуб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4437063"/>
            <a:ext cx="23050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10" descr="дуб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620713"/>
            <a:ext cx="35290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WordArt 4"/>
          <p:cNvSpPr>
            <a:spLocks noChangeArrowheads="1" noChangeShapeType="1" noTextEdit="1"/>
          </p:cNvSpPr>
          <p:nvPr/>
        </p:nvSpPr>
        <p:spPr bwMode="auto">
          <a:xfrm>
            <a:off x="1835150" y="0"/>
            <a:ext cx="5329238" cy="76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/>
              </a:rPr>
              <a:t>Растительный мир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179388" y="4005263"/>
            <a:ext cx="1368425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Дуб</a:t>
            </a:r>
          </a:p>
        </p:txBody>
      </p:sp>
      <p:pic>
        <p:nvPicPr>
          <p:cNvPr id="84999" name="Picture 8" descr="Сахарный клен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1500" y="620713"/>
            <a:ext cx="33131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6156325" y="3933825"/>
            <a:ext cx="2592388" cy="57626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Сахарный клён</a:t>
            </a:r>
          </a:p>
        </p:txBody>
      </p:sp>
      <p:pic>
        <p:nvPicPr>
          <p:cNvPr id="85001" name="Picture 9" descr="Каштан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43213" y="3213100"/>
            <a:ext cx="302418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572000" y="6281738"/>
            <a:ext cx="1871663" cy="576262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Каштан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6" grpId="0" animBg="1"/>
      <p:bldP spid="276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3000" y="274638"/>
            <a:ext cx="8001000" cy="1143000"/>
          </a:xfrm>
        </p:spPr>
        <p:txBody>
          <a:bodyPr anchor="ctr">
            <a:noAutofit/>
          </a:bodyPr>
          <a:lstStyle/>
          <a:p>
            <a:r>
              <a:rPr lang="ru-RU" sz="2900" b="1">
                <a:solidFill>
                  <a:srgbClr val="000000"/>
                </a:solidFill>
              </a:rPr>
              <a:t>Материки осваивались и изучались постепенно, поэтому их делят еще                             и на части света.</a:t>
            </a:r>
          </a:p>
        </p:txBody>
      </p:sp>
      <p:pic>
        <p:nvPicPr>
          <p:cNvPr id="6147" name="Picture 4" descr="D:\09-10 учебный год\география\а (41)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57263" y="1928813"/>
            <a:ext cx="8186737" cy="4286250"/>
          </a:xfrm>
          <a:noFill/>
        </p:spPr>
      </p:pic>
      <p:sp>
        <p:nvSpPr>
          <p:cNvPr id="5" name="Правая фигурная скобка 4"/>
          <p:cNvSpPr/>
          <p:nvPr/>
        </p:nvSpPr>
        <p:spPr>
          <a:xfrm rot="10800000">
            <a:off x="714375" y="2786063"/>
            <a:ext cx="1000125" cy="2714625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1285875" y="3929063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АМЕРИКА</a:t>
            </a: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4286250" y="435768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АФРИКА</a:t>
            </a: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6143625" y="4786313"/>
            <a:ext cx="1928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АВСТРАЛИЯ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5400000">
            <a:off x="4464844" y="2607469"/>
            <a:ext cx="1428750" cy="357188"/>
          </a:xfrm>
          <a:prstGeom prst="bentConnector3">
            <a:avLst>
              <a:gd name="adj1" fmla="val 7133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5572125" y="2857500"/>
            <a:ext cx="1643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АЗИЯ</a:t>
            </a:r>
          </a:p>
        </p:txBody>
      </p:sp>
      <p:sp>
        <p:nvSpPr>
          <p:cNvPr id="6154" name="TextBox 14"/>
          <p:cNvSpPr txBox="1">
            <a:spLocks noChangeArrowheads="1"/>
          </p:cNvSpPr>
          <p:nvPr/>
        </p:nvSpPr>
        <p:spPr bwMode="auto">
          <a:xfrm>
            <a:off x="3857625" y="2357438"/>
            <a:ext cx="1500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ЕВРОПА</a:t>
            </a:r>
          </a:p>
        </p:txBody>
      </p:sp>
      <p:sp>
        <p:nvSpPr>
          <p:cNvPr id="16" name="Месяц 15"/>
          <p:cNvSpPr/>
          <p:nvPr/>
        </p:nvSpPr>
        <p:spPr>
          <a:xfrm rot="5400000">
            <a:off x="4822031" y="5036344"/>
            <a:ext cx="214313" cy="2143125"/>
          </a:xfrm>
          <a:prstGeom prst="moo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6" name="TextBox 16"/>
          <p:cNvSpPr txBox="1">
            <a:spLocks noChangeArrowheads="1"/>
          </p:cNvSpPr>
          <p:nvPr/>
        </p:nvSpPr>
        <p:spPr bwMode="auto">
          <a:xfrm>
            <a:off x="3643313" y="6000750"/>
            <a:ext cx="3000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АНТАРКТИДА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Бизон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188913"/>
            <a:ext cx="7489825" cy="4319587"/>
          </a:xfrm>
          <a:prstGeom prst="rect">
            <a:avLst/>
          </a:prstGeom>
          <a:noFill/>
        </p:spPr>
      </p:pic>
      <p:sp>
        <p:nvSpPr>
          <p:cNvPr id="86019" name="WordArt 4"/>
          <p:cNvSpPr>
            <a:spLocks noChangeArrowheads="1" noChangeShapeType="1" noTextEdit="1"/>
          </p:cNvSpPr>
          <p:nvPr/>
        </p:nvSpPr>
        <p:spPr bwMode="auto">
          <a:xfrm>
            <a:off x="2916238" y="0"/>
            <a:ext cx="3168650" cy="692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/>
              </a:rPr>
              <a:t>Бизон</a:t>
            </a:r>
          </a:p>
        </p:txBody>
      </p:sp>
      <p:sp>
        <p:nvSpPr>
          <p:cNvPr id="86020" name="AutoShape 4"/>
          <p:cNvSpPr>
            <a:spLocks noChangeArrowheads="1"/>
          </p:cNvSpPr>
          <p:nvPr/>
        </p:nvSpPr>
        <p:spPr bwMode="auto">
          <a:xfrm>
            <a:off x="179388" y="4365625"/>
            <a:ext cx="8786812" cy="2492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Бизоны самые крупные животные прерий Северной Америки. До прибытия 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европейцев здесь обитали огромные стада бизонов. Позаимствовав 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 европейцев лошадей, индейцы с XVII века специализировались в охоте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на бизонов, создав уникальную культуру, жившую исключительно за счёт 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охоты на них. Тем не менее, масштабы этой охоты никогда не угрожали 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популяции бизонов. Эта ситуация изменилась, когда в ходе освоения 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белыми поселенцами Дикого запада гигантские стада бизонов были почти</a:t>
            </a:r>
          </a:p>
          <a:p>
            <a:pPr algn="ctr"/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полностью искоренены, с целью оттеснить индейцев на неплодородные земли.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Рисунок 1" descr="8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0" name="Picture 36" descr="Амазонская низменность (сл"/>
          <p:cNvPicPr>
            <a:picLocks noChangeAspect="1" noChangeArrowheads="1"/>
          </p:cNvPicPr>
          <p:nvPr/>
        </p:nvPicPr>
        <p:blipFill>
          <a:blip r:embed="rId2" cstate="email">
            <a:lum bright="6000" contrast="18000"/>
          </a:blip>
          <a:srcRect/>
          <a:stretch>
            <a:fillRect/>
          </a:stretch>
        </p:blipFill>
        <p:spPr bwMode="auto">
          <a:xfrm>
            <a:off x="1828800" y="1068388"/>
            <a:ext cx="59436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Line 10"/>
          <p:cNvSpPr>
            <a:spLocks noChangeShapeType="1"/>
          </p:cNvSpPr>
          <p:nvPr/>
        </p:nvSpPr>
        <p:spPr bwMode="auto">
          <a:xfrm>
            <a:off x="2286000" y="5410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Line 12"/>
          <p:cNvSpPr>
            <a:spLocks noChangeShapeType="1"/>
          </p:cNvSpPr>
          <p:nvPr/>
        </p:nvSpPr>
        <p:spPr bwMode="auto">
          <a:xfrm>
            <a:off x="1524000" y="6096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1447800" y="76200"/>
            <a:ext cx="6629400" cy="914400"/>
          </a:xfrm>
          <a:prstGeom prst="rect">
            <a:avLst/>
          </a:prstGeom>
          <a:solidFill>
            <a:srgbClr val="99CC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b="1" i="1">
                <a:solidFill>
                  <a:srgbClr val="000000"/>
                </a:solidFill>
              </a:rPr>
              <a:t> Южная  Америка</a:t>
            </a:r>
          </a:p>
        </p:txBody>
      </p:sp>
      <p:sp>
        <p:nvSpPr>
          <p:cNvPr id="21533" name="Oval 29"/>
          <p:cNvSpPr>
            <a:spLocks noChangeArrowheads="1"/>
          </p:cNvSpPr>
          <p:nvPr/>
        </p:nvSpPr>
        <p:spPr bwMode="auto">
          <a:xfrm>
            <a:off x="5867400" y="4953000"/>
            <a:ext cx="3124200" cy="1447800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000" b="1" i="1">
                <a:solidFill>
                  <a:srgbClr val="000000"/>
                </a:solidFill>
              </a:rPr>
              <a:t>Восток</a:t>
            </a:r>
          </a:p>
          <a:p>
            <a:pPr algn="ctr" eaLnBrk="0" hangingPunct="0"/>
            <a:r>
              <a:rPr lang="ru-RU" b="1" i="1">
                <a:solidFill>
                  <a:srgbClr val="000000"/>
                </a:solidFill>
              </a:rPr>
              <a:t>Господствуют равнины и </a:t>
            </a:r>
          </a:p>
          <a:p>
            <a:pPr algn="ctr" eaLnBrk="0" hangingPunct="0"/>
            <a:r>
              <a:rPr lang="ru-RU" b="1" i="1">
                <a:solidFill>
                  <a:srgbClr val="000000"/>
                </a:solidFill>
              </a:rPr>
              <a:t>нагорья</a:t>
            </a:r>
          </a:p>
        </p:txBody>
      </p:sp>
      <p:sp>
        <p:nvSpPr>
          <p:cNvPr id="21536" name="Oval 32"/>
          <p:cNvSpPr>
            <a:spLocks noChangeArrowheads="1"/>
          </p:cNvSpPr>
          <p:nvPr/>
        </p:nvSpPr>
        <p:spPr bwMode="auto">
          <a:xfrm>
            <a:off x="381000" y="4800600"/>
            <a:ext cx="35814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000" b="1" i="1">
                <a:solidFill>
                  <a:srgbClr val="000000"/>
                </a:solidFill>
              </a:rPr>
              <a:t>Запад</a:t>
            </a:r>
          </a:p>
          <a:p>
            <a:pPr algn="ctr" eaLnBrk="0" hangingPunct="0"/>
            <a:r>
              <a:rPr lang="ru-RU" b="1" i="1">
                <a:solidFill>
                  <a:srgbClr val="000000"/>
                </a:solidFill>
              </a:rPr>
              <a:t>Протянулись горы Анды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0" grpId="0" animBg="1"/>
      <p:bldP spid="21533" grpId="0" animBg="1"/>
      <p:bldP spid="215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5300663"/>
            <a:ext cx="8147050" cy="1328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ja-JP" b="1">
                <a:latin typeface="Times New Roman" pitchFamily="18" charset="0"/>
              </a:rPr>
              <a:t>Честь открытия реки Амазонки принадлежит испанскому конкистадору Франсиско де Орельяно. </a:t>
            </a:r>
            <a:endParaRPr lang="ru-RU" b="1">
              <a:latin typeface="Times New Roman" pitchFamily="18" charset="0"/>
            </a:endParaRPr>
          </a:p>
        </p:txBody>
      </p:sp>
      <p:pic>
        <p:nvPicPr>
          <p:cNvPr id="90115" name="Picture 5" descr="бассейн р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1125538"/>
            <a:ext cx="59753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WordArt 6"/>
          <p:cNvSpPr>
            <a:spLocks noChangeArrowheads="1" noChangeShapeType="1" noTextEdit="1"/>
          </p:cNvSpPr>
          <p:nvPr/>
        </p:nvSpPr>
        <p:spPr bwMode="auto">
          <a:xfrm>
            <a:off x="827088" y="333375"/>
            <a:ext cx="26733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Амазонка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84763"/>
            <a:ext cx="8229600" cy="1512887"/>
          </a:xfrm>
        </p:spPr>
        <p:txBody>
          <a:bodyPr/>
          <a:lstStyle/>
          <a:p>
            <a:r>
              <a:rPr lang="ru-RU" altLang="ja-JP" sz="2600" b="1">
                <a:latin typeface="Times New Roman" pitchFamily="18" charset="0"/>
              </a:rPr>
              <a:t>Индейцы называют Амазонку "Парана-Тинго", что означает  «Королева Рек».  По всем параметрам – это величайшая в мире.  </a:t>
            </a:r>
            <a:endParaRPr lang="ru-RU" sz="2600" b="1">
              <a:latin typeface="Times New Roman" pitchFamily="18" charset="0"/>
            </a:endParaRPr>
          </a:p>
        </p:txBody>
      </p:sp>
      <p:sp>
        <p:nvSpPr>
          <p:cNvPr id="91139" name="WordArt 4"/>
          <p:cNvSpPr>
            <a:spLocks noChangeArrowheads="1" noChangeShapeType="1" noTextEdit="1"/>
          </p:cNvSpPr>
          <p:nvPr/>
        </p:nvSpPr>
        <p:spPr bwMode="auto">
          <a:xfrm>
            <a:off x="1547813" y="333375"/>
            <a:ext cx="26733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Амазонка</a:t>
            </a:r>
          </a:p>
        </p:txBody>
      </p:sp>
      <p:pic>
        <p:nvPicPr>
          <p:cNvPr id="91140" name="Picture 5" descr="Закат на реке Амазонке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196975"/>
            <a:ext cx="8488363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Древние боги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59563" y="188913"/>
            <a:ext cx="22796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WordArt 4"/>
          <p:cNvSpPr>
            <a:spLocks noChangeArrowheads="1" noChangeShapeType="1" noTextEdit="1"/>
          </p:cNvSpPr>
          <p:nvPr/>
        </p:nvSpPr>
        <p:spPr bwMode="auto">
          <a:xfrm>
            <a:off x="1258888" y="404813"/>
            <a:ext cx="64087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Обитатели Амазонки</a:t>
            </a:r>
          </a:p>
        </p:txBody>
      </p:sp>
      <p:pic>
        <p:nvPicPr>
          <p:cNvPr id="92163" name="Picture 5" descr="Закат на реке Амазонке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412875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6"/>
          <p:cNvSpPr>
            <a:spLocks noChangeArrowheads="1"/>
          </p:cNvSpPr>
          <p:nvPr/>
        </p:nvSpPr>
        <p:spPr bwMode="auto">
          <a:xfrm>
            <a:off x="323850" y="4724400"/>
            <a:ext cx="3889375" cy="1873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ja-JP" sz="2400" b="1">
                <a:latin typeface="Times New Roman" pitchFamily="18" charset="0"/>
              </a:rPr>
              <a:t>АНАКОНДА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Средние размеры взрослой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 анаконды  5-6 м, но изредка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 встречаются особи до 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10 м длиной. </a:t>
            </a:r>
            <a:endParaRPr lang="ru-RU" sz="2400">
              <a:latin typeface="Times New Roman" pitchFamily="18" charset="0"/>
            </a:endParaRPr>
          </a:p>
        </p:txBody>
      </p:sp>
      <p:pic>
        <p:nvPicPr>
          <p:cNvPr id="92165" name="Picture 7" descr="Закат на реке Амазонке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363" y="3644900"/>
            <a:ext cx="374173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Rectangle 8"/>
          <p:cNvSpPr>
            <a:spLocks noChangeArrowheads="1"/>
          </p:cNvSpPr>
          <p:nvPr/>
        </p:nvSpPr>
        <p:spPr bwMode="auto">
          <a:xfrm>
            <a:off x="4572000" y="1412875"/>
            <a:ext cx="4248150" cy="1871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ja-JP" sz="2400" b="1">
                <a:latin typeface="Times New Roman" pitchFamily="18" charset="0"/>
              </a:rPr>
              <a:t>ПИРАНЬИ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Пираньи принадлежат к 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отряду карпообразных. Самые 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крупные из них достигают </a:t>
            </a:r>
          </a:p>
          <a:p>
            <a:pPr algn="ctr"/>
            <a:r>
              <a:rPr lang="ru-RU" altLang="ja-JP" sz="2400">
                <a:latin typeface="Times New Roman" pitchFamily="18" charset="0"/>
              </a:rPr>
              <a:t>60 см в длину </a:t>
            </a:r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4"/>
          <p:cNvSpPr>
            <a:spLocks noChangeArrowheads="1" noChangeShapeType="1" noTextEdit="1"/>
          </p:cNvSpPr>
          <p:nvPr/>
        </p:nvSpPr>
        <p:spPr bwMode="auto">
          <a:xfrm>
            <a:off x="1258888" y="404813"/>
            <a:ext cx="64087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Обитатели Амазонки</a:t>
            </a:r>
          </a:p>
        </p:txBody>
      </p:sp>
      <p:pic>
        <p:nvPicPr>
          <p:cNvPr id="93187" name="Picture 6" descr="Закат на реке Амазонке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341438"/>
            <a:ext cx="403383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7"/>
          <p:cNvSpPr>
            <a:spLocks noChangeArrowheads="1"/>
          </p:cNvSpPr>
          <p:nvPr/>
        </p:nvSpPr>
        <p:spPr bwMode="auto">
          <a:xfrm>
            <a:off x="179388" y="4149725"/>
            <a:ext cx="4176712" cy="2447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ЧЕРНЫЙ КАЙМАН</a:t>
            </a:r>
          </a:p>
          <a:p>
            <a:pPr algn="ctr"/>
            <a:r>
              <a:rPr lang="ru-RU" altLang="ja-JP" sz="2000" b="1">
                <a:latin typeface="Times New Roman" pitchFamily="18" charset="0"/>
              </a:rPr>
              <a:t>самый крупный вид </a:t>
            </a:r>
          </a:p>
          <a:p>
            <a:pPr algn="ctr"/>
            <a:r>
              <a:rPr lang="ru-RU" altLang="ja-JP" sz="2000" b="1">
                <a:latin typeface="Times New Roman" pitchFamily="18" charset="0"/>
              </a:rPr>
              <a:t>аллигаторовых</a:t>
            </a:r>
          </a:p>
          <a:p>
            <a:pPr algn="ctr"/>
            <a:r>
              <a:rPr lang="ru-RU" altLang="ja-JP" sz="2000" b="1">
                <a:latin typeface="Times New Roman" pitchFamily="18" charset="0"/>
              </a:rPr>
              <a:t> и второе по величине животное</a:t>
            </a:r>
          </a:p>
          <a:p>
            <a:pPr algn="ctr"/>
            <a:r>
              <a:rPr lang="ru-RU" altLang="ja-JP" sz="2000" b="1">
                <a:latin typeface="Times New Roman" pitchFamily="18" charset="0"/>
              </a:rPr>
              <a:t> Южной Америки, после </a:t>
            </a:r>
          </a:p>
          <a:p>
            <a:pPr algn="ctr"/>
            <a:r>
              <a:rPr lang="ru-RU" altLang="ja-JP" sz="2000" b="1">
                <a:latin typeface="Times New Roman" pitchFamily="18" charset="0"/>
              </a:rPr>
              <a:t>Оринокского  крокодила</a:t>
            </a:r>
            <a:r>
              <a:rPr lang="ru-RU" altLang="ja-JP" sz="2000">
                <a:latin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</a:rPr>
              <a:t>	</a:t>
            </a:r>
          </a:p>
          <a:p>
            <a:pPr algn="ctr"/>
            <a:endParaRPr lang="ru-RU" sz="2000" b="1">
              <a:latin typeface="Times New Roman" pitchFamily="18" charset="0"/>
            </a:endParaRPr>
          </a:p>
        </p:txBody>
      </p:sp>
      <p:pic>
        <p:nvPicPr>
          <p:cNvPr id="93189" name="Picture 10" descr="АРАПАИМ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4365625"/>
            <a:ext cx="44418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Rectangle 11"/>
          <p:cNvSpPr>
            <a:spLocks noChangeArrowheads="1"/>
          </p:cNvSpPr>
          <p:nvPr/>
        </p:nvSpPr>
        <p:spPr bwMode="auto">
          <a:xfrm>
            <a:off x="4427538" y="1268413"/>
            <a:ext cx="4537075" cy="2736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АРАПАИМА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Известна в Бразилии под названием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 пираруку и является также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 одной из крупнейших современных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 пресноводных рыб. По одним данным,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 она достигает длины 2,4 м и веса 90 кг,</a:t>
            </a:r>
          </a:p>
          <a:p>
            <a:pPr algn="ctr"/>
            <a:r>
              <a:rPr lang="ru-RU" sz="2000" b="1">
                <a:latin typeface="Times New Roman" pitchFamily="18" charset="0"/>
              </a:rPr>
              <a:t> по другим — 4,6 м и 200 кг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16463" y="1600200"/>
            <a:ext cx="3970337" cy="4530725"/>
          </a:xfrm>
        </p:spPr>
        <p:txBody>
          <a:bodyPr/>
          <a:lstStyle/>
          <a:p>
            <a:r>
              <a:rPr lang="ru-RU" b="1">
                <a:latin typeface="Times New Roman" pitchFamily="18" charset="0"/>
              </a:rPr>
              <a:t>В переводе с индейского «родственник океана».</a:t>
            </a:r>
          </a:p>
          <a:p>
            <a:r>
              <a:rPr lang="ru-RU" b="1">
                <a:latin typeface="Times New Roman" pitchFamily="18" charset="0"/>
              </a:rPr>
              <a:t>Длина 4380 км.</a:t>
            </a:r>
          </a:p>
          <a:p>
            <a:r>
              <a:rPr lang="ru-RU" b="1">
                <a:latin typeface="Times New Roman" pitchFamily="18" charset="0"/>
              </a:rPr>
              <a:t>На притоке Игуасу находится водопад Игуасу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endParaRPr lang="ru-RU"/>
          </a:p>
        </p:txBody>
      </p:sp>
      <p:sp>
        <p:nvSpPr>
          <p:cNvPr id="94211" name="WordArt 4"/>
          <p:cNvSpPr>
            <a:spLocks noChangeArrowheads="1" noChangeShapeType="1" noTextEdit="1"/>
          </p:cNvSpPr>
          <p:nvPr/>
        </p:nvSpPr>
        <p:spPr bwMode="auto">
          <a:xfrm>
            <a:off x="4859338" y="476250"/>
            <a:ext cx="3733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Река Парана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33375"/>
            <a:ext cx="386556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6" descr="type:0, atr:0,0, title:История Инков ...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775" y="2708275"/>
            <a:ext cx="2138363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Картинка 31 из 30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196975"/>
            <a:ext cx="6011862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WordArt 6"/>
          <p:cNvSpPr>
            <a:spLocks noChangeArrowheads="1" noChangeShapeType="1" noTextEdit="1"/>
          </p:cNvSpPr>
          <p:nvPr/>
        </p:nvSpPr>
        <p:spPr bwMode="auto">
          <a:xfrm>
            <a:off x="2771775" y="333375"/>
            <a:ext cx="460851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Озеро Титикака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4716463" y="1052513"/>
            <a:ext cx="4249737" cy="2089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Самое большое высокогорное</a:t>
            </a: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озеро мира.</a:t>
            </a: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Расположено на высоте 4000 м.</a:t>
            </a: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 переводе на русский</a:t>
            </a: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«Святое озеро».</a:t>
            </a:r>
          </a:p>
          <a:p>
            <a:pPr algn="ctr"/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4868863"/>
            <a:ext cx="6121400" cy="1584325"/>
          </a:xfrm>
        </p:spPr>
        <p:txBody>
          <a:bodyPr/>
          <a:lstStyle/>
          <a:p>
            <a:r>
              <a:rPr lang="ru-RU" b="1">
                <a:latin typeface="Times New Roman" pitchFamily="18" charset="0"/>
              </a:rPr>
              <a:t>На языке индейцев кечуа означает «скала у места добычи руды». </a:t>
            </a:r>
          </a:p>
        </p:txBody>
      </p:sp>
      <p:pic>
        <p:nvPicPr>
          <p:cNvPr id="96259" name="Picture 4" descr="IMG_356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549275"/>
            <a:ext cx="51054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WordArt 5"/>
          <p:cNvSpPr>
            <a:spLocks noChangeArrowheads="1" noChangeShapeType="1" noTextEdit="1"/>
          </p:cNvSpPr>
          <p:nvPr/>
        </p:nvSpPr>
        <p:spPr bwMode="auto">
          <a:xfrm>
            <a:off x="3924300" y="404813"/>
            <a:ext cx="460851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Озеро Титикака</a:t>
            </a:r>
          </a:p>
        </p:txBody>
      </p:sp>
      <p:pic>
        <p:nvPicPr>
          <p:cNvPr id="96261" name="Picture 6" descr="type:0, atr:0,0, title:История Инков ...">
            <a:hlinkClick r:id="rId3" tooltip="&quot;История Инков ...&quot;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29363" y="1412875"/>
            <a:ext cx="24193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Рисунок 1" descr="2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933825"/>
            <a:ext cx="8229600" cy="2663825"/>
          </a:xfrm>
        </p:spPr>
        <p:txBody>
          <a:bodyPr/>
          <a:lstStyle/>
          <a:p>
            <a:r>
              <a:rPr lang="ru-RU" b="1">
                <a:latin typeface="Times New Roman" pitchFamily="18" charset="0"/>
              </a:rPr>
              <a:t>На мелководьях растет тростник тотора.  Он образует тростниковые острова, которые иногда плавают. На них живут индейцы, регулярно набрасывая новые слои тростника.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4300" y="33337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WordArt 5"/>
          <p:cNvSpPr>
            <a:spLocks noChangeArrowheads="1" noChangeShapeType="1" noTextEdit="1"/>
          </p:cNvSpPr>
          <p:nvPr/>
        </p:nvSpPr>
        <p:spPr bwMode="auto">
          <a:xfrm>
            <a:off x="395288" y="260350"/>
            <a:ext cx="460851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Озеро Титикака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260350"/>
            <a:ext cx="59245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WordArt 5"/>
          <p:cNvSpPr>
            <a:spLocks noChangeArrowheads="1" noChangeShapeType="1" noTextEdit="1"/>
          </p:cNvSpPr>
          <p:nvPr/>
        </p:nvSpPr>
        <p:spPr bwMode="auto">
          <a:xfrm>
            <a:off x="3635375" y="404813"/>
            <a:ext cx="499903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Озеро Маракайбо</a:t>
            </a:r>
          </a:p>
        </p:txBody>
      </p:sp>
      <p:sp>
        <p:nvSpPr>
          <p:cNvPr id="98308" name="Rectangle 6"/>
          <p:cNvSpPr>
            <a:spLocks noChangeArrowheads="1"/>
          </p:cNvSpPr>
          <p:nvPr/>
        </p:nvSpPr>
        <p:spPr bwMode="auto">
          <a:xfrm>
            <a:off x="1692275" y="3860800"/>
            <a:ext cx="7235825" cy="2808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ja-JP"/>
          </a:p>
          <a:p>
            <a:pPr algn="ctr"/>
            <a:endParaRPr lang="ru-RU" altLang="ja-JP"/>
          </a:p>
          <a:p>
            <a:pPr algn="ctr"/>
            <a:endParaRPr lang="ru-RU" altLang="ja-JP" sz="2000">
              <a:latin typeface="Times New Roman" pitchFamily="18" charset="0"/>
            </a:endParaRPr>
          </a:p>
          <a:p>
            <a:pPr algn="ctr"/>
            <a:endParaRPr lang="ru-RU" altLang="ja-JP" sz="2000">
              <a:latin typeface="Times New Roman" pitchFamily="18" charset="0"/>
            </a:endParaRPr>
          </a:p>
          <a:p>
            <a:pPr algn="ctr"/>
            <a:r>
              <a:rPr lang="ru-RU" altLang="ja-JP" sz="2000">
                <a:latin typeface="Times New Roman" pitchFamily="18" charset="0"/>
              </a:rPr>
              <a:t>Примерно 1 176 000 молний ежегодно  видны на расстоянии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 до 400 км. Ветры, дующие с гор Анд, вызывают грозы и 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Разряды  молний, в атмосфере, в этих заболоченных 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местах богатой метаном, который намного  легче воздуха.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 Местные защитники окружающей среды считают, что эта 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область страны должна находиться под защитой ЮНЕСКО,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 поскольку эти молнии – уникальное явление  и самый большой</a:t>
            </a:r>
          </a:p>
          <a:p>
            <a:pPr algn="ctr"/>
            <a:r>
              <a:rPr lang="ru-RU" altLang="ja-JP" sz="2000">
                <a:latin typeface="Times New Roman" pitchFamily="18" charset="0"/>
              </a:rPr>
              <a:t> источник восстановления озонового слоя планеты. </a:t>
            </a:r>
            <a:br>
              <a:rPr lang="ru-RU" altLang="ja-JP" sz="2000">
                <a:latin typeface="Times New Roman" pitchFamily="18" charset="0"/>
              </a:rPr>
            </a:br>
            <a:r>
              <a:rPr lang="ru-RU" altLang="ja-JP" sz="2000">
                <a:latin typeface="Times New Roman" pitchFamily="18" charset="0"/>
              </a:rPr>
              <a:t/>
            </a:r>
            <a:br>
              <a:rPr lang="ru-RU" altLang="ja-JP" sz="2000">
                <a:latin typeface="Times New Roman" pitchFamily="18" charset="0"/>
              </a:rPr>
            </a:br>
            <a:r>
              <a:rPr lang="ru-RU" altLang="ja-JP"/>
              <a:t/>
            </a:r>
            <a:br>
              <a:rPr lang="ru-RU" altLang="ja-JP"/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16463" y="4511675"/>
            <a:ext cx="3970337" cy="1619250"/>
          </a:xfrm>
        </p:spPr>
        <p:txBody>
          <a:bodyPr/>
          <a:lstStyle/>
          <a:p>
            <a:r>
              <a:rPr lang="ru-RU" b="1">
                <a:latin typeface="Times New Roman" pitchFamily="18" charset="0"/>
              </a:rPr>
              <a:t>Снимок из космоса. Зелёное на озере — ряска</a:t>
            </a:r>
          </a:p>
        </p:txBody>
      </p:sp>
      <p:pic>
        <p:nvPicPr>
          <p:cNvPr id="99331" name="Picture 4" descr="Снимок из космоса. Зелёное на озере — ряск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33375"/>
            <a:ext cx="42799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WordArt 5"/>
          <p:cNvSpPr>
            <a:spLocks noChangeArrowheads="1" noChangeShapeType="1" noTextEdit="1"/>
          </p:cNvSpPr>
          <p:nvPr/>
        </p:nvSpPr>
        <p:spPr bwMode="auto">
          <a:xfrm>
            <a:off x="3635375" y="333375"/>
            <a:ext cx="499903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Озеро Маракайбо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Рисунок 1" descr="6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066800"/>
            <a:ext cx="4267200" cy="5410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Она   располагается   под   нами.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Там,   очевидно,   ходят   вверх   ногами,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   наизнанку  вывернутый   год,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 расцветают в октябре сады,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  в октябре, а  не в  июле лето,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   протекают реки  без  воды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(Они   в   пустыне   пропадают   где-то).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  в  зарослях следы  бескрылых   птиц,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   кошкам   в   пищу   достаются   змеи,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Рождаются   зверята   из   яиц,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там собаки лаять не умеют,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Деревья   сами   лезут   из   коры.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Там   кролики   страшней,   чем   наводненье...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  Усова</a:t>
            </a:r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900">
              <a:latin typeface="Times New Roman" pitchFamily="18" charset="0"/>
            </a:endParaRP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0" y="152400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/>
              <a:t>Австралия</a:t>
            </a:r>
          </a:p>
        </p:txBody>
      </p:sp>
      <p:pic>
        <p:nvPicPr>
          <p:cNvPr id="100359" name="Picture 4" descr="australia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1752600"/>
            <a:ext cx="426720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0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3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03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3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3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3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03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03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03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03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03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03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03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03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03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03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03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 autoUpdateAnimBg="0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5715000" y="3886200"/>
            <a:ext cx="3276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200" b="1"/>
              <a:t>       Австралия – самый малый по площади,  самый сухой материк  нашей  планеты  . При  движении  на  север  климат  становится  жарче  ,  а  на  юг  -  холоднее .  Здесь  много  растений  и  животных  которых  нельзя  встретить  на  других  континентах  .  Австралия   целиком  находится  в  ю. п. – ( от лат.  Сл.  </a:t>
            </a:r>
            <a:r>
              <a:rPr lang="en-US" sz="1200" b="1"/>
              <a:t>Austral – </a:t>
            </a:r>
            <a:r>
              <a:rPr lang="ru-RU" sz="1200" b="1"/>
              <a:t>противоположный , южный) На материке, острове Тасмания и мелких  островах  расположено только одно государство– Австралийский Союз. Столица – город Канберра. 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5791200" y="1447800"/>
            <a:ext cx="1371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АВСТРАЛИЯ</a:t>
            </a:r>
          </a:p>
        </p:txBody>
      </p:sp>
      <p:sp>
        <p:nvSpPr>
          <p:cNvPr id="101381" name="Oval 11"/>
          <p:cNvSpPr>
            <a:spLocks noChangeArrowheads="1"/>
          </p:cNvSpPr>
          <p:nvPr/>
        </p:nvSpPr>
        <p:spPr bwMode="auto">
          <a:xfrm>
            <a:off x="3886200" y="1066800"/>
            <a:ext cx="1752600" cy="1219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Самый</a:t>
            </a:r>
          </a:p>
          <a:p>
            <a:pPr algn="ctr"/>
            <a:r>
              <a:rPr lang="ru-RU"/>
              <a:t>маленький</a:t>
            </a:r>
          </a:p>
          <a:p>
            <a:pPr algn="ctr"/>
            <a:r>
              <a:rPr lang="ru-RU"/>
              <a:t>материк</a:t>
            </a:r>
          </a:p>
        </p:txBody>
      </p:sp>
      <p:sp>
        <p:nvSpPr>
          <p:cNvPr id="101382" name="Oval 12"/>
          <p:cNvSpPr>
            <a:spLocks noChangeArrowheads="1"/>
          </p:cNvSpPr>
          <p:nvPr/>
        </p:nvSpPr>
        <p:spPr bwMode="auto">
          <a:xfrm>
            <a:off x="5715000" y="2209800"/>
            <a:ext cx="1752600" cy="1219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Самый</a:t>
            </a:r>
          </a:p>
          <a:p>
            <a:pPr algn="ctr"/>
            <a:r>
              <a:rPr lang="ru-RU"/>
              <a:t>сухой</a:t>
            </a:r>
          </a:p>
          <a:p>
            <a:pPr algn="ctr"/>
            <a:r>
              <a:rPr lang="ru-RU"/>
              <a:t>материк</a:t>
            </a:r>
          </a:p>
        </p:txBody>
      </p:sp>
      <p:sp>
        <p:nvSpPr>
          <p:cNvPr id="101383" name="Oval 13"/>
          <p:cNvSpPr>
            <a:spLocks noChangeArrowheads="1"/>
          </p:cNvSpPr>
          <p:nvPr/>
        </p:nvSpPr>
        <p:spPr bwMode="auto">
          <a:xfrm>
            <a:off x="7315200" y="1066800"/>
            <a:ext cx="1752600" cy="12192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Самый</a:t>
            </a:r>
          </a:p>
          <a:p>
            <a:pPr algn="ctr"/>
            <a:r>
              <a:rPr lang="ru-RU"/>
              <a:t>пустынный</a:t>
            </a:r>
          </a:p>
          <a:p>
            <a:pPr algn="ctr"/>
            <a:r>
              <a:rPr lang="ru-RU"/>
              <a:t>материк</a:t>
            </a:r>
          </a:p>
        </p:txBody>
      </p:sp>
      <p:sp>
        <p:nvSpPr>
          <p:cNvPr id="101384" name="Oval 14"/>
          <p:cNvSpPr>
            <a:spLocks noChangeArrowheads="1"/>
          </p:cNvSpPr>
          <p:nvPr/>
        </p:nvSpPr>
        <p:spPr bwMode="auto">
          <a:xfrm>
            <a:off x="5638800" y="76200"/>
            <a:ext cx="1752600" cy="1219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Самый</a:t>
            </a:r>
          </a:p>
          <a:p>
            <a:pPr algn="ctr"/>
            <a:r>
              <a:rPr lang="ru-RU"/>
              <a:t>низкий</a:t>
            </a:r>
          </a:p>
          <a:p>
            <a:pPr algn="ctr"/>
            <a:r>
              <a:rPr lang="ru-RU"/>
              <a:t>материк</a:t>
            </a:r>
          </a:p>
        </p:txBody>
      </p:sp>
      <p:sp>
        <p:nvSpPr>
          <p:cNvPr id="101386" name="TextBox 11"/>
          <p:cNvSpPr txBox="1">
            <a:spLocks noChangeArrowheads="1"/>
          </p:cNvSpPr>
          <p:nvPr/>
        </p:nvSpPr>
        <p:spPr bwMode="auto">
          <a:xfrm>
            <a:off x="152400" y="1905000"/>
            <a:ext cx="327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Занимает целый континент</a:t>
            </a:r>
          </a:p>
        </p:txBody>
      </p:sp>
      <p:pic>
        <p:nvPicPr>
          <p:cNvPr id="101387" name="Picture 2" descr="K:\австра\australia_map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2438400"/>
            <a:ext cx="40386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60375"/>
            <a:ext cx="4724400" cy="758825"/>
          </a:xfrm>
        </p:spPr>
        <p:txBody>
          <a:bodyPr/>
          <a:lstStyle/>
          <a:p>
            <a:r>
              <a:rPr lang="ru-RU" b="1"/>
              <a:t>Голубые Горы</a:t>
            </a:r>
            <a:r>
              <a:rPr lang="ru-RU"/>
              <a:t> </a:t>
            </a:r>
          </a:p>
        </p:txBody>
      </p:sp>
      <p:pic>
        <p:nvPicPr>
          <p:cNvPr id="102403" name="Picture 3" descr="photo_0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81000" y="1371600"/>
            <a:ext cx="4865688" cy="4673600"/>
          </a:xfrm>
          <a:noFill/>
          <a:ln/>
        </p:spPr>
      </p:pic>
      <p:pic>
        <p:nvPicPr>
          <p:cNvPr id="102404" name="Picture 4" descr="Картинка 113 из 1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10200" y="533400"/>
            <a:ext cx="3371850" cy="2894013"/>
          </a:xfrm>
          <a:prstGeom prst="rect">
            <a:avLst/>
          </a:prstGeom>
          <a:noFill/>
        </p:spPr>
      </p:pic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5791200" y="22860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Тасманийский дьявол</a:t>
            </a:r>
          </a:p>
        </p:txBody>
      </p:sp>
      <p:pic>
        <p:nvPicPr>
          <p:cNvPr id="102406" name="Picture 6" descr="Картинка 95 из 14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27750" y="3917950"/>
            <a:ext cx="2174875" cy="2711450"/>
          </a:xfrm>
          <a:prstGeom prst="rect">
            <a:avLst/>
          </a:prstGeom>
          <a:noFill/>
        </p:spPr>
      </p:pic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6096000" y="3581400"/>
            <a:ext cx="159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собака Динго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2667000" cy="344487"/>
          </a:xfrm>
        </p:spPr>
        <p:txBody>
          <a:bodyPr/>
          <a:lstStyle/>
          <a:p>
            <a:r>
              <a:rPr lang="ru-RU" sz="1700"/>
              <a:t>Кенгуру</a:t>
            </a:r>
          </a:p>
        </p:txBody>
      </p:sp>
      <p:pic>
        <p:nvPicPr>
          <p:cNvPr id="103427" name="Picture 3" descr="Картинка 2 из 9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533400"/>
            <a:ext cx="3124200" cy="2698750"/>
          </a:xfrm>
          <a:prstGeom prst="rect">
            <a:avLst/>
          </a:prstGeom>
          <a:noFill/>
        </p:spPr>
      </p:pic>
      <p:pic>
        <p:nvPicPr>
          <p:cNvPr id="103428" name="Picture 4" descr="Картинка 10 из 9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400" y="3886200"/>
            <a:ext cx="2790825" cy="2620963"/>
          </a:xfrm>
          <a:prstGeom prst="rect">
            <a:avLst/>
          </a:prstGeom>
          <a:noFill/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447800" y="3429000"/>
            <a:ext cx="862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Коала</a:t>
            </a:r>
          </a:p>
        </p:txBody>
      </p:sp>
      <p:pic>
        <p:nvPicPr>
          <p:cNvPr id="103430" name="Picture 6" descr="Картинка 34 из 99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00600" y="609600"/>
            <a:ext cx="3321050" cy="2649538"/>
          </a:xfrm>
          <a:prstGeom prst="rect">
            <a:avLst/>
          </a:prstGeom>
          <a:noFill/>
        </p:spPr>
      </p:pic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5410200" y="152400"/>
            <a:ext cx="1731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красная панда</a:t>
            </a:r>
          </a:p>
        </p:txBody>
      </p:sp>
      <p:pic>
        <p:nvPicPr>
          <p:cNvPr id="103432" name="Picture 8" descr="Картинка 51 из 99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53000" y="3929063"/>
            <a:ext cx="3344863" cy="2608262"/>
          </a:xfrm>
          <a:prstGeom prst="rect">
            <a:avLst/>
          </a:prstGeom>
          <a:noFill/>
        </p:spPr>
      </p:pic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5943600" y="3505200"/>
            <a:ext cx="1028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Утконос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Рисунок 1" descr="3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457200"/>
            <a:ext cx="7772400" cy="457200"/>
          </a:xfrm>
        </p:spPr>
        <p:txBody>
          <a:bodyPr anchor="b" anchorCtr="1"/>
          <a:lstStyle/>
          <a:p>
            <a:r>
              <a:rPr lang="ru-RU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Антарктида</a:t>
            </a:r>
          </a:p>
        </p:txBody>
      </p:sp>
      <p:pic>
        <p:nvPicPr>
          <p:cNvPr id="104451" name="Picture 4" descr="a00043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914400"/>
            <a:ext cx="3167063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 descr="a1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8200" y="3581400"/>
            <a:ext cx="31686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4267200" y="1143000"/>
            <a:ext cx="4572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Самый холодный материк на планете (зимой - 89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°</a:t>
            </a: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>
              <a:buFontTx/>
              <a:buChar char="•"/>
            </a:pP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Самый высокий материк на Земле (средняя высота 2000 метров)</a:t>
            </a:r>
          </a:p>
          <a:p>
            <a:pPr>
              <a:buFontTx/>
              <a:buChar char="•"/>
            </a:pP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Наблюдаются самые сильные ветра на Земле (34 метра в секунду).</a:t>
            </a:r>
          </a:p>
          <a:p>
            <a:pPr>
              <a:buFontTx/>
              <a:buChar char="•"/>
            </a:pP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Страна жестокого солнца (полгода – полярный день, полгода – ночь).</a:t>
            </a:r>
          </a:p>
          <a:p>
            <a:pPr>
              <a:buFontTx/>
              <a:buChar char="•"/>
            </a:pPr>
            <a:r>
              <a:rPr 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Здесь нет постоянного населения.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Рисунок 1" descr="7.bmp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 anchorCtr="1"/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Антарктида.</a:t>
            </a:r>
          </a:p>
        </p:txBody>
      </p:sp>
      <p:pic>
        <p:nvPicPr>
          <p:cNvPr id="106499" name="Picture 4" descr="a000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219200"/>
            <a:ext cx="3600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5" descr="a00043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0" y="1219200"/>
            <a:ext cx="309721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0" descr="a0004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43200" y="3886200"/>
            <a:ext cx="3413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 anchorCtr="1"/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Животные Антарктиды.</a:t>
            </a:r>
          </a:p>
        </p:txBody>
      </p:sp>
      <p:graphicFrame>
        <p:nvGraphicFramePr>
          <p:cNvPr id="107523" name="Diagram 5"/>
          <p:cNvGraphicFramePr>
            <a:graphicFrameLocks/>
          </p:cNvGraphicFramePr>
          <p:nvPr>
            <p:ph idx="4294967295"/>
          </p:nvPr>
        </p:nvGraphicFramePr>
        <p:xfrm>
          <a:off x="323850" y="1196975"/>
          <a:ext cx="8589963" cy="4933950"/>
        </p:xfrm>
        <a:graphic>
          <a:graphicData uri="http://schemas.openxmlformats.org/drawingml/2006/compatibility">
            <com:legacyDrawing xmlns:com="http://schemas.openxmlformats.org/drawingml/2006/compatibility" spid="_x0000_s107523"/>
          </a:graphicData>
        </a:graphic>
      </p:graphicFrame>
      <p:pic>
        <p:nvPicPr>
          <p:cNvPr id="107536" name="Picture 18" descr="a_53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77050" y="1341438"/>
            <a:ext cx="20161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7" name="Picture 2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59563" y="4365625"/>
            <a:ext cx="20669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8" name="Picture 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4213" y="1412875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9" name="Picture 2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5650" y="4076700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517100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457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885855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76800" y="47625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885855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" y="3886200"/>
            <a:ext cx="4114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758376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29200" y="3733800"/>
            <a:ext cx="38862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460375"/>
            <a:ext cx="7772400" cy="758825"/>
          </a:xfrm>
        </p:spPr>
        <p:txBody>
          <a:bodyPr anchor="ctr"/>
          <a:lstStyle/>
          <a:p>
            <a:r>
              <a:rPr lang="ru-RU" sz="4600"/>
              <a:t>Ответьте на поставленные вопросы: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1830388"/>
            <a:ext cx="7010400" cy="40417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1.  Самый большой полуостров мира-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2. Назовите океан, который пересекает все меридианы на Земле-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3. Самое высокое место в мире-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4. Назовите третий по величине материк-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5.  Самый большой остров мира-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6. Самый сухой материк-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7. Самая многоводная река мира-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8.  Назовите пятый по величине материк-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9. Самая длинная река мира-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10. Самое глубокое место в океане-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11. Самый влажный материк-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/>
              <a:t>12. Самое  большое озеро мира-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Географическое положение Еврази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304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map04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3581400"/>
            <a:ext cx="4419600" cy="2973388"/>
          </a:xfrm>
          <a:prstGeom prst="rect">
            <a:avLst/>
          </a:prstGeom>
          <a:noFill/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105400" y="533400"/>
            <a:ext cx="3733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Евразия </a:t>
            </a:r>
          </a:p>
          <a:p>
            <a:pPr>
              <a:buFontTx/>
              <a:buChar char="•"/>
            </a:pP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самый разнообразный в природном отношении материк. Ему принадлежат многие рекорды:      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Самая высокая–гора Джомолунгма (8848м.).   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Самая низкая точка земли область Мёртвого моря (-405 м.).    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Колебания высот составляют 9243 м, то есть более 9 км</a:t>
            </a:r>
          </a:p>
        </p:txBody>
      </p:sp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81600" y="3657600"/>
            <a:ext cx="3798888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92100"/>
            <a:ext cx="8362950" cy="1384300"/>
          </a:xfrm>
        </p:spPr>
        <p:txBody>
          <a:bodyPr anchor="ctr"/>
          <a:lstStyle/>
          <a:p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Чукчи.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0" name="Picture 4" descr="Житель Крайнего Север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00563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Россия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Индийские женщины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Китайцы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3" y="0"/>
            <a:ext cx="4643437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дяные знаки">
  <a:themeElements>
    <a:clrScheme name="Водяные знак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Водяные знак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одяные знак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1370</Words>
  <Application>Microsoft Office PowerPoint</Application>
  <PresentationFormat>Экран (4:3)</PresentationFormat>
  <Paragraphs>278</Paragraphs>
  <Slides>73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4" baseType="lpstr">
      <vt:lpstr>Arial</vt:lpstr>
      <vt:lpstr>Times New Roman</vt:lpstr>
      <vt:lpstr>Wingdings</vt:lpstr>
      <vt:lpstr>Calibri</vt:lpstr>
      <vt:lpstr>Garamond</vt:lpstr>
      <vt:lpstr>Georgia</vt:lpstr>
      <vt:lpstr>Verdana</vt:lpstr>
      <vt:lpstr>Tahoma</vt:lpstr>
      <vt:lpstr>Водяные знаки</vt:lpstr>
      <vt:lpstr>Край</vt:lpstr>
      <vt:lpstr>Microsoft Photo Editor 3.0 Photo</vt:lpstr>
      <vt:lpstr>Тема урока</vt:lpstr>
      <vt:lpstr>Слайд 2</vt:lpstr>
      <vt:lpstr>На Земле выделяют 6 материков:</vt:lpstr>
      <vt:lpstr>Слайд 4</vt:lpstr>
      <vt:lpstr>Материки осваивались и изучались постепенно, поэтому их делят еще                             и на части света.</vt:lpstr>
      <vt:lpstr>Слайд 6</vt:lpstr>
      <vt:lpstr>Слайд 7</vt:lpstr>
      <vt:lpstr>Слайд 8</vt:lpstr>
      <vt:lpstr>              Чукчи.</vt:lpstr>
      <vt:lpstr>Белые медведи.   Моржи. </vt:lpstr>
      <vt:lpstr>  Кабан.        Дубовый лес</vt:lpstr>
      <vt:lpstr> Панда ( бамбуковый медведь).</vt:lpstr>
      <vt:lpstr>               Верблюд.</vt:lpstr>
      <vt:lpstr>    Семья индийских          слонов.</vt:lpstr>
      <vt:lpstr> Волк.      Пятнистые  олени.</vt:lpstr>
      <vt:lpstr>              Зубры.</vt:lpstr>
      <vt:lpstr>Слайд 17</vt:lpstr>
      <vt:lpstr>Слайд 18</vt:lpstr>
      <vt:lpstr>Слайд 19</vt:lpstr>
      <vt:lpstr>Слайд 20</vt:lpstr>
      <vt:lpstr>Слайд 21</vt:lpstr>
      <vt:lpstr>Экваториальный лес</vt:lpstr>
      <vt:lpstr>Слайд 23</vt:lpstr>
      <vt:lpstr>Орхидеи экваториального леса</vt:lpstr>
      <vt:lpstr>    Животные экваториальных       лесов</vt:lpstr>
      <vt:lpstr>          Животные экваториальных                          лесов</vt:lpstr>
      <vt:lpstr>             Саванна</vt:lpstr>
      <vt:lpstr>        Животные саванны</vt:lpstr>
      <vt:lpstr>Бескрайние пески пустыни Сахара                 </vt:lpstr>
      <vt:lpstr>Сахара</vt:lpstr>
      <vt:lpstr>Пустыня Намиб</vt:lpstr>
      <vt:lpstr>Пустыня Калахари </vt:lpstr>
      <vt:lpstr>Слайд 33</vt:lpstr>
      <vt:lpstr>Слайд 34</vt:lpstr>
      <vt:lpstr>Слайд 35</vt:lpstr>
      <vt:lpstr>Долина Смерти</vt:lpstr>
      <vt:lpstr>КОРДИЛЬЕРЫ</vt:lpstr>
      <vt:lpstr>МАК-КИНЛИ</vt:lpstr>
      <vt:lpstr>ВЕЛИКИЕ РАВНИНЫ</vt:lpstr>
      <vt:lpstr>МИССИСИПСКАЯ НИЗМЕННОСТЬ</vt:lpstr>
      <vt:lpstr>Большой каньон  Колорадо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Голубые Горы </vt:lpstr>
      <vt:lpstr>Кенгуру</vt:lpstr>
      <vt:lpstr>Слайд 68</vt:lpstr>
      <vt:lpstr>Антарктида</vt:lpstr>
      <vt:lpstr>Антарктида.</vt:lpstr>
      <vt:lpstr>Животные Антарктиды.</vt:lpstr>
      <vt:lpstr>Слайд 72</vt:lpstr>
      <vt:lpstr>Ответьте на поставленные вопросы: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revaz</cp:lastModifiedBy>
  <cp:revision>13</cp:revision>
  <cp:lastPrinted>1601-01-01T00:00:00Z</cp:lastPrinted>
  <dcterms:created xsi:type="dcterms:W3CDTF">2010-10-12T17:56:17Z</dcterms:created>
  <dcterms:modified xsi:type="dcterms:W3CDTF">2012-05-31T17:41:36Z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