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96" r:id="rId2"/>
  </p:sldMasterIdLst>
  <p:notesMasterIdLst>
    <p:notesMasterId r:id="rId32"/>
  </p:notesMasterIdLst>
  <p:handoutMasterIdLst>
    <p:handoutMasterId r:id="rId33"/>
  </p:handoutMasterIdLst>
  <p:sldIdLst>
    <p:sldId id="256" r:id="rId3"/>
    <p:sldId id="257" r:id="rId4"/>
    <p:sldId id="303" r:id="rId5"/>
    <p:sldId id="279" r:id="rId6"/>
    <p:sldId id="280" r:id="rId7"/>
    <p:sldId id="281" r:id="rId8"/>
    <p:sldId id="282" r:id="rId9"/>
    <p:sldId id="284" r:id="rId10"/>
    <p:sldId id="285" r:id="rId11"/>
    <p:sldId id="288" r:id="rId12"/>
    <p:sldId id="309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8" r:id="rId23"/>
    <p:sldId id="290" r:id="rId24"/>
    <p:sldId id="289" r:id="rId25"/>
    <p:sldId id="286" r:id="rId26"/>
    <p:sldId id="287" r:id="rId27"/>
    <p:sldId id="304" r:id="rId28"/>
    <p:sldId id="305" r:id="rId29"/>
    <p:sldId id="306" r:id="rId30"/>
    <p:sldId id="30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070"/>
    <a:srgbClr val="002AB0"/>
    <a:srgbClr val="3A7DCE"/>
    <a:srgbClr val="00228E"/>
    <a:srgbClr val="000099"/>
    <a:srgbClr val="005392"/>
    <a:srgbClr val="005EA4"/>
    <a:srgbClr val="856BA5"/>
    <a:srgbClr val="90C3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-1282" y="-34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270"/>
    </p:cViewPr>
  </p:sorterViewPr>
  <p:notesViewPr>
    <p:cSldViewPr snapToGrid="0">
      <p:cViewPr varScale="1">
        <p:scale>
          <a:sx n="62" d="100"/>
          <a:sy n="62" d="100"/>
        </p:scale>
        <p:origin x="-1910" y="-96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0574B1-04CF-494A-B18B-6164686826DE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E97DD7-595D-4400-83CD-AE66B73D8D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0631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71FE8A-8140-466A-AF99-4CC79753B49D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EE3311-6ADF-46CF-AEE0-7C592496C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402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21DAD-CA11-4106-9F5E-10F8C2CD5F8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166668"/>
      </p:ext>
    </p:extLst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0A7DF-4A07-4CF2-B557-265CFFE0F8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59071"/>
      </p:ext>
    </p:extLst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3C25D-975F-4BEB-8B75-579DFD75D8F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907109"/>
      </p:ext>
    </p:extLst>
  </p:cSld>
  <p:clrMapOvr>
    <a:masterClrMapping/>
  </p:clrMapOvr>
  <p:transition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8C29EA0-BCCB-4FB2-BAB8-4BE0C51248F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7111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  <a:gd name="T0" fmla="*/ 0 w 1000"/>
              <a:gd name="T1" fmla="*/ 0 h 1000"/>
              <a:gd name="T2" fmla="*/ 618 w 1000"/>
              <a:gd name="T3" fmla="*/ 0 h 1000"/>
              <a:gd name="T4" fmla="*/ 618 w 1000"/>
              <a:gd name="T5" fmla="*/ 1000 h 1000"/>
              <a:gd name="T6" fmla="*/ 0 w 1000"/>
              <a:gd name="T7" fmla="*/ 1000 h 1000"/>
              <a:gd name="T8" fmla="*/ 0 w 1000"/>
              <a:gd name="T9" fmla="*/ 0 h 1000"/>
              <a:gd name="T10" fmla="*/ 1000 w 1000"/>
              <a:gd name="T11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88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2E80D2-57A3-481F-9792-A67BB0675C0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7162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D59D3-FFF1-46DE-AF35-C38C4B33839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508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238172-7A27-443D-A1EE-BB4AB07C16C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6675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BBC39F-967C-4068-8961-FFEA884AE7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4304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AE2D2F-67ED-424D-8575-06ED1159655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6518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440108-7485-4E03-B254-B45EDDC9B90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2910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2FDAC-DEB0-437C-AEBC-E6FD56E7679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529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62663-6810-4F64-B0DC-1B9ACBBC1D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219596"/>
      </p:ext>
    </p:extLst>
  </p:cSld>
  <p:clrMapOvr>
    <a:masterClrMapping/>
  </p:clrMapOvr>
  <p:transition>
    <p:wedg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061FD-08D5-44DA-BFAF-C6DD15B0DDE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4150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0446C-3AB4-46B7-A8F8-23F3EEDA16B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8551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5649F-81B4-492B-B613-64FFF5822A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448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49EA4-16FB-4DB1-9B47-21A8CAD3492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651845"/>
      </p:ext>
    </p:extLst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71263-2606-49FA-9442-BAB543B5DC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684669"/>
      </p:ext>
    </p:extLst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29C34-0B4D-499E-AB21-77457F42FA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696477"/>
      </p:ext>
    </p:extLst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1BFF5-253F-4EBB-9B2D-747D0ECFB5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65460"/>
      </p:ext>
    </p:extLst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9E435-72E9-4BB7-86CD-58ACF7E73DA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945523"/>
      </p:ext>
    </p:extLst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92762-5E37-400E-92B1-3CC8A06A99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146137"/>
      </p:ext>
    </p:extLst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FD26A-F7E3-48EC-9EC3-3957CA356B1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712916"/>
      </p:ext>
    </p:extLst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37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D3167F3-A7E9-4E1B-89A2-483901EF50D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295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edg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6084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  <a:gd name="T0" fmla="*/ 0 w 1000"/>
              <a:gd name="T1" fmla="*/ 0 h 1000"/>
              <a:gd name="T2" fmla="*/ 585 w 1000"/>
              <a:gd name="T3" fmla="*/ 0 h 1000"/>
              <a:gd name="T4" fmla="*/ 585 w 1000"/>
              <a:gd name="T5" fmla="*/ 1000 h 1000"/>
              <a:gd name="T6" fmla="*/ 0 w 1000"/>
              <a:gd name="T7" fmla="*/ 1000 h 1000"/>
              <a:gd name="T8" fmla="*/ 0 w 1000"/>
              <a:gd name="T9" fmla="*/ 0 h 1000"/>
              <a:gd name="T10" fmla="*/ 1000 w 1000"/>
              <a:gd name="T11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6085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608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A574F9A-30AD-419F-B987-A303B7D1EA85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740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9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microsoft.com/office/2007/relationships/hdphoto" Target="../media/hdphoto1.wdp"/><Relationship Id="rId11" Type="http://schemas.openxmlformats.org/officeDocument/2006/relationships/oleObject" Target="../embeddings/oleObject6.bin"/><Relationship Id="rId5" Type="http://schemas.openxmlformats.org/officeDocument/2006/relationships/image" Target="../media/image2.png"/><Relationship Id="rId10" Type="http://schemas.openxmlformats.org/officeDocument/2006/relationships/image" Target="../media/image12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5.bin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4.wmf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school-collection.edu.ru/catalog/res/8339c48d-4ba1-4e1e-8ae5-a416bc6bc99d/?from=8b74c9c3-9aad-4ae4-abf9-e8229c87b786&amp;interface=pupil&amp;class=51&amp;subject=30" TargetMode="External"/><Relationship Id="rId4" Type="http://schemas.openxmlformats.org/officeDocument/2006/relationships/hyperlink" Target="http://files.school-collection.edu.ru/dlrstore/85a43aa4-1f7a-455a-ac5a-e1a58587a7ef/9_250.swf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7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slide" Target="slide8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slide" Target="slide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5" Type="http://schemas.openxmlformats.org/officeDocument/2006/relationships/hyperlink" Target="&#1040;&#1085;&#1080;&#1084;&#1072;&#1094;&#1080;&#1103;%20&#1089;&#1086;%20&#1079;&#1074;&#1091;&#1082;&#1086;&#1084;.%20&#1054;&#1087;&#1099;&#1090;%20&#1056;&#1077;&#1079;&#1077;&#1088;&#1092;&#1086;&#1088;&#1076;&#1072;..swf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hyperlink" Target="&#1042;&#1080;&#1076;&#1077;&#1086;&#1088;&#1086;&#1083;&#1080;&#1082;%20-%20&#1072;&#1085;&#1080;&#1084;&#1072;&#1094;&#1080;&#1103;.%20&#1055;&#1083;&#1072;&#1085;&#1077;&#1090;&#1072;&#1088;&#1085;&#1072;&#1103;%20&#1084;&#1086;&#1076;&#1077;&#1083;&#1100;%20&#1072;&#1090;&#1086;&#1084;&#1072;..avi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slide" Target="slide2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slide" Target="slide22.xml"/><Relationship Id="rId5" Type="http://schemas.openxmlformats.org/officeDocument/2006/relationships/image" Target="../media/image5.png"/><Relationship Id="rId4" Type="http://schemas.openxmlformats.org/officeDocument/2006/relationships/hyperlink" Target="3.%20%20&#1042;&#1080;&#1076;&#1077;&#1086;&#1088;&#1086;&#1083;&#1080;&#1082;%20-%20&#1072;&#1085;&#1080;&#1084;&#1072;&#1094;&#1080;&#1103;.%20&#1055;&#1083;&#1072;&#1085;&#1077;&#1090;&#1072;&#1088;&#1085;&#1072;&#1103;%20&#1084;&#1086;&#1076;&#1077;&#1083;&#1100;%20&#1072;&#1090;&#1086;&#1084;&#1072;..avi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slide" Target="slide24.xml"/><Relationship Id="rId5" Type="http://schemas.openxmlformats.org/officeDocument/2006/relationships/slide" Target="slide25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0286" y="1324417"/>
            <a:ext cx="8534400" cy="2942786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8000" b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Строение атома</a:t>
            </a:r>
            <a:endParaRPr lang="ru-RU" sz="8000" b="1" dirty="0">
              <a:ln w="11430"/>
              <a:solidFill>
                <a:srgbClr val="00407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7543" y="4180114"/>
            <a:ext cx="8519886" cy="2365827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eaLnBrk="1" hangingPunct="1">
              <a:spcBef>
                <a:spcPct val="0"/>
              </a:spcBef>
            </a:pPr>
            <a:endParaRPr lang="ru-RU" sz="2000" b="1" i="1" dirty="0" smtClean="0">
              <a:ln w="11430"/>
              <a:solidFill>
                <a:srgbClr val="00407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  <a:ea typeface="+mj-ea"/>
              <a:cs typeface="+mj-cs"/>
            </a:endParaRPr>
          </a:p>
          <a:p>
            <a:pPr eaLnBrk="1" hangingPunct="1">
              <a:spcBef>
                <a:spcPct val="0"/>
              </a:spcBef>
            </a:pPr>
            <a:r>
              <a:rPr lang="ru-RU" sz="2000" b="1" i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Урок </a:t>
            </a:r>
            <a:r>
              <a:rPr lang="ru-RU" sz="2000" b="1" i="1" dirty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по физике </a:t>
            </a:r>
          </a:p>
          <a:p>
            <a:pPr eaLnBrk="1" hangingPunct="1">
              <a:spcBef>
                <a:spcPct val="0"/>
              </a:spcBef>
            </a:pPr>
            <a:r>
              <a:rPr lang="ru-RU" sz="2000" b="1" i="1" dirty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для обучающихся 9 класса разработан </a:t>
            </a:r>
          </a:p>
          <a:p>
            <a:pPr eaLnBrk="1" hangingPunct="1">
              <a:spcBef>
                <a:spcPct val="0"/>
              </a:spcBef>
            </a:pPr>
            <a:r>
              <a:rPr lang="ru-RU" sz="2800" b="1" i="1" dirty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Никитиной Анной Васильевной, </a:t>
            </a:r>
          </a:p>
          <a:p>
            <a:pPr eaLnBrk="1" hangingPunct="1">
              <a:spcBef>
                <a:spcPct val="0"/>
              </a:spcBef>
            </a:pPr>
            <a:r>
              <a:rPr lang="ru-RU" sz="2000" b="1" i="1" dirty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учителем физики муниципального бюджетного  общеобразовательного учреждения «Гимназия № 41» </a:t>
            </a:r>
            <a:endParaRPr lang="ru-RU" sz="2000" b="1" i="1" dirty="0" smtClean="0">
              <a:ln w="11430"/>
              <a:solidFill>
                <a:srgbClr val="00407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  <a:ea typeface="+mj-ea"/>
              <a:cs typeface="+mj-cs"/>
            </a:endParaRPr>
          </a:p>
          <a:p>
            <a:pPr eaLnBrk="1" hangingPunct="1">
              <a:spcBef>
                <a:spcPct val="0"/>
              </a:spcBef>
            </a:pPr>
            <a:r>
              <a:rPr lang="ru-RU" sz="2000" b="1" i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г</a:t>
            </a:r>
            <a:r>
              <a:rPr lang="ru-RU" sz="2000" b="1" i="1" dirty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. Кемерово</a:t>
            </a:r>
          </a:p>
          <a:p>
            <a:endParaRPr lang="ru-RU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297545" y="308425"/>
            <a:ext cx="8519886" cy="11720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sz="2000" b="1" i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Всероссийский фестиваль педагогических идей «Открытый урок» 2011/2012  учебный год, </a:t>
            </a:r>
          </a:p>
          <a:p>
            <a:pPr eaLnBrk="1" hangingPunct="1">
              <a:spcBef>
                <a:spcPct val="0"/>
              </a:spcBef>
            </a:pPr>
            <a:r>
              <a:rPr lang="ru-RU" sz="2000" b="1" i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раздел Преподавание физики</a:t>
            </a:r>
          </a:p>
          <a:p>
            <a:endParaRPr lang="ru-RU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702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2288" y="2151564"/>
            <a:ext cx="1850574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88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Ra</a:t>
            </a:r>
            <a:endParaRPr lang="ru-RU" sz="88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3374" y="2361572"/>
            <a:ext cx="92891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sz="20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226</a:t>
            </a:r>
            <a:endParaRPr lang="ru-RU" sz="20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7544" y="3183653"/>
            <a:ext cx="75474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sz="20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88</a:t>
            </a:r>
            <a:endParaRPr lang="ru-RU" sz="20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94259" y="2148228"/>
            <a:ext cx="219363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8800" b="1" dirty="0" err="1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Rn</a:t>
            </a:r>
            <a:endParaRPr lang="ru-RU" sz="88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93145" y="2358236"/>
            <a:ext cx="110111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sz="20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222</a:t>
            </a:r>
            <a:endParaRPr lang="ru-RU" sz="20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99602" y="3180317"/>
            <a:ext cx="89465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sz="20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86</a:t>
            </a:r>
            <a:endParaRPr lang="ru-RU" sz="20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06791" y="2151183"/>
            <a:ext cx="2164639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88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He</a:t>
            </a:r>
            <a:endParaRPr lang="ru-RU" sz="88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20229" y="2361191"/>
            <a:ext cx="1086561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sz="20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20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23958" y="3183272"/>
            <a:ext cx="88283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sz="20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20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977574" y="203200"/>
            <a:ext cx="6948711" cy="12160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Превращения атомных ядер</a:t>
            </a:r>
            <a:endParaRPr lang="ru-RU" sz="40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2902862" y="2874839"/>
            <a:ext cx="840839" cy="115103"/>
          </a:xfrm>
          <a:prstGeom prst="rightArrow">
            <a:avLst/>
          </a:prstGeom>
          <a:solidFill>
            <a:srgbClr val="002AB0"/>
          </a:solidFill>
          <a:ln>
            <a:solidFill>
              <a:srgbClr val="002A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люс 22"/>
          <p:cNvSpPr/>
          <p:nvPr/>
        </p:nvSpPr>
        <p:spPr>
          <a:xfrm>
            <a:off x="6226632" y="2772480"/>
            <a:ext cx="311074" cy="319820"/>
          </a:xfrm>
          <a:prstGeom prst="mathPlus">
            <a:avLst/>
          </a:prstGeom>
          <a:solidFill>
            <a:srgbClr val="002AB0"/>
          </a:solidFill>
          <a:ln>
            <a:solidFill>
              <a:srgbClr val="002A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87830" y="4894461"/>
            <a:ext cx="3984169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226 = 222 + 4</a:t>
            </a:r>
            <a:endParaRPr lang="ru-RU" sz="32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72745" y="4894462"/>
            <a:ext cx="315587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88 = 86 + 2</a:t>
            </a:r>
            <a:endParaRPr lang="ru-RU" sz="32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3375" y="3497948"/>
            <a:ext cx="877388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Выполняются законы сохранения </a:t>
            </a:r>
            <a:endParaRPr lang="ru-RU" sz="32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3663" y="4151090"/>
            <a:ext cx="37644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sz="32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массового</a:t>
            </a:r>
            <a:endParaRPr lang="ru-RU" sz="32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7816" y="5515435"/>
            <a:ext cx="8077199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чисел</a:t>
            </a:r>
            <a:endParaRPr lang="ru-RU" sz="32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79651" y="4144291"/>
            <a:ext cx="407076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и  зарядового </a:t>
            </a:r>
            <a:endParaRPr lang="ru-RU" sz="32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85058" y="1773461"/>
            <a:ext cx="877388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Реакция </a:t>
            </a:r>
            <a:r>
              <a:rPr lang="el-GR" sz="32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α</a:t>
            </a:r>
            <a:r>
              <a:rPr lang="ru-RU" sz="32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-распада ядра радия:</a:t>
            </a:r>
            <a:endParaRPr lang="ru-RU" sz="32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" y="0"/>
            <a:ext cx="1722361" cy="129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E2D2F-67ED-424D-8575-06ED11596554}" type="slidenum">
              <a:rPr lang="ru-RU" smtClean="0">
                <a:solidFill>
                  <a:srgbClr val="000000"/>
                </a:solidFill>
              </a:rPr>
              <a:pPr/>
              <a:t>10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52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4" grpId="0"/>
      <p:bldP spid="15" grpId="0"/>
      <p:bldP spid="16" grpId="0"/>
      <p:bldP spid="18" grpId="0"/>
      <p:bldP spid="19" grpId="0"/>
      <p:bldP spid="20" grpId="0"/>
      <p:bldP spid="22" grpId="0" animBg="1"/>
      <p:bldP spid="23" grpId="0" animBg="1"/>
      <p:bldP spid="24" grpId="0"/>
      <p:bldP spid="26" grpId="0"/>
      <p:bldP spid="27" grpId="0"/>
      <p:bldP spid="29" grpId="0"/>
      <p:bldP spid="30" grpId="0"/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9429" y="420915"/>
            <a:ext cx="6937828" cy="986971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Сочинить </a:t>
            </a:r>
            <a:r>
              <a:rPr lang="ru-RU" sz="4400" b="1" dirty="0" err="1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синквейн</a:t>
            </a:r>
            <a:r>
              <a:rPr lang="ru-RU" sz="44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по плану:</a:t>
            </a:r>
            <a:endParaRPr lang="ru-RU" sz="44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7" y="1915886"/>
            <a:ext cx="8837291" cy="4252684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2400"/>
              </a:spcAft>
              <a:buClr>
                <a:srgbClr val="002AB0"/>
              </a:buClr>
              <a:buSzPct val="80000"/>
              <a:buNone/>
            </a:pPr>
            <a:r>
              <a:rPr lang="ru-RU" sz="2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 строка – тема или предмет (одно существительное);</a:t>
            </a:r>
          </a:p>
          <a:p>
            <a:pPr marL="1436688" indent="-1436688">
              <a:spcBef>
                <a:spcPts val="0"/>
              </a:spcBef>
              <a:spcAft>
                <a:spcPts val="2400"/>
              </a:spcAft>
              <a:buNone/>
            </a:pPr>
            <a:r>
              <a:rPr lang="ru-RU" sz="2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 строка – описание предмета (два прилагательных);</a:t>
            </a:r>
          </a:p>
          <a:p>
            <a:pPr marL="1436688" indent="-1436688">
              <a:spcBef>
                <a:spcPts val="0"/>
              </a:spcBef>
              <a:spcAft>
                <a:spcPts val="2400"/>
              </a:spcAft>
              <a:buNone/>
            </a:pPr>
            <a:r>
              <a:rPr lang="ru-RU" sz="2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 строка – описание действия (три глагола);</a:t>
            </a:r>
          </a:p>
          <a:p>
            <a:pPr marL="1436688" indent="-1436688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4 строка – фраза из четырех слов, выражающая</a:t>
            </a:r>
          </a:p>
          <a:p>
            <a:pPr marL="1436688"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ru-RU" sz="2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отношение к предмету;</a:t>
            </a:r>
          </a:p>
          <a:p>
            <a:pPr marL="1698625" indent="-1698625">
              <a:spcBef>
                <a:spcPts val="0"/>
              </a:spcBef>
              <a:spcAft>
                <a:spcPts val="2400"/>
              </a:spcAft>
              <a:buNone/>
            </a:pPr>
            <a:r>
              <a:rPr lang="ru-RU" sz="2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5 строка – синоним, обобщающий или расширяющий смысл темы.</a:t>
            </a:r>
            <a:endParaRPr lang="ru-RU" sz="2200" dirty="0" smtClean="0">
              <a:latin typeface="Bookman Old Style" pitchFamily="18" charset="0"/>
            </a:endParaRPr>
          </a:p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endParaRPr lang="ru-RU" sz="2200" dirty="0" smtClean="0">
              <a:latin typeface="Bookman Old Style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E80D2-57A3-481F-9792-A67BB0675C0A}" type="slidenum">
              <a:rPr lang="ru-RU" smtClean="0">
                <a:solidFill>
                  <a:srgbClr val="000000"/>
                </a:solidFill>
              </a:rPr>
              <a:pPr/>
              <a:t>11</a:t>
            </a:fld>
            <a:endParaRPr lang="ru-RU">
              <a:solidFill>
                <a:srgbClr val="0000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" y="0"/>
            <a:ext cx="1722361" cy="129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610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46513" y="319314"/>
            <a:ext cx="6122761" cy="870857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Реши задачу</a:t>
            </a:r>
            <a:endParaRPr lang="ru-RU" sz="48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71500" y="1752600"/>
            <a:ext cx="8001000" cy="4267200"/>
          </a:xfrm>
        </p:spPr>
        <p:txBody>
          <a:bodyPr/>
          <a:lstStyle/>
          <a:p>
            <a:pPr marL="536575" indent="-536575" algn="just">
              <a:buNone/>
            </a:pPr>
            <a:r>
              <a:rPr lang="ru-RU" sz="28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1. 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Явление радиоактивности, открытое Беккерелем, свидетельствует о том, что …</a:t>
            </a:r>
          </a:p>
          <a:p>
            <a:pPr marL="974725" lvl="1" indent="-536575" algn="just">
              <a:buNone/>
            </a:pPr>
            <a:r>
              <a:rPr lang="ru-RU" sz="28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А. 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Все вещества состоят из неделимых частиц-атомов.</a:t>
            </a:r>
          </a:p>
          <a:p>
            <a:pPr marL="974725" lvl="1" indent="-536575" algn="just">
              <a:buNone/>
            </a:pPr>
            <a:r>
              <a:rPr lang="ru-RU" sz="28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Б. 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 состав атома входят электроны.</a:t>
            </a:r>
          </a:p>
          <a:p>
            <a:pPr marL="974725" lvl="1" indent="-536575" algn="just">
              <a:buNone/>
            </a:pPr>
            <a:r>
              <a:rPr lang="ru-RU" sz="28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В. 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Атом имеет сложную структуру.</a:t>
            </a:r>
          </a:p>
          <a:p>
            <a:pPr marL="974725" lvl="1" indent="-536575" algn="just">
              <a:buNone/>
            </a:pPr>
            <a:r>
              <a:rPr lang="ru-RU" sz="28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Г. 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Это явление характерно только для урана.</a:t>
            </a:r>
          </a:p>
          <a:p>
            <a:pPr marL="536575" indent="-536575" algn="just">
              <a:buNone/>
            </a:pPr>
            <a:endParaRPr lang="ru-RU" sz="2800" b="1" i="1" dirty="0">
              <a:solidFill>
                <a:srgbClr val="002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92189" y="4568371"/>
            <a:ext cx="720000" cy="504000"/>
          </a:xfrm>
          <a:prstGeom prst="roundRect">
            <a:avLst/>
          </a:prstGeom>
          <a:noFill/>
          <a:ln w="38100">
            <a:solidFill>
              <a:srgbClr val="002A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" y="0"/>
            <a:ext cx="1722361" cy="129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E80D2-57A3-481F-9792-A67BB0675C0A}" type="slidenum">
              <a:rPr lang="ru-RU" smtClean="0">
                <a:solidFill>
                  <a:srgbClr val="000000"/>
                </a:solidFill>
              </a:rPr>
              <a:pPr/>
              <a:t>12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42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46513" y="319314"/>
            <a:ext cx="6122761" cy="870857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Реши задачу</a:t>
            </a:r>
            <a:endParaRPr lang="ru-RU" sz="48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66737" y="1752600"/>
            <a:ext cx="8345033" cy="4267200"/>
          </a:xfrm>
        </p:spPr>
        <p:txBody>
          <a:bodyPr/>
          <a:lstStyle/>
          <a:p>
            <a:pPr marL="536575" indent="-536575" algn="just">
              <a:buNone/>
            </a:pPr>
            <a:r>
              <a:rPr lang="ru-RU" sz="28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2. 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 рисунке 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изображены 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схемы четырех атомов. Черные точки – электроны. Какая схема соответствует 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атому       ?</a:t>
            </a:r>
          </a:p>
          <a:p>
            <a:pPr marL="536575" indent="-536575" algn="just">
              <a:buNone/>
            </a:pP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232" name="Picture 1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73" y="3382963"/>
            <a:ext cx="8131011" cy="194377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195" name="TextBox 4194"/>
          <p:cNvSpPr txBox="1"/>
          <p:nvPr/>
        </p:nvSpPr>
        <p:spPr>
          <a:xfrm>
            <a:off x="517673" y="5573483"/>
            <a:ext cx="810381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</a:t>
            </a:r>
            <a:r>
              <a:rPr lang="ru-RU" sz="28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             </a:t>
            </a:r>
            <a:r>
              <a:rPr lang="ru-RU" sz="2800" b="1" i="1" dirty="0" smtClean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</a:t>
            </a:r>
            <a:r>
              <a:rPr lang="ru-RU" sz="28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              </a:t>
            </a:r>
            <a:r>
              <a:rPr lang="ru-RU" sz="2800" b="1" i="1" dirty="0" smtClean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</a:t>
            </a:r>
            <a:r>
              <a:rPr lang="ru-RU" sz="28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           </a:t>
            </a:r>
            <a:r>
              <a:rPr lang="ru-RU" sz="2800" b="1" i="1" dirty="0" smtClean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  </a:t>
            </a:r>
            <a:r>
              <a:rPr lang="ru-RU" sz="28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Г</a:t>
            </a:r>
          </a:p>
        </p:txBody>
      </p:sp>
      <p:sp>
        <p:nvSpPr>
          <p:cNvPr id="134" name="Скругленный прямоугольник 133"/>
          <p:cNvSpPr/>
          <p:nvPr/>
        </p:nvSpPr>
        <p:spPr>
          <a:xfrm>
            <a:off x="5080001" y="5592703"/>
            <a:ext cx="720000" cy="504000"/>
          </a:xfrm>
          <a:prstGeom prst="roundRect">
            <a:avLst/>
          </a:prstGeom>
          <a:noFill/>
          <a:ln w="38100">
            <a:solidFill>
              <a:srgbClr val="002A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" y="0"/>
            <a:ext cx="1722361" cy="129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354685"/>
              </p:ext>
            </p:extLst>
          </p:nvPr>
        </p:nvGraphicFramePr>
        <p:xfrm>
          <a:off x="7939312" y="2657249"/>
          <a:ext cx="720000" cy="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4" name="Формула" r:id="rId6" imgW="393529" imgH="291973" progId="Equation.3">
                  <p:embed/>
                </p:oleObj>
              </mc:Choice>
              <mc:Fallback>
                <p:oleObj name="Формула" r:id="rId6" imgW="393529" imgH="291973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39312" y="2657249"/>
                        <a:ext cx="720000" cy="540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E80D2-57A3-481F-9792-A67BB0675C0A}" type="slidenum">
              <a:rPr lang="ru-RU" smtClean="0">
                <a:solidFill>
                  <a:srgbClr val="000000"/>
                </a:solidFill>
              </a:rPr>
              <a:pPr/>
              <a:t>13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525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46513" y="319314"/>
            <a:ext cx="6122761" cy="870857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Реши задачу</a:t>
            </a:r>
            <a:endParaRPr lang="ru-RU" sz="48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66737" y="1752600"/>
            <a:ext cx="8345033" cy="4267200"/>
          </a:xfrm>
        </p:spPr>
        <p:txBody>
          <a:bodyPr/>
          <a:lstStyle/>
          <a:p>
            <a:pPr marL="536575" indent="-536575">
              <a:lnSpc>
                <a:spcPct val="110000"/>
              </a:lnSpc>
              <a:buNone/>
            </a:pPr>
            <a:r>
              <a:rPr lang="ru-RU" sz="3200" b="1" i="1" dirty="0" smtClean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3.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 состав атома входят следующие частицы:</a:t>
            </a:r>
          </a:p>
          <a:p>
            <a:pPr marL="438150" lvl="1" indent="0">
              <a:lnSpc>
                <a:spcPct val="110000"/>
              </a:lnSpc>
              <a:buNone/>
            </a:pPr>
            <a:r>
              <a:rPr lang="ru-RU" sz="32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А.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Только протоны.</a:t>
            </a:r>
          </a:p>
          <a:p>
            <a:pPr marL="438150" lvl="1" indent="0">
              <a:lnSpc>
                <a:spcPct val="110000"/>
              </a:lnSpc>
              <a:buNone/>
            </a:pPr>
            <a:r>
              <a:rPr lang="ru-RU" sz="32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Б.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Нуклоны и электроны.</a:t>
            </a:r>
          </a:p>
          <a:p>
            <a:pPr marL="438150" lvl="1" indent="0">
              <a:lnSpc>
                <a:spcPct val="110000"/>
              </a:lnSpc>
              <a:buNone/>
            </a:pPr>
            <a:r>
              <a:rPr lang="ru-RU" sz="32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В.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Протоны и нейтроны.</a:t>
            </a:r>
          </a:p>
          <a:p>
            <a:pPr marL="438150" lvl="1" indent="0">
              <a:lnSpc>
                <a:spcPct val="110000"/>
              </a:lnSpc>
              <a:buNone/>
            </a:pPr>
            <a:r>
              <a:rPr lang="ru-RU" sz="32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Г.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Нейтроны и электроны.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3200" dirty="0"/>
              <a:t/>
            </a:r>
            <a:br>
              <a:rPr lang="ru-RU" sz="3200" dirty="0"/>
            </a:b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66017" y="3610428"/>
            <a:ext cx="720000" cy="504000"/>
          </a:xfrm>
          <a:prstGeom prst="roundRect">
            <a:avLst/>
          </a:prstGeom>
          <a:noFill/>
          <a:ln w="38100">
            <a:solidFill>
              <a:srgbClr val="002A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" y="0"/>
            <a:ext cx="1722361" cy="129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E80D2-57A3-481F-9792-A67BB0675C0A}" type="slidenum">
              <a:rPr lang="ru-RU" smtClean="0">
                <a:solidFill>
                  <a:srgbClr val="000000"/>
                </a:solidFill>
              </a:rPr>
              <a:pPr/>
              <a:t>14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92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46513" y="319314"/>
            <a:ext cx="6122761" cy="870857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Реши задачу</a:t>
            </a:r>
            <a:endParaRPr lang="ru-RU" sz="48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71500" y="1752600"/>
            <a:ext cx="8001000" cy="4267200"/>
          </a:xfrm>
        </p:spPr>
        <p:txBody>
          <a:bodyPr/>
          <a:lstStyle/>
          <a:p>
            <a:pPr marL="536575" indent="-536575">
              <a:lnSpc>
                <a:spcPct val="150000"/>
              </a:lnSpc>
              <a:buNone/>
            </a:pPr>
            <a:r>
              <a:rPr lang="ru-RU" sz="2800" b="1" i="1" dirty="0" smtClean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4.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Чему равно массовое число ядра атома марганца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</a:t>
            </a:r>
            <a:r>
              <a:rPr lang="en-US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Mn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?</a:t>
            </a:r>
          </a:p>
          <a:p>
            <a:pPr marL="438150" lvl="1" indent="0">
              <a:lnSpc>
                <a:spcPct val="130000"/>
              </a:lnSpc>
              <a:buNone/>
            </a:pPr>
            <a:r>
              <a:rPr lang="ru-RU" sz="2800" b="1" i="1" dirty="0" smtClean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</a:t>
            </a:r>
            <a:r>
              <a:rPr lang="ru-RU" sz="28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. 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25.</a:t>
            </a:r>
          </a:p>
          <a:p>
            <a:pPr marL="438150" lvl="1" indent="0">
              <a:lnSpc>
                <a:spcPct val="130000"/>
              </a:lnSpc>
              <a:buNone/>
            </a:pPr>
            <a:r>
              <a:rPr lang="ru-RU" sz="28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Б. 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80.</a:t>
            </a:r>
          </a:p>
          <a:p>
            <a:pPr marL="438150" lvl="1" indent="0">
              <a:lnSpc>
                <a:spcPct val="130000"/>
              </a:lnSpc>
              <a:buNone/>
            </a:pPr>
            <a:r>
              <a:rPr lang="ru-RU" sz="28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В. 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30.</a:t>
            </a:r>
          </a:p>
          <a:p>
            <a:pPr marL="438150" lvl="1" indent="0">
              <a:lnSpc>
                <a:spcPct val="130000"/>
              </a:lnSpc>
              <a:buNone/>
            </a:pPr>
            <a:r>
              <a:rPr lang="ru-RU" sz="28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Г. 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55.</a:t>
            </a:r>
          </a:p>
          <a:p>
            <a:pPr marL="0" indent="0">
              <a:buNone/>
            </a:pPr>
            <a:r>
              <a:rPr lang="ru-RU" sz="2800" dirty="0"/>
              <a:t/>
            </a:r>
            <a:br>
              <a:rPr lang="ru-RU" sz="2800" dirty="0"/>
            </a:br>
            <a:endParaRPr lang="ru-RU" sz="2800" b="1" i="1" dirty="0">
              <a:solidFill>
                <a:srgbClr val="002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2082116"/>
              </p:ext>
            </p:extLst>
          </p:nvPr>
        </p:nvGraphicFramePr>
        <p:xfrm>
          <a:off x="4673588" y="2540001"/>
          <a:ext cx="543932" cy="6975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Формула" r:id="rId3" imgW="139639" imgH="291973" progId="Equation.3">
                  <p:embed/>
                </p:oleObj>
              </mc:Choice>
              <mc:Fallback>
                <p:oleObj name="Формула" r:id="rId3" imgW="139639" imgH="29197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3588" y="2540001"/>
                        <a:ext cx="543932" cy="6975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866017" y="5207000"/>
            <a:ext cx="720000" cy="504000"/>
          </a:xfrm>
          <a:prstGeom prst="roundRect">
            <a:avLst/>
          </a:prstGeom>
          <a:noFill/>
          <a:ln w="38100">
            <a:solidFill>
              <a:srgbClr val="002A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" y="0"/>
            <a:ext cx="1722361" cy="129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E80D2-57A3-481F-9792-A67BB0675C0A}" type="slidenum">
              <a:rPr lang="ru-RU" smtClean="0">
                <a:solidFill>
                  <a:srgbClr val="000000"/>
                </a:solidFill>
              </a:rPr>
              <a:pPr/>
              <a:t>15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737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46513" y="319314"/>
            <a:ext cx="6122761" cy="870857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Реши задачу</a:t>
            </a:r>
            <a:endParaRPr lang="ru-RU" sz="48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71500" y="1752600"/>
            <a:ext cx="8001000" cy="4267200"/>
          </a:xfrm>
        </p:spPr>
        <p:txBody>
          <a:bodyPr/>
          <a:lstStyle/>
          <a:p>
            <a:pPr marL="536575" indent="-536575" algn="just">
              <a:lnSpc>
                <a:spcPct val="150000"/>
              </a:lnSpc>
              <a:buNone/>
            </a:pPr>
            <a:r>
              <a:rPr lang="ru-RU" b="1" i="1" dirty="0" smtClean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5.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 каких из следующих реакций нарушен закон сохранения заряда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?</a:t>
            </a:r>
          </a:p>
          <a:p>
            <a:pPr marL="449263" indent="-449263" algn="just">
              <a:lnSpc>
                <a:spcPct val="150000"/>
              </a:lnSpc>
              <a:buNone/>
            </a:pPr>
            <a:r>
              <a:rPr lang="ru-RU" sz="28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	</a:t>
            </a:r>
            <a:r>
              <a:rPr lang="ru-RU" sz="2800" b="1" i="1" dirty="0" smtClean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</a:t>
            </a:r>
            <a:r>
              <a:rPr lang="ru-RU" sz="28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. 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marL="438150" lvl="1" indent="0" algn="just">
              <a:lnSpc>
                <a:spcPct val="130000"/>
              </a:lnSpc>
              <a:buNone/>
            </a:pPr>
            <a:r>
              <a:rPr lang="ru-RU" sz="28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Б. 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marL="438150" lvl="1" indent="0" algn="just">
              <a:lnSpc>
                <a:spcPct val="130000"/>
              </a:lnSpc>
              <a:buNone/>
            </a:pPr>
            <a:r>
              <a:rPr lang="ru-RU" sz="28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В. 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marL="438150" lvl="1" indent="0" algn="just">
              <a:lnSpc>
                <a:spcPct val="130000"/>
              </a:lnSpc>
              <a:buNone/>
            </a:pPr>
            <a:r>
              <a:rPr lang="ru-RU" sz="28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Г. 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marL="0" indent="0" algn="just">
              <a:buNone/>
            </a:pPr>
            <a:r>
              <a:rPr lang="ru-RU" sz="2800" dirty="0"/>
              <a:t/>
            </a:r>
            <a:br>
              <a:rPr lang="ru-RU" sz="2800" dirty="0"/>
            </a:br>
            <a:endParaRPr lang="ru-RU" sz="2800" b="1" i="1" dirty="0">
              <a:solidFill>
                <a:srgbClr val="002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549321"/>
              </p:ext>
            </p:extLst>
          </p:nvPr>
        </p:nvGraphicFramePr>
        <p:xfrm>
          <a:off x="1616072" y="5312227"/>
          <a:ext cx="3251614" cy="57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" name="Формула" r:id="rId3" imgW="1663700" imgH="292100" progId="Equation.3">
                  <p:embed/>
                </p:oleObj>
              </mc:Choice>
              <mc:Fallback>
                <p:oleObj name="Формула" r:id="rId3" imgW="1663700" imgH="292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6072" y="5312227"/>
                        <a:ext cx="3251614" cy="57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909559" y="3349171"/>
            <a:ext cx="720000" cy="504000"/>
          </a:xfrm>
          <a:prstGeom prst="roundRect">
            <a:avLst/>
          </a:prstGeom>
          <a:noFill/>
          <a:ln w="38100">
            <a:solidFill>
              <a:srgbClr val="002A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" y="0"/>
            <a:ext cx="1722361" cy="129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65165"/>
              </p:ext>
            </p:extLst>
          </p:nvPr>
        </p:nvGraphicFramePr>
        <p:xfrm>
          <a:off x="1622807" y="3379232"/>
          <a:ext cx="2396900" cy="57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" name="Формула" r:id="rId7" imgW="1231366" imgH="291973" progId="Equation.3">
                  <p:embed/>
                </p:oleObj>
              </mc:Choice>
              <mc:Fallback>
                <p:oleObj name="Формула" r:id="rId7" imgW="1231366" imgH="291973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2807" y="3379232"/>
                        <a:ext cx="2396900" cy="57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130730"/>
              </p:ext>
            </p:extLst>
          </p:nvPr>
        </p:nvGraphicFramePr>
        <p:xfrm>
          <a:off x="1622807" y="3988478"/>
          <a:ext cx="3567486" cy="57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" name="Формула" r:id="rId9" imgW="1828800" imgH="292100" progId="Equation.3">
                  <p:embed/>
                </p:oleObj>
              </mc:Choice>
              <mc:Fallback>
                <p:oleObj name="Формула" r:id="rId9" imgW="1828800" imgH="2921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2807" y="3988478"/>
                        <a:ext cx="3567486" cy="57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0783365"/>
              </p:ext>
            </p:extLst>
          </p:nvPr>
        </p:nvGraphicFramePr>
        <p:xfrm>
          <a:off x="1611078" y="4659086"/>
          <a:ext cx="4477936" cy="57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" name="Формула" r:id="rId11" imgW="2298700" imgH="292100" progId="Equation.3">
                  <p:embed/>
                </p:oleObj>
              </mc:Choice>
              <mc:Fallback>
                <p:oleObj name="Формула" r:id="rId11" imgW="2298700" imgH="2921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078" y="4659086"/>
                        <a:ext cx="4477936" cy="57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E80D2-57A3-481F-9792-A67BB0675C0A}" type="slidenum">
              <a:rPr lang="ru-RU" smtClean="0">
                <a:solidFill>
                  <a:srgbClr val="000000"/>
                </a:solidFill>
              </a:rPr>
              <a:pPr/>
              <a:t>16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29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46513" y="319314"/>
            <a:ext cx="6122761" cy="870857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Реши задачу</a:t>
            </a:r>
            <a:endParaRPr lang="ru-RU" sz="48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71500" y="1752600"/>
            <a:ext cx="8001000" cy="426720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sz="3200" b="1" i="1" dirty="0" smtClean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6.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Массы протона и нейтрона …</a:t>
            </a:r>
          </a:p>
          <a:p>
            <a:pPr marL="438150" lvl="1" indent="0">
              <a:lnSpc>
                <a:spcPct val="150000"/>
              </a:lnSpc>
              <a:buNone/>
            </a:pPr>
            <a:r>
              <a:rPr lang="ru-RU" sz="3200" b="1" i="1" dirty="0" smtClean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</a:t>
            </a:r>
            <a:r>
              <a:rPr lang="ru-RU" sz="32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.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Относятся как 1836:1.</a:t>
            </a:r>
          </a:p>
          <a:p>
            <a:pPr marL="438150" lvl="1" indent="0">
              <a:lnSpc>
                <a:spcPct val="150000"/>
              </a:lnSpc>
              <a:buNone/>
            </a:pPr>
            <a:r>
              <a:rPr lang="ru-RU" sz="32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Б.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Приблизительно одинаковы.</a:t>
            </a:r>
          </a:p>
          <a:p>
            <a:pPr marL="438150" lvl="1" indent="0">
              <a:lnSpc>
                <a:spcPct val="150000"/>
              </a:lnSpc>
              <a:buNone/>
            </a:pPr>
            <a:r>
              <a:rPr lang="ru-RU" sz="32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В.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Относятся как 1: 1836.</a:t>
            </a:r>
          </a:p>
          <a:p>
            <a:pPr marL="438150" lvl="1" indent="0">
              <a:lnSpc>
                <a:spcPct val="150000"/>
              </a:lnSpc>
              <a:buNone/>
            </a:pPr>
            <a:r>
              <a:rPr lang="ru-RU" sz="32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Г.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Приблизительно равны нулю.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03845" y="3610429"/>
            <a:ext cx="720000" cy="504000"/>
          </a:xfrm>
          <a:prstGeom prst="roundRect">
            <a:avLst/>
          </a:prstGeom>
          <a:noFill/>
          <a:ln w="38100">
            <a:solidFill>
              <a:srgbClr val="002A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" y="0"/>
            <a:ext cx="1722361" cy="129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E80D2-57A3-481F-9792-A67BB0675C0A}" type="slidenum">
              <a:rPr lang="ru-RU" smtClean="0">
                <a:solidFill>
                  <a:srgbClr val="000000"/>
                </a:solidFill>
              </a:rPr>
              <a:pPr/>
              <a:t>17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80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46513" y="319314"/>
            <a:ext cx="6122761" cy="870857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Реши задачу</a:t>
            </a:r>
            <a:endParaRPr lang="ru-RU" sz="48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71500" y="1752600"/>
            <a:ext cx="8001000" cy="4267200"/>
          </a:xfrm>
        </p:spPr>
        <p:txBody>
          <a:bodyPr/>
          <a:lstStyle/>
          <a:p>
            <a:pPr marL="536575" indent="-536575">
              <a:buNone/>
            </a:pPr>
            <a:r>
              <a:rPr lang="ru-RU" sz="3200" b="1" i="1" dirty="0" smtClean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6.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 ядре атома кальция     содержится …</a:t>
            </a:r>
          </a:p>
          <a:p>
            <a:pPr marL="0" indent="0">
              <a:buNone/>
            </a:pP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2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А.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20 нейтронов и 40 протонов.</a:t>
            </a:r>
          </a:p>
          <a:p>
            <a:pPr marL="0" indent="0">
              <a:buNone/>
            </a:pPr>
            <a:r>
              <a:rPr lang="ru-RU" sz="32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Б.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40 нейтронов и 20 электронов.</a:t>
            </a:r>
          </a:p>
          <a:p>
            <a:pPr marL="0" indent="0">
              <a:buNone/>
            </a:pPr>
            <a:r>
              <a:rPr lang="ru-RU" sz="32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В.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20 протонов и 40 электронов.</a:t>
            </a:r>
          </a:p>
          <a:p>
            <a:pPr marL="0" indent="0">
              <a:buNone/>
            </a:pPr>
            <a:r>
              <a:rPr lang="ru-RU" sz="3200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Г.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20 протонов и 20 нейтронов.</a:t>
            </a:r>
            <a:b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4141830"/>
              </p:ext>
            </p:extLst>
          </p:nvPr>
        </p:nvGraphicFramePr>
        <p:xfrm>
          <a:off x="5849257" y="1727200"/>
          <a:ext cx="992903" cy="68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" name="Формула" r:id="rId3" imgW="431613" imgH="291973" progId="Equation.3">
                  <p:embed/>
                </p:oleObj>
              </mc:Choice>
              <mc:Fallback>
                <p:oleObj name="Формула" r:id="rId3" imgW="431613" imgH="29197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9257" y="1727200"/>
                        <a:ext cx="992903" cy="68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491503" y="5119915"/>
            <a:ext cx="720000" cy="504000"/>
          </a:xfrm>
          <a:prstGeom prst="roundRect">
            <a:avLst/>
          </a:prstGeom>
          <a:noFill/>
          <a:ln w="38100">
            <a:solidFill>
              <a:srgbClr val="002A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" y="0"/>
            <a:ext cx="1722361" cy="129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E80D2-57A3-481F-9792-A67BB0675C0A}" type="slidenum">
              <a:rPr lang="ru-RU" smtClean="0">
                <a:solidFill>
                  <a:srgbClr val="000000"/>
                </a:solidFill>
              </a:rPr>
              <a:pPr/>
              <a:t>18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78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46513" y="319314"/>
            <a:ext cx="6122761" cy="870857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Реши задачу</a:t>
            </a:r>
            <a:endParaRPr lang="ru-RU" sz="48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7.</a:t>
            </a:r>
            <a:r>
              <a:rPr lang="ru-RU" i="1" dirty="0" smtClean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Какой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вид радиоактивного излучения наиболее опасен при внешнем облучении человека?</a:t>
            </a:r>
          </a:p>
          <a:p>
            <a:pPr marL="0" indent="0" algn="just">
              <a:buNone/>
            </a:pPr>
            <a:r>
              <a:rPr lang="ru-RU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А.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Бета-излучение.</a:t>
            </a:r>
          </a:p>
          <a:p>
            <a:pPr marL="0" indent="0" algn="just">
              <a:buNone/>
            </a:pPr>
            <a:r>
              <a:rPr lang="ru-RU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Б.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Гамма-излучение.</a:t>
            </a:r>
          </a:p>
          <a:p>
            <a:pPr marL="0" indent="0" algn="just">
              <a:buNone/>
            </a:pPr>
            <a:r>
              <a:rPr lang="ru-RU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В.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Альфа-излучение.</a:t>
            </a:r>
          </a:p>
          <a:p>
            <a:pPr marL="0" indent="0" algn="just">
              <a:buNone/>
            </a:pPr>
            <a:r>
              <a:rPr lang="ru-RU" b="1" i="1" dirty="0">
                <a:solidFill>
                  <a:srgbClr val="00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Г.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Все три вида излучения: альфа, бета, гамма.</a:t>
            </a:r>
          </a:p>
          <a:p>
            <a:pPr marL="0" indent="0" algn="just">
              <a:buNone/>
            </a:pPr>
            <a:endParaRPr lang="ru-RU" i="1" dirty="0">
              <a:solidFill>
                <a:srgbClr val="002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6989" y="3813628"/>
            <a:ext cx="720000" cy="504000"/>
          </a:xfrm>
          <a:prstGeom prst="roundRect">
            <a:avLst/>
          </a:prstGeom>
          <a:noFill/>
          <a:ln w="38100">
            <a:solidFill>
              <a:srgbClr val="002A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" y="0"/>
            <a:ext cx="1722361" cy="129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E80D2-57A3-481F-9792-A67BB0675C0A}" type="slidenum">
              <a:rPr lang="ru-RU" smtClean="0">
                <a:solidFill>
                  <a:srgbClr val="000000"/>
                </a:solidFill>
              </a:rPr>
              <a:pPr/>
              <a:t>19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06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62074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54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Bookman Old Style" pitchFamily="18" charset="0"/>
              </a:rPr>
              <a:t>Отгадай кроссворд</a:t>
            </a:r>
            <a:endParaRPr lang="ru-RU" sz="5400" b="1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0954657"/>
              </p:ext>
            </p:extLst>
          </p:nvPr>
        </p:nvGraphicFramePr>
        <p:xfrm>
          <a:off x="457201" y="1052736"/>
          <a:ext cx="8229598" cy="1872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4094"/>
                <a:gridCol w="484094"/>
                <a:gridCol w="484094"/>
                <a:gridCol w="484094"/>
                <a:gridCol w="484094"/>
                <a:gridCol w="484094"/>
                <a:gridCol w="484094"/>
                <a:gridCol w="484094"/>
                <a:gridCol w="484094"/>
                <a:gridCol w="484094"/>
                <a:gridCol w="484094"/>
                <a:gridCol w="484094"/>
                <a:gridCol w="484094"/>
                <a:gridCol w="484094"/>
                <a:gridCol w="484094"/>
                <a:gridCol w="484094"/>
                <a:gridCol w="484094"/>
              </a:tblGrid>
              <a:tr h="4680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680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80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80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419374" y="1051521"/>
            <a:ext cx="72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Р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 А</a:t>
            </a:r>
            <a:r>
              <a:rPr lang="ru-RU" sz="1600" b="1" dirty="0" smtClean="0">
                <a:solidFill>
                  <a:schemeClr val="bg1"/>
                </a:solidFill>
                <a:latin typeface="Bookman Old Style" pitchFamily="18" charset="0"/>
              </a:rPr>
              <a:t>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 Д  И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О</a:t>
            </a:r>
            <a:r>
              <a:rPr lang="ru-RU" b="1" dirty="0" smtClean="0">
                <a:solidFill>
                  <a:schemeClr val="bg1"/>
                </a:solidFill>
                <a:latin typeface="Bookman Old Style" pitchFamily="18" charset="0"/>
              </a:rPr>
              <a:t>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 А  К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  Т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И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В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Н</a:t>
            </a:r>
            <a:r>
              <a:rPr lang="ru-RU" sz="1600" b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Bookman Old Style" pitchFamily="18" charset="0"/>
              </a:rPr>
              <a:t>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О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С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Т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 Ь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70174" y="1051520"/>
            <a:ext cx="412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1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7551" y="1513185"/>
            <a:ext cx="412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2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03300" y="1985419"/>
            <a:ext cx="412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3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24324" y="2463898"/>
            <a:ext cx="412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4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4851" y="1518941"/>
            <a:ext cx="3841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Д</a:t>
            </a:r>
            <a:r>
              <a:rPr lang="ru-RU" b="1" dirty="0" smtClean="0">
                <a:solidFill>
                  <a:schemeClr val="bg1"/>
                </a:solidFill>
                <a:latin typeface="Bookman Old Style" pitchFamily="18" charset="0"/>
              </a:rPr>
              <a:t>  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Е</a:t>
            </a:r>
            <a:r>
              <a:rPr lang="ru-RU" b="1" dirty="0" smtClean="0">
                <a:solidFill>
                  <a:schemeClr val="bg1"/>
                </a:solidFill>
                <a:latin typeface="Bookman Old Style" pitchFamily="18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М</a:t>
            </a:r>
            <a:r>
              <a:rPr lang="ru-RU" sz="1600" b="1" dirty="0" smtClean="0">
                <a:solidFill>
                  <a:schemeClr val="bg1"/>
                </a:solidFill>
                <a:latin typeface="Bookman Old Style" pitchFamily="18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О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К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Р</a:t>
            </a:r>
            <a:r>
              <a:rPr lang="ru-RU" b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И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Т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90600" y="1985419"/>
            <a:ext cx="433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Р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Е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З</a:t>
            </a:r>
            <a:r>
              <a:rPr lang="ru-RU" sz="1600" b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  Е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Р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Ф</a:t>
            </a:r>
            <a:r>
              <a:rPr lang="ru-RU" b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О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Р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Д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36006" y="2449909"/>
            <a:ext cx="2929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Т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О</a:t>
            </a:r>
            <a:r>
              <a:rPr lang="ru-RU" b="1" dirty="0" smtClean="0">
                <a:solidFill>
                  <a:schemeClr val="bg1"/>
                </a:solidFill>
                <a:latin typeface="Bookman Old Style" pitchFamily="18" charset="0"/>
              </a:rPr>
              <a:t>  </a:t>
            </a:r>
            <a:r>
              <a:rPr lang="ru-RU" sz="1600" b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М</a:t>
            </a:r>
            <a:r>
              <a:rPr lang="ru-RU" sz="1400" b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С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О</a:t>
            </a:r>
            <a:r>
              <a:rPr lang="ru-RU" b="1" dirty="0" smtClean="0">
                <a:solidFill>
                  <a:schemeClr val="bg1"/>
                </a:solidFill>
                <a:latin typeface="Bookman Old Style" pitchFamily="18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Н</a:t>
            </a:r>
            <a:r>
              <a:rPr lang="ru-RU" b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041368"/>
              </p:ext>
            </p:extLst>
          </p:nvPr>
        </p:nvGraphicFramePr>
        <p:xfrm>
          <a:off x="3852863" y="1051519"/>
          <a:ext cx="486000" cy="18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6000"/>
              </a:tblGrid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bg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А</a:t>
                      </a:r>
                      <a:endParaRPr lang="ru-RU" sz="2400" b="1" kern="1200" dirty="0">
                        <a:solidFill>
                          <a:schemeClr val="bg1"/>
                        </a:solidFill>
                        <a:latin typeface="Bookman Old Style" pitchFamily="18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070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bg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Т</a:t>
                      </a:r>
                      <a:endParaRPr lang="ru-RU" sz="2400" b="1" kern="1200" dirty="0">
                        <a:solidFill>
                          <a:schemeClr val="bg1"/>
                        </a:solidFill>
                        <a:latin typeface="Bookman Old Style" pitchFamily="18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070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bg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О</a:t>
                      </a:r>
                      <a:endParaRPr lang="ru-RU" sz="2400" b="1" kern="1200" dirty="0">
                        <a:solidFill>
                          <a:schemeClr val="bg1"/>
                        </a:solidFill>
                        <a:latin typeface="Bookman Old Style" pitchFamily="18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070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bg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М</a:t>
                      </a:r>
                      <a:endParaRPr lang="ru-RU" sz="2400" b="1" kern="1200" dirty="0">
                        <a:solidFill>
                          <a:schemeClr val="bg1"/>
                        </a:solidFill>
                        <a:latin typeface="Bookman Old Style" pitchFamily="18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070"/>
                    </a:solidFill>
                  </a:tcPr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377370" y="3237469"/>
            <a:ext cx="8358353" cy="33846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20000"/>
              </a:lnSpc>
              <a:buAutoNum type="arabicPeriod"/>
            </a:pPr>
            <a:r>
              <a:rPr lang="ru-RU" sz="2000" b="1" dirty="0" smtClean="0">
                <a:solidFill>
                  <a:srgbClr val="004070"/>
                </a:solidFill>
                <a:latin typeface="Bookman Old Style" pitchFamily="18" charset="0"/>
              </a:rPr>
              <a:t>Способность атомов некоторых химических элементов к самопроизвольному излучению.</a:t>
            </a:r>
          </a:p>
          <a:p>
            <a:pPr marL="457200" indent="-457200" algn="just">
              <a:lnSpc>
                <a:spcPct val="120000"/>
              </a:lnSpc>
              <a:buAutoNum type="arabicPeriod"/>
            </a:pPr>
            <a:r>
              <a:rPr lang="ru-RU" sz="2000" b="1" dirty="0" smtClean="0">
                <a:solidFill>
                  <a:srgbClr val="004070"/>
                </a:solidFill>
                <a:latin typeface="Bookman Old Style" pitchFamily="18" charset="0"/>
              </a:rPr>
              <a:t>Древнегреческий философ, высказавший предположение о том, что все тела состоят из  мельчайших частиц. </a:t>
            </a:r>
          </a:p>
          <a:p>
            <a:pPr marL="457200" indent="-457200" algn="just">
              <a:lnSpc>
                <a:spcPct val="120000"/>
              </a:lnSpc>
              <a:buAutoNum type="arabicPeriod"/>
            </a:pPr>
            <a:r>
              <a:rPr lang="ru-RU" sz="2000" b="1" dirty="0" smtClean="0">
                <a:solidFill>
                  <a:srgbClr val="004070"/>
                </a:solidFill>
                <a:latin typeface="Bookman Old Style" pitchFamily="18" charset="0"/>
              </a:rPr>
              <a:t>Ученый, доказавший сложный состав радиоактивного излучения.</a:t>
            </a:r>
          </a:p>
          <a:p>
            <a:pPr marL="457200" indent="-457200" algn="just">
              <a:lnSpc>
                <a:spcPct val="120000"/>
              </a:lnSpc>
              <a:buAutoNum type="arabicPeriod"/>
            </a:pPr>
            <a:r>
              <a:rPr lang="ru-RU" sz="2000" b="1" dirty="0" smtClean="0">
                <a:solidFill>
                  <a:srgbClr val="004070"/>
                </a:solidFill>
                <a:latin typeface="Bookman Old Style" pitchFamily="18" charset="0"/>
              </a:rPr>
              <a:t>Ученый, предложивший одну из первых моделей строения атома.</a:t>
            </a:r>
            <a:endParaRPr lang="ru-RU" sz="2000" b="1" dirty="0">
              <a:solidFill>
                <a:srgbClr val="004070"/>
              </a:solidFill>
              <a:latin typeface="Bookman Old Style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462663-6810-4F64-B0DC-1B9ACBBC1D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2" name="Управляющая кнопка: далее 21">
            <a:hlinkClick r:id="rId3" action="ppaction://hlinksldjump" highlightClick="1"/>
          </p:cNvPr>
          <p:cNvSpPr/>
          <p:nvPr/>
        </p:nvSpPr>
        <p:spPr>
          <a:xfrm>
            <a:off x="7352478" y="3682561"/>
            <a:ext cx="288000" cy="288000"/>
          </a:xfrm>
          <a:prstGeom prst="actionButtonForwardNext">
            <a:avLst/>
          </a:prstGeom>
          <a:solidFill>
            <a:srgbClr val="004070"/>
          </a:solidFill>
          <a:ln>
            <a:noFill/>
          </a:ln>
          <a:effectLst/>
          <a:scene3d>
            <a:camera prst="orthographicFront"/>
            <a:lightRig rig="freezing" dir="t"/>
          </a:scene3d>
          <a:sp3d extrusionH="76200" contourW="12700" prstMaterial="dkEdge">
            <a:bevelT/>
            <a:bevelB/>
            <a:extrusionClr>
              <a:schemeClr val="tx2"/>
            </a:extrusionClr>
            <a:contourClr>
              <a:srgbClr val="002AB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правляющая кнопка: далее 23">
            <a:hlinkClick r:id="rId4" action="ppaction://hlinksldjump" highlightClick="1"/>
          </p:cNvPr>
          <p:cNvSpPr/>
          <p:nvPr/>
        </p:nvSpPr>
        <p:spPr>
          <a:xfrm>
            <a:off x="3916726" y="4785791"/>
            <a:ext cx="288000" cy="288000"/>
          </a:xfrm>
          <a:prstGeom prst="actionButtonForwardNext">
            <a:avLst/>
          </a:prstGeom>
          <a:solidFill>
            <a:srgbClr val="004070"/>
          </a:solidFill>
          <a:ln>
            <a:noFill/>
          </a:ln>
          <a:effectLst/>
          <a:scene3d>
            <a:camera prst="orthographicFront"/>
            <a:lightRig rig="freezing" dir="t"/>
          </a:scene3d>
          <a:sp3d extrusionH="76200" contourW="12700" prstMaterial="dkEdge">
            <a:bevelT/>
            <a:bevelB/>
            <a:extrusionClr>
              <a:schemeClr val="tx2"/>
            </a:extrusionClr>
            <a:contourClr>
              <a:srgbClr val="002AB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правляющая кнопка: далее 24">
            <a:hlinkClick r:id="rId5" action="ppaction://hlinksldjump" highlightClick="1"/>
          </p:cNvPr>
          <p:cNvSpPr/>
          <p:nvPr/>
        </p:nvSpPr>
        <p:spPr>
          <a:xfrm>
            <a:off x="2603891" y="5514996"/>
            <a:ext cx="288000" cy="288000"/>
          </a:xfrm>
          <a:prstGeom prst="actionButtonForwardNext">
            <a:avLst/>
          </a:prstGeom>
          <a:solidFill>
            <a:srgbClr val="004070"/>
          </a:solidFill>
          <a:ln>
            <a:noFill/>
          </a:ln>
          <a:effectLst/>
          <a:scene3d>
            <a:camera prst="orthographicFront"/>
            <a:lightRig rig="freezing" dir="t"/>
          </a:scene3d>
          <a:sp3d extrusionH="76200" contourW="12700" prstMaterial="dkEdge">
            <a:bevelT/>
            <a:bevelB/>
            <a:extrusionClr>
              <a:schemeClr val="tx2"/>
            </a:extrusionClr>
            <a:contourClr>
              <a:srgbClr val="002AB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rId6" action="ppaction://hlinksldjump" highlightClick="1"/>
          </p:cNvPr>
          <p:cNvSpPr/>
          <p:nvPr/>
        </p:nvSpPr>
        <p:spPr>
          <a:xfrm>
            <a:off x="3353042" y="6221052"/>
            <a:ext cx="288000" cy="288000"/>
          </a:xfrm>
          <a:prstGeom prst="actionButtonForwardNext">
            <a:avLst/>
          </a:prstGeom>
          <a:solidFill>
            <a:srgbClr val="004070"/>
          </a:solidFill>
          <a:ln>
            <a:noFill/>
          </a:ln>
          <a:effectLst/>
          <a:scene3d>
            <a:camera prst="orthographicFront"/>
            <a:lightRig rig="freezing" dir="t"/>
          </a:scene3d>
          <a:sp3d extrusionH="76200" contourW="12700" prstMaterial="dkEdge">
            <a:bevelT/>
            <a:bevelB/>
            <a:extrusionClr>
              <a:schemeClr val="tx2"/>
            </a:extrusionClr>
            <a:contourClr>
              <a:srgbClr val="002AB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056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4915" y="304800"/>
            <a:ext cx="6937828" cy="986971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0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Домашнее задание</a:t>
            </a:r>
            <a:endParaRPr lang="ru-RU" sz="50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7" y="1636487"/>
            <a:ext cx="8837291" cy="4532083"/>
          </a:xfrm>
        </p:spPr>
        <p:txBody>
          <a:bodyPr/>
          <a:lstStyle/>
          <a:p>
            <a:pPr marL="457200" indent="-457200">
              <a:buClr>
                <a:srgbClr val="002AB0"/>
              </a:buClr>
              <a:buSzPct val="80000"/>
              <a:buFont typeface="+mj-lt"/>
              <a:buAutoNum type="arabicPeriod"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§ 66, 67.</a:t>
            </a:r>
          </a:p>
          <a:p>
            <a:pPr marL="457200" indent="-457200">
              <a:buClr>
                <a:srgbClr val="002AB0"/>
              </a:buClr>
              <a:buSzPct val="80000"/>
              <a:buFont typeface="+mj-lt"/>
              <a:buAutoNum type="arabicPeriod"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Выполнить 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(по желанию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 творческое задание  по 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теме «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Строение атома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» 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:</a:t>
            </a:r>
          </a:p>
          <a:p>
            <a:pPr lvl="1">
              <a:buClr>
                <a:srgbClr val="002AB0"/>
              </a:buClr>
              <a:buSzPct val="80000"/>
              <a:buFont typeface="Wingdings" pitchFamily="2" charset="2"/>
              <a:buChar char="ü"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Составить кроссворд;</a:t>
            </a:r>
          </a:p>
          <a:p>
            <a:pPr lvl="1">
              <a:buClr>
                <a:srgbClr val="002AB0"/>
              </a:buClr>
              <a:buSzPct val="80000"/>
              <a:buFont typeface="Wingdings" pitchFamily="2" charset="2"/>
              <a:buChar char="ü"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Сочинить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синквейн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по плану:</a:t>
            </a:r>
          </a:p>
          <a:p>
            <a:pPr marL="1436688" indent="-1436688">
              <a:buNone/>
            </a:pPr>
            <a:r>
              <a:rPr lang="ru-RU" sz="1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          1 строка – тема или предмет (одно существительное);</a:t>
            </a:r>
          </a:p>
          <a:p>
            <a:pPr marL="1436688" indent="-1436688">
              <a:buNone/>
            </a:pPr>
            <a:r>
              <a:rPr lang="ru-RU" sz="1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          2 строка – описание предмета (два прилагательных);</a:t>
            </a:r>
          </a:p>
          <a:p>
            <a:pPr marL="1436688" indent="-1436688">
              <a:buNone/>
            </a:pPr>
            <a:r>
              <a:rPr lang="ru-RU" sz="1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          3 строка – описание действия (три глагола);</a:t>
            </a:r>
          </a:p>
          <a:p>
            <a:pPr marL="2336800" indent="-2336800">
              <a:buNone/>
            </a:pPr>
            <a:r>
              <a:rPr lang="ru-RU" sz="1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          4 строка – фраза из четырех слов, выражающая отношение к </a:t>
            </a:r>
          </a:p>
          <a:p>
            <a:pPr marL="2336800" indent="-2336800">
              <a:buNone/>
            </a:pPr>
            <a:r>
              <a:rPr lang="ru-RU" sz="1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1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                             предмету;</a:t>
            </a:r>
          </a:p>
          <a:p>
            <a:pPr marL="2336800" indent="-2336800">
              <a:buNone/>
            </a:pPr>
            <a:r>
              <a:rPr lang="ru-RU" sz="1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           5 строка – синоним, обобщающий или расширяющий смысл темы.</a:t>
            </a:r>
            <a:endParaRPr lang="ru-RU" sz="1800" dirty="0" smtClean="0">
              <a:latin typeface="Bookman Old Style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Bookman Old Style" pitchFamily="18" charset="0"/>
            </a:endParaRP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9388" y="333375"/>
            <a:ext cx="1546225" cy="1150938"/>
            <a:chOff x="569" y="1853"/>
            <a:chExt cx="1454" cy="1184"/>
          </a:xfrm>
        </p:grpSpPr>
        <p:pic>
          <p:nvPicPr>
            <p:cNvPr id="5" name="Picture 5" descr="BOOK1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" y="2011"/>
              <a:ext cx="1454" cy="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6" descr="QUILLPEN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" y="1853"/>
              <a:ext cx="788" cy="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E80D2-57A3-481F-9792-A67BB0675C0A}" type="slidenum">
              <a:rPr lang="ru-RU" smtClean="0">
                <a:solidFill>
                  <a:srgbClr val="000000"/>
                </a:solidFill>
              </a:rPr>
              <a:pPr/>
              <a:t>20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74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6121" y="304800"/>
            <a:ext cx="6619553" cy="12160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Электронные адреса использованных  Интернет-ресурсов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: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E80D2-57A3-481F-9792-A67BB0675C0A}" type="slidenum">
              <a:rPr lang="ru-RU" smtClean="0">
                <a:solidFill>
                  <a:srgbClr val="000000"/>
                </a:solidFill>
              </a:rPr>
              <a:pPr/>
              <a:t>21</a:t>
            </a:fld>
            <a:endParaRPr lang="ru-RU">
              <a:solidFill>
                <a:srgbClr val="00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" y="0"/>
            <a:ext cx="1722361" cy="129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4642" y="1851949"/>
            <a:ext cx="865786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200" i="1" dirty="0">
                <a:latin typeface="Bookman Old Style" pitchFamily="18" charset="0"/>
              </a:rPr>
              <a:t>Анимация со звуком «Опыт Резерфорда»:</a:t>
            </a:r>
            <a:endParaRPr lang="ru-RU" sz="2200" dirty="0">
              <a:latin typeface="Bookman Old Style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200" u="sng" dirty="0" smtClean="0">
                <a:latin typeface="Bookman Old Style" pitchFamily="18" charset="0"/>
                <a:hlinkClick r:id="rId4"/>
              </a:rPr>
              <a:t>http</a:t>
            </a:r>
            <a:r>
              <a:rPr lang="ru-RU" sz="2200" u="sng" dirty="0">
                <a:latin typeface="Bookman Old Style" pitchFamily="18" charset="0"/>
                <a:hlinkClick r:id="rId4"/>
              </a:rPr>
              <a:t>://files.school-collection.edu.ru/dlrstore/85a43aa4-1f7a-455a-ac5a-e1a58587a7ef/9_250.swf</a:t>
            </a:r>
            <a:r>
              <a:rPr lang="ru-RU" sz="2200" dirty="0">
                <a:latin typeface="Bookman Old Style" pitchFamily="18" charset="0"/>
              </a:rPr>
              <a:t> </a:t>
            </a:r>
            <a:endParaRPr lang="ru-RU" sz="2200" dirty="0" smtClean="0">
              <a:latin typeface="Bookman Old Style" pitchFamily="18" charset="0"/>
            </a:endParaRPr>
          </a:p>
          <a:p>
            <a:pPr>
              <a:lnSpc>
                <a:spcPct val="150000"/>
              </a:lnSpc>
            </a:pPr>
            <a:endParaRPr lang="ru-RU" sz="2200" dirty="0" smtClean="0">
              <a:latin typeface="Bookman Old Style" pitchFamily="18" charset="0"/>
            </a:endParaRPr>
          </a:p>
          <a:p>
            <a:pPr marL="457200" lvl="0" indent="-457200">
              <a:lnSpc>
                <a:spcPct val="150000"/>
              </a:lnSpc>
              <a:buFont typeface="+mj-lt"/>
              <a:buAutoNum type="arabicPeriod" startAt="2"/>
            </a:pPr>
            <a:r>
              <a:rPr lang="ru-RU" sz="2200" i="1" dirty="0" smtClean="0">
                <a:latin typeface="Bookman Old Style" pitchFamily="18" charset="0"/>
              </a:rPr>
              <a:t>Видеоролик </a:t>
            </a:r>
            <a:r>
              <a:rPr lang="ru-RU" sz="2200" i="1" dirty="0">
                <a:latin typeface="Bookman Old Style" pitchFamily="18" charset="0"/>
              </a:rPr>
              <a:t>- анимация "Планетарная модель атома": </a:t>
            </a:r>
            <a:endParaRPr lang="ru-RU" sz="2200" dirty="0">
              <a:latin typeface="Bookman Old Style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200" u="sng" dirty="0">
                <a:latin typeface="Bookman Old Style" pitchFamily="18" charset="0"/>
                <a:hlinkClick r:id="rId5"/>
              </a:rPr>
              <a:t>http://school-collection.edu.ru/catalog/res/8339c48d-4ba1-4e1e-8ae5-a416bc6bc99d/?from=8b74c9c3-9aad-4ae4-abf9-e8229c87b786&amp;interface=pupil&amp;class=51&amp;subject=30</a:t>
            </a:r>
            <a:endParaRPr lang="ru-RU" sz="22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99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Rectangle 10"/>
          <p:cNvSpPr>
            <a:spLocks noGrp="1" noChangeArrowheads="1"/>
          </p:cNvSpPr>
          <p:nvPr>
            <p:ph type="title"/>
          </p:nvPr>
        </p:nvSpPr>
        <p:spPr>
          <a:xfrm>
            <a:off x="-166914" y="764381"/>
            <a:ext cx="5570318" cy="490537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Томсон  </a:t>
            </a:r>
            <a:r>
              <a:rPr lang="ru-RU" sz="36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36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6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Джозеф  Джон</a:t>
            </a:r>
            <a:endParaRPr lang="ru-RU" sz="36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Rectangle 10"/>
          <p:cNvSpPr txBox="1">
            <a:spLocks noChangeArrowheads="1"/>
          </p:cNvSpPr>
          <p:nvPr/>
        </p:nvSpPr>
        <p:spPr bwMode="auto">
          <a:xfrm>
            <a:off x="5241354" y="5624050"/>
            <a:ext cx="3689795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 algn="ctr"/>
            <a:r>
              <a:rPr lang="ru-RU" sz="24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(1856 - 1940 гг.)</a:t>
            </a:r>
            <a:endParaRPr lang="ru-RU" sz="24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437" y="224050"/>
            <a:ext cx="3454895" cy="54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803247" y="1700602"/>
            <a:ext cx="3849776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74638" indent="-274638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o"/>
              <a:defRPr sz="30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908050" indent="-4365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304925" indent="-395288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o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93863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939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51113" indent="-398463" algn="l" rtl="0" fontAlgn="base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3008313" indent="-398463" algn="l" rtl="0" fontAlgn="base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65513" indent="-398463" algn="l" rtl="0" fontAlgn="base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922713" indent="-398463" algn="l" rtl="0" fontAlgn="base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just">
              <a:lnSpc>
                <a:spcPct val="110000"/>
              </a:lnSpc>
              <a:buNone/>
            </a:pPr>
            <a:r>
              <a:rPr lang="ru-RU" sz="2000" b="1" dirty="0">
                <a:latin typeface="Bookman Old Style" pitchFamily="18" charset="0"/>
              </a:rPr>
              <a:t>Лауреат Нобелевской  премии за  открытие  электрона, предложил  одну  из  первых  атомных  моделей, исследовал  катодные  и  рентгеновские  лучи, изучал  прохождение  электрического  тока  через  разряженные  газы, </a:t>
            </a:r>
            <a:r>
              <a:rPr lang="ru-RU" sz="2000" b="1" dirty="0" smtClean="0">
                <a:latin typeface="Bookman Old Style" pitchFamily="18" charset="0"/>
              </a:rPr>
              <a:t>разработал  </a:t>
            </a:r>
            <a:r>
              <a:rPr lang="ru-RU" sz="2000" b="1" dirty="0">
                <a:latin typeface="Bookman Old Style" pitchFamily="18" charset="0"/>
              </a:rPr>
              <a:t>принцип  действия  </a:t>
            </a:r>
            <a:r>
              <a:rPr lang="ru-RU" sz="2000" b="1" dirty="0" smtClean="0">
                <a:latin typeface="Bookman Old Style" pitchFamily="18" charset="0"/>
              </a:rPr>
              <a:t>масс-спектрометра.</a:t>
            </a:r>
            <a:endParaRPr lang="ru-RU" sz="2000" b="1" dirty="0">
              <a:latin typeface="Bookman Old Style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2000" b="1" dirty="0" smtClean="0">
                <a:latin typeface="Bookman Old Style" pitchFamily="18" charset="0"/>
              </a:rPr>
              <a:t> </a:t>
            </a:r>
            <a:endParaRPr lang="ru-RU" sz="2000" b="1" dirty="0">
              <a:latin typeface="Bookman Old Style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602020" y="6134120"/>
            <a:ext cx="1981200" cy="476250"/>
          </a:xfrm>
        </p:spPr>
        <p:txBody>
          <a:bodyPr/>
          <a:lstStyle/>
          <a:p>
            <a:fld id="{55AE2D2F-67ED-424D-8575-06ED11596554}" type="slidenum">
              <a:rPr lang="ru-RU" smtClean="0">
                <a:solidFill>
                  <a:srgbClr val="000000"/>
                </a:solidFill>
              </a:rPr>
              <a:pPr/>
              <a:t>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Управляющая кнопка: назад 7">
            <a:hlinkClick r:id="rId3" action="ppaction://hlinksldjump" highlightClick="1"/>
          </p:cNvPr>
          <p:cNvSpPr/>
          <p:nvPr/>
        </p:nvSpPr>
        <p:spPr>
          <a:xfrm>
            <a:off x="8600674" y="6225533"/>
            <a:ext cx="360000" cy="360000"/>
          </a:xfrm>
          <a:prstGeom prst="actionButtonBackPrevious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/>
            <a:lightRig rig="freezing" dir="t"/>
          </a:scene3d>
          <a:sp3d extrusionH="76200" contourW="12700" prstMaterial="dkEdge">
            <a:bevelT/>
            <a:bevelB/>
            <a:extrusionClr>
              <a:schemeClr val="tx2"/>
            </a:extrusionClr>
            <a:contourClr>
              <a:srgbClr val="002AB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38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7202714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Эрнест  </a:t>
            </a:r>
            <a:r>
              <a:rPr lang="ru-RU" sz="36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Резерфорд</a:t>
            </a:r>
            <a:endParaRPr lang="ru-RU" sz="36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2225" y="1863799"/>
            <a:ext cx="4197016" cy="4339771"/>
          </a:xfrm>
        </p:spPr>
        <p:txBody>
          <a:bodyPr/>
          <a:lstStyle/>
          <a:p>
            <a:pPr marL="0" indent="0" algn="just">
              <a:lnSpc>
                <a:spcPct val="110000"/>
              </a:lnSpc>
              <a:buFontTx/>
              <a:buNone/>
            </a:pPr>
            <a:r>
              <a:rPr lang="ru-RU" sz="2000" b="1" dirty="0">
                <a:latin typeface="Bookman Old Style" pitchFamily="18" charset="0"/>
              </a:rPr>
              <a:t>Лауреат Нобелевской премии по химии за исследования по превращению элементов и химии радиоактивных веществ. Установил  строение  атома,  доказал существование в нем ядра, первым  осуществил  искусственное  превращение  ядер,  открыл  протон. 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800307" y="5463126"/>
            <a:ext cx="2960914" cy="673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r>
              <a:rPr lang="ru-RU" sz="24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(1871 – 1937) </a:t>
            </a:r>
            <a:endParaRPr lang="ru-RU" sz="24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E80D2-57A3-481F-9792-A67BB0675C0A}" type="slidenum">
              <a:rPr lang="ru-RU" smtClean="0">
                <a:solidFill>
                  <a:srgbClr val="000000"/>
                </a:solidFill>
              </a:rPr>
              <a:pPr/>
              <a:t>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Управляющая кнопка: назад 6">
            <a:hlinkClick r:id="rId2" action="ppaction://hlinksldjump" highlightClick="1"/>
          </p:cNvPr>
          <p:cNvSpPr/>
          <p:nvPr/>
        </p:nvSpPr>
        <p:spPr>
          <a:xfrm>
            <a:off x="8403220" y="5774120"/>
            <a:ext cx="360000" cy="360000"/>
          </a:xfrm>
          <a:prstGeom prst="actionButtonBackPrevious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/>
            <a:lightRig rig="freezing" dir="t"/>
          </a:scene3d>
          <a:sp3d extrusionH="76200" contourW="12700" prstMaterial="dkEdge">
            <a:bevelT/>
            <a:bevelB/>
            <a:extrusionClr>
              <a:schemeClr val="tx2"/>
            </a:extrusionClr>
            <a:contourClr>
              <a:srgbClr val="002AB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3" t="21564" r="59457" b="26304"/>
          <a:stretch/>
        </p:blipFill>
        <p:spPr bwMode="auto">
          <a:xfrm>
            <a:off x="5272554" y="520736"/>
            <a:ext cx="3669176" cy="4942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51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30399" y="304801"/>
            <a:ext cx="6645275" cy="82731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Массовое число </a:t>
            </a:r>
            <a:r>
              <a:rPr lang="en-US" sz="44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–</a:t>
            </a:r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en-US" sz="54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A</a:t>
            </a:r>
            <a:endParaRPr lang="ru-RU" sz="44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97543" y="1770742"/>
            <a:ext cx="8548914" cy="3929747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just">
              <a:buNone/>
            </a:pPr>
            <a:r>
              <a:rPr lang="ru-RU" sz="2800" b="1" i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Общее число нуклонов в ядре называется массовым числом, оно равно массе ядра атома, выраженной в атомных единицах и округленной до целых чисел.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425744" y="3665851"/>
            <a:ext cx="3543901" cy="1862048"/>
            <a:chOff x="1025929" y="2406767"/>
            <a:chExt cx="4905057" cy="1862048"/>
          </a:xfrm>
        </p:grpSpPr>
        <p:sp>
          <p:nvSpPr>
            <p:cNvPr id="8" name="TextBox 7"/>
            <p:cNvSpPr txBox="1"/>
            <p:nvPr/>
          </p:nvSpPr>
          <p:spPr>
            <a:xfrm>
              <a:off x="2619435" y="2406767"/>
              <a:ext cx="3311551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sz="11500" b="1" dirty="0" smtClean="0">
                  <a:ln w="11430"/>
                  <a:solidFill>
                    <a:srgbClr val="002AB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Bookman Old Style" pitchFamily="18" charset="0"/>
                </a:rPr>
                <a:t>Ag</a:t>
              </a:r>
              <a:endParaRPr lang="ru-RU" sz="11500" b="1" dirty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25929" y="2616775"/>
              <a:ext cx="17362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r"/>
              <a:r>
                <a:rPr lang="en-US" sz="2800" b="1" dirty="0" smtClean="0">
                  <a:ln w="11430"/>
                  <a:solidFill>
                    <a:srgbClr val="002AB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108</a:t>
              </a:r>
              <a:endParaRPr lang="ru-RU" sz="2800" b="1" dirty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465944" y="3318332"/>
              <a:ext cx="1296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r"/>
              <a:r>
                <a:rPr lang="en-US" sz="2800" b="1" dirty="0" smtClean="0">
                  <a:ln w="11430"/>
                  <a:solidFill>
                    <a:srgbClr val="002AB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47</a:t>
              </a:r>
              <a:endParaRPr lang="ru-RU" sz="2800" b="1" dirty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804229" y="3665851"/>
            <a:ext cx="3715658" cy="3631763"/>
            <a:chOff x="1291771" y="2406767"/>
            <a:chExt cx="4186983" cy="3631763"/>
          </a:xfrm>
        </p:grpSpPr>
        <p:sp>
          <p:nvSpPr>
            <p:cNvPr id="24" name="TextBox 23"/>
            <p:cNvSpPr txBox="1"/>
            <p:nvPr/>
          </p:nvSpPr>
          <p:spPr>
            <a:xfrm>
              <a:off x="2619436" y="2406767"/>
              <a:ext cx="2859318" cy="36317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sz="11500" b="1" dirty="0" smtClean="0">
                  <a:ln w="11430"/>
                  <a:solidFill>
                    <a:srgbClr val="002AB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Bookman Old Style" pitchFamily="18" charset="0"/>
                </a:rPr>
                <a:t>Au</a:t>
              </a:r>
              <a:endParaRPr lang="ru-RU" sz="11500" b="1" dirty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291771" y="2616775"/>
              <a:ext cx="14704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r"/>
              <a:r>
                <a:rPr lang="en-US" sz="2800" b="1" dirty="0" smtClean="0">
                  <a:ln w="11430"/>
                  <a:solidFill>
                    <a:srgbClr val="002AB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197</a:t>
              </a:r>
              <a:endParaRPr lang="ru-RU" sz="2800" b="1" dirty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465944" y="3318332"/>
              <a:ext cx="1296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r"/>
              <a:r>
                <a:rPr lang="en-US" sz="2800" b="1" dirty="0" smtClean="0">
                  <a:ln w="11430"/>
                  <a:solidFill>
                    <a:srgbClr val="002AB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79</a:t>
              </a:r>
              <a:endParaRPr lang="ru-RU" sz="2800" b="1" dirty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393355" y="5481734"/>
            <a:ext cx="216263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 = 108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36328" y="5527899"/>
            <a:ext cx="216263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 = 197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" y="0"/>
            <a:ext cx="1722361" cy="129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E80D2-57A3-481F-9792-A67BB0675C0A}" type="slidenum">
              <a:rPr lang="ru-RU" smtClean="0">
                <a:solidFill>
                  <a:srgbClr val="000000"/>
                </a:solidFill>
              </a:rPr>
              <a:pPr/>
              <a:t>24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Управляющая кнопка: назад 3">
            <a:hlinkClick r:id="rId4" action="ppaction://hlinksldjump" highlightClick="1"/>
          </p:cNvPr>
          <p:cNvSpPr/>
          <p:nvPr/>
        </p:nvSpPr>
        <p:spPr>
          <a:xfrm>
            <a:off x="8403220" y="5774120"/>
            <a:ext cx="360000" cy="360000"/>
          </a:xfrm>
          <a:prstGeom prst="actionButtonBackPrevious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/>
            <a:lightRig rig="freezing" dir="t"/>
          </a:scene3d>
          <a:sp3d extrusionH="76200" contourW="12700" prstMaterial="dkEdge">
            <a:bevelT/>
            <a:bevelB/>
            <a:extrusionClr>
              <a:schemeClr val="tx2"/>
            </a:extrusionClr>
            <a:contourClr>
              <a:srgbClr val="002AB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96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30399" y="304801"/>
            <a:ext cx="6645275" cy="82731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Зарядовое число </a:t>
            </a:r>
            <a:r>
              <a:rPr lang="en-US" sz="40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–</a:t>
            </a:r>
            <a:r>
              <a:rPr lang="ru-RU" sz="40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en-US" sz="48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Z</a:t>
            </a:r>
            <a:endParaRPr lang="ru-RU" sz="40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97543" y="1770742"/>
            <a:ext cx="8548914" cy="3929747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just">
              <a:buNone/>
            </a:pPr>
            <a:r>
              <a:rPr lang="ru-RU" sz="2800" b="1" i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Число протонов в ядре называется зарядовым числом, оно равно порядковому номеру в Периодической системе Д. И. Менделеева.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425744" y="3665851"/>
            <a:ext cx="3543901" cy="1862048"/>
            <a:chOff x="1025929" y="2406767"/>
            <a:chExt cx="4905057" cy="1862048"/>
          </a:xfrm>
        </p:grpSpPr>
        <p:sp>
          <p:nvSpPr>
            <p:cNvPr id="8" name="TextBox 7"/>
            <p:cNvSpPr txBox="1"/>
            <p:nvPr/>
          </p:nvSpPr>
          <p:spPr>
            <a:xfrm>
              <a:off x="2619435" y="2406767"/>
              <a:ext cx="3311551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sz="11500" b="1" dirty="0" smtClean="0">
                  <a:ln w="11430"/>
                  <a:solidFill>
                    <a:srgbClr val="002AB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Bookman Old Style" pitchFamily="18" charset="0"/>
                </a:rPr>
                <a:t>Ag</a:t>
              </a:r>
              <a:endParaRPr lang="ru-RU" sz="11500" b="1" dirty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25929" y="2616775"/>
              <a:ext cx="17362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r"/>
              <a:r>
                <a:rPr lang="en-US" sz="2800" b="1" dirty="0" smtClean="0">
                  <a:ln w="11430"/>
                  <a:solidFill>
                    <a:srgbClr val="002AB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108</a:t>
              </a:r>
              <a:endParaRPr lang="ru-RU" sz="2800" b="1" dirty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465944" y="3318332"/>
              <a:ext cx="1296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r"/>
              <a:r>
                <a:rPr lang="en-US" sz="2800" b="1" dirty="0" smtClean="0">
                  <a:ln w="11430"/>
                  <a:solidFill>
                    <a:srgbClr val="002AB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47</a:t>
              </a:r>
              <a:endParaRPr lang="ru-RU" sz="2800" b="1" dirty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804229" y="3665853"/>
            <a:ext cx="3715658" cy="3631763"/>
            <a:chOff x="1291771" y="2406767"/>
            <a:chExt cx="4186983" cy="3631763"/>
          </a:xfrm>
        </p:grpSpPr>
        <p:sp>
          <p:nvSpPr>
            <p:cNvPr id="24" name="TextBox 23"/>
            <p:cNvSpPr txBox="1"/>
            <p:nvPr/>
          </p:nvSpPr>
          <p:spPr>
            <a:xfrm>
              <a:off x="2619436" y="2406767"/>
              <a:ext cx="2859318" cy="36317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sz="11500" b="1" dirty="0" smtClean="0">
                  <a:ln w="11430"/>
                  <a:solidFill>
                    <a:srgbClr val="002AB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Bookman Old Style" pitchFamily="18" charset="0"/>
                </a:rPr>
                <a:t>Au</a:t>
              </a:r>
              <a:endParaRPr lang="ru-RU" sz="11500" b="1" dirty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291771" y="2616775"/>
              <a:ext cx="14704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r"/>
              <a:r>
                <a:rPr lang="en-US" sz="2800" b="1" dirty="0" smtClean="0">
                  <a:ln w="11430"/>
                  <a:solidFill>
                    <a:srgbClr val="002AB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197</a:t>
              </a:r>
              <a:endParaRPr lang="ru-RU" sz="2800" b="1" dirty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465944" y="3318332"/>
              <a:ext cx="1296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r"/>
              <a:r>
                <a:rPr lang="en-US" sz="2800" b="1" dirty="0" smtClean="0">
                  <a:ln w="11430"/>
                  <a:solidFill>
                    <a:srgbClr val="002AB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79</a:t>
              </a:r>
              <a:endParaRPr lang="ru-RU" sz="2800" b="1" dirty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393355" y="5481734"/>
            <a:ext cx="216263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Z = 47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36328" y="5527899"/>
            <a:ext cx="216263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Z = 79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" y="0"/>
            <a:ext cx="1722361" cy="129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E80D2-57A3-481F-9792-A67BB0675C0A}" type="slidenum">
              <a:rPr lang="ru-RU" smtClean="0">
                <a:solidFill>
                  <a:srgbClr val="000000"/>
                </a:solidFill>
              </a:rPr>
              <a:pPr/>
              <a:t>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Управляющая кнопка: назад 15">
            <a:hlinkClick r:id="rId4" action="ppaction://hlinksldjump" highlightClick="1"/>
          </p:cNvPr>
          <p:cNvSpPr/>
          <p:nvPr/>
        </p:nvSpPr>
        <p:spPr>
          <a:xfrm>
            <a:off x="8403220" y="5774120"/>
            <a:ext cx="360000" cy="360000"/>
          </a:xfrm>
          <a:prstGeom prst="actionButtonBackPrevious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/>
            <a:lightRig rig="freezing" dir="t"/>
          </a:scene3d>
          <a:sp3d extrusionH="76200" contourW="12700" prstMaterial="dkEdge">
            <a:bevelT/>
            <a:bevelB/>
            <a:extrusionClr>
              <a:schemeClr val="tx2"/>
            </a:extrusionClr>
            <a:contourClr>
              <a:srgbClr val="002AB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15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1. Радиоактивность</a:t>
            </a:r>
            <a:endParaRPr lang="ru-RU" sz="5400" b="1" dirty="0">
              <a:ln w="11430"/>
              <a:solidFill>
                <a:srgbClr val="00407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57200" y="1808550"/>
            <a:ext cx="8229600" cy="452596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ü"/>
            </a:pPr>
            <a:r>
              <a:rPr lang="ru-RU" sz="2800" b="1" i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Кем было сделано открытие данного явления?</a:t>
            </a:r>
          </a:p>
          <a:p>
            <a:pPr marL="342900" indent="-342900" algn="just">
              <a:lnSpc>
                <a:spcPct val="150000"/>
              </a:lnSpc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ü"/>
            </a:pPr>
            <a:r>
              <a:rPr lang="ru-RU" sz="2800" b="1" i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Как проводился опыт?</a:t>
            </a:r>
          </a:p>
          <a:p>
            <a:pPr marL="342900" indent="-342900" algn="just">
              <a:lnSpc>
                <a:spcPct val="150000"/>
              </a:lnSpc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ü"/>
            </a:pPr>
            <a:r>
              <a:rPr lang="ru-RU" sz="2800" b="1" i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Какие выводы были сделаны в ходе наблюдения?</a:t>
            </a:r>
            <a:endParaRPr lang="ru-RU" sz="2800" b="1" i="1" dirty="0">
              <a:ln w="11430"/>
              <a:solidFill>
                <a:srgbClr val="00407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  <a:ea typeface="+mj-ea"/>
              <a:cs typeface="+mj-cs"/>
            </a:endParaRPr>
          </a:p>
          <a:p>
            <a:pPr algn="just">
              <a:lnSpc>
                <a:spcPct val="150000"/>
              </a:lnSpc>
              <a:spcAft>
                <a:spcPts val="2400"/>
              </a:spcAft>
            </a:pP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8600674" y="6225533"/>
            <a:ext cx="360000" cy="360000"/>
          </a:xfrm>
          <a:prstGeom prst="actionButtonBackPrevious">
            <a:avLst/>
          </a:prstGeom>
          <a:solidFill>
            <a:srgbClr val="004070"/>
          </a:solidFill>
          <a:ln>
            <a:noFill/>
          </a:ln>
          <a:effectLst/>
          <a:scene3d>
            <a:camera prst="orthographicFront"/>
            <a:lightRig rig="freezing" dir="t"/>
          </a:scene3d>
          <a:sp3d extrusionH="76200" contourW="12700" prstMaterial="dkEdge">
            <a:bevelT/>
            <a:bevelB/>
            <a:extrusionClr>
              <a:schemeClr val="tx2"/>
            </a:extrusionClr>
            <a:contourClr>
              <a:srgbClr val="002AB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5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2. </a:t>
            </a:r>
            <a:r>
              <a:rPr lang="ru-RU" sz="5400" b="1" dirty="0" err="1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Демокрит</a:t>
            </a:r>
            <a:endParaRPr lang="ru-RU" sz="5400" b="1" dirty="0">
              <a:ln w="11430"/>
              <a:solidFill>
                <a:srgbClr val="00407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57200" y="1808550"/>
            <a:ext cx="8229600" cy="452596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ü"/>
            </a:pPr>
            <a:r>
              <a:rPr lang="ru-RU" sz="2800" b="1" i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Кто, наряду с </a:t>
            </a:r>
            <a:r>
              <a:rPr lang="ru-RU" sz="2800" b="1" i="1" dirty="0" err="1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Демокритом</a:t>
            </a:r>
            <a:r>
              <a:rPr lang="ru-RU" sz="2800" b="1" i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 высказывал предположение о дискретном строении вещества?</a:t>
            </a:r>
          </a:p>
          <a:p>
            <a:pPr marL="342900" indent="-342900" algn="just">
              <a:lnSpc>
                <a:spcPct val="150000"/>
              </a:lnSpc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ü"/>
            </a:pPr>
            <a:r>
              <a:rPr lang="ru-RU" sz="2800" b="1" i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Как были названы частицы?</a:t>
            </a:r>
          </a:p>
          <a:p>
            <a:pPr marL="342900" indent="-342900" algn="just">
              <a:lnSpc>
                <a:spcPct val="150000"/>
              </a:lnSpc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ü"/>
            </a:pPr>
            <a:r>
              <a:rPr lang="ru-RU" sz="2800" b="1" i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Что означает название «атом?»</a:t>
            </a:r>
          </a:p>
          <a:p>
            <a:pPr algn="just">
              <a:lnSpc>
                <a:spcPct val="150000"/>
              </a:lnSpc>
              <a:spcAft>
                <a:spcPts val="2400"/>
              </a:spcAft>
            </a:pP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8600674" y="6225533"/>
            <a:ext cx="360000" cy="360000"/>
          </a:xfrm>
          <a:prstGeom prst="actionButtonBackPrevious">
            <a:avLst/>
          </a:prstGeom>
          <a:solidFill>
            <a:srgbClr val="004070"/>
          </a:solidFill>
          <a:ln>
            <a:noFill/>
          </a:ln>
          <a:effectLst/>
          <a:scene3d>
            <a:camera prst="orthographicFront"/>
            <a:lightRig rig="freezing" dir="t"/>
          </a:scene3d>
          <a:sp3d extrusionH="76200" contourW="12700" prstMaterial="dkEdge">
            <a:bevelT/>
            <a:bevelB/>
            <a:extrusionClr>
              <a:schemeClr val="tx2"/>
            </a:extrusionClr>
            <a:contourClr>
              <a:srgbClr val="002AB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72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3. Резерфорд</a:t>
            </a:r>
            <a:endParaRPr lang="ru-RU" sz="5400" b="1" dirty="0">
              <a:ln w="11430"/>
              <a:solidFill>
                <a:srgbClr val="00407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57200" y="1808550"/>
            <a:ext cx="8229600" cy="452596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342900" indent="-342900" algn="just">
              <a:lnSpc>
                <a:spcPct val="130000"/>
              </a:lnSpc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ru-RU" sz="2600" b="1" i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Как проводился опыт по определению состава радиоактивного излучения?</a:t>
            </a:r>
          </a:p>
          <a:p>
            <a:pPr marL="342900" indent="-342900" algn="just">
              <a:lnSpc>
                <a:spcPct val="130000"/>
              </a:lnSpc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ru-RU" sz="2600" b="1" i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Как были названы частицы, входившие в состав радиоактивного излучения?</a:t>
            </a:r>
          </a:p>
          <a:p>
            <a:pPr marL="342900" indent="-342900" algn="just">
              <a:lnSpc>
                <a:spcPct val="130000"/>
              </a:lnSpc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ru-RU" sz="2600" b="1" i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Что представляют собой эти частицы? </a:t>
            </a:r>
          </a:p>
          <a:p>
            <a:pPr algn="just">
              <a:lnSpc>
                <a:spcPct val="130000"/>
              </a:lnSpc>
              <a:spcAft>
                <a:spcPts val="1800"/>
              </a:spcAft>
            </a:pPr>
            <a:endParaRPr lang="ru-RU" sz="26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8600674" y="6225533"/>
            <a:ext cx="360000" cy="360000"/>
          </a:xfrm>
          <a:prstGeom prst="actionButtonBackPrevious">
            <a:avLst/>
          </a:prstGeom>
          <a:solidFill>
            <a:srgbClr val="004070"/>
          </a:solidFill>
          <a:ln>
            <a:noFill/>
          </a:ln>
          <a:effectLst/>
          <a:scene3d>
            <a:camera prst="orthographicFront"/>
            <a:lightRig rig="freezing" dir="t"/>
          </a:scene3d>
          <a:sp3d extrusionH="76200" contourW="12700" prstMaterial="dkEdge">
            <a:bevelT/>
            <a:bevelB/>
            <a:extrusionClr>
              <a:schemeClr val="tx2"/>
            </a:extrusionClr>
            <a:contourClr>
              <a:srgbClr val="002AB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40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4. Томсон</a:t>
            </a:r>
            <a:endParaRPr lang="ru-RU" sz="5400" b="1" dirty="0">
              <a:ln w="11430"/>
              <a:solidFill>
                <a:srgbClr val="00407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57200" y="1808550"/>
            <a:ext cx="8229600" cy="452596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ü"/>
            </a:pPr>
            <a:r>
              <a:rPr lang="ru-RU" sz="2800" b="1" i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Что представляет собой атом согласно модели, предложенной Томсоном?</a:t>
            </a:r>
          </a:p>
          <a:p>
            <a:pPr marL="342900" indent="-342900" algn="just">
              <a:lnSpc>
                <a:spcPct val="150000"/>
              </a:lnSpc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ü"/>
            </a:pPr>
            <a:r>
              <a:rPr lang="ru-RU" sz="2800" b="1" i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Какие явления и как описывала эта модель?</a:t>
            </a:r>
          </a:p>
          <a:p>
            <a:pPr algn="just">
              <a:lnSpc>
                <a:spcPct val="150000"/>
              </a:lnSpc>
              <a:spcAft>
                <a:spcPts val="2400"/>
              </a:spcAft>
            </a:pP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8600674" y="6225533"/>
            <a:ext cx="360000" cy="360000"/>
          </a:xfrm>
          <a:prstGeom prst="actionButtonBackPrevious">
            <a:avLst/>
          </a:prstGeom>
          <a:solidFill>
            <a:srgbClr val="004070"/>
          </a:solidFill>
          <a:ln>
            <a:noFill/>
          </a:ln>
          <a:effectLst/>
          <a:scene3d>
            <a:camera prst="orthographicFront"/>
            <a:lightRig rig="freezing" dir="t"/>
          </a:scene3d>
          <a:sp3d extrusionH="76200" contourW="12700" prstMaterial="dkEdge">
            <a:bevelT/>
            <a:bevelB/>
            <a:extrusionClr>
              <a:schemeClr val="tx2"/>
            </a:extrusionClr>
            <a:contourClr>
              <a:srgbClr val="002AB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89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0286" y="629917"/>
            <a:ext cx="8534400" cy="29427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8000" b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Строение атома</a:t>
            </a:r>
            <a:endParaRPr lang="ru-RU" sz="8000" b="1" dirty="0">
              <a:ln w="11430"/>
              <a:solidFill>
                <a:srgbClr val="00407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7543" y="4052789"/>
            <a:ext cx="8519886" cy="217439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342900" indent="-342900" algn="l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b="1" i="1" dirty="0" smtClean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Опыт </a:t>
            </a:r>
            <a:r>
              <a:rPr lang="ru-RU" sz="2000" b="1" i="1" dirty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Эрнеста Резерфорда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ru-RU" sz="2000" b="1" i="1" dirty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Модель строения атома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ru-RU" sz="2000" b="1" i="1" dirty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Элементарный состав атома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ru-RU" sz="2000" b="1" i="1" dirty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Характеристика частиц, входящих в состав атома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ru-RU" sz="2000" b="1" i="1" dirty="0">
                <a:ln w="11430"/>
                <a:solidFill>
                  <a:srgbClr val="00407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Фундаментальные законы микромира</a:t>
            </a:r>
          </a:p>
          <a:p>
            <a:pPr algn="l"/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05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8686" y="1741714"/>
            <a:ext cx="8766628" cy="4383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" y="0"/>
            <a:ext cx="1722361" cy="129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16113" y="75746"/>
            <a:ext cx="6659562" cy="12160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Опыты Резерфорда</a:t>
            </a:r>
            <a:br>
              <a:rPr lang="ru-RU" sz="36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6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(без фольги)</a:t>
            </a:r>
            <a:endParaRPr lang="ru-RU" sz="36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2593975" y="30876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>
              <a:solidFill>
                <a:srgbClr val="000000"/>
              </a:solidFill>
            </a:endParaRPr>
          </a:p>
        </p:txBody>
      </p:sp>
      <p:grpSp>
        <p:nvGrpSpPr>
          <p:cNvPr id="9" name="Group 4"/>
          <p:cNvGrpSpPr>
            <a:grpSpLocks/>
          </p:cNvGrpSpPr>
          <p:nvPr/>
        </p:nvGrpSpPr>
        <p:grpSpPr bwMode="auto">
          <a:xfrm>
            <a:off x="508000" y="2101850"/>
            <a:ext cx="8099425" cy="3854450"/>
            <a:chOff x="320" y="1324"/>
            <a:chExt cx="5102" cy="2428"/>
          </a:xfrm>
        </p:grpSpPr>
        <p:grpSp>
          <p:nvGrpSpPr>
            <p:cNvPr id="10" name="Group 5"/>
            <p:cNvGrpSpPr>
              <a:grpSpLocks/>
            </p:cNvGrpSpPr>
            <p:nvPr/>
          </p:nvGrpSpPr>
          <p:grpSpPr bwMode="auto">
            <a:xfrm>
              <a:off x="320" y="1324"/>
              <a:ext cx="5102" cy="2428"/>
              <a:chOff x="288" y="817"/>
              <a:chExt cx="5102" cy="2428"/>
            </a:xfrm>
          </p:grpSpPr>
          <p:pic>
            <p:nvPicPr>
              <p:cNvPr id="12" name="Picture 6"/>
              <p:cNvPicPr>
                <a:picLocks noChangeAspect="1" noChangeArrowheads="1"/>
              </p:cNvPicPr>
              <p:nvPr/>
            </p:nvPicPr>
            <p:blipFill>
              <a:blip r:embed="rId4">
                <a:lum contrast="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259" t="21594" r="75150" b="50264"/>
              <a:stretch>
                <a:fillRect/>
              </a:stretch>
            </p:blipFill>
            <p:spPr bwMode="auto">
              <a:xfrm>
                <a:off x="288" y="1337"/>
                <a:ext cx="1023" cy="1908"/>
              </a:xfrm>
              <a:prstGeom prst="rect">
                <a:avLst/>
              </a:prstGeom>
              <a:solidFill>
                <a:srgbClr val="E0B5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3" name="AutoShape 7"/>
              <p:cNvSpPr>
                <a:spLocks noChangeArrowheads="1"/>
              </p:cNvSpPr>
              <p:nvPr/>
            </p:nvSpPr>
            <p:spPr bwMode="auto">
              <a:xfrm rot="-5400000">
                <a:off x="2639" y="1321"/>
                <a:ext cx="1746" cy="737"/>
              </a:xfrm>
              <a:prstGeom prst="flowChartInputOutput">
                <a:avLst/>
              </a:prstGeom>
              <a:solidFill>
                <a:srgbClr val="96969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16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4" name="Group 8"/>
              <p:cNvGrpSpPr>
                <a:grpSpLocks/>
              </p:cNvGrpSpPr>
              <p:nvPr/>
            </p:nvGrpSpPr>
            <p:grpSpPr bwMode="auto">
              <a:xfrm>
                <a:off x="3955" y="817"/>
                <a:ext cx="1435" cy="2251"/>
                <a:chOff x="4107" y="902"/>
                <a:chExt cx="1435" cy="2251"/>
              </a:xfrm>
            </p:grpSpPr>
            <p:pic>
              <p:nvPicPr>
                <p:cNvPr id="20" name="Picture 9"/>
                <p:cNvPicPr>
                  <a:picLocks noChangeAspect="1" noChangeArrowheads="1"/>
                </p:cNvPicPr>
                <p:nvPr/>
              </p:nvPicPr>
              <p:blipFill>
                <a:blip r:embed="rId4">
                  <a:lum contrast="12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3961" t="17812" r="34642" b="51300"/>
                <a:stretch>
                  <a:fillRect/>
                </a:stretch>
              </p:blipFill>
              <p:spPr bwMode="auto">
                <a:xfrm>
                  <a:off x="4107" y="902"/>
                  <a:ext cx="1038" cy="225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1" name="Picture 10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4726" t="24957" r="31580" b="69920"/>
                <a:stretch>
                  <a:fillRect/>
                </a:stretch>
              </p:blipFill>
              <p:spPr bwMode="auto">
                <a:xfrm>
                  <a:off x="5158" y="1423"/>
                  <a:ext cx="384" cy="42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15" name="Line 11"/>
              <p:cNvSpPr>
                <a:spLocks noChangeShapeType="1"/>
              </p:cNvSpPr>
              <p:nvPr/>
            </p:nvSpPr>
            <p:spPr bwMode="auto">
              <a:xfrm flipV="1">
                <a:off x="1249" y="1617"/>
                <a:ext cx="2331" cy="387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1600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12"/>
              <p:cNvSpPr>
                <a:spLocks noChangeShapeType="1"/>
              </p:cNvSpPr>
              <p:nvPr/>
            </p:nvSpPr>
            <p:spPr bwMode="auto">
              <a:xfrm flipV="1">
                <a:off x="1205" y="1574"/>
                <a:ext cx="2313" cy="425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1600"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Line 13"/>
              <p:cNvSpPr>
                <a:spLocks noChangeShapeType="1"/>
              </p:cNvSpPr>
              <p:nvPr/>
            </p:nvSpPr>
            <p:spPr bwMode="auto">
              <a:xfrm flipV="1">
                <a:off x="1285" y="1671"/>
                <a:ext cx="2237" cy="340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1600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Line 14"/>
              <p:cNvSpPr>
                <a:spLocks noChangeShapeType="1"/>
              </p:cNvSpPr>
              <p:nvPr/>
            </p:nvSpPr>
            <p:spPr bwMode="auto">
              <a:xfrm flipV="1">
                <a:off x="1175" y="1553"/>
                <a:ext cx="2237" cy="453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1600">
                  <a:solidFill>
                    <a:srgbClr val="000000"/>
                  </a:solidFill>
                </a:endParaRPr>
              </a:p>
            </p:txBody>
          </p:sp>
          <p:pic>
            <p:nvPicPr>
              <p:cNvPr id="19" name="Picture 15"/>
              <p:cNvPicPr>
                <a:picLocks noChangeAspect="1" noChangeArrowheads="1"/>
              </p:cNvPicPr>
              <p:nvPr/>
            </p:nvPicPr>
            <p:blipFill>
              <a:blip r:embed="rId4">
                <a:lum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094" t="42950" r="45941" b="51685"/>
              <a:stretch>
                <a:fillRect/>
              </a:stretch>
            </p:blipFill>
            <p:spPr bwMode="auto">
              <a:xfrm>
                <a:off x="2682" y="2649"/>
                <a:ext cx="1345" cy="3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1" name="Line 16"/>
            <p:cNvSpPr>
              <a:spLocks noChangeShapeType="1"/>
            </p:cNvSpPr>
            <p:nvPr/>
          </p:nvSpPr>
          <p:spPr bwMode="auto">
            <a:xfrm flipH="1">
              <a:off x="3428" y="2758"/>
              <a:ext cx="198" cy="4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oval" w="sm" len="sm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>
                <a:solidFill>
                  <a:srgbClr val="000000"/>
                </a:solidFill>
              </a:endParaRPr>
            </a:p>
          </p:txBody>
        </p:sp>
      </p:grpSp>
      <p:sp>
        <p:nvSpPr>
          <p:cNvPr id="2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49900D4-8E06-4F84-974F-465FD56FACDE}" type="slidenum">
              <a:rPr lang="ru-RU" sz="1400" smtClean="0">
                <a:solidFill>
                  <a:srgbClr val="000000"/>
                </a:solidFill>
              </a:rPr>
              <a:pPr eaLnBrk="1" hangingPunct="1"/>
              <a:t>4</a:t>
            </a:fld>
            <a:endParaRPr lang="ru-RU" sz="1400" smtClean="0">
              <a:solidFill>
                <a:srgbClr val="000000"/>
              </a:solidFill>
            </a:endParaRPr>
          </a:p>
        </p:txBody>
      </p:sp>
      <p:pic>
        <p:nvPicPr>
          <p:cNvPr id="25" name="Picture 17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77" t="17830" r="14401" b="57030"/>
          <a:stretch>
            <a:fillRect/>
          </a:stretch>
        </p:blipFill>
        <p:spPr bwMode="auto">
          <a:xfrm>
            <a:off x="7348538" y="0"/>
            <a:ext cx="1795462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187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8686" y="1741714"/>
            <a:ext cx="8766628" cy="4383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" y="0"/>
            <a:ext cx="1722361" cy="129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16113" y="75746"/>
            <a:ext cx="6659562" cy="12160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Опыты Резерфорда</a:t>
            </a:r>
            <a:br>
              <a:rPr lang="ru-RU" sz="36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6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(с фольгой)</a:t>
            </a:r>
            <a:endParaRPr lang="ru-RU" sz="36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2593975" y="30876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>
              <a:solidFill>
                <a:srgbClr val="000000"/>
              </a:solidFill>
            </a:endParaRPr>
          </a:p>
        </p:txBody>
      </p:sp>
      <p:sp>
        <p:nvSpPr>
          <p:cNvPr id="2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49900D4-8E06-4F84-974F-465FD56FACDE}" type="slidenum">
              <a:rPr lang="ru-RU" sz="1400" smtClean="0">
                <a:solidFill>
                  <a:srgbClr val="000000"/>
                </a:solidFill>
              </a:rPr>
              <a:pPr eaLnBrk="1" hangingPunct="1"/>
              <a:t>5</a:t>
            </a:fld>
            <a:endParaRPr lang="ru-RU" sz="1400" smtClean="0">
              <a:solidFill>
                <a:srgbClr val="000000"/>
              </a:solidFill>
            </a:endParaRPr>
          </a:p>
        </p:txBody>
      </p:sp>
      <p:pic>
        <p:nvPicPr>
          <p:cNvPr id="2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8" r="30826" b="55251"/>
          <a:stretch/>
        </p:blipFill>
        <p:spPr bwMode="auto">
          <a:xfrm>
            <a:off x="196850" y="1925638"/>
            <a:ext cx="8748713" cy="35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11"/>
          <p:cNvPicPr>
            <a:picLocks noChangeAspect="1" noChangeArrowheads="1"/>
          </p:cNvPicPr>
          <p:nvPr/>
        </p:nvPicPr>
        <p:blipFill>
          <a:blip r:embed="rId5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77" t="54260" r="14755" b="20998"/>
          <a:stretch>
            <a:fillRect/>
          </a:stretch>
        </p:blipFill>
        <p:spPr bwMode="auto">
          <a:xfrm>
            <a:off x="7532688" y="0"/>
            <a:ext cx="1611312" cy="192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891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" y="0"/>
            <a:ext cx="1722361" cy="129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16113" y="75746"/>
            <a:ext cx="6659562" cy="12160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Схема взаимодействия </a:t>
            </a:r>
            <a:br>
              <a:rPr lang="ru-RU" sz="36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6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α-частицы и ядра</a:t>
            </a:r>
          </a:p>
        </p:txBody>
      </p:sp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2593975" y="30876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>
              <a:solidFill>
                <a:srgbClr val="000000"/>
              </a:solidFill>
            </a:endParaRPr>
          </a:p>
        </p:txBody>
      </p:sp>
      <p:sp>
        <p:nvSpPr>
          <p:cNvPr id="2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49900D4-8E06-4F84-974F-465FD56FACDE}" type="slidenum">
              <a:rPr lang="ru-RU" sz="1400" smtClean="0">
                <a:solidFill>
                  <a:srgbClr val="000000"/>
                </a:solidFill>
              </a:rPr>
              <a:pPr eaLnBrk="1" hangingPunct="1"/>
              <a:t>6</a:t>
            </a:fld>
            <a:endParaRPr lang="ru-RU" sz="1400" smtClean="0">
              <a:solidFill>
                <a:srgbClr val="000000"/>
              </a:solidFill>
            </a:endParaRPr>
          </a:p>
        </p:txBody>
      </p:sp>
      <p:pic>
        <p:nvPicPr>
          <p:cNvPr id="9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49155" r="43176" b="22266"/>
          <a:stretch>
            <a:fillRect/>
          </a:stretch>
        </p:blipFill>
        <p:spPr bwMode="auto">
          <a:xfrm>
            <a:off x="381000" y="1773238"/>
            <a:ext cx="8367713" cy="419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705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" y="0"/>
            <a:ext cx="1722361" cy="129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16113" y="75746"/>
            <a:ext cx="6659562" cy="12160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Модели атомов</a:t>
            </a:r>
          </a:p>
        </p:txBody>
      </p:sp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2593975" y="30876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>
              <a:solidFill>
                <a:srgbClr val="000000"/>
              </a:solidFill>
            </a:endParaRPr>
          </a:p>
        </p:txBody>
      </p:sp>
      <p:sp>
        <p:nvSpPr>
          <p:cNvPr id="2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49900D4-8E06-4F84-974F-465FD56FACDE}" type="slidenum">
              <a:rPr lang="ru-RU" sz="1400" smtClean="0">
                <a:solidFill>
                  <a:srgbClr val="000000"/>
                </a:solidFill>
              </a:rPr>
              <a:pPr eaLnBrk="1" hangingPunct="1"/>
              <a:t>7</a:t>
            </a:fld>
            <a:endParaRPr lang="ru-RU" sz="1400" smtClean="0">
              <a:solidFill>
                <a:srgbClr val="000000"/>
              </a:solidFill>
            </a:endParaRPr>
          </a:p>
        </p:txBody>
      </p:sp>
      <p:pic>
        <p:nvPicPr>
          <p:cNvPr id="7" name="Picture 4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5" t="25313" r="5037" b="9160"/>
          <a:stretch>
            <a:fillRect/>
          </a:stretch>
        </p:blipFill>
        <p:spPr bwMode="auto">
          <a:xfrm>
            <a:off x="4787900" y="1982788"/>
            <a:ext cx="3816350" cy="353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40" t="25313" r="54128" b="9160"/>
          <a:stretch>
            <a:fillRect/>
          </a:stretch>
        </p:blipFill>
        <p:spPr bwMode="auto">
          <a:xfrm>
            <a:off x="290513" y="1982788"/>
            <a:ext cx="4176712" cy="353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468313" y="5535613"/>
            <a:ext cx="3998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solidFill>
                  <a:srgbClr val="0022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Модель атома Томсона</a:t>
            </a:r>
          </a:p>
        </p:txBody>
      </p:sp>
      <p:sp>
        <p:nvSpPr>
          <p:cNvPr id="12" name="TextBox 6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4787900" y="5516563"/>
            <a:ext cx="3816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solidFill>
                  <a:srgbClr val="0022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Модель атома Резерфорда</a:t>
            </a:r>
          </a:p>
        </p:txBody>
      </p:sp>
    </p:spTree>
    <p:extLst>
      <p:ext uri="{BB962C8B-B14F-4D97-AF65-F5344CB8AC3E}">
        <p14:creationId xmlns:p14="http://schemas.microsoft.com/office/powerpoint/2010/main" val="135785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8" t="19934" r="28128" b="15602"/>
          <a:stretch>
            <a:fillRect/>
          </a:stretch>
        </p:blipFill>
        <p:spPr bwMode="auto">
          <a:xfrm>
            <a:off x="385680" y="2002744"/>
            <a:ext cx="3582925" cy="3960000"/>
          </a:xfrm>
          <a:prstGeom prst="rect">
            <a:avLst/>
          </a:prstGeom>
          <a:noFill/>
          <a:ln w="22225" cmpd="sng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44915" y="464457"/>
            <a:ext cx="6995887" cy="82731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Характеристики атомного ядра</a:t>
            </a:r>
            <a:endParaRPr lang="ru-RU" sz="40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368800" y="1886632"/>
            <a:ext cx="4615543" cy="413316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en-US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Z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800" b="1" dirty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– зарядовое число,</a:t>
            </a:r>
          </a:p>
          <a:p>
            <a:pPr marL="0" indent="0">
              <a:buNone/>
            </a:pPr>
            <a:r>
              <a:rPr lang="en-US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en-US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– </a:t>
            </a:r>
            <a:r>
              <a:rPr lang="ru-RU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массовое чис</a:t>
            </a:r>
            <a:r>
              <a:rPr lang="ru-RU" b="1" dirty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л</a:t>
            </a:r>
            <a:r>
              <a:rPr lang="ru-RU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о, </a:t>
            </a:r>
          </a:p>
          <a:p>
            <a:pPr marL="0" indent="0">
              <a:buNone/>
            </a:pPr>
            <a:r>
              <a:rPr lang="en-US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N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– число нейтронов</a:t>
            </a:r>
          </a:p>
          <a:p>
            <a:pPr marL="0" indent="0">
              <a:buNone/>
            </a:pPr>
            <a:r>
              <a:rPr lang="ru-RU" b="1" dirty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     в ядре </a:t>
            </a:r>
          </a:p>
          <a:p>
            <a:pPr marL="0" indent="0" algn="ctr">
              <a:buNone/>
            </a:pPr>
            <a:endParaRPr lang="ru-RU" sz="8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  <a:p>
            <a:pPr marL="0" indent="0" algn="ctr">
              <a:buNone/>
            </a:pPr>
            <a:r>
              <a:rPr lang="en-US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A </a:t>
            </a:r>
            <a:r>
              <a:rPr lang="en-US" sz="4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= Z + N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  <a:p>
            <a:pPr marL="0" indent="0">
              <a:buNone/>
            </a:pPr>
            <a:endParaRPr lang="ru-RU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44915" y="1886632"/>
            <a:ext cx="77651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54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endParaRPr lang="ru-RU" sz="5400" b="1" dirty="0">
              <a:ln w="11430"/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8972" y="2133600"/>
            <a:ext cx="914400" cy="577030"/>
          </a:xfrm>
          <a:prstGeom prst="round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1422400" y="2356687"/>
            <a:ext cx="638629" cy="45719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168401" y="4488969"/>
            <a:ext cx="77651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5400" b="1" dirty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5400" b="1" dirty="0">
              <a:ln w="11430"/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333171" y="4661101"/>
            <a:ext cx="1498599" cy="577030"/>
          </a:xfrm>
          <a:prstGeom prst="round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flipH="1">
            <a:off x="1680028" y="4964130"/>
            <a:ext cx="638629" cy="45719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7570351" y="-75131"/>
            <a:ext cx="1341421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115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X</a:t>
            </a:r>
            <a:endParaRPr lang="ru-RU" sz="115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34561" y="134877"/>
            <a:ext cx="43579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sz="28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endParaRPr lang="ru-RU" sz="28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16272" y="836434"/>
            <a:ext cx="35408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sz="28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Z</a:t>
            </a:r>
            <a:endParaRPr lang="ru-RU" sz="28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" y="0"/>
            <a:ext cx="1722361" cy="129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E80D2-57A3-481F-9792-A67BB0675C0A}" type="slidenum">
              <a:rPr lang="ru-RU" smtClean="0">
                <a:solidFill>
                  <a:srgbClr val="000000"/>
                </a:solidFill>
              </a:rPr>
              <a:pPr/>
              <a:t>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0" name="Управляющая кнопка: далее 19">
            <a:hlinkClick r:id="rId5" action="ppaction://hlinksldjump" highlightClick="1"/>
          </p:cNvPr>
          <p:cNvSpPr/>
          <p:nvPr/>
        </p:nvSpPr>
        <p:spPr>
          <a:xfrm>
            <a:off x="8731772" y="2168297"/>
            <a:ext cx="360000" cy="360000"/>
          </a:xfrm>
          <a:prstGeom prst="actionButtonForwardNex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/>
            <a:lightRig rig="freezing" dir="t"/>
          </a:scene3d>
          <a:sp3d extrusionH="76200" contourW="12700" prstMaterial="dkEdge">
            <a:bevelT/>
            <a:bevelB/>
            <a:extrusionClr>
              <a:schemeClr val="tx2"/>
            </a:extrusionClr>
            <a:contourClr>
              <a:srgbClr val="002AB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далее 20">
            <a:hlinkClick r:id="rId6" action="ppaction://hlinksldjump" highlightClick="1"/>
          </p:cNvPr>
          <p:cNvSpPr/>
          <p:nvPr/>
        </p:nvSpPr>
        <p:spPr>
          <a:xfrm>
            <a:off x="8731772" y="2932226"/>
            <a:ext cx="360000" cy="360000"/>
          </a:xfrm>
          <a:prstGeom prst="actionButtonForwardNex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/>
            <a:lightRig rig="freezing" dir="t"/>
          </a:scene3d>
          <a:sp3d extrusionH="76200" contourW="12700" prstMaterial="dkEdge">
            <a:bevelT/>
            <a:bevelB/>
            <a:extrusionClr>
              <a:schemeClr val="tx2"/>
            </a:extrusionClr>
            <a:contourClr>
              <a:srgbClr val="002AB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19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/>
      <p:bldP spid="9" grpId="0" animBg="1"/>
      <p:bldP spid="10" grpId="0" animBg="1"/>
      <p:bldP spid="11" grpId="0"/>
      <p:bldP spid="12" grpId="0" animBg="1"/>
      <p:bldP spid="13" grpId="0" animBg="1"/>
      <p:bldP spid="16" grpId="0"/>
      <p:bldP spid="17" grpId="0"/>
      <p:bldP spid="18" grpId="0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6171" y="304800"/>
            <a:ext cx="6369503" cy="12160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Характеристики атомных частиц</a:t>
            </a:r>
            <a:endParaRPr lang="ru-RU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2921267"/>
              </p:ext>
            </p:extLst>
          </p:nvPr>
        </p:nvGraphicFramePr>
        <p:xfrm>
          <a:off x="203199" y="1897743"/>
          <a:ext cx="8694060" cy="30169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7144"/>
                <a:gridCol w="2206171"/>
                <a:gridCol w="1335315"/>
                <a:gridCol w="1320800"/>
                <a:gridCol w="1654630"/>
              </a:tblGrid>
              <a:tr h="73133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Частица</a:t>
                      </a:r>
                      <a:endParaRPr lang="ru-RU" sz="2400" b="1" dirty="0">
                        <a:solidFill>
                          <a:srgbClr val="002AB0"/>
                        </a:solidFill>
                        <a:latin typeface="Bookman Old Style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Масса, 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кг</a:t>
                      </a:r>
                      <a:endParaRPr lang="ru-RU" sz="2400" b="1" dirty="0">
                        <a:solidFill>
                          <a:srgbClr val="002AB0"/>
                        </a:solidFill>
                        <a:latin typeface="Bookman Old Style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Масса, </a:t>
                      </a:r>
                      <a:r>
                        <a:rPr lang="en-US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m</a:t>
                      </a:r>
                      <a:r>
                        <a:rPr lang="en-US" sz="2400" b="1" baseline="-25000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e</a:t>
                      </a:r>
                      <a:endParaRPr lang="ru-RU" sz="2400" b="1" baseline="-25000" dirty="0">
                        <a:solidFill>
                          <a:srgbClr val="002AB0"/>
                        </a:solidFill>
                        <a:latin typeface="Bookman Old Style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Масса, 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а. е. м.</a:t>
                      </a:r>
                      <a:endParaRPr lang="ru-RU" sz="2400" b="1" dirty="0">
                        <a:solidFill>
                          <a:srgbClr val="002AB0"/>
                        </a:solidFill>
                        <a:latin typeface="Bookman Old Style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Заряд, 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Кл</a:t>
                      </a:r>
                      <a:endParaRPr lang="ru-RU" sz="2400" b="1" dirty="0">
                        <a:solidFill>
                          <a:srgbClr val="002AB0"/>
                        </a:solidFill>
                        <a:latin typeface="Bookman Old Style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313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Протон,</a:t>
                      </a:r>
                      <a:r>
                        <a:rPr lang="en-US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 p</a:t>
                      </a:r>
                      <a:endParaRPr lang="ru-RU" sz="2400" b="1" dirty="0" smtClean="0">
                        <a:solidFill>
                          <a:srgbClr val="002AB0"/>
                        </a:solidFill>
                        <a:latin typeface="Bookman Old Style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1,6726·10</a:t>
                      </a:r>
                      <a:r>
                        <a:rPr lang="ru-RU" sz="2400" b="1" baseline="30000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-27</a:t>
                      </a:r>
                      <a:endParaRPr lang="ru-RU" sz="2400" b="1" dirty="0">
                        <a:solidFill>
                          <a:srgbClr val="002AB0"/>
                        </a:solidFill>
                        <a:latin typeface="Bookman Old Style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1836</a:t>
                      </a:r>
                      <a:endParaRPr lang="ru-RU" sz="2400" b="1" dirty="0">
                        <a:solidFill>
                          <a:srgbClr val="002AB0"/>
                        </a:solidFill>
                        <a:latin typeface="Bookman Old Style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AB0"/>
                        </a:solidFill>
                        <a:latin typeface="Bookman Old Style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1,6·10</a:t>
                      </a:r>
                      <a:r>
                        <a:rPr lang="ru-RU" sz="2400" b="1" baseline="30000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-19</a:t>
                      </a:r>
                      <a:endParaRPr lang="ru-RU" sz="2400" b="1" dirty="0" smtClean="0">
                        <a:solidFill>
                          <a:srgbClr val="002AB0"/>
                        </a:solidFill>
                        <a:latin typeface="Bookman Old Style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313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Нейтрон,</a:t>
                      </a:r>
                      <a:r>
                        <a:rPr lang="en-US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 n</a:t>
                      </a:r>
                      <a:endParaRPr lang="ru-RU" sz="2400" b="1" dirty="0" smtClean="0">
                        <a:solidFill>
                          <a:srgbClr val="002AB0"/>
                        </a:solidFill>
                        <a:latin typeface="Bookman Old Style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1,6749·10</a:t>
                      </a:r>
                      <a:r>
                        <a:rPr lang="ru-RU" sz="2400" b="1" baseline="30000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-27</a:t>
                      </a:r>
                      <a:endParaRPr lang="ru-RU" sz="2400" b="1" dirty="0" smtClean="0">
                        <a:solidFill>
                          <a:srgbClr val="002AB0"/>
                        </a:solidFill>
                        <a:latin typeface="Bookman Old Style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1839</a:t>
                      </a:r>
                      <a:endParaRPr lang="ru-RU" sz="2400" b="1" dirty="0">
                        <a:solidFill>
                          <a:srgbClr val="002AB0"/>
                        </a:solidFill>
                        <a:latin typeface="Bookman Old Style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AB0"/>
                        </a:solidFill>
                        <a:latin typeface="Bookman Old Style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0</a:t>
                      </a:r>
                      <a:endParaRPr lang="ru-RU" sz="2400" b="1" dirty="0">
                        <a:solidFill>
                          <a:srgbClr val="002AB0"/>
                        </a:solidFill>
                        <a:latin typeface="Bookman Old Style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313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Электрон,</a:t>
                      </a:r>
                      <a:r>
                        <a:rPr lang="en-US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 e</a:t>
                      </a:r>
                      <a:endParaRPr lang="ru-RU" sz="2400" b="1" dirty="0" smtClean="0">
                        <a:solidFill>
                          <a:srgbClr val="002AB0"/>
                        </a:solidFill>
                        <a:latin typeface="Bookman Old Style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9,11·10</a:t>
                      </a:r>
                      <a:r>
                        <a:rPr lang="ru-RU" sz="2400" b="1" baseline="30000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-31</a:t>
                      </a:r>
                      <a:endParaRPr lang="ru-RU" sz="2400" b="1" dirty="0" smtClean="0">
                        <a:solidFill>
                          <a:srgbClr val="002AB0"/>
                        </a:solidFill>
                        <a:latin typeface="Bookman Old Style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AB0"/>
                        </a:solidFill>
                        <a:latin typeface="Bookman Old Style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0</a:t>
                      </a:r>
                      <a:endParaRPr lang="ru-RU" sz="2400" b="1" dirty="0">
                        <a:solidFill>
                          <a:srgbClr val="002AB0"/>
                        </a:solidFill>
                        <a:latin typeface="Bookman Old Style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-1,6·10</a:t>
                      </a:r>
                      <a:r>
                        <a:rPr lang="ru-RU" sz="2400" b="1" baseline="30000" dirty="0" smtClean="0">
                          <a:solidFill>
                            <a:srgbClr val="002AB0"/>
                          </a:solidFill>
                          <a:latin typeface="Bookman Old Style" pitchFamily="18" charset="0"/>
                        </a:rPr>
                        <a:t>-19</a:t>
                      </a:r>
                      <a:endParaRPr lang="ru-RU" sz="2400" b="1" dirty="0" smtClean="0">
                        <a:solidFill>
                          <a:srgbClr val="002AB0"/>
                        </a:solidFill>
                        <a:latin typeface="Bookman Old Style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A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62857" y="4992924"/>
            <a:ext cx="8374743" cy="4770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dirty="0" smtClean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Определение элементарного состава атома</a:t>
            </a:r>
            <a:endParaRPr lang="ru-RU" sz="2500" b="1" dirty="0">
              <a:ln w="11430"/>
              <a:solidFill>
                <a:srgbClr val="002A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2230" y="5370289"/>
            <a:ext cx="240937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</a:t>
            </a:r>
            <a:r>
              <a:rPr lang="en-US" sz="4000" b="1" baseline="-25000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</a:t>
            </a:r>
            <a:r>
              <a:rPr lang="en-US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= Z</a:t>
            </a:r>
            <a:endParaRPr lang="ru-RU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15774" y="5370289"/>
            <a:ext cx="246742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</a:t>
            </a:r>
            <a:r>
              <a:rPr lang="en-US" sz="4000" b="1" baseline="-2500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</a:t>
            </a:r>
            <a:r>
              <a:rPr lang="en-US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= </a:t>
            </a:r>
            <a:r>
              <a:rPr lang="en-US" sz="40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</a:t>
            </a:r>
            <a:r>
              <a:rPr lang="en-US" sz="4000" b="1" baseline="-25000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</a:t>
            </a:r>
            <a:r>
              <a:rPr lang="en-US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86400" y="5370288"/>
            <a:ext cx="3106057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</a:t>
            </a:r>
            <a:r>
              <a:rPr lang="en-US" sz="4000" b="1" baseline="-25000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</a:t>
            </a:r>
            <a:r>
              <a:rPr lang="en-US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= A - Z </a:t>
            </a:r>
            <a:endParaRPr lang="ru-RU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" y="0"/>
            <a:ext cx="1722361" cy="129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7134561" y="-75131"/>
            <a:ext cx="1777211" cy="1862048"/>
            <a:chOff x="1291771" y="2406767"/>
            <a:chExt cx="3788228" cy="1862048"/>
          </a:xfrm>
        </p:grpSpPr>
        <p:sp>
          <p:nvSpPr>
            <p:cNvPr id="13" name="TextBox 12"/>
            <p:cNvSpPr txBox="1"/>
            <p:nvPr/>
          </p:nvSpPr>
          <p:spPr>
            <a:xfrm>
              <a:off x="2220683" y="2406767"/>
              <a:ext cx="2859316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sz="11500" b="1" dirty="0" smtClean="0">
                  <a:ln w="11430"/>
                  <a:solidFill>
                    <a:srgbClr val="002AB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Bookman Old Style" pitchFamily="18" charset="0"/>
                </a:rPr>
                <a:t>X</a:t>
              </a:r>
              <a:endParaRPr lang="ru-RU" sz="11500" b="1" dirty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291771" y="2616775"/>
              <a:ext cx="9289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r"/>
              <a:r>
                <a:rPr lang="en-US" sz="2800" b="1" dirty="0" smtClean="0">
                  <a:ln w="11430"/>
                  <a:solidFill>
                    <a:srgbClr val="002AB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A</a:t>
              </a:r>
              <a:endParaRPr lang="ru-RU" sz="2800" b="1" dirty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367252" y="3549832"/>
              <a:ext cx="7547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r"/>
              <a:r>
                <a:rPr lang="en-US" sz="2800" b="1" dirty="0" smtClean="0">
                  <a:ln w="11430"/>
                  <a:solidFill>
                    <a:srgbClr val="002AB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Z</a:t>
              </a:r>
              <a:endParaRPr lang="ru-RU" sz="2800" b="1" dirty="0">
                <a:ln w="11430"/>
                <a:solidFill>
                  <a:srgbClr val="002A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E80D2-57A3-481F-9792-A67BB0675C0A}" type="slidenum">
              <a:rPr lang="ru-RU" smtClean="0">
                <a:solidFill>
                  <a:srgbClr val="000000"/>
                </a:solidFill>
              </a:rPr>
              <a:pPr/>
              <a:t>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64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рофиль">
  <a:themeElements>
    <a:clrScheme name="Другая 1">
      <a:dk1>
        <a:srgbClr val="000000"/>
      </a:dk1>
      <a:lt1>
        <a:srgbClr val="FFFFFF"/>
      </a:lt1>
      <a:dk2>
        <a:srgbClr val="0031CC"/>
      </a:dk2>
      <a:lt2>
        <a:srgbClr val="DDDDDD"/>
      </a:lt2>
      <a:accent1>
        <a:srgbClr val="A3B2C1"/>
      </a:accent1>
      <a:accent2>
        <a:srgbClr val="0031CC"/>
      </a:accent2>
      <a:accent3>
        <a:srgbClr val="FFFFFF"/>
      </a:accent3>
      <a:accent4>
        <a:srgbClr val="000000"/>
      </a:accent4>
      <a:accent5>
        <a:srgbClr val="CED5DD"/>
      </a:accent5>
      <a:accent6>
        <a:srgbClr val="002BB9"/>
      </a:accent6>
      <a:hlink>
        <a:srgbClr val="0031CC"/>
      </a:hlink>
      <a:folHlink>
        <a:srgbClr val="B2B2B2"/>
      </a:folHlink>
    </a:clrScheme>
    <a:fontScheme name="Профиль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офиль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10">
        <a:dk1>
          <a:srgbClr val="000000"/>
        </a:dk1>
        <a:lt1>
          <a:srgbClr val="FFFFFF"/>
        </a:lt1>
        <a:dk2>
          <a:srgbClr val="FF9933"/>
        </a:dk2>
        <a:lt2>
          <a:srgbClr val="DDDDDD"/>
        </a:lt2>
        <a:accent1>
          <a:srgbClr val="A3B2C1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E78A2D"/>
        </a:accent6>
        <a:hlink>
          <a:srgbClr val="0000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11">
        <a:dk1>
          <a:srgbClr val="000000"/>
        </a:dk1>
        <a:lt1>
          <a:srgbClr val="FFFFFF"/>
        </a:lt1>
        <a:dk2>
          <a:srgbClr val="EA7500"/>
        </a:dk2>
        <a:lt2>
          <a:srgbClr val="DDDDDD"/>
        </a:lt2>
        <a:accent1>
          <a:srgbClr val="A3B2C1"/>
        </a:accent1>
        <a:accent2>
          <a:srgbClr val="EA75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D46900"/>
        </a:accent6>
        <a:hlink>
          <a:srgbClr val="0000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12">
        <a:dk1>
          <a:srgbClr val="000000"/>
        </a:dk1>
        <a:lt1>
          <a:srgbClr val="FFFFFF"/>
        </a:lt1>
        <a:dk2>
          <a:srgbClr val="008E00"/>
        </a:dk2>
        <a:lt2>
          <a:srgbClr val="DDDDDD"/>
        </a:lt2>
        <a:accent1>
          <a:srgbClr val="A3B2C1"/>
        </a:accent1>
        <a:accent2>
          <a:srgbClr val="008E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008000"/>
        </a:accent6>
        <a:hlink>
          <a:srgbClr val="0000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13">
        <a:dk1>
          <a:srgbClr val="000000"/>
        </a:dk1>
        <a:lt1>
          <a:srgbClr val="FFFFFF"/>
        </a:lt1>
        <a:dk2>
          <a:srgbClr val="0031CC"/>
        </a:dk2>
        <a:lt2>
          <a:srgbClr val="DDDDDD"/>
        </a:lt2>
        <a:accent1>
          <a:srgbClr val="A3B2C1"/>
        </a:accent1>
        <a:accent2>
          <a:srgbClr val="0031CC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002BB9"/>
        </a:accent6>
        <a:hlink>
          <a:srgbClr val="0000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14">
        <a:dk1>
          <a:srgbClr val="000000"/>
        </a:dk1>
        <a:lt1>
          <a:srgbClr val="FFFFFF"/>
        </a:lt1>
        <a:dk2>
          <a:srgbClr val="0031CC"/>
        </a:dk2>
        <a:lt2>
          <a:srgbClr val="DDDDDD"/>
        </a:lt2>
        <a:accent1>
          <a:srgbClr val="A3B2C1"/>
        </a:accent1>
        <a:accent2>
          <a:srgbClr val="0031CC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002BB9"/>
        </a:accent6>
        <a:hlink>
          <a:srgbClr val="FFFF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1214</TotalTime>
  <Words>987</Words>
  <Application>Microsoft Office PowerPoint</Application>
  <PresentationFormat>Экран (4:3)</PresentationFormat>
  <Paragraphs>236</Paragraphs>
  <Slides>29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1_Тема Office</vt:lpstr>
      <vt:lpstr>1_Профиль</vt:lpstr>
      <vt:lpstr>Формула</vt:lpstr>
      <vt:lpstr>Строение атома</vt:lpstr>
      <vt:lpstr>Отгадай кроссворд</vt:lpstr>
      <vt:lpstr>Строение атома</vt:lpstr>
      <vt:lpstr>Опыты Резерфорда (без фольги)</vt:lpstr>
      <vt:lpstr>Опыты Резерфорда (с фольгой)</vt:lpstr>
      <vt:lpstr>Схема взаимодействия  α-частицы и ядра</vt:lpstr>
      <vt:lpstr>Модели атомов</vt:lpstr>
      <vt:lpstr>Характеристики атомного ядра</vt:lpstr>
      <vt:lpstr>Характеристики атомных частиц</vt:lpstr>
      <vt:lpstr>Превращения атомных ядер</vt:lpstr>
      <vt:lpstr>Сочинить синквейн по плану:</vt:lpstr>
      <vt:lpstr>Реши задачу</vt:lpstr>
      <vt:lpstr>Реши задачу</vt:lpstr>
      <vt:lpstr>Реши задачу</vt:lpstr>
      <vt:lpstr>Реши задачу</vt:lpstr>
      <vt:lpstr>Реши задачу</vt:lpstr>
      <vt:lpstr>Реши задачу</vt:lpstr>
      <vt:lpstr>Реши задачу</vt:lpstr>
      <vt:lpstr>Реши задачу</vt:lpstr>
      <vt:lpstr>Домашнее задание</vt:lpstr>
      <vt:lpstr>Электронные адреса использованных  Интернет-ресурсов:</vt:lpstr>
      <vt:lpstr>Томсон   Джозеф  Джон</vt:lpstr>
      <vt:lpstr>Эрнест  Резерфорд</vt:lpstr>
      <vt:lpstr>Массовое число – A</vt:lpstr>
      <vt:lpstr>Зарядовое число – Z</vt:lpstr>
      <vt:lpstr>1. Радиоактивность</vt:lpstr>
      <vt:lpstr>2. Демокрит</vt:lpstr>
      <vt:lpstr>3. Резерфорд</vt:lpstr>
      <vt:lpstr>4. Томсон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ANNA</dc:creator>
  <cp:lastModifiedBy>FIZIKA</cp:lastModifiedBy>
  <cp:revision>73</cp:revision>
  <dcterms:created xsi:type="dcterms:W3CDTF">2012-01-22T14:43:23Z</dcterms:created>
  <dcterms:modified xsi:type="dcterms:W3CDTF">2012-01-31T09:08:12Z</dcterms:modified>
</cp:coreProperties>
</file>